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DM Sans Medium" pitchFamily="2" charset="0"/>
      <p:regular r:id="rId17"/>
      <p:italic r:id="rId18"/>
    </p:embeddedFont>
    <p:embeddedFont>
      <p:font typeface="Inte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txBody>
          <a:bodyPr/>
          <a:lstStyle/>
          <a:p>
            <a:endParaRPr lang="en-US"/>
          </a:p>
        </p:txBody>
      </p:sp>
      <p:sp>
        <p:nvSpPr>
          <p:cNvPr id="3" name="Shape 1"/>
          <p:cNvSpPr/>
          <p:nvPr/>
        </p:nvSpPr>
        <p:spPr>
          <a:xfrm>
            <a:off x="0" y="0"/>
            <a:ext cx="14630400" cy="8229600"/>
          </a:xfrm>
          <a:prstGeom prst="rect">
            <a:avLst/>
          </a:prstGeom>
          <a:solidFill>
            <a:srgbClr val="F9F8F5"/>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2DB"/>
          </a:solidFill>
          <a:ln/>
        </p:spPr>
      </p:sp>
      <p:sp>
        <p:nvSpPr>
          <p:cNvPr id="3" name="Shape 1"/>
          <p:cNvSpPr/>
          <p:nvPr/>
        </p:nvSpPr>
        <p:spPr>
          <a:xfrm>
            <a:off x="0" y="0"/>
            <a:ext cx="14630400" cy="8229600"/>
          </a:xfrm>
          <a:prstGeom prst="rect">
            <a:avLst/>
          </a:prstGeom>
          <a:solidFill>
            <a:srgbClr val="F9F8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6915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Delegation as a Leadership Superpower</a:t>
            </a:r>
            <a:endParaRPr lang="en-US" sz="3900" dirty="0"/>
          </a:p>
        </p:txBody>
      </p:sp>
      <p:sp>
        <p:nvSpPr>
          <p:cNvPr id="4" name="Text 1"/>
          <p:cNvSpPr/>
          <p:nvPr/>
        </p:nvSpPr>
        <p:spPr>
          <a:xfrm>
            <a:off x="6280190" y="3306961"/>
            <a:ext cx="7556421" cy="317540"/>
          </a:xfrm>
          <a:prstGeom prst="rect">
            <a:avLst/>
          </a:prstGeom>
          <a:noFill/>
          <a:ln/>
        </p:spPr>
        <p:txBody>
          <a:bodyPr wrap="none" lIns="0" tIns="0" rIns="0" bIns="0" rtlCol="0" anchor="t"/>
          <a:lstStyle/>
          <a:p>
            <a:pPr marL="0" indent="0" algn="l">
              <a:lnSpc>
                <a:spcPts val="2500"/>
              </a:lnSpc>
              <a:buNone/>
            </a:pPr>
            <a:r>
              <a:rPr lang="en-US" sz="2400" b="1" dirty="0">
                <a:solidFill>
                  <a:srgbClr val="161613"/>
                </a:solidFill>
                <a:latin typeface="Inter" pitchFamily="34" charset="0"/>
                <a:ea typeface="Inter" pitchFamily="34" charset="-122"/>
                <a:cs typeface="Inter" pitchFamily="34" charset="-120"/>
              </a:rPr>
              <a:t>From Task Assignment to Team Empowerment</a:t>
            </a:r>
            <a:endParaRPr lang="en-US" sz="2400" b="1" dirty="0"/>
          </a:p>
        </p:txBody>
      </p:sp>
      <p:sp>
        <p:nvSpPr>
          <p:cNvPr id="7" name="Text 2"/>
          <p:cNvSpPr/>
          <p:nvPr/>
        </p:nvSpPr>
        <p:spPr>
          <a:xfrm>
            <a:off x="6280190" y="550771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#AgileLeadership #Delegation #ProjectManagement #AgileTeams #LeadershipDevelopment #EmpoweredTeams #ScrumMastery #WaysOfWorking #TeamOwnership #ManagingProjectsTheAgileWay</a:t>
            </a:r>
            <a:endParaRPr lang="en-US" sz="1550" dirty="0"/>
          </a:p>
        </p:txBody>
      </p:sp>
      <p:pic>
        <p:nvPicPr>
          <p:cNvPr id="8" name="Image 1" descr="preencoded.png">
            <a:extLst>
              <a:ext uri="{FF2B5EF4-FFF2-40B4-BE49-F238E27FC236}">
                <a16:creationId xmlns:a16="http://schemas.microsoft.com/office/drawing/2014/main" id="{A984C41F-009F-06ED-4575-538888CDD26C}"/>
              </a:ext>
            </a:extLst>
          </p:cNvPr>
          <p:cNvPicPr>
            <a:picLocks noChangeAspect="1"/>
          </p:cNvPicPr>
          <p:nvPr/>
        </p:nvPicPr>
        <p:blipFill>
          <a:blip r:embed="rId4"/>
          <a:stretch>
            <a:fillRect/>
          </a:stretch>
        </p:blipFill>
        <p:spPr>
          <a:xfrm>
            <a:off x="6280190" y="3922157"/>
            <a:ext cx="5105205" cy="9414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09849"/>
            <a:ext cx="886848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Step 1: Start with Crystal-Clear Clarity</a:t>
            </a:r>
            <a:endParaRPr lang="en-US" sz="3900" dirty="0"/>
          </a:p>
        </p:txBody>
      </p:sp>
      <p:sp>
        <p:nvSpPr>
          <p:cNvPr id="3" name="Shape 1"/>
          <p:cNvSpPr/>
          <p:nvPr/>
        </p:nvSpPr>
        <p:spPr>
          <a:xfrm>
            <a:off x="793790" y="1726762"/>
            <a:ext cx="4215289" cy="2413635"/>
          </a:xfrm>
          <a:prstGeom prst="roundRect">
            <a:avLst>
              <a:gd name="adj" fmla="val 1233"/>
            </a:avLst>
          </a:prstGeom>
          <a:solidFill>
            <a:srgbClr val="EDEBE3"/>
          </a:solidFill>
          <a:ln/>
        </p:spPr>
        <p:txBody>
          <a:bodyPr/>
          <a:lstStyle/>
          <a:p>
            <a:endParaRPr lang="en-US"/>
          </a:p>
        </p:txBody>
      </p:sp>
      <p:sp>
        <p:nvSpPr>
          <p:cNvPr id="4" name="Text 2"/>
          <p:cNvSpPr/>
          <p:nvPr/>
        </p:nvSpPr>
        <p:spPr>
          <a:xfrm>
            <a:off x="992148" y="1925120"/>
            <a:ext cx="273879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Define Success Metrics</a:t>
            </a:r>
            <a:endParaRPr lang="en-US" sz="1950" dirty="0"/>
          </a:p>
        </p:txBody>
      </p:sp>
      <p:sp>
        <p:nvSpPr>
          <p:cNvPr id="5" name="Text 3"/>
          <p:cNvSpPr/>
          <p:nvPr/>
        </p:nvSpPr>
        <p:spPr>
          <a:xfrm>
            <a:off x="992148" y="2354340"/>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What does "done" look like? Establish specific, measurable outcomes rather than vague activities. Include quality standards, deadlines, and success criteria.</a:t>
            </a:r>
            <a:endParaRPr lang="en-US" sz="1550" dirty="0"/>
          </a:p>
        </p:txBody>
      </p:sp>
      <p:sp>
        <p:nvSpPr>
          <p:cNvPr id="6" name="Shape 4"/>
          <p:cNvSpPr/>
          <p:nvPr/>
        </p:nvSpPr>
        <p:spPr>
          <a:xfrm>
            <a:off x="5207437" y="1726762"/>
            <a:ext cx="4215408" cy="2413635"/>
          </a:xfrm>
          <a:prstGeom prst="roundRect">
            <a:avLst>
              <a:gd name="adj" fmla="val 1233"/>
            </a:avLst>
          </a:prstGeom>
          <a:solidFill>
            <a:srgbClr val="EDEBE3"/>
          </a:solidFill>
          <a:ln/>
        </p:spPr>
        <p:txBody>
          <a:bodyPr/>
          <a:lstStyle/>
          <a:p>
            <a:endParaRPr lang="en-US"/>
          </a:p>
        </p:txBody>
      </p:sp>
      <p:sp>
        <p:nvSpPr>
          <p:cNvPr id="7" name="Text 5"/>
          <p:cNvSpPr/>
          <p:nvPr/>
        </p:nvSpPr>
        <p:spPr>
          <a:xfrm>
            <a:off x="5405795" y="19251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Provide Context</a:t>
            </a:r>
            <a:endParaRPr lang="en-US" sz="1950" dirty="0"/>
          </a:p>
        </p:txBody>
      </p:sp>
      <p:sp>
        <p:nvSpPr>
          <p:cNvPr id="8" name="Text 6"/>
          <p:cNvSpPr/>
          <p:nvPr/>
        </p:nvSpPr>
        <p:spPr>
          <a:xfrm>
            <a:off x="5405795" y="2354340"/>
            <a:ext cx="3818692"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Help your team understand how their work connects to broader goals. Why does this matter? How does it impact customers, stakeholders, or strategic objectives?</a:t>
            </a:r>
            <a:endParaRPr lang="en-US" sz="1550" dirty="0"/>
          </a:p>
        </p:txBody>
      </p:sp>
      <p:sp>
        <p:nvSpPr>
          <p:cNvPr id="9" name="Shape 7"/>
          <p:cNvSpPr/>
          <p:nvPr/>
        </p:nvSpPr>
        <p:spPr>
          <a:xfrm>
            <a:off x="9621203" y="1726762"/>
            <a:ext cx="4215289" cy="2413635"/>
          </a:xfrm>
          <a:prstGeom prst="roundRect">
            <a:avLst>
              <a:gd name="adj" fmla="val 1233"/>
            </a:avLst>
          </a:prstGeom>
          <a:solidFill>
            <a:srgbClr val="EDEBE3"/>
          </a:solidFill>
          <a:ln/>
        </p:spPr>
        <p:txBody>
          <a:bodyPr/>
          <a:lstStyle/>
          <a:p>
            <a:endParaRPr lang="en-US"/>
          </a:p>
        </p:txBody>
      </p:sp>
      <p:sp>
        <p:nvSpPr>
          <p:cNvPr id="10" name="Text 8"/>
          <p:cNvSpPr/>
          <p:nvPr/>
        </p:nvSpPr>
        <p:spPr>
          <a:xfrm>
            <a:off x="9819561" y="192512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Set Boundaries</a:t>
            </a:r>
            <a:endParaRPr lang="en-US" sz="1950" dirty="0"/>
          </a:p>
        </p:txBody>
      </p:sp>
      <p:sp>
        <p:nvSpPr>
          <p:cNvPr id="11" name="Text 9"/>
          <p:cNvSpPr/>
          <p:nvPr/>
        </p:nvSpPr>
        <p:spPr>
          <a:xfrm>
            <a:off x="9819561" y="2354340"/>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Clarify decision-making authority, budget limits, and non-negotiable constraints. This prevents confusion and empowers confident action within defined parameters.</a:t>
            </a:r>
            <a:endParaRPr lang="en-US" sz="1550" dirty="0"/>
          </a:p>
        </p:txBody>
      </p:sp>
      <p:sp>
        <p:nvSpPr>
          <p:cNvPr id="12" name="Text 10"/>
          <p:cNvSpPr/>
          <p:nvPr/>
        </p:nvSpPr>
        <p:spPr>
          <a:xfrm>
            <a:off x="793790" y="436363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foundation of effective delegation is eliminating ambiguity. When team members have a clear picture of expectations, they can make informed decisions and take ownership with confidence. This clarity actually increases creativity—people innovate more effectively when they understand the playing field.</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42028"/>
            <a:ext cx="7990642"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Step 2: Match Tasks to Strengths &amp; Growth</a:t>
            </a:r>
            <a:endParaRPr lang="en-US" sz="3100" dirty="0"/>
          </a:p>
        </p:txBody>
      </p:sp>
      <p:pic>
        <p:nvPicPr>
          <p:cNvPr id="3" name="Image 0" descr="preencoded.png"/>
          <p:cNvPicPr>
            <a:picLocks noChangeAspect="1"/>
          </p:cNvPicPr>
          <p:nvPr/>
        </p:nvPicPr>
        <p:blipFill>
          <a:blip r:embed="rId3"/>
          <a:stretch>
            <a:fillRect/>
          </a:stretch>
        </p:blipFill>
        <p:spPr>
          <a:xfrm>
            <a:off x="793790" y="1461404"/>
            <a:ext cx="992267" cy="1190744"/>
          </a:xfrm>
          <a:prstGeom prst="rect">
            <a:avLst/>
          </a:prstGeom>
        </p:spPr>
      </p:pic>
      <p:sp>
        <p:nvSpPr>
          <p:cNvPr id="4" name="Text 1"/>
          <p:cNvSpPr/>
          <p:nvPr/>
        </p:nvSpPr>
        <p:spPr>
          <a:xfrm>
            <a:off x="1984415" y="165976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Assess Current Skills</a:t>
            </a:r>
            <a:endParaRPr lang="en-US" sz="1950" dirty="0"/>
          </a:p>
        </p:txBody>
      </p:sp>
      <p:sp>
        <p:nvSpPr>
          <p:cNvPr id="5" name="Text 2"/>
          <p:cNvSpPr/>
          <p:nvPr/>
        </p:nvSpPr>
        <p:spPr>
          <a:xfrm>
            <a:off x="1984415" y="2088982"/>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Understand each team member's existing strengths, expertise, and natural talents. What do they excel at today?</a:t>
            </a:r>
            <a:endParaRPr lang="en-US" sz="1550" dirty="0"/>
          </a:p>
        </p:txBody>
      </p:sp>
      <p:pic>
        <p:nvPicPr>
          <p:cNvPr id="6" name="Image 1" descr="preencoded.png"/>
          <p:cNvPicPr>
            <a:picLocks noChangeAspect="1"/>
          </p:cNvPicPr>
          <p:nvPr/>
        </p:nvPicPr>
        <p:blipFill>
          <a:blip r:embed="rId4"/>
          <a:stretch>
            <a:fillRect/>
          </a:stretch>
        </p:blipFill>
        <p:spPr>
          <a:xfrm>
            <a:off x="793790" y="2652148"/>
            <a:ext cx="992267" cy="1190744"/>
          </a:xfrm>
          <a:prstGeom prst="rect">
            <a:avLst/>
          </a:prstGeom>
        </p:spPr>
      </p:pic>
      <p:sp>
        <p:nvSpPr>
          <p:cNvPr id="7" name="Text 3"/>
          <p:cNvSpPr/>
          <p:nvPr/>
        </p:nvSpPr>
        <p:spPr>
          <a:xfrm>
            <a:off x="1984415" y="2850506"/>
            <a:ext cx="352746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Identify Stretch Opportunities</a:t>
            </a:r>
            <a:endParaRPr lang="en-US" sz="1950" dirty="0"/>
          </a:p>
        </p:txBody>
      </p:sp>
      <p:sp>
        <p:nvSpPr>
          <p:cNvPr id="8" name="Text 4"/>
          <p:cNvSpPr/>
          <p:nvPr/>
        </p:nvSpPr>
        <p:spPr>
          <a:xfrm>
            <a:off x="1984415" y="3279726"/>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Look for tasks that will challenge and develop new capabilities while remaining achievable with support.</a:t>
            </a:r>
            <a:endParaRPr lang="en-US" sz="1550" dirty="0"/>
          </a:p>
        </p:txBody>
      </p:sp>
      <p:pic>
        <p:nvPicPr>
          <p:cNvPr id="9" name="Image 2" descr="preencoded.png"/>
          <p:cNvPicPr>
            <a:picLocks noChangeAspect="1"/>
          </p:cNvPicPr>
          <p:nvPr/>
        </p:nvPicPr>
        <p:blipFill>
          <a:blip r:embed="rId5"/>
          <a:stretch>
            <a:fillRect/>
          </a:stretch>
        </p:blipFill>
        <p:spPr>
          <a:xfrm>
            <a:off x="793790" y="3842892"/>
            <a:ext cx="992267" cy="1190744"/>
          </a:xfrm>
          <a:prstGeom prst="rect">
            <a:avLst/>
          </a:prstGeom>
        </p:spPr>
      </p:pic>
      <p:sp>
        <p:nvSpPr>
          <p:cNvPr id="10" name="Text 5"/>
          <p:cNvSpPr/>
          <p:nvPr/>
        </p:nvSpPr>
        <p:spPr>
          <a:xfrm>
            <a:off x="1984415" y="4041250"/>
            <a:ext cx="3017520"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Create Learning Moments</a:t>
            </a:r>
            <a:endParaRPr lang="en-US" sz="1950" dirty="0"/>
          </a:p>
        </p:txBody>
      </p:sp>
      <p:sp>
        <p:nvSpPr>
          <p:cNvPr id="11" name="Text 6"/>
          <p:cNvSpPr/>
          <p:nvPr/>
        </p:nvSpPr>
        <p:spPr>
          <a:xfrm>
            <a:off x="1984415" y="4470470"/>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Intentionally delegate tasks that will build future leadership skills and broaden professional experience.</a:t>
            </a:r>
            <a:endParaRPr lang="en-US" sz="1550" dirty="0"/>
          </a:p>
        </p:txBody>
      </p:sp>
      <p:sp>
        <p:nvSpPr>
          <p:cNvPr id="12" name="Text 7"/>
          <p:cNvSpPr/>
          <p:nvPr/>
        </p:nvSpPr>
        <p:spPr>
          <a:xfrm>
            <a:off x="793790" y="525687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Strategic delegation considers both current capabilities and future potential. The most powerful delegations are those that leverage existing strengths while creating opportunities for professional growth. This approach ensures immediate success while building long-term organizational capacity.</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01015"/>
            <a:ext cx="8897183"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Steps 3-5: The Empowerment Trifecta</a:t>
            </a:r>
            <a:endParaRPr lang="en-US" sz="3900" dirty="0"/>
          </a:p>
        </p:txBody>
      </p:sp>
      <p:sp>
        <p:nvSpPr>
          <p:cNvPr id="3" name="Shape 1"/>
          <p:cNvSpPr/>
          <p:nvPr/>
        </p:nvSpPr>
        <p:spPr>
          <a:xfrm>
            <a:off x="793790" y="1915584"/>
            <a:ext cx="4215289" cy="3369350"/>
          </a:xfrm>
          <a:prstGeom prst="roundRect">
            <a:avLst>
              <a:gd name="adj" fmla="val 3257"/>
            </a:avLst>
          </a:prstGeom>
          <a:solidFill>
            <a:srgbClr val="F9F8F5"/>
          </a:solidFill>
          <a:ln/>
        </p:spPr>
        <p:txBody>
          <a:bodyPr/>
          <a:lstStyle/>
          <a:p>
            <a:endParaRPr lang="en-US"/>
          </a:p>
        </p:txBody>
      </p:sp>
      <p:sp>
        <p:nvSpPr>
          <p:cNvPr id="4" name="Shape 2"/>
          <p:cNvSpPr/>
          <p:nvPr/>
        </p:nvSpPr>
        <p:spPr>
          <a:xfrm>
            <a:off x="793790" y="1892724"/>
            <a:ext cx="4215289" cy="91440"/>
          </a:xfrm>
          <a:prstGeom prst="roundRect">
            <a:avLst>
              <a:gd name="adj" fmla="val 32558"/>
            </a:avLst>
          </a:prstGeom>
          <a:solidFill>
            <a:srgbClr val="28282F"/>
          </a:solidFill>
          <a:ln/>
        </p:spPr>
        <p:txBody>
          <a:bodyPr/>
          <a:lstStyle/>
          <a:p>
            <a:endParaRPr lang="en-US"/>
          </a:p>
        </p:txBody>
      </p:sp>
      <p:sp>
        <p:nvSpPr>
          <p:cNvPr id="5" name="Shape 3"/>
          <p:cNvSpPr/>
          <p:nvPr/>
        </p:nvSpPr>
        <p:spPr>
          <a:xfrm>
            <a:off x="2603778" y="1617928"/>
            <a:ext cx="595313" cy="595313"/>
          </a:xfrm>
          <a:prstGeom prst="roundRect">
            <a:avLst>
              <a:gd name="adj" fmla="val 153600"/>
            </a:avLst>
          </a:prstGeom>
          <a:solidFill>
            <a:srgbClr val="28282F"/>
          </a:solidFill>
          <a:ln/>
        </p:spPr>
        <p:txBody>
          <a:bodyPr/>
          <a:lstStyle/>
          <a:p>
            <a:endParaRPr lang="en-US"/>
          </a:p>
        </p:txBody>
      </p:sp>
      <p:sp>
        <p:nvSpPr>
          <p:cNvPr id="6" name="Text 4"/>
          <p:cNvSpPr/>
          <p:nvPr/>
        </p:nvSpPr>
        <p:spPr>
          <a:xfrm>
            <a:off x="2782372"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1</a:t>
            </a:r>
            <a:endParaRPr lang="en-US" sz="1850" dirty="0"/>
          </a:p>
        </p:txBody>
      </p:sp>
      <p:sp>
        <p:nvSpPr>
          <p:cNvPr id="7" name="Text 5"/>
          <p:cNvSpPr/>
          <p:nvPr/>
        </p:nvSpPr>
        <p:spPr>
          <a:xfrm>
            <a:off x="1015008" y="2411717"/>
            <a:ext cx="3668078"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Provide Resources &amp; Guardrails</a:t>
            </a:r>
            <a:endParaRPr lang="en-US" sz="1950" dirty="0"/>
          </a:p>
        </p:txBody>
      </p:sp>
      <p:sp>
        <p:nvSpPr>
          <p:cNvPr id="8" name="Text 6"/>
          <p:cNvSpPr/>
          <p:nvPr/>
        </p:nvSpPr>
        <p:spPr>
          <a:xfrm>
            <a:off x="1015008" y="2840938"/>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Empower success by ensuring your team has the tools, information, training, and support systems they need. Remove obstacles before they become roadblocks. Establish clear guardrails that provide safety without stifling initiative.</a:t>
            </a:r>
            <a:endParaRPr lang="en-US" sz="1550" dirty="0"/>
          </a:p>
        </p:txBody>
      </p:sp>
      <p:sp>
        <p:nvSpPr>
          <p:cNvPr id="9" name="Shape 7"/>
          <p:cNvSpPr/>
          <p:nvPr/>
        </p:nvSpPr>
        <p:spPr>
          <a:xfrm>
            <a:off x="5207437" y="1915584"/>
            <a:ext cx="4215408" cy="3369350"/>
          </a:xfrm>
          <a:prstGeom prst="roundRect">
            <a:avLst>
              <a:gd name="adj" fmla="val 3257"/>
            </a:avLst>
          </a:prstGeom>
          <a:solidFill>
            <a:srgbClr val="F9F8F5"/>
          </a:solidFill>
          <a:ln/>
        </p:spPr>
        <p:txBody>
          <a:bodyPr/>
          <a:lstStyle/>
          <a:p>
            <a:endParaRPr lang="en-US"/>
          </a:p>
        </p:txBody>
      </p:sp>
      <p:sp>
        <p:nvSpPr>
          <p:cNvPr id="10" name="Shape 8"/>
          <p:cNvSpPr/>
          <p:nvPr/>
        </p:nvSpPr>
        <p:spPr>
          <a:xfrm>
            <a:off x="5207437" y="1892724"/>
            <a:ext cx="4215408" cy="91440"/>
          </a:xfrm>
          <a:prstGeom prst="roundRect">
            <a:avLst>
              <a:gd name="adj" fmla="val 32558"/>
            </a:avLst>
          </a:prstGeom>
          <a:solidFill>
            <a:srgbClr val="28282F"/>
          </a:solidFill>
          <a:ln/>
        </p:spPr>
        <p:txBody>
          <a:bodyPr/>
          <a:lstStyle/>
          <a:p>
            <a:endParaRPr lang="en-US"/>
          </a:p>
        </p:txBody>
      </p:sp>
      <p:sp>
        <p:nvSpPr>
          <p:cNvPr id="11" name="Shape 9"/>
          <p:cNvSpPr/>
          <p:nvPr/>
        </p:nvSpPr>
        <p:spPr>
          <a:xfrm>
            <a:off x="7017425" y="1617928"/>
            <a:ext cx="595313" cy="595313"/>
          </a:xfrm>
          <a:prstGeom prst="roundRect">
            <a:avLst>
              <a:gd name="adj" fmla="val 153600"/>
            </a:avLst>
          </a:prstGeom>
          <a:solidFill>
            <a:srgbClr val="28282F"/>
          </a:solidFill>
          <a:ln/>
        </p:spPr>
        <p:txBody>
          <a:bodyPr/>
          <a:lstStyle/>
          <a:p>
            <a:endParaRPr lang="en-US"/>
          </a:p>
        </p:txBody>
      </p:sp>
      <p:sp>
        <p:nvSpPr>
          <p:cNvPr id="12" name="Text 10"/>
          <p:cNvSpPr/>
          <p:nvPr/>
        </p:nvSpPr>
        <p:spPr>
          <a:xfrm>
            <a:off x="7196018"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2</a:t>
            </a:r>
            <a:endParaRPr lang="en-US" sz="1850" dirty="0"/>
          </a:p>
        </p:txBody>
      </p:sp>
      <p:sp>
        <p:nvSpPr>
          <p:cNvPr id="13" name="Text 11"/>
          <p:cNvSpPr/>
          <p:nvPr/>
        </p:nvSpPr>
        <p:spPr>
          <a:xfrm>
            <a:off x="5428655" y="2411717"/>
            <a:ext cx="2918341"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Check In, Don't Check Up</a:t>
            </a:r>
            <a:endParaRPr lang="en-US" sz="1950" dirty="0"/>
          </a:p>
        </p:txBody>
      </p:sp>
      <p:sp>
        <p:nvSpPr>
          <p:cNvPr id="14" name="Text 12"/>
          <p:cNvSpPr/>
          <p:nvPr/>
        </p:nvSpPr>
        <p:spPr>
          <a:xfrm>
            <a:off x="5428655" y="2840938"/>
            <a:ext cx="3772972"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Replace micromanagement with milestone-based feedback loops. Schedule regular check-ins focused on progress, challenges, and support needs rather than detailed task monitoring. Trust the process while remaining available for guidance.</a:t>
            </a:r>
            <a:endParaRPr lang="en-US" sz="1550" dirty="0"/>
          </a:p>
        </p:txBody>
      </p:sp>
      <p:sp>
        <p:nvSpPr>
          <p:cNvPr id="15" name="Shape 13"/>
          <p:cNvSpPr/>
          <p:nvPr/>
        </p:nvSpPr>
        <p:spPr>
          <a:xfrm>
            <a:off x="9621203" y="1915584"/>
            <a:ext cx="4215289" cy="3369350"/>
          </a:xfrm>
          <a:prstGeom prst="roundRect">
            <a:avLst>
              <a:gd name="adj" fmla="val 3257"/>
            </a:avLst>
          </a:prstGeom>
          <a:solidFill>
            <a:srgbClr val="F9F8F5"/>
          </a:solidFill>
          <a:ln/>
        </p:spPr>
        <p:txBody>
          <a:bodyPr/>
          <a:lstStyle/>
          <a:p>
            <a:endParaRPr lang="en-US"/>
          </a:p>
        </p:txBody>
      </p:sp>
      <p:sp>
        <p:nvSpPr>
          <p:cNvPr id="16" name="Shape 14"/>
          <p:cNvSpPr/>
          <p:nvPr/>
        </p:nvSpPr>
        <p:spPr>
          <a:xfrm>
            <a:off x="9621203" y="1892724"/>
            <a:ext cx="4215289" cy="91440"/>
          </a:xfrm>
          <a:prstGeom prst="roundRect">
            <a:avLst>
              <a:gd name="adj" fmla="val 32558"/>
            </a:avLst>
          </a:prstGeom>
          <a:solidFill>
            <a:srgbClr val="28282F"/>
          </a:solidFill>
          <a:ln/>
        </p:spPr>
        <p:txBody>
          <a:bodyPr/>
          <a:lstStyle/>
          <a:p>
            <a:endParaRPr lang="en-US"/>
          </a:p>
        </p:txBody>
      </p:sp>
      <p:sp>
        <p:nvSpPr>
          <p:cNvPr id="17" name="Shape 15"/>
          <p:cNvSpPr/>
          <p:nvPr/>
        </p:nvSpPr>
        <p:spPr>
          <a:xfrm>
            <a:off x="11431191" y="1617928"/>
            <a:ext cx="595313" cy="595313"/>
          </a:xfrm>
          <a:prstGeom prst="roundRect">
            <a:avLst>
              <a:gd name="adj" fmla="val 153600"/>
            </a:avLst>
          </a:prstGeom>
          <a:solidFill>
            <a:srgbClr val="28282F"/>
          </a:solidFill>
          <a:ln/>
        </p:spPr>
        <p:txBody>
          <a:bodyPr/>
          <a:lstStyle/>
          <a:p>
            <a:endParaRPr lang="en-US"/>
          </a:p>
        </p:txBody>
      </p:sp>
      <p:sp>
        <p:nvSpPr>
          <p:cNvPr id="18" name="Text 16"/>
          <p:cNvSpPr/>
          <p:nvPr/>
        </p:nvSpPr>
        <p:spPr>
          <a:xfrm>
            <a:off x="11609784" y="176675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DM Sans Medium" pitchFamily="34" charset="0"/>
                <a:ea typeface="DM Sans Medium" pitchFamily="34" charset="-122"/>
                <a:cs typeface="DM Sans Medium" pitchFamily="34" charset="-120"/>
              </a:rPr>
              <a:t>3</a:t>
            </a:r>
            <a:endParaRPr lang="en-US" sz="1850" dirty="0"/>
          </a:p>
        </p:txBody>
      </p:sp>
      <p:sp>
        <p:nvSpPr>
          <p:cNvPr id="19" name="Text 17"/>
          <p:cNvSpPr/>
          <p:nvPr/>
        </p:nvSpPr>
        <p:spPr>
          <a:xfrm>
            <a:off x="9842421" y="24117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Celebrate Ownership</a:t>
            </a:r>
            <a:endParaRPr lang="en-US" sz="1950" dirty="0"/>
          </a:p>
        </p:txBody>
      </p:sp>
      <p:sp>
        <p:nvSpPr>
          <p:cNvPr id="20" name="Text 18"/>
          <p:cNvSpPr/>
          <p:nvPr/>
        </p:nvSpPr>
        <p:spPr>
          <a:xfrm>
            <a:off x="9842421" y="2840938"/>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Recognize and reward initiative, problem-solving, and results—not just task completion. Celebrate the moments when team members take ownership and drive outcomes independently. This reinforces the behaviors you want to see more of.</a:t>
            </a:r>
            <a:endParaRPr lang="en-US" sz="1550" dirty="0"/>
          </a:p>
        </p:txBody>
      </p:sp>
      <p:sp>
        <p:nvSpPr>
          <p:cNvPr id="21" name="Text 19"/>
          <p:cNvSpPr/>
          <p:nvPr/>
        </p:nvSpPr>
        <p:spPr>
          <a:xfrm>
            <a:off x="793790" y="550817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These three steps create a sustainable delegation cycle that builds trust, develops capability, and drives results. Each successful delegation experience increases both leader confidence and team empowerment, creating a positive feedback loop that elevates entire team performance.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558410"/>
            <a:ext cx="8097917"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Transformation: Before &amp; After</a:t>
            </a:r>
            <a:endParaRPr lang="en-US" sz="3900" dirty="0"/>
          </a:p>
        </p:txBody>
      </p:sp>
      <p:sp>
        <p:nvSpPr>
          <p:cNvPr id="3" name="Shape 1"/>
          <p:cNvSpPr/>
          <p:nvPr/>
        </p:nvSpPr>
        <p:spPr>
          <a:xfrm>
            <a:off x="793790" y="1575323"/>
            <a:ext cx="6422231" cy="3078242"/>
          </a:xfrm>
          <a:prstGeom prst="roundRect">
            <a:avLst>
              <a:gd name="adj" fmla="val 967"/>
            </a:avLst>
          </a:prstGeom>
          <a:solidFill>
            <a:srgbClr val="EDEBE3"/>
          </a:solidFill>
          <a:ln/>
        </p:spPr>
        <p:txBody>
          <a:bodyPr/>
          <a:lstStyle/>
          <a:p>
            <a:endParaRPr lang="en-US"/>
          </a:p>
        </p:txBody>
      </p:sp>
      <p:sp>
        <p:nvSpPr>
          <p:cNvPr id="4" name="Text 2"/>
          <p:cNvSpPr/>
          <p:nvPr/>
        </p:nvSpPr>
        <p:spPr>
          <a:xfrm>
            <a:off x="2372439" y="1773681"/>
            <a:ext cx="3264813"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Traditional Task Assignment</a:t>
            </a:r>
            <a:endParaRPr lang="en-US" sz="1950" dirty="0"/>
          </a:p>
        </p:txBody>
      </p:sp>
      <p:sp>
        <p:nvSpPr>
          <p:cNvPr id="5" name="Text 3"/>
          <p:cNvSpPr/>
          <p:nvPr/>
        </p:nvSpPr>
        <p:spPr>
          <a:xfrm>
            <a:off x="992148" y="220290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control every detail and decision</a:t>
            </a:r>
            <a:endParaRPr lang="en-US" sz="1550" dirty="0"/>
          </a:p>
        </p:txBody>
      </p:sp>
      <p:sp>
        <p:nvSpPr>
          <p:cNvPr id="6" name="Text 4"/>
          <p:cNvSpPr/>
          <p:nvPr/>
        </p:nvSpPr>
        <p:spPr>
          <a:xfrm>
            <a:off x="992148" y="258985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Team members execute without understanding context</a:t>
            </a:r>
            <a:endParaRPr lang="en-US" sz="1550" dirty="0"/>
          </a:p>
        </p:txBody>
      </p:sp>
      <p:sp>
        <p:nvSpPr>
          <p:cNvPr id="7" name="Text 5"/>
          <p:cNvSpPr/>
          <p:nvPr/>
        </p:nvSpPr>
        <p:spPr>
          <a:xfrm>
            <a:off x="992148" y="297680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Innovation is stifled by rigid processes</a:t>
            </a:r>
            <a:endParaRPr lang="en-US" sz="1550" dirty="0"/>
          </a:p>
        </p:txBody>
      </p:sp>
      <p:sp>
        <p:nvSpPr>
          <p:cNvPr id="8" name="Text 6"/>
          <p:cNvSpPr/>
          <p:nvPr/>
        </p:nvSpPr>
        <p:spPr>
          <a:xfrm>
            <a:off x="992148" y="336376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become bottlenecks for progress</a:t>
            </a:r>
            <a:endParaRPr lang="en-US" sz="1550" dirty="0"/>
          </a:p>
        </p:txBody>
      </p:sp>
      <p:sp>
        <p:nvSpPr>
          <p:cNvPr id="9" name="Text 7"/>
          <p:cNvSpPr/>
          <p:nvPr/>
        </p:nvSpPr>
        <p:spPr>
          <a:xfrm>
            <a:off x="992148" y="375071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People feel like cogs in a machine</a:t>
            </a:r>
            <a:endParaRPr lang="en-US" sz="1550" dirty="0"/>
          </a:p>
        </p:txBody>
      </p:sp>
      <p:sp>
        <p:nvSpPr>
          <p:cNvPr id="10" name="Text 8"/>
          <p:cNvSpPr/>
          <p:nvPr/>
        </p:nvSpPr>
        <p:spPr>
          <a:xfrm>
            <a:off x="992148" y="413766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Growth opportunities are limited</a:t>
            </a:r>
            <a:endParaRPr lang="en-US" sz="1550" dirty="0"/>
          </a:p>
        </p:txBody>
      </p:sp>
      <p:sp>
        <p:nvSpPr>
          <p:cNvPr id="11" name="Shape 9"/>
          <p:cNvSpPr/>
          <p:nvPr/>
        </p:nvSpPr>
        <p:spPr>
          <a:xfrm>
            <a:off x="7414379" y="1575323"/>
            <a:ext cx="6422231" cy="3078242"/>
          </a:xfrm>
          <a:prstGeom prst="roundRect">
            <a:avLst>
              <a:gd name="adj" fmla="val 967"/>
            </a:avLst>
          </a:prstGeom>
          <a:solidFill>
            <a:srgbClr val="EDEBE3"/>
          </a:solidFill>
          <a:ln/>
        </p:spPr>
        <p:txBody>
          <a:bodyPr/>
          <a:lstStyle/>
          <a:p>
            <a:endParaRPr lang="en-US"/>
          </a:p>
        </p:txBody>
      </p:sp>
      <p:sp>
        <p:nvSpPr>
          <p:cNvPr id="12" name="Text 10"/>
          <p:cNvSpPr/>
          <p:nvPr/>
        </p:nvSpPr>
        <p:spPr>
          <a:xfrm>
            <a:off x="9246394" y="1773681"/>
            <a:ext cx="2758083"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Empowering Delegation</a:t>
            </a:r>
            <a:endParaRPr lang="en-US" sz="1950" dirty="0"/>
          </a:p>
        </p:txBody>
      </p:sp>
      <p:sp>
        <p:nvSpPr>
          <p:cNvPr id="13" name="Text 11"/>
          <p:cNvSpPr/>
          <p:nvPr/>
        </p:nvSpPr>
        <p:spPr>
          <a:xfrm>
            <a:off x="7612737" y="220290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Leaders guide strategy while trusting execution</a:t>
            </a:r>
            <a:endParaRPr lang="en-US" sz="1550" dirty="0"/>
          </a:p>
        </p:txBody>
      </p:sp>
      <p:sp>
        <p:nvSpPr>
          <p:cNvPr id="14" name="Text 12"/>
          <p:cNvSpPr/>
          <p:nvPr/>
        </p:nvSpPr>
        <p:spPr>
          <a:xfrm>
            <a:off x="7612737" y="258985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Team members understand the "why" behind their work</a:t>
            </a:r>
            <a:endParaRPr lang="en-US" sz="1550" dirty="0"/>
          </a:p>
        </p:txBody>
      </p:sp>
      <p:sp>
        <p:nvSpPr>
          <p:cNvPr id="15" name="Text 13"/>
          <p:cNvSpPr/>
          <p:nvPr/>
        </p:nvSpPr>
        <p:spPr>
          <a:xfrm>
            <a:off x="7612737" y="297680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Innovation flourishes through creative freedom</a:t>
            </a:r>
            <a:endParaRPr lang="en-US" sz="1550" dirty="0"/>
          </a:p>
        </p:txBody>
      </p:sp>
      <p:sp>
        <p:nvSpPr>
          <p:cNvPr id="16" name="Text 14"/>
          <p:cNvSpPr/>
          <p:nvPr/>
        </p:nvSpPr>
        <p:spPr>
          <a:xfrm>
            <a:off x="7612737" y="3363761"/>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Multiple decision-makers accelerate progress</a:t>
            </a:r>
            <a:endParaRPr lang="en-US" sz="1550" dirty="0"/>
          </a:p>
        </p:txBody>
      </p:sp>
      <p:sp>
        <p:nvSpPr>
          <p:cNvPr id="17" name="Text 15"/>
          <p:cNvSpPr/>
          <p:nvPr/>
        </p:nvSpPr>
        <p:spPr>
          <a:xfrm>
            <a:off x="7612737" y="3750714"/>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People feel valued and trusted</a:t>
            </a:r>
            <a:endParaRPr lang="en-US" sz="1550" dirty="0"/>
          </a:p>
        </p:txBody>
      </p:sp>
      <p:sp>
        <p:nvSpPr>
          <p:cNvPr id="18" name="Text 16"/>
          <p:cNvSpPr/>
          <p:nvPr/>
        </p:nvSpPr>
        <p:spPr>
          <a:xfrm>
            <a:off x="7612737" y="4137667"/>
            <a:ext cx="602551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161613"/>
                </a:solidFill>
                <a:latin typeface="Inter" pitchFamily="34" charset="0"/>
                <a:ea typeface="Inter" pitchFamily="34" charset="-122"/>
                <a:cs typeface="Inter" pitchFamily="34" charset="-120"/>
              </a:rPr>
              <a:t>Every delegation builds future leaders</a:t>
            </a:r>
            <a:endParaRPr lang="en-US" sz="1550" dirty="0"/>
          </a:p>
        </p:txBody>
      </p:sp>
      <p:sp>
        <p:nvSpPr>
          <p:cNvPr id="19" name="Text 17"/>
          <p:cNvSpPr/>
          <p:nvPr/>
        </p:nvSpPr>
        <p:spPr>
          <a:xfrm>
            <a:off x="793790" y="487680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transformation is profound and measurable. Teams move from compliance to commitment, from task completion to outcome achievement, from individual contributors to collaborative leaders.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917377"/>
            <a:ext cx="9560600"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Master Delegation, Transform Leadership</a:t>
            </a:r>
            <a:endParaRPr lang="en-US" sz="3900" dirty="0"/>
          </a:p>
        </p:txBody>
      </p:sp>
      <p:sp>
        <p:nvSpPr>
          <p:cNvPr id="3" name="Shape 1"/>
          <p:cNvSpPr/>
          <p:nvPr/>
        </p:nvSpPr>
        <p:spPr>
          <a:xfrm>
            <a:off x="793790" y="1934289"/>
            <a:ext cx="6422231" cy="1461016"/>
          </a:xfrm>
          <a:prstGeom prst="roundRect">
            <a:avLst>
              <a:gd name="adj" fmla="val 2038"/>
            </a:avLst>
          </a:prstGeom>
          <a:solidFill>
            <a:srgbClr val="EDEBE3"/>
          </a:solidFill>
          <a:ln/>
        </p:spPr>
        <p:txBody>
          <a:bodyPr/>
          <a:lstStyle/>
          <a:p>
            <a:endParaRPr lang="en-US"/>
          </a:p>
        </p:txBody>
      </p:sp>
      <p:sp>
        <p:nvSpPr>
          <p:cNvPr id="4" name="Text 2"/>
          <p:cNvSpPr/>
          <p:nvPr/>
        </p:nvSpPr>
        <p:spPr>
          <a:xfrm>
            <a:off x="992148" y="213264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Strength</a:t>
            </a:r>
            <a:endParaRPr lang="en-US" sz="1950" dirty="0"/>
          </a:p>
        </p:txBody>
      </p:sp>
      <p:sp>
        <p:nvSpPr>
          <p:cNvPr id="5" name="Text 3"/>
          <p:cNvSpPr/>
          <p:nvPr/>
        </p:nvSpPr>
        <p:spPr>
          <a:xfrm>
            <a:off x="992148" y="256186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Delegation isn't a sign of weakness—it's the mark of true leadership strength and emotional intelligence.</a:t>
            </a:r>
            <a:endParaRPr lang="en-US" sz="1550" dirty="0"/>
          </a:p>
        </p:txBody>
      </p:sp>
      <p:sp>
        <p:nvSpPr>
          <p:cNvPr id="6" name="Shape 4"/>
          <p:cNvSpPr/>
          <p:nvPr/>
        </p:nvSpPr>
        <p:spPr>
          <a:xfrm>
            <a:off x="7414379" y="1934289"/>
            <a:ext cx="6422231" cy="1461016"/>
          </a:xfrm>
          <a:prstGeom prst="roundRect">
            <a:avLst>
              <a:gd name="adj" fmla="val 2038"/>
            </a:avLst>
          </a:prstGeom>
          <a:solidFill>
            <a:srgbClr val="EDEBE3"/>
          </a:solidFill>
          <a:ln/>
        </p:spPr>
        <p:txBody>
          <a:bodyPr/>
          <a:lstStyle/>
          <a:p>
            <a:endParaRPr lang="en-US"/>
          </a:p>
        </p:txBody>
      </p:sp>
      <p:sp>
        <p:nvSpPr>
          <p:cNvPr id="7" name="Text 5"/>
          <p:cNvSpPr/>
          <p:nvPr/>
        </p:nvSpPr>
        <p:spPr>
          <a:xfrm>
            <a:off x="7612737" y="2132648"/>
            <a:ext cx="2568893"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Collective Intelligence</a:t>
            </a:r>
            <a:endParaRPr lang="en-US" sz="1950" dirty="0"/>
          </a:p>
        </p:txBody>
      </p:sp>
      <p:sp>
        <p:nvSpPr>
          <p:cNvPr id="8" name="Text 6"/>
          <p:cNvSpPr/>
          <p:nvPr/>
        </p:nvSpPr>
        <p:spPr>
          <a:xfrm>
            <a:off x="7612737" y="2561868"/>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Move from individual expertise to collective intelligence, unlocking the full potential of your team.</a:t>
            </a:r>
            <a:endParaRPr lang="en-US" sz="1550" dirty="0"/>
          </a:p>
        </p:txBody>
      </p:sp>
      <p:sp>
        <p:nvSpPr>
          <p:cNvPr id="9" name="Shape 7"/>
          <p:cNvSpPr/>
          <p:nvPr/>
        </p:nvSpPr>
        <p:spPr>
          <a:xfrm>
            <a:off x="793790" y="3593663"/>
            <a:ext cx="6422231" cy="1461016"/>
          </a:xfrm>
          <a:prstGeom prst="roundRect">
            <a:avLst>
              <a:gd name="adj" fmla="val 2038"/>
            </a:avLst>
          </a:prstGeom>
          <a:solidFill>
            <a:srgbClr val="EDEBE3"/>
          </a:solidFill>
          <a:ln/>
        </p:spPr>
        <p:txBody>
          <a:bodyPr/>
          <a:lstStyle/>
          <a:p>
            <a:endParaRPr lang="en-US"/>
          </a:p>
        </p:txBody>
      </p:sp>
      <p:sp>
        <p:nvSpPr>
          <p:cNvPr id="10" name="Text 8"/>
          <p:cNvSpPr/>
          <p:nvPr/>
        </p:nvSpPr>
        <p:spPr>
          <a:xfrm>
            <a:off x="992148" y="37920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Freedom</a:t>
            </a:r>
            <a:endParaRPr lang="en-US" sz="1950" dirty="0"/>
          </a:p>
        </p:txBody>
      </p:sp>
      <p:sp>
        <p:nvSpPr>
          <p:cNvPr id="11" name="Text 9"/>
          <p:cNvSpPr/>
          <p:nvPr/>
        </p:nvSpPr>
        <p:spPr>
          <a:xfrm>
            <a:off x="992148" y="4221242"/>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Free yourself from tactical execution to focus on strategic leadership and long-term vision.</a:t>
            </a:r>
            <a:endParaRPr lang="en-US" sz="1550" dirty="0"/>
          </a:p>
        </p:txBody>
      </p:sp>
      <p:sp>
        <p:nvSpPr>
          <p:cNvPr id="12" name="Shape 10"/>
          <p:cNvSpPr/>
          <p:nvPr/>
        </p:nvSpPr>
        <p:spPr>
          <a:xfrm>
            <a:off x="7414379" y="3593663"/>
            <a:ext cx="6422231" cy="1461016"/>
          </a:xfrm>
          <a:prstGeom prst="roundRect">
            <a:avLst>
              <a:gd name="adj" fmla="val 2038"/>
            </a:avLst>
          </a:prstGeom>
          <a:solidFill>
            <a:srgbClr val="EDEBE3"/>
          </a:solidFill>
          <a:ln/>
        </p:spPr>
        <p:txBody>
          <a:bodyPr/>
          <a:lstStyle/>
          <a:p>
            <a:endParaRPr lang="en-US"/>
          </a:p>
        </p:txBody>
      </p:sp>
      <p:sp>
        <p:nvSpPr>
          <p:cNvPr id="13" name="Text 11"/>
          <p:cNvSpPr/>
          <p:nvPr/>
        </p:nvSpPr>
        <p:spPr>
          <a:xfrm>
            <a:off x="7612737" y="37920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Cultural Impact</a:t>
            </a:r>
            <a:endParaRPr lang="en-US" sz="1950" dirty="0"/>
          </a:p>
        </p:txBody>
      </p:sp>
      <p:sp>
        <p:nvSpPr>
          <p:cNvPr id="14" name="Text 12"/>
          <p:cNvSpPr/>
          <p:nvPr/>
        </p:nvSpPr>
        <p:spPr>
          <a:xfrm>
            <a:off x="7612737" y="4221242"/>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Build a culture of accountability, growth, and empowerment that attracts and retains top talent.</a:t>
            </a:r>
            <a:endParaRPr lang="en-US" sz="1550" dirty="0"/>
          </a:p>
        </p:txBody>
      </p:sp>
      <p:sp>
        <p:nvSpPr>
          <p:cNvPr id="15" name="Text 13"/>
          <p:cNvSpPr/>
          <p:nvPr/>
        </p:nvSpPr>
        <p:spPr>
          <a:xfrm>
            <a:off x="793790" y="5277922"/>
            <a:ext cx="13042821" cy="317540"/>
          </a:xfrm>
          <a:prstGeom prst="rect">
            <a:avLst/>
          </a:prstGeom>
          <a:noFill/>
          <a:ln/>
        </p:spPr>
        <p:txBody>
          <a:bodyPr wrap="none" lIns="0" tIns="0" rIns="0" bIns="0" rtlCol="0" anchor="t"/>
          <a:lstStyle/>
          <a:p>
            <a:pPr marL="0" indent="0" algn="ctr">
              <a:lnSpc>
                <a:spcPts val="2500"/>
              </a:lnSpc>
              <a:buNone/>
            </a:pPr>
            <a:r>
              <a:rPr lang="en-US" sz="1550" b="1" dirty="0">
                <a:solidFill>
                  <a:srgbClr val="161613"/>
                </a:solidFill>
                <a:latin typeface="Inter" pitchFamily="34" charset="0"/>
                <a:ea typeface="Inter" pitchFamily="34" charset="-122"/>
                <a:cs typeface="Inter" pitchFamily="34" charset="-120"/>
              </a:rPr>
              <a:t>Leaders who master delegation don't just deliver projects—they build empowered teams capable of achieving extraordinary results.</a:t>
            </a:r>
            <a:endParaRPr lang="en-US" sz="1550" dirty="0"/>
          </a:p>
        </p:txBody>
      </p:sp>
      <p:sp>
        <p:nvSpPr>
          <p:cNvPr id="16" name="Text 14"/>
          <p:cNvSpPr/>
          <p:nvPr/>
        </p:nvSpPr>
        <p:spPr>
          <a:xfrm>
            <a:off x="793790" y="5818703"/>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journey from task assignment to team empowerment is one of the most powerful transformations a leader can make. It requires courage to let go, wisdom to guide effectively, and confidence to trust in others' capabilities. But the rewards—for leaders, teams, and organizations—are immeasurable.</a:t>
            </a:r>
            <a:endParaRPr lang="en-US" sz="1550" dirty="0"/>
          </a:p>
        </p:txBody>
      </p:sp>
      <p:sp>
        <p:nvSpPr>
          <p:cNvPr id="17" name="Text 15"/>
          <p:cNvSpPr/>
          <p:nvPr/>
        </p:nvSpPr>
        <p:spPr>
          <a:xfrm>
            <a:off x="793790" y="699456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Your delegation superpower awaits. The question isn't whether you can afford to embrace it—it's whether you can afford not to.</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706195"/>
            <a:ext cx="5666899"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Delegation Dilemma</a:t>
            </a:r>
            <a:endParaRPr lang="en-US" sz="3900" dirty="0"/>
          </a:p>
        </p:txBody>
      </p:sp>
      <p:pic>
        <p:nvPicPr>
          <p:cNvPr id="3" name="Image 0" descr="preencoded.png"/>
          <p:cNvPicPr>
            <a:picLocks noChangeAspect="1"/>
          </p:cNvPicPr>
          <p:nvPr/>
        </p:nvPicPr>
        <p:blipFill>
          <a:blip r:embed="rId3"/>
          <a:stretch>
            <a:fillRect/>
          </a:stretch>
        </p:blipFill>
        <p:spPr>
          <a:xfrm>
            <a:off x="793790" y="1847171"/>
            <a:ext cx="3844409" cy="3844409"/>
          </a:xfrm>
          <a:prstGeom prst="rect">
            <a:avLst/>
          </a:prstGeom>
        </p:spPr>
      </p:pic>
      <p:sp>
        <p:nvSpPr>
          <p:cNvPr id="4" name="Text 1"/>
          <p:cNvSpPr/>
          <p:nvPr/>
        </p:nvSpPr>
        <p:spPr>
          <a:xfrm>
            <a:off x="5129927" y="1802522"/>
            <a:ext cx="871418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project management circles, delegation often gets a bad rap. Too many leaders treat it as simply offloading tasks to lighten their workload—a quick fix for an overflowing to-do list. This transactional approach misses the transformative potential that lies beneath the surface.</a:t>
            </a:r>
            <a:endParaRPr lang="en-US" sz="1550" dirty="0"/>
          </a:p>
        </p:txBody>
      </p:sp>
      <p:sp>
        <p:nvSpPr>
          <p:cNvPr id="5" name="Text 2"/>
          <p:cNvSpPr/>
          <p:nvPr/>
        </p:nvSpPr>
        <p:spPr>
          <a:xfrm>
            <a:off x="5129927" y="3251275"/>
            <a:ext cx="8714184"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True delegation isn't about task distribution; it's about unlocking human potential. When done masterfully, delegation becomes a leadership superpower that transforms entire team dynamics, turning routine task assignments into opportunities for growth, ownership, and innovation.</a:t>
            </a:r>
            <a:endParaRPr lang="en-US" sz="1550" dirty="0"/>
          </a:p>
        </p:txBody>
      </p:sp>
      <p:sp>
        <p:nvSpPr>
          <p:cNvPr id="6" name="Text 3"/>
          <p:cNvSpPr/>
          <p:nvPr/>
        </p:nvSpPr>
        <p:spPr>
          <a:xfrm>
            <a:off x="5129927" y="4700027"/>
            <a:ext cx="8714184"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leaders who understand this distinction don't just manage projects—they cultivate environments where people thrive, deliver exceptional results, and develop into future leaders themselves.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3640" y="535186"/>
            <a:ext cx="5811441" cy="607338"/>
          </a:xfrm>
          <a:prstGeom prst="rect">
            <a:avLst/>
          </a:prstGeom>
          <a:noFill/>
          <a:ln/>
        </p:spPr>
        <p:txBody>
          <a:bodyPr wrap="none" lIns="0" tIns="0" rIns="0" bIns="0" rtlCol="0" anchor="t"/>
          <a:lstStyle/>
          <a:p>
            <a:pPr marL="0" indent="0" algn="l">
              <a:lnSpc>
                <a:spcPts val="4750"/>
              </a:lnSpc>
              <a:buNone/>
            </a:pPr>
            <a:r>
              <a:rPr lang="en-US" sz="3800" dirty="0">
                <a:solidFill>
                  <a:srgbClr val="161613"/>
                </a:solidFill>
                <a:latin typeface="DM Sans Medium" pitchFamily="34" charset="0"/>
                <a:ea typeface="DM Sans Medium" pitchFamily="34" charset="-122"/>
                <a:cs typeface="DM Sans Medium" pitchFamily="34" charset="-120"/>
              </a:rPr>
              <a:t>Delegation vs. Abdication</a:t>
            </a:r>
            <a:endParaRPr lang="en-US" sz="3800" dirty="0"/>
          </a:p>
        </p:txBody>
      </p:sp>
      <p:sp>
        <p:nvSpPr>
          <p:cNvPr id="4" name="Shape 1"/>
          <p:cNvSpPr/>
          <p:nvPr/>
        </p:nvSpPr>
        <p:spPr>
          <a:xfrm>
            <a:off x="6263640" y="1433989"/>
            <a:ext cx="7589520" cy="2301954"/>
          </a:xfrm>
          <a:prstGeom prst="roundRect">
            <a:avLst>
              <a:gd name="adj" fmla="val 1266"/>
            </a:avLst>
          </a:prstGeom>
          <a:solidFill>
            <a:srgbClr val="F9F8F5"/>
          </a:solidFill>
          <a:ln w="22860">
            <a:solidFill>
              <a:srgbClr val="28282F"/>
            </a:solidFill>
            <a:prstDash val="solid"/>
          </a:ln>
        </p:spPr>
        <p:txBody>
          <a:bodyPr/>
          <a:lstStyle/>
          <a:p>
            <a:endParaRPr lang="en-US"/>
          </a:p>
        </p:txBody>
      </p:sp>
      <p:sp>
        <p:nvSpPr>
          <p:cNvPr id="5" name="Shape 2"/>
          <p:cNvSpPr/>
          <p:nvPr/>
        </p:nvSpPr>
        <p:spPr>
          <a:xfrm>
            <a:off x="6263640" y="1433989"/>
            <a:ext cx="91440" cy="2301954"/>
          </a:xfrm>
          <a:prstGeom prst="roundRect">
            <a:avLst>
              <a:gd name="adj" fmla="val 31879"/>
            </a:avLst>
          </a:prstGeom>
          <a:solidFill>
            <a:srgbClr val="28282F"/>
          </a:solidFill>
          <a:ln/>
        </p:spPr>
        <p:txBody>
          <a:bodyPr/>
          <a:lstStyle/>
          <a:p>
            <a:endParaRPr lang="en-US"/>
          </a:p>
        </p:txBody>
      </p:sp>
      <p:sp>
        <p:nvSpPr>
          <p:cNvPr id="6" name="Text 3"/>
          <p:cNvSpPr/>
          <p:nvPr/>
        </p:nvSpPr>
        <p:spPr>
          <a:xfrm>
            <a:off x="6572250" y="1651159"/>
            <a:ext cx="2429113" cy="303609"/>
          </a:xfrm>
          <a:prstGeom prst="rect">
            <a:avLst/>
          </a:prstGeom>
          <a:noFill/>
          <a:ln/>
        </p:spPr>
        <p:txBody>
          <a:bodyPr wrap="none" lIns="0" tIns="0" rIns="0" bIns="0" rtlCol="0" anchor="t"/>
          <a:lstStyle/>
          <a:p>
            <a:pPr marL="0" indent="0" algn="l">
              <a:lnSpc>
                <a:spcPts val="2350"/>
              </a:lnSpc>
              <a:buNone/>
            </a:pPr>
            <a:r>
              <a:rPr lang="en-US" sz="1900" dirty="0">
                <a:solidFill>
                  <a:srgbClr val="161613"/>
                </a:solidFill>
                <a:latin typeface="DM Sans Medium" pitchFamily="34" charset="0"/>
                <a:ea typeface="DM Sans Medium" pitchFamily="34" charset="-122"/>
                <a:cs typeface="DM Sans Medium" pitchFamily="34" charset="-120"/>
              </a:rPr>
              <a:t>True Delegation</a:t>
            </a:r>
            <a:endParaRPr lang="en-US" sz="1900" dirty="0"/>
          </a:p>
        </p:txBody>
      </p:sp>
      <p:sp>
        <p:nvSpPr>
          <p:cNvPr id="7" name="Text 4"/>
          <p:cNvSpPr/>
          <p:nvPr/>
        </p:nvSpPr>
        <p:spPr>
          <a:xfrm>
            <a:off x="6572250" y="2071330"/>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Maintains accountability while sharing responsibility</a:t>
            </a:r>
            <a:endParaRPr lang="en-US" sz="1500" dirty="0"/>
          </a:p>
        </p:txBody>
      </p:sp>
      <p:sp>
        <p:nvSpPr>
          <p:cNvPr id="8" name="Text 5"/>
          <p:cNvSpPr/>
          <p:nvPr/>
        </p:nvSpPr>
        <p:spPr>
          <a:xfrm>
            <a:off x="6572250" y="2450187"/>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Builds trust through thoughtful empowerment</a:t>
            </a:r>
            <a:endParaRPr lang="en-US" sz="1500" dirty="0"/>
          </a:p>
        </p:txBody>
      </p:sp>
      <p:sp>
        <p:nvSpPr>
          <p:cNvPr id="9" name="Text 6"/>
          <p:cNvSpPr/>
          <p:nvPr/>
        </p:nvSpPr>
        <p:spPr>
          <a:xfrm>
            <a:off x="6572250" y="2829044"/>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Creates learning opportunities for team growth</a:t>
            </a:r>
            <a:endParaRPr lang="en-US" sz="1500" dirty="0"/>
          </a:p>
        </p:txBody>
      </p:sp>
      <p:sp>
        <p:nvSpPr>
          <p:cNvPr id="10" name="Text 7"/>
          <p:cNvSpPr/>
          <p:nvPr/>
        </p:nvSpPr>
        <p:spPr>
          <a:xfrm>
            <a:off x="6572250" y="3207901"/>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Establishes clear expectations and support systems</a:t>
            </a:r>
            <a:endParaRPr lang="en-US" sz="1500" dirty="0"/>
          </a:p>
        </p:txBody>
      </p:sp>
      <p:sp>
        <p:nvSpPr>
          <p:cNvPr id="11" name="Shape 8"/>
          <p:cNvSpPr/>
          <p:nvPr/>
        </p:nvSpPr>
        <p:spPr>
          <a:xfrm>
            <a:off x="6263640" y="3930253"/>
            <a:ext cx="7589520" cy="2301954"/>
          </a:xfrm>
          <a:prstGeom prst="roundRect">
            <a:avLst>
              <a:gd name="adj" fmla="val 1266"/>
            </a:avLst>
          </a:prstGeom>
          <a:solidFill>
            <a:srgbClr val="F9F8F5"/>
          </a:solidFill>
          <a:ln w="22860">
            <a:solidFill>
              <a:srgbClr val="28282F"/>
            </a:solidFill>
            <a:prstDash val="solid"/>
          </a:ln>
        </p:spPr>
        <p:txBody>
          <a:bodyPr/>
          <a:lstStyle/>
          <a:p>
            <a:endParaRPr lang="en-US"/>
          </a:p>
        </p:txBody>
      </p:sp>
      <p:sp>
        <p:nvSpPr>
          <p:cNvPr id="12" name="Shape 9"/>
          <p:cNvSpPr/>
          <p:nvPr/>
        </p:nvSpPr>
        <p:spPr>
          <a:xfrm>
            <a:off x="6263640" y="3930253"/>
            <a:ext cx="91440" cy="2301954"/>
          </a:xfrm>
          <a:prstGeom prst="roundRect">
            <a:avLst>
              <a:gd name="adj" fmla="val 31879"/>
            </a:avLst>
          </a:prstGeom>
          <a:solidFill>
            <a:srgbClr val="28282F"/>
          </a:solidFill>
          <a:ln/>
        </p:spPr>
        <p:txBody>
          <a:bodyPr/>
          <a:lstStyle/>
          <a:p>
            <a:endParaRPr lang="en-US"/>
          </a:p>
        </p:txBody>
      </p:sp>
      <p:sp>
        <p:nvSpPr>
          <p:cNvPr id="13" name="Text 10"/>
          <p:cNvSpPr/>
          <p:nvPr/>
        </p:nvSpPr>
        <p:spPr>
          <a:xfrm>
            <a:off x="6572250" y="4147423"/>
            <a:ext cx="2538174" cy="303609"/>
          </a:xfrm>
          <a:prstGeom prst="rect">
            <a:avLst/>
          </a:prstGeom>
          <a:noFill/>
          <a:ln/>
        </p:spPr>
        <p:txBody>
          <a:bodyPr wrap="none" lIns="0" tIns="0" rIns="0" bIns="0" rtlCol="0" anchor="t"/>
          <a:lstStyle/>
          <a:p>
            <a:pPr marL="0" indent="0" algn="l">
              <a:lnSpc>
                <a:spcPts val="2350"/>
              </a:lnSpc>
              <a:buNone/>
            </a:pPr>
            <a:r>
              <a:rPr lang="en-US" sz="1900" dirty="0">
                <a:solidFill>
                  <a:srgbClr val="161613"/>
                </a:solidFill>
                <a:latin typeface="DM Sans Medium" pitchFamily="34" charset="0"/>
                <a:ea typeface="DM Sans Medium" pitchFamily="34" charset="-122"/>
                <a:cs typeface="DM Sans Medium" pitchFamily="34" charset="-120"/>
              </a:rPr>
              <a:t>Dangerous Abdication</a:t>
            </a:r>
            <a:endParaRPr lang="en-US" sz="1900" dirty="0"/>
          </a:p>
        </p:txBody>
      </p:sp>
      <p:sp>
        <p:nvSpPr>
          <p:cNvPr id="14" name="Text 11"/>
          <p:cNvSpPr/>
          <p:nvPr/>
        </p:nvSpPr>
        <p:spPr>
          <a:xfrm>
            <a:off x="6572250" y="4567595"/>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Abandons responsibility entirely</a:t>
            </a:r>
            <a:endParaRPr lang="en-US" sz="1500" dirty="0"/>
          </a:p>
        </p:txBody>
      </p:sp>
      <p:sp>
        <p:nvSpPr>
          <p:cNvPr id="15" name="Text 12"/>
          <p:cNvSpPr/>
          <p:nvPr/>
        </p:nvSpPr>
        <p:spPr>
          <a:xfrm>
            <a:off x="6572250" y="4946452"/>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Erodes trust through lack of support</a:t>
            </a:r>
            <a:endParaRPr lang="en-US" sz="1500" dirty="0"/>
          </a:p>
        </p:txBody>
      </p:sp>
      <p:sp>
        <p:nvSpPr>
          <p:cNvPr id="16" name="Text 13"/>
          <p:cNvSpPr/>
          <p:nvPr/>
        </p:nvSpPr>
        <p:spPr>
          <a:xfrm>
            <a:off x="6572250" y="5325308"/>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Leaves teams without direction or resources</a:t>
            </a:r>
            <a:endParaRPr lang="en-US" sz="1500" dirty="0"/>
          </a:p>
        </p:txBody>
      </p:sp>
      <p:sp>
        <p:nvSpPr>
          <p:cNvPr id="17" name="Text 14"/>
          <p:cNvSpPr/>
          <p:nvPr/>
        </p:nvSpPr>
        <p:spPr>
          <a:xfrm>
            <a:off x="6572250" y="5704165"/>
            <a:ext cx="7063740" cy="31087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161613"/>
                </a:solidFill>
                <a:latin typeface="Inter" pitchFamily="34" charset="0"/>
                <a:ea typeface="Inter" pitchFamily="34" charset="-122"/>
                <a:cs typeface="Inter" pitchFamily="34" charset="-120"/>
              </a:rPr>
              <a:t>Creates confusion and potential failure</a:t>
            </a:r>
            <a:endParaRPr lang="en-US" sz="1500" dirty="0"/>
          </a:p>
        </p:txBody>
      </p:sp>
      <p:sp>
        <p:nvSpPr>
          <p:cNvPr id="18" name="Text 15"/>
          <p:cNvSpPr/>
          <p:nvPr/>
        </p:nvSpPr>
        <p:spPr>
          <a:xfrm>
            <a:off x="6263640" y="6450806"/>
            <a:ext cx="7589520" cy="1243489"/>
          </a:xfrm>
          <a:prstGeom prst="rect">
            <a:avLst/>
          </a:prstGeom>
          <a:noFill/>
          <a:ln/>
        </p:spPr>
        <p:txBody>
          <a:bodyPr wrap="square" lIns="0" tIns="0" rIns="0" bIns="0" rtlCol="0" anchor="t"/>
          <a:lstStyle/>
          <a:p>
            <a:pPr marL="0" indent="0" algn="l">
              <a:lnSpc>
                <a:spcPts val="2400"/>
              </a:lnSpc>
              <a:buNone/>
            </a:pPr>
            <a:r>
              <a:rPr lang="en-US" sz="1500" dirty="0">
                <a:solidFill>
                  <a:srgbClr val="161613"/>
                </a:solidFill>
                <a:latin typeface="Inter" pitchFamily="34" charset="0"/>
                <a:ea typeface="Inter" pitchFamily="34" charset="-122"/>
                <a:cs typeface="Inter" pitchFamily="34" charset="-120"/>
              </a:rPr>
              <a:t>The critical distinction lies in understanding that delegation amplifies leadership rather than diminishing it. Leaders who delegate effectively remain deeply engaged—not in the minutiae of execution, but in the strategic guidance, resource provision, and outcome achievement that their teams need to succeed.</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870591" y="3137416"/>
            <a:ext cx="10889218" cy="1240393"/>
          </a:xfrm>
          <a:prstGeom prst="rect">
            <a:avLst/>
          </a:prstGeom>
          <a:noFill/>
          <a:ln/>
        </p:spPr>
        <p:txBody>
          <a:bodyPr wrap="none" lIns="0" tIns="0" rIns="0" bIns="0" rtlCol="0" anchor="t"/>
          <a:lstStyle/>
          <a:p>
            <a:pPr marL="0" indent="0" algn="ctr">
              <a:lnSpc>
                <a:spcPts val="9750"/>
              </a:lnSpc>
              <a:buNone/>
            </a:pPr>
            <a:r>
              <a:rPr lang="en-US" sz="7800" dirty="0">
                <a:solidFill>
                  <a:srgbClr val="FFFFFF"/>
                </a:solidFill>
                <a:latin typeface="DM Sans Medium" pitchFamily="34" charset="0"/>
                <a:ea typeface="DM Sans Medium" pitchFamily="34" charset="-122"/>
                <a:cs typeface="DM Sans Medium" pitchFamily="34" charset="-120"/>
              </a:rPr>
              <a:t>The Mindset Revolution</a:t>
            </a:r>
            <a:endParaRPr lang="en-US" sz="7800" dirty="0"/>
          </a:p>
        </p:txBody>
      </p:sp>
      <p:sp>
        <p:nvSpPr>
          <p:cNvPr id="3" name="Text 1"/>
          <p:cNvSpPr/>
          <p:nvPr/>
        </p:nvSpPr>
        <p:spPr>
          <a:xfrm>
            <a:off x="793790" y="4774644"/>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Inter" pitchFamily="34" charset="0"/>
                <a:ea typeface="Inter" pitchFamily="34" charset="-122"/>
                <a:cs typeface="Inter" pitchFamily="34" charset="-120"/>
              </a:rPr>
              <a:t>From Control to Empowerment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438989"/>
            <a:ext cx="7127081"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Empowerment Framework</a:t>
            </a:r>
            <a:endParaRPr lang="en-US" sz="3900" dirty="0"/>
          </a:p>
        </p:txBody>
      </p:sp>
      <p:sp>
        <p:nvSpPr>
          <p:cNvPr id="3" name="Text 1"/>
          <p:cNvSpPr/>
          <p:nvPr/>
        </p:nvSpPr>
        <p:spPr>
          <a:xfrm>
            <a:off x="793790"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01</a:t>
            </a:r>
            <a:endParaRPr lang="en-US" sz="1550" dirty="0"/>
          </a:p>
        </p:txBody>
      </p:sp>
      <p:sp>
        <p:nvSpPr>
          <p:cNvPr id="4" name="Shape 2"/>
          <p:cNvSpPr/>
          <p:nvPr/>
        </p:nvSpPr>
        <p:spPr>
          <a:xfrm>
            <a:off x="793790" y="1770226"/>
            <a:ext cx="4215289" cy="22860"/>
          </a:xfrm>
          <a:prstGeom prst="rect">
            <a:avLst/>
          </a:prstGeom>
          <a:solidFill>
            <a:srgbClr val="28282F"/>
          </a:solidFill>
          <a:ln/>
        </p:spPr>
        <p:txBody>
          <a:bodyPr/>
          <a:lstStyle/>
          <a:p>
            <a:endParaRPr lang="en-US"/>
          </a:p>
        </p:txBody>
      </p:sp>
      <p:sp>
        <p:nvSpPr>
          <p:cNvPr id="5" name="Text 3"/>
          <p:cNvSpPr/>
          <p:nvPr/>
        </p:nvSpPr>
        <p:spPr>
          <a:xfrm>
            <a:off x="793790" y="1915125"/>
            <a:ext cx="3303746"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Define the "What" and "Why"</a:t>
            </a:r>
            <a:endParaRPr lang="en-US" sz="1950" dirty="0"/>
          </a:p>
        </p:txBody>
      </p:sp>
      <p:sp>
        <p:nvSpPr>
          <p:cNvPr id="6" name="Text 4"/>
          <p:cNvSpPr/>
          <p:nvPr/>
        </p:nvSpPr>
        <p:spPr>
          <a:xfrm>
            <a:off x="793790" y="2344346"/>
            <a:ext cx="4215289"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Establish crystal-clear goals, desired outcomes, and contextual understanding. Your team needs to understand not just what they're doing, but why it matters and how it fits into the bigger picture.</a:t>
            </a:r>
            <a:endParaRPr lang="en-US" sz="1550" dirty="0"/>
          </a:p>
        </p:txBody>
      </p:sp>
      <p:sp>
        <p:nvSpPr>
          <p:cNvPr id="7" name="Text 5"/>
          <p:cNvSpPr/>
          <p:nvPr/>
        </p:nvSpPr>
        <p:spPr>
          <a:xfrm>
            <a:off x="5207437"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02</a:t>
            </a:r>
            <a:endParaRPr lang="en-US" sz="1550" dirty="0"/>
          </a:p>
        </p:txBody>
      </p:sp>
      <p:sp>
        <p:nvSpPr>
          <p:cNvPr id="8" name="Shape 6"/>
          <p:cNvSpPr/>
          <p:nvPr/>
        </p:nvSpPr>
        <p:spPr>
          <a:xfrm>
            <a:off x="5207437" y="1770226"/>
            <a:ext cx="4215408" cy="22860"/>
          </a:xfrm>
          <a:prstGeom prst="rect">
            <a:avLst/>
          </a:prstGeom>
          <a:solidFill>
            <a:srgbClr val="28282F"/>
          </a:solidFill>
          <a:ln/>
        </p:spPr>
        <p:txBody>
          <a:bodyPr/>
          <a:lstStyle/>
          <a:p>
            <a:endParaRPr lang="en-US"/>
          </a:p>
        </p:txBody>
      </p:sp>
      <p:sp>
        <p:nvSpPr>
          <p:cNvPr id="9" name="Text 7"/>
          <p:cNvSpPr/>
          <p:nvPr/>
        </p:nvSpPr>
        <p:spPr>
          <a:xfrm>
            <a:off x="5207437" y="19151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Trust with the "How"</a:t>
            </a:r>
            <a:endParaRPr lang="en-US" sz="1950" dirty="0"/>
          </a:p>
        </p:txBody>
      </p:sp>
      <p:sp>
        <p:nvSpPr>
          <p:cNvPr id="10" name="Text 8"/>
          <p:cNvSpPr/>
          <p:nvPr/>
        </p:nvSpPr>
        <p:spPr>
          <a:xfrm>
            <a:off x="5207437" y="2344346"/>
            <a:ext cx="4215408" cy="1587698"/>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Empower your team to determine methods, approaches, and creative solutions. This is where innovation happens—when people have the freedom to apply their expertise and creativity to solve problems.</a:t>
            </a:r>
            <a:endParaRPr lang="en-US" sz="1550" dirty="0"/>
          </a:p>
        </p:txBody>
      </p:sp>
      <p:sp>
        <p:nvSpPr>
          <p:cNvPr id="11" name="Text 9"/>
          <p:cNvSpPr/>
          <p:nvPr/>
        </p:nvSpPr>
        <p:spPr>
          <a:xfrm>
            <a:off x="9621203" y="145590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161613"/>
                </a:solidFill>
                <a:latin typeface="DM Sans Light" pitchFamily="34" charset="0"/>
                <a:ea typeface="DM Sans Light" pitchFamily="34" charset="-122"/>
                <a:cs typeface="DM Sans Light" pitchFamily="34" charset="-120"/>
              </a:rPr>
              <a:t>03</a:t>
            </a:r>
            <a:endParaRPr lang="en-US" sz="1550" dirty="0"/>
          </a:p>
        </p:txBody>
      </p:sp>
      <p:sp>
        <p:nvSpPr>
          <p:cNvPr id="12" name="Shape 10"/>
          <p:cNvSpPr/>
          <p:nvPr/>
        </p:nvSpPr>
        <p:spPr>
          <a:xfrm>
            <a:off x="9621203" y="1770226"/>
            <a:ext cx="4215289" cy="22860"/>
          </a:xfrm>
          <a:prstGeom prst="rect">
            <a:avLst/>
          </a:prstGeom>
          <a:solidFill>
            <a:srgbClr val="28282F"/>
          </a:solidFill>
          <a:ln/>
        </p:spPr>
        <p:txBody>
          <a:bodyPr/>
          <a:lstStyle/>
          <a:p>
            <a:endParaRPr lang="en-US"/>
          </a:p>
        </p:txBody>
      </p:sp>
      <p:sp>
        <p:nvSpPr>
          <p:cNvPr id="13" name="Text 11"/>
          <p:cNvSpPr/>
          <p:nvPr/>
        </p:nvSpPr>
        <p:spPr>
          <a:xfrm>
            <a:off x="9621203" y="1915125"/>
            <a:ext cx="3203019"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Stay Available for Guidance</a:t>
            </a:r>
            <a:endParaRPr lang="en-US" sz="1950" dirty="0"/>
          </a:p>
        </p:txBody>
      </p:sp>
      <p:sp>
        <p:nvSpPr>
          <p:cNvPr id="14" name="Text 12"/>
          <p:cNvSpPr/>
          <p:nvPr/>
        </p:nvSpPr>
        <p:spPr>
          <a:xfrm>
            <a:off x="9621203" y="2344346"/>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Provide support without hovering. Be accessible for questions, obstacles, and strategic input while resisting the urge to micromanage every decision point.</a:t>
            </a:r>
            <a:endParaRPr lang="en-US" sz="1550" dirty="0"/>
          </a:p>
        </p:txBody>
      </p:sp>
      <p:sp>
        <p:nvSpPr>
          <p:cNvPr id="15" name="Text 13"/>
          <p:cNvSpPr/>
          <p:nvPr/>
        </p:nvSpPr>
        <p:spPr>
          <a:xfrm>
            <a:off x="793790" y="430411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framework fundamentally shifts the leadership dynamic from command-and-control to coach-and-empower. When leaders master this balance, they unlock something remarkable: empowered team members often discover better solutions than leaders could have imagined on their own.</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735925"/>
            <a:ext cx="9380934"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The Ripple Effect of Effective Delegation</a:t>
            </a:r>
            <a:endParaRPr lang="en-US" sz="3900" dirty="0"/>
          </a:p>
        </p:txBody>
      </p:sp>
      <p:sp>
        <p:nvSpPr>
          <p:cNvPr id="3" name="Text 1"/>
          <p:cNvSpPr/>
          <p:nvPr/>
        </p:nvSpPr>
        <p:spPr>
          <a:xfrm>
            <a:off x="2254091" y="196988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Accelerated Delivery</a:t>
            </a:r>
            <a:endParaRPr lang="en-US" sz="1950" dirty="0"/>
          </a:p>
        </p:txBody>
      </p:sp>
      <p:sp>
        <p:nvSpPr>
          <p:cNvPr id="4" name="Text 2"/>
          <p:cNvSpPr/>
          <p:nvPr/>
        </p:nvSpPr>
        <p:spPr>
          <a:xfrm>
            <a:off x="793790" y="2399109"/>
            <a:ext cx="3941207" cy="127015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Projects move faster when work is distributed intelligently across team members, each contributing their unique strengths and expertise.</a:t>
            </a:r>
            <a:endParaRPr lang="en-US" sz="1550" dirty="0"/>
          </a:p>
        </p:txBody>
      </p:sp>
      <p:pic>
        <p:nvPicPr>
          <p:cNvPr id="5" name="Image 0" descr="preencoded.png"/>
          <p:cNvPicPr>
            <a:picLocks noChangeAspect="1"/>
          </p:cNvPicPr>
          <p:nvPr/>
        </p:nvPicPr>
        <p:blipFill>
          <a:blip r:embed="rId3"/>
          <a:stretch>
            <a:fillRect/>
          </a:stretch>
        </p:blipFill>
        <p:spPr>
          <a:xfrm>
            <a:off x="5032653" y="175283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36766" y="2719923"/>
            <a:ext cx="296942" cy="371118"/>
          </a:xfrm>
          <a:prstGeom prst="rect">
            <a:avLst/>
          </a:prstGeom>
        </p:spPr>
      </p:pic>
      <p:sp>
        <p:nvSpPr>
          <p:cNvPr id="7" name="Text 3"/>
          <p:cNvSpPr/>
          <p:nvPr/>
        </p:nvSpPr>
        <p:spPr>
          <a:xfrm>
            <a:off x="9895284" y="19698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Team Resilience</a:t>
            </a:r>
            <a:endParaRPr lang="en-US" sz="1950" dirty="0"/>
          </a:p>
        </p:txBody>
      </p:sp>
      <p:sp>
        <p:nvSpPr>
          <p:cNvPr id="8" name="Text 4"/>
          <p:cNvSpPr/>
          <p:nvPr/>
        </p:nvSpPr>
        <p:spPr>
          <a:xfrm>
            <a:off x="9895284" y="2399109"/>
            <a:ext cx="394132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Knowledge and decision-making aren't bottlenecked through a single leader, creating robust systems that can adapt and respond quickly.</a:t>
            </a:r>
            <a:endParaRPr lang="en-US" sz="1550" dirty="0"/>
          </a:p>
        </p:txBody>
      </p:sp>
      <p:pic>
        <p:nvPicPr>
          <p:cNvPr id="9" name="Image 2" descr="preencoded.png"/>
          <p:cNvPicPr>
            <a:picLocks noChangeAspect="1"/>
          </p:cNvPicPr>
          <p:nvPr/>
        </p:nvPicPr>
        <p:blipFill>
          <a:blip r:embed="rId5"/>
          <a:stretch>
            <a:fillRect/>
          </a:stretch>
        </p:blipFill>
        <p:spPr>
          <a:xfrm>
            <a:off x="5032653" y="175283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96335" y="2719923"/>
            <a:ext cx="296942" cy="371118"/>
          </a:xfrm>
          <a:prstGeom prst="rect">
            <a:avLst/>
          </a:prstGeom>
        </p:spPr>
      </p:pic>
      <p:sp>
        <p:nvSpPr>
          <p:cNvPr id="11" name="Text 5"/>
          <p:cNvSpPr/>
          <p:nvPr/>
        </p:nvSpPr>
        <p:spPr>
          <a:xfrm>
            <a:off x="9895284" y="44012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Strategic Focus</a:t>
            </a:r>
            <a:endParaRPr lang="en-US" sz="1950" dirty="0"/>
          </a:p>
        </p:txBody>
      </p:sp>
      <p:sp>
        <p:nvSpPr>
          <p:cNvPr id="12" name="Text 6"/>
          <p:cNvSpPr/>
          <p:nvPr/>
        </p:nvSpPr>
        <p:spPr>
          <a:xfrm>
            <a:off x="9895284" y="4830485"/>
            <a:ext cx="3941326"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Leaders escape the tactical weeds and can concentrate on high-level strategy, vision, and future planning that drives real organizational impact.</a:t>
            </a:r>
            <a:endParaRPr lang="en-US" sz="1550" dirty="0"/>
          </a:p>
        </p:txBody>
      </p:sp>
      <p:pic>
        <p:nvPicPr>
          <p:cNvPr id="13" name="Image 4" descr="preencoded.png"/>
          <p:cNvPicPr>
            <a:picLocks noChangeAspect="1"/>
          </p:cNvPicPr>
          <p:nvPr/>
        </p:nvPicPr>
        <p:blipFill>
          <a:blip r:embed="rId7"/>
          <a:stretch>
            <a:fillRect/>
          </a:stretch>
        </p:blipFill>
        <p:spPr>
          <a:xfrm>
            <a:off x="5032653" y="175283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96335" y="4979491"/>
            <a:ext cx="296942" cy="371118"/>
          </a:xfrm>
          <a:prstGeom prst="rect">
            <a:avLst/>
          </a:prstGeom>
        </p:spPr>
      </p:pic>
      <p:sp>
        <p:nvSpPr>
          <p:cNvPr id="15" name="Text 7"/>
          <p:cNvSpPr/>
          <p:nvPr/>
        </p:nvSpPr>
        <p:spPr>
          <a:xfrm>
            <a:off x="2047518" y="4401264"/>
            <a:ext cx="2687479" cy="310158"/>
          </a:xfrm>
          <a:prstGeom prst="rect">
            <a:avLst/>
          </a:prstGeom>
          <a:noFill/>
          <a:ln/>
        </p:spPr>
        <p:txBody>
          <a:bodyPr wrap="none" lIns="0" tIns="0" rIns="0" bIns="0" rtlCol="0" anchor="t"/>
          <a:lstStyle/>
          <a:p>
            <a:pPr marL="0" indent="0" algn="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Enhanced Engagement</a:t>
            </a:r>
            <a:endParaRPr lang="en-US" sz="1950" dirty="0"/>
          </a:p>
        </p:txBody>
      </p:sp>
      <p:sp>
        <p:nvSpPr>
          <p:cNvPr id="16" name="Text 8"/>
          <p:cNvSpPr/>
          <p:nvPr/>
        </p:nvSpPr>
        <p:spPr>
          <a:xfrm>
            <a:off x="793790" y="4830485"/>
            <a:ext cx="3941207" cy="1270159"/>
          </a:xfrm>
          <a:prstGeom prst="rect">
            <a:avLst/>
          </a:prstGeom>
          <a:noFill/>
          <a:ln/>
        </p:spPr>
        <p:txBody>
          <a:bodyPr wrap="square" lIns="0" tIns="0" rIns="0" bIns="0" rtlCol="0" anchor="t"/>
          <a:lstStyle/>
          <a:p>
            <a:pPr marL="0" indent="0" algn="r">
              <a:lnSpc>
                <a:spcPts val="2500"/>
              </a:lnSpc>
              <a:buNone/>
            </a:pPr>
            <a:r>
              <a:rPr lang="en-US" sz="1550" dirty="0">
                <a:solidFill>
                  <a:srgbClr val="161613"/>
                </a:solidFill>
                <a:latin typeface="Inter" pitchFamily="34" charset="0"/>
                <a:ea typeface="Inter" pitchFamily="34" charset="-122"/>
                <a:cs typeface="Inter" pitchFamily="34" charset="-120"/>
              </a:rPr>
              <a:t>Team members feel genuinely valued when trusted with meaningful work, leading to higher motivation and job satisfaction.</a:t>
            </a:r>
            <a:endParaRPr lang="en-US" sz="1550" dirty="0"/>
          </a:p>
        </p:txBody>
      </p:sp>
      <p:pic>
        <p:nvPicPr>
          <p:cNvPr id="17" name="Image 6" descr="preencoded.png"/>
          <p:cNvPicPr>
            <a:picLocks noChangeAspect="1"/>
          </p:cNvPicPr>
          <p:nvPr/>
        </p:nvPicPr>
        <p:blipFill>
          <a:blip r:embed="rId9"/>
          <a:stretch>
            <a:fillRect/>
          </a:stretch>
        </p:blipFill>
        <p:spPr>
          <a:xfrm>
            <a:off x="5032653" y="1752838"/>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36766" y="4979491"/>
            <a:ext cx="296942" cy="371118"/>
          </a:xfrm>
          <a:prstGeom prst="rect">
            <a:avLst/>
          </a:prstGeom>
        </p:spPr>
      </p:pic>
      <p:sp>
        <p:nvSpPr>
          <p:cNvPr id="19" name="Text 9"/>
          <p:cNvSpPr/>
          <p:nvPr/>
        </p:nvSpPr>
        <p:spPr>
          <a:xfrm>
            <a:off x="793790" y="6541056"/>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Perhaps most importantly, delegation develops future leaders. Each intentional delegation opportunity builds someone's capacity, confidence, and capability to take on greater responsibilities. You're not just completing current projects—you're investing in your organization's leadership pipeline.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467568"/>
            <a:ext cx="6154936" cy="496133"/>
          </a:xfrm>
          <a:prstGeom prst="rect">
            <a:avLst/>
          </a:prstGeom>
          <a:noFill/>
          <a:ln/>
        </p:spPr>
        <p:txBody>
          <a:bodyPr wrap="none" lIns="0" tIns="0" rIns="0" bIns="0" rtlCol="0" anchor="t"/>
          <a:lstStyle/>
          <a:p>
            <a:pPr marL="0" indent="0" algn="l">
              <a:lnSpc>
                <a:spcPts val="3900"/>
              </a:lnSpc>
              <a:buNone/>
            </a:pPr>
            <a:r>
              <a:rPr lang="en-US" sz="3100" dirty="0">
                <a:solidFill>
                  <a:srgbClr val="161613"/>
                </a:solidFill>
                <a:latin typeface="DM Sans Medium" pitchFamily="34" charset="0"/>
                <a:ea typeface="DM Sans Medium" pitchFamily="34" charset="-122"/>
                <a:cs typeface="DM Sans Medium" pitchFamily="34" charset="-120"/>
              </a:rPr>
              <a:t>Delegation Statistics That Matter</a:t>
            </a:r>
            <a:endParaRPr lang="en-US" sz="3100" dirty="0"/>
          </a:p>
        </p:txBody>
      </p:sp>
      <p:sp>
        <p:nvSpPr>
          <p:cNvPr id="4" name="Text 1"/>
          <p:cNvSpPr/>
          <p:nvPr/>
        </p:nvSpPr>
        <p:spPr>
          <a:xfrm>
            <a:off x="6280190" y="1286122"/>
            <a:ext cx="3654147"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73%</a:t>
            </a:r>
            <a:endParaRPr lang="en-US" sz="5150" dirty="0"/>
          </a:p>
        </p:txBody>
      </p:sp>
      <p:sp>
        <p:nvSpPr>
          <p:cNvPr id="5" name="Text 2"/>
          <p:cNvSpPr/>
          <p:nvPr/>
        </p:nvSpPr>
        <p:spPr>
          <a:xfrm>
            <a:off x="6866811" y="218909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Higher Performance</a:t>
            </a:r>
            <a:endParaRPr lang="en-US" sz="1950" dirty="0"/>
          </a:p>
        </p:txBody>
      </p:sp>
      <p:sp>
        <p:nvSpPr>
          <p:cNvPr id="6" name="Text 3"/>
          <p:cNvSpPr/>
          <p:nvPr/>
        </p:nvSpPr>
        <p:spPr>
          <a:xfrm>
            <a:off x="6280190" y="2618313"/>
            <a:ext cx="3654147"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Teams with empowered delegation show 73% higher performance compared to micromanaged teams</a:t>
            </a:r>
            <a:endParaRPr lang="en-US" sz="1550" dirty="0"/>
          </a:p>
        </p:txBody>
      </p:sp>
      <p:sp>
        <p:nvSpPr>
          <p:cNvPr id="7" name="Text 4"/>
          <p:cNvSpPr/>
          <p:nvPr/>
        </p:nvSpPr>
        <p:spPr>
          <a:xfrm>
            <a:off x="10182344" y="1286122"/>
            <a:ext cx="3654266"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41%</a:t>
            </a:r>
            <a:endParaRPr lang="en-US" sz="5150" dirty="0"/>
          </a:p>
        </p:txBody>
      </p:sp>
      <p:sp>
        <p:nvSpPr>
          <p:cNvPr id="8" name="Text 5"/>
          <p:cNvSpPr/>
          <p:nvPr/>
        </p:nvSpPr>
        <p:spPr>
          <a:xfrm>
            <a:off x="10686217" y="2189092"/>
            <a:ext cx="2646521"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Increased Productivity</a:t>
            </a:r>
            <a:endParaRPr lang="en-US" sz="1950" dirty="0"/>
          </a:p>
        </p:txBody>
      </p:sp>
      <p:sp>
        <p:nvSpPr>
          <p:cNvPr id="9" name="Text 6"/>
          <p:cNvSpPr/>
          <p:nvPr/>
        </p:nvSpPr>
        <p:spPr>
          <a:xfrm>
            <a:off x="10182344" y="2618313"/>
            <a:ext cx="3654266"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Organizations with effective delegation practices report 41% higher productivity rates</a:t>
            </a:r>
            <a:endParaRPr lang="en-US" sz="1550" dirty="0"/>
          </a:p>
        </p:txBody>
      </p:sp>
      <p:sp>
        <p:nvSpPr>
          <p:cNvPr id="10" name="Text 7"/>
          <p:cNvSpPr/>
          <p:nvPr/>
        </p:nvSpPr>
        <p:spPr>
          <a:xfrm>
            <a:off x="6280190" y="4066946"/>
            <a:ext cx="3654147"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67%</a:t>
            </a:r>
            <a:endParaRPr lang="en-US" sz="5150" dirty="0"/>
          </a:p>
        </p:txBody>
      </p:sp>
      <p:sp>
        <p:nvSpPr>
          <p:cNvPr id="11" name="Text 8"/>
          <p:cNvSpPr/>
          <p:nvPr/>
        </p:nvSpPr>
        <p:spPr>
          <a:xfrm>
            <a:off x="6866811" y="496991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Better Retention</a:t>
            </a:r>
            <a:endParaRPr lang="en-US" sz="1950" dirty="0"/>
          </a:p>
        </p:txBody>
      </p:sp>
      <p:sp>
        <p:nvSpPr>
          <p:cNvPr id="12" name="Text 9"/>
          <p:cNvSpPr/>
          <p:nvPr/>
        </p:nvSpPr>
        <p:spPr>
          <a:xfrm>
            <a:off x="6280190" y="5399136"/>
            <a:ext cx="3654147"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Employees who feel trusted with meaningful work show 67% higher retention rates</a:t>
            </a:r>
            <a:endParaRPr lang="en-US" sz="1550" dirty="0"/>
          </a:p>
        </p:txBody>
      </p:sp>
      <p:sp>
        <p:nvSpPr>
          <p:cNvPr id="13" name="Text 10"/>
          <p:cNvSpPr/>
          <p:nvPr/>
        </p:nvSpPr>
        <p:spPr>
          <a:xfrm>
            <a:off x="10182344" y="4066946"/>
            <a:ext cx="3654266" cy="654963"/>
          </a:xfrm>
          <a:prstGeom prst="rect">
            <a:avLst/>
          </a:prstGeom>
          <a:noFill/>
          <a:ln/>
        </p:spPr>
        <p:txBody>
          <a:bodyPr wrap="none" lIns="0" tIns="0" rIns="0" bIns="0" rtlCol="0" anchor="t"/>
          <a:lstStyle/>
          <a:p>
            <a:pPr marL="0" indent="0" algn="ctr">
              <a:lnSpc>
                <a:spcPts val="5150"/>
              </a:lnSpc>
              <a:buNone/>
            </a:pPr>
            <a:r>
              <a:rPr lang="en-US" sz="5150" dirty="0">
                <a:solidFill>
                  <a:srgbClr val="161613"/>
                </a:solidFill>
                <a:latin typeface="DM Sans Medium" pitchFamily="34" charset="0"/>
                <a:ea typeface="DM Sans Medium" pitchFamily="34" charset="-122"/>
                <a:cs typeface="DM Sans Medium" pitchFamily="34" charset="-120"/>
              </a:rPr>
              <a:t>2.3x</a:t>
            </a:r>
            <a:endParaRPr lang="en-US" sz="5150" dirty="0"/>
          </a:p>
        </p:txBody>
      </p:sp>
      <p:sp>
        <p:nvSpPr>
          <p:cNvPr id="14" name="Text 11"/>
          <p:cNvSpPr/>
          <p:nvPr/>
        </p:nvSpPr>
        <p:spPr>
          <a:xfrm>
            <a:off x="10768965" y="4969916"/>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161613"/>
                </a:solidFill>
                <a:latin typeface="DM Sans Medium" pitchFamily="34" charset="0"/>
                <a:ea typeface="DM Sans Medium" pitchFamily="34" charset="-122"/>
                <a:cs typeface="DM Sans Medium" pitchFamily="34" charset="-120"/>
              </a:rPr>
              <a:t>Leadership Growth</a:t>
            </a:r>
            <a:endParaRPr lang="en-US" sz="1950" dirty="0"/>
          </a:p>
        </p:txBody>
      </p:sp>
      <p:sp>
        <p:nvSpPr>
          <p:cNvPr id="15" name="Text 12"/>
          <p:cNvSpPr/>
          <p:nvPr/>
        </p:nvSpPr>
        <p:spPr>
          <a:xfrm>
            <a:off x="10182344" y="5399136"/>
            <a:ext cx="3654266" cy="952619"/>
          </a:xfrm>
          <a:prstGeom prst="rect">
            <a:avLst/>
          </a:prstGeom>
          <a:noFill/>
          <a:ln/>
        </p:spPr>
        <p:txBody>
          <a:bodyPr wrap="square" lIns="0" tIns="0" rIns="0" bIns="0" rtlCol="0" anchor="t"/>
          <a:lstStyle/>
          <a:p>
            <a:pPr marL="0" indent="0" algn="ctr">
              <a:lnSpc>
                <a:spcPts val="2500"/>
              </a:lnSpc>
              <a:buNone/>
            </a:pPr>
            <a:r>
              <a:rPr lang="en-US" sz="1550" dirty="0">
                <a:solidFill>
                  <a:srgbClr val="161613"/>
                </a:solidFill>
                <a:latin typeface="Inter" pitchFamily="34" charset="0"/>
                <a:ea typeface="Inter" pitchFamily="34" charset="-122"/>
                <a:cs typeface="Inter" pitchFamily="34" charset="-120"/>
              </a:rPr>
              <a:t>Teams with strong delegation develop future leaders 2.3 times faster than traditional management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61781"/>
            <a:ext cx="7659886" cy="620078"/>
          </a:xfrm>
          <a:prstGeom prst="rect">
            <a:avLst/>
          </a:prstGeom>
          <a:noFill/>
          <a:ln/>
        </p:spPr>
        <p:txBody>
          <a:bodyPr wrap="none" lIns="0" tIns="0" rIns="0" bIns="0" rtlCol="0" anchor="t"/>
          <a:lstStyle/>
          <a:p>
            <a:pPr marL="0" indent="0" algn="l">
              <a:lnSpc>
                <a:spcPts val="4850"/>
              </a:lnSpc>
              <a:buNone/>
            </a:pPr>
            <a:r>
              <a:rPr lang="en-US" sz="3900" dirty="0">
                <a:solidFill>
                  <a:srgbClr val="161613"/>
                </a:solidFill>
                <a:latin typeface="DM Sans Medium" pitchFamily="34" charset="0"/>
                <a:ea typeface="DM Sans Medium" pitchFamily="34" charset="-122"/>
                <a:cs typeface="DM Sans Medium" pitchFamily="34" charset="-120"/>
              </a:rPr>
              <a:t>Delegation in Agile Environments</a:t>
            </a:r>
            <a:endParaRPr lang="en-US" sz="3900" dirty="0"/>
          </a:p>
        </p:txBody>
      </p:sp>
      <p:sp>
        <p:nvSpPr>
          <p:cNvPr id="3" name="Text 1"/>
          <p:cNvSpPr/>
          <p:nvPr/>
        </p:nvSpPr>
        <p:spPr>
          <a:xfrm>
            <a:off x="793790" y="1658108"/>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In Agile methodologies, delegation takes on an even more critical role. The principles of self-organizing teams and servant leadership are fundamentally built on masterful delegation practices.</a:t>
            </a:r>
            <a:endParaRPr lang="en-US" sz="1550" dirty="0"/>
          </a:p>
        </p:txBody>
      </p:sp>
      <p:sp>
        <p:nvSpPr>
          <p:cNvPr id="4" name="Text 2"/>
          <p:cNvSpPr/>
          <p:nvPr/>
        </p:nvSpPr>
        <p:spPr>
          <a:xfrm>
            <a:off x="793790" y="2789321"/>
            <a:ext cx="7632025" cy="1270159"/>
          </a:xfrm>
          <a:prstGeom prst="rect">
            <a:avLst/>
          </a:prstGeom>
          <a:noFill/>
          <a:ln/>
        </p:spPr>
        <p:txBody>
          <a:bodyPr wrap="square" lIns="0" tIns="0" rIns="0" bIns="0" rtlCol="0" anchor="t"/>
          <a:lstStyle/>
          <a:p>
            <a:pPr marL="0" indent="0" algn="l">
              <a:lnSpc>
                <a:spcPts val="2500"/>
              </a:lnSpc>
              <a:buNone/>
            </a:pPr>
            <a:r>
              <a:rPr lang="en-US" sz="1550" b="1" dirty="0">
                <a:solidFill>
                  <a:srgbClr val="161613"/>
                </a:solidFill>
                <a:latin typeface="Inter" pitchFamily="34" charset="0"/>
                <a:ea typeface="Inter" pitchFamily="34" charset="-122"/>
                <a:cs typeface="Inter" pitchFamily="34" charset="-120"/>
              </a:rPr>
              <a:t>Scrum Masters</a:t>
            </a:r>
            <a:r>
              <a:rPr lang="en-US" sz="1550" dirty="0">
                <a:solidFill>
                  <a:srgbClr val="161613"/>
                </a:solidFill>
                <a:latin typeface="Inter" pitchFamily="34" charset="0"/>
                <a:ea typeface="Inter" pitchFamily="34" charset="-122"/>
                <a:cs typeface="Inter" pitchFamily="34" charset="-120"/>
              </a:rPr>
              <a:t> don't direct work—they empower teams to self-organize and remove impediments. </a:t>
            </a:r>
            <a:r>
              <a:rPr lang="en-US" sz="1550" b="1" dirty="0">
                <a:solidFill>
                  <a:srgbClr val="161613"/>
                </a:solidFill>
                <a:latin typeface="Inter" pitchFamily="34" charset="0"/>
                <a:ea typeface="Inter" pitchFamily="34" charset="-122"/>
                <a:cs typeface="Inter" pitchFamily="34" charset="-120"/>
              </a:rPr>
              <a:t>Product Owners</a:t>
            </a:r>
            <a:r>
              <a:rPr lang="en-US" sz="1550" dirty="0">
                <a:solidFill>
                  <a:srgbClr val="161613"/>
                </a:solidFill>
                <a:latin typeface="Inter" pitchFamily="34" charset="0"/>
                <a:ea typeface="Inter" pitchFamily="34" charset="-122"/>
                <a:cs typeface="Inter" pitchFamily="34" charset="-120"/>
              </a:rPr>
              <a:t> delegate execution decisions while maintaining clear product vision. </a:t>
            </a:r>
            <a:r>
              <a:rPr lang="en-US" sz="1550" b="1" dirty="0">
                <a:solidFill>
                  <a:srgbClr val="161613"/>
                </a:solidFill>
                <a:latin typeface="Inter" pitchFamily="34" charset="0"/>
                <a:ea typeface="Inter" pitchFamily="34" charset="-122"/>
                <a:cs typeface="Inter" pitchFamily="34" charset="-120"/>
              </a:rPr>
              <a:t>Project Managers</a:t>
            </a:r>
            <a:r>
              <a:rPr lang="en-US" sz="1550" dirty="0">
                <a:solidFill>
                  <a:srgbClr val="161613"/>
                </a:solidFill>
                <a:latin typeface="Inter" pitchFamily="34" charset="0"/>
                <a:ea typeface="Inter" pitchFamily="34" charset="-122"/>
                <a:cs typeface="Inter" pitchFamily="34" charset="-120"/>
              </a:rPr>
              <a:t> facilitate team ownership rather than controlling every detail.</a:t>
            </a:r>
            <a:endParaRPr lang="en-US" sz="1550" dirty="0"/>
          </a:p>
        </p:txBody>
      </p:sp>
      <p:sp>
        <p:nvSpPr>
          <p:cNvPr id="5" name="Text 3"/>
          <p:cNvSpPr/>
          <p:nvPr/>
        </p:nvSpPr>
        <p:spPr>
          <a:xfrm>
            <a:off x="793790" y="423807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The magic happens in that delicate balance: </a:t>
            </a:r>
            <a:r>
              <a:rPr lang="en-US" sz="1550" dirty="0">
                <a:solidFill>
                  <a:srgbClr val="FFFFFF"/>
                </a:solidFill>
                <a:highlight>
                  <a:srgbClr val="28282F"/>
                </a:highlight>
                <a:latin typeface="Inter" pitchFamily="34" charset="0"/>
                <a:ea typeface="Inter" pitchFamily="34" charset="-122"/>
                <a:cs typeface="Inter" pitchFamily="34" charset="-120"/>
              </a:rPr>
              <a:t>autonomy + accountability</a:t>
            </a:r>
            <a:r>
              <a:rPr lang="en-US" sz="1550" dirty="0">
                <a:solidFill>
                  <a:srgbClr val="161613"/>
                </a:solidFill>
                <a:latin typeface="Inter" pitchFamily="34" charset="0"/>
                <a:ea typeface="Inter" pitchFamily="34" charset="-122"/>
                <a:cs typeface="Inter" pitchFamily="34" charset="-120"/>
              </a:rPr>
              <a:t>. Leaders set clear boundaries, expectations, and success criteria while allowing teams complete ownership of the execution path.</a:t>
            </a:r>
            <a:endParaRPr lang="en-US" sz="1550" dirty="0"/>
          </a:p>
        </p:txBody>
      </p:sp>
      <p:sp>
        <p:nvSpPr>
          <p:cNvPr id="6" name="Text 4"/>
          <p:cNvSpPr/>
          <p:nvPr/>
        </p:nvSpPr>
        <p:spPr>
          <a:xfrm>
            <a:off x="793790" y="536928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161613"/>
                </a:solidFill>
                <a:latin typeface="Inter" pitchFamily="34" charset="0"/>
                <a:ea typeface="Inter" pitchFamily="34" charset="-122"/>
                <a:cs typeface="Inter" pitchFamily="34" charset="-120"/>
              </a:rPr>
              <a:t>This approach drives three critical Agile outcomes: enhanced trust between team members and leadership, radical transparency in progress and challenges, and increased velocity through reduced bottlenecks and faster decision-making cycles.</a:t>
            </a:r>
            <a:endParaRPr lang="en-US" sz="1550" dirty="0"/>
          </a:p>
        </p:txBody>
      </p:sp>
      <p:pic>
        <p:nvPicPr>
          <p:cNvPr id="7" name="Image 0" descr="preencoded.png"/>
          <p:cNvPicPr>
            <a:picLocks noChangeAspect="1"/>
          </p:cNvPicPr>
          <p:nvPr/>
        </p:nvPicPr>
        <p:blipFill>
          <a:blip r:embed="rId3"/>
          <a:stretch>
            <a:fillRect/>
          </a:stretch>
        </p:blipFill>
        <p:spPr>
          <a:xfrm>
            <a:off x="8917543" y="1702757"/>
            <a:ext cx="4926568" cy="49265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319332" y="3329702"/>
            <a:ext cx="11991737" cy="855821"/>
          </a:xfrm>
          <a:prstGeom prst="rect">
            <a:avLst/>
          </a:prstGeom>
          <a:noFill/>
          <a:ln/>
        </p:spPr>
        <p:txBody>
          <a:bodyPr wrap="none" lIns="0" tIns="0" rIns="0" bIns="0" rtlCol="0" anchor="t"/>
          <a:lstStyle/>
          <a:p>
            <a:pPr marL="0" indent="0" algn="ctr">
              <a:lnSpc>
                <a:spcPts val="6700"/>
              </a:lnSpc>
              <a:buNone/>
            </a:pPr>
            <a:r>
              <a:rPr lang="en-US" sz="5350" dirty="0">
                <a:solidFill>
                  <a:srgbClr val="FFFFFF"/>
                </a:solidFill>
                <a:latin typeface="DM Sans Medium" pitchFamily="34" charset="0"/>
                <a:ea typeface="DM Sans Medium" pitchFamily="34" charset="-122"/>
                <a:cs typeface="DM Sans Medium" pitchFamily="34" charset="-120"/>
              </a:rPr>
              <a:t>Ready to Transform Your Leadership?</a:t>
            </a:r>
            <a:endParaRPr lang="en-US" sz="5350" dirty="0"/>
          </a:p>
        </p:txBody>
      </p:sp>
      <p:sp>
        <p:nvSpPr>
          <p:cNvPr id="3" name="Text 1"/>
          <p:cNvSpPr/>
          <p:nvPr/>
        </p:nvSpPr>
        <p:spPr>
          <a:xfrm>
            <a:off x="793790" y="4582358"/>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Inter" pitchFamily="34" charset="0"/>
                <a:ea typeface="Inter" pitchFamily="34" charset="-122"/>
                <a:cs typeface="Inter" pitchFamily="34" charset="-120"/>
              </a:rPr>
              <a:t>5 Practical Steps to Elevate Your Delegation</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1491</Words>
  <Application>Microsoft Office PowerPoint</Application>
  <PresentationFormat>Custom</PresentationFormat>
  <Paragraphs>131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DM Sans Medium</vt:lpstr>
      <vt:lpstr>Inter</vt:lpstr>
      <vt:lpstr>Arial</vt:lpstr>
      <vt:lpstr>DM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4</cp:revision>
  <dcterms:created xsi:type="dcterms:W3CDTF">2025-09-07T18:57:43Z</dcterms:created>
  <dcterms:modified xsi:type="dcterms:W3CDTF">2026-04-20T00:09:07Z</dcterms:modified>
</cp:coreProperties>
</file>