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DM Sans" pitchFamily="2" charset="0"/>
      <p:regular r:id="rId18"/>
      <p:bold r:id="rId19"/>
    </p:embeddedFont>
    <p:embeddedFont>
      <p:font typeface="DM Sans Bold" pitchFamily="2" charset="0"/>
      <p:bold r:id="rId20"/>
    </p:embeddedFont>
    <p:embeddedFont>
      <p:font typeface="DM Sans Medium" pitchFamily="2" charset="0"/>
      <p:regular r:id="rId21"/>
    </p:embeddedFont>
    <p:embeddedFont>
      <p:font typeface="Libre Baskerville" panose="02000000000000000000" pitchFamily="2"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3" d="100"/>
          <a:sy n="63" d="100"/>
        </p:scale>
        <p:origin x="94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8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D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49310"/>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Guide to Passing the PMI-ACP Exam</a:t>
            </a:r>
            <a:endParaRPr lang="en-US" sz="4450" dirty="0"/>
          </a:p>
        </p:txBody>
      </p:sp>
      <p:sp>
        <p:nvSpPr>
          <p:cNvPr id="4" name="Text 1"/>
          <p:cNvSpPr/>
          <p:nvPr/>
        </p:nvSpPr>
        <p:spPr>
          <a:xfrm>
            <a:off x="793790" y="2907030"/>
            <a:ext cx="7556421" cy="1814513"/>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Are you ready to take your Agile career to the next level? Becoming a PMI Agile Certified Practitioner (PMI-ACP) is an excellent way to validate your expertise in Agile methodologies and demonstrate your commitment to professional development in the field of project management.</a:t>
            </a:r>
            <a:endParaRPr lang="en-US" sz="1750" dirty="0"/>
          </a:p>
        </p:txBody>
      </p:sp>
      <p:sp>
        <p:nvSpPr>
          <p:cNvPr id="5" name="Text 2"/>
          <p:cNvSpPr/>
          <p:nvPr/>
        </p:nvSpPr>
        <p:spPr>
          <a:xfrm>
            <a:off x="793790" y="4976693"/>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This comprehensive guide will walk you through everything you need to know to prepare for the PMI-ACP exam and succeed with flying colors. From understanding the exam structure to effective study strategies, we've got you covered on your certification journey.</a:t>
            </a:r>
            <a:endParaRPr lang="en-US" sz="1750" dirty="0"/>
          </a:p>
        </p:txBody>
      </p:sp>
      <p:sp>
        <p:nvSpPr>
          <p:cNvPr id="6" name="Shape 3"/>
          <p:cNvSpPr/>
          <p:nvPr/>
        </p:nvSpPr>
        <p:spPr>
          <a:xfrm>
            <a:off x="793790" y="6700361"/>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7" name="Text 4"/>
          <p:cNvSpPr/>
          <p:nvPr/>
        </p:nvSpPr>
        <p:spPr>
          <a:xfrm>
            <a:off x="897612" y="6832997"/>
            <a:ext cx="155138" cy="97512"/>
          </a:xfrm>
          <a:prstGeom prst="rect">
            <a:avLst/>
          </a:prstGeom>
          <a:noFill/>
          <a:ln/>
        </p:spPr>
        <p:txBody>
          <a:bodyPr wrap="none" lIns="0" tIns="0" rIns="0" bIns="0" rtlCol="0" anchor="t"/>
          <a:lstStyle/>
          <a:p>
            <a:pPr marL="0" indent="0" algn="ctr">
              <a:lnSpc>
                <a:spcPts val="750"/>
              </a:lnSpc>
              <a:buNone/>
            </a:pPr>
            <a:r>
              <a:rPr lang="en-US" sz="750" dirty="0">
                <a:solidFill>
                  <a:srgbClr val="4D4D51"/>
                </a:solidFill>
                <a:latin typeface="DM Sans Medium" pitchFamily="34" charset="0"/>
                <a:ea typeface="DM Sans Medium" pitchFamily="34" charset="-122"/>
                <a:cs typeface="DM Sans Medium" pitchFamily="34" charset="-120"/>
              </a:rPr>
              <a:t>kW</a:t>
            </a:r>
            <a:endParaRPr lang="en-US" sz="750" dirty="0"/>
          </a:p>
        </p:txBody>
      </p:sp>
      <p:sp>
        <p:nvSpPr>
          <p:cNvPr id="8" name="Text 5"/>
          <p:cNvSpPr/>
          <p:nvPr/>
        </p:nvSpPr>
        <p:spPr>
          <a:xfrm>
            <a:off x="1270040" y="6683454"/>
            <a:ext cx="2919651" cy="396835"/>
          </a:xfrm>
          <a:prstGeom prst="rect">
            <a:avLst/>
          </a:prstGeom>
          <a:noFill/>
          <a:ln/>
        </p:spPr>
        <p:txBody>
          <a:bodyPr wrap="none" lIns="0" tIns="0" rIns="0" bIns="0" rtlCol="0" anchor="t"/>
          <a:lstStyle/>
          <a:p>
            <a:pPr marL="0" indent="0" algn="l">
              <a:lnSpc>
                <a:spcPts val="3100"/>
              </a:lnSpc>
              <a:buNone/>
            </a:pPr>
            <a:r>
              <a:rPr lang="en-US" sz="2200" b="1" dirty="0">
                <a:solidFill>
                  <a:srgbClr val="454240"/>
                </a:solidFill>
                <a:latin typeface="DM Sans Bold" pitchFamily="34" charset="0"/>
                <a:ea typeface="DM Sans Bold" pitchFamily="34" charset="-122"/>
                <a:cs typeface="DM Sans Bold" pitchFamily="34" charset="-120"/>
              </a:rPr>
              <a:t>by </a:t>
            </a:r>
            <a:r>
              <a:rPr lang="en-US" sz="2200" b="1" dirty="0" err="1">
                <a:solidFill>
                  <a:srgbClr val="454240"/>
                </a:solidFill>
                <a:latin typeface="DM Sans Bold" pitchFamily="34" charset="0"/>
                <a:ea typeface="DM Sans Bold" pitchFamily="34" charset="-122"/>
                <a:cs typeface="DM Sans Bold" pitchFamily="34" charset="-120"/>
              </a:rPr>
              <a:t>kimberly</a:t>
            </a:r>
            <a:r>
              <a:rPr lang="en-US" sz="2200" b="1" dirty="0">
                <a:solidFill>
                  <a:srgbClr val="454240"/>
                </a:solidFill>
                <a:latin typeface="DM Sans Bold" pitchFamily="34" charset="0"/>
                <a:ea typeface="DM Sans Bold" pitchFamily="34" charset="-122"/>
                <a:cs typeface="DM Sans Bold" pitchFamily="34" charset="-120"/>
              </a:rPr>
              <a:t> Wiethoff</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8902" y="753189"/>
            <a:ext cx="7087910" cy="659725"/>
          </a:xfrm>
          <a:prstGeom prst="rect">
            <a:avLst/>
          </a:prstGeom>
          <a:noFill/>
          <a:ln/>
        </p:spPr>
        <p:txBody>
          <a:bodyPr wrap="none" lIns="0" tIns="0" rIns="0" bIns="0" rtlCol="0" anchor="t"/>
          <a:lstStyle/>
          <a:p>
            <a:pPr marL="0" indent="0" algn="l">
              <a:lnSpc>
                <a:spcPts val="5150"/>
              </a:lnSpc>
              <a:buNone/>
            </a:pPr>
            <a:r>
              <a:rPr lang="en-US" sz="4150" dirty="0">
                <a:solidFill>
                  <a:srgbClr val="5C4E3D"/>
                </a:solidFill>
                <a:latin typeface="Libre Baskerville" pitchFamily="34" charset="0"/>
                <a:ea typeface="Libre Baskerville" pitchFamily="34" charset="-122"/>
                <a:cs typeface="Libre Baskerville" pitchFamily="34" charset="-120"/>
              </a:rPr>
              <a:t>Continuous Improvement</a:t>
            </a:r>
            <a:endParaRPr lang="en-US" sz="4150" dirty="0"/>
          </a:p>
        </p:txBody>
      </p:sp>
      <p:sp>
        <p:nvSpPr>
          <p:cNvPr id="4" name="Shape 1"/>
          <p:cNvSpPr/>
          <p:nvPr/>
        </p:nvSpPr>
        <p:spPr>
          <a:xfrm>
            <a:off x="976432" y="1729621"/>
            <a:ext cx="22860" cy="5746671"/>
          </a:xfrm>
          <a:prstGeom prst="roundRect">
            <a:avLst>
              <a:gd name="adj" fmla="val 387924"/>
            </a:avLst>
          </a:prstGeom>
          <a:solidFill>
            <a:srgbClr val="DDD3BA"/>
          </a:solidFill>
          <a:ln/>
        </p:spPr>
        <p:txBody>
          <a:bodyPr/>
          <a:lstStyle/>
          <a:p>
            <a:endParaRPr lang="en-US"/>
          </a:p>
        </p:txBody>
      </p:sp>
      <p:sp>
        <p:nvSpPr>
          <p:cNvPr id="5" name="Shape 2"/>
          <p:cNvSpPr/>
          <p:nvPr/>
        </p:nvSpPr>
        <p:spPr>
          <a:xfrm>
            <a:off x="1191101" y="1955721"/>
            <a:ext cx="633412" cy="22860"/>
          </a:xfrm>
          <a:prstGeom prst="roundRect">
            <a:avLst>
              <a:gd name="adj" fmla="val 387924"/>
            </a:avLst>
          </a:prstGeom>
          <a:solidFill>
            <a:srgbClr val="DDD3BA"/>
          </a:solidFill>
          <a:ln/>
        </p:spPr>
        <p:txBody>
          <a:bodyPr/>
          <a:lstStyle/>
          <a:p>
            <a:endParaRPr lang="en-US"/>
          </a:p>
        </p:txBody>
      </p:sp>
      <p:sp>
        <p:nvSpPr>
          <p:cNvPr id="6" name="Shape 3"/>
          <p:cNvSpPr/>
          <p:nvPr/>
        </p:nvSpPr>
        <p:spPr>
          <a:xfrm>
            <a:off x="738902" y="1729621"/>
            <a:ext cx="475059" cy="475059"/>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818078" y="1769209"/>
            <a:ext cx="316706" cy="395883"/>
          </a:xfrm>
          <a:prstGeom prst="rect">
            <a:avLst/>
          </a:prstGeom>
        </p:spPr>
      </p:pic>
      <p:sp>
        <p:nvSpPr>
          <p:cNvPr id="8" name="Text 4"/>
          <p:cNvSpPr/>
          <p:nvPr/>
        </p:nvSpPr>
        <p:spPr>
          <a:xfrm>
            <a:off x="2032040" y="1802130"/>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454240"/>
                </a:solidFill>
                <a:latin typeface="Libre Baskerville" pitchFamily="34" charset="0"/>
                <a:ea typeface="Libre Baskerville" pitchFamily="34" charset="-122"/>
                <a:cs typeface="Libre Baskerville" pitchFamily="34" charset="-120"/>
              </a:rPr>
              <a:t>Inspect</a:t>
            </a:r>
            <a:endParaRPr lang="en-US" sz="2050" dirty="0"/>
          </a:p>
        </p:txBody>
      </p:sp>
      <p:sp>
        <p:nvSpPr>
          <p:cNvPr id="9" name="Text 5"/>
          <p:cNvSpPr/>
          <p:nvPr/>
        </p:nvSpPr>
        <p:spPr>
          <a:xfrm>
            <a:off x="2032040" y="2258735"/>
            <a:ext cx="6373058" cy="675323"/>
          </a:xfrm>
          <a:prstGeom prst="rect">
            <a:avLst/>
          </a:prstGeom>
          <a:noFill/>
          <a:ln/>
        </p:spPr>
        <p:txBody>
          <a:bodyPr wrap="square" lIns="0" tIns="0" rIns="0" bIns="0" rtlCol="0" anchor="t"/>
          <a:lstStyle/>
          <a:p>
            <a:pPr marL="0" indent="0" algn="l">
              <a:lnSpc>
                <a:spcPts val="2650"/>
              </a:lnSpc>
              <a:buNone/>
            </a:pPr>
            <a:r>
              <a:rPr lang="en-US" sz="1650" dirty="0">
                <a:solidFill>
                  <a:srgbClr val="454240"/>
                </a:solidFill>
                <a:latin typeface="DM Sans" pitchFamily="34" charset="0"/>
                <a:ea typeface="DM Sans" pitchFamily="34" charset="-122"/>
                <a:cs typeface="DM Sans" pitchFamily="34" charset="-120"/>
              </a:rPr>
              <a:t>Regularly examine processes, practices, and outcomes to identify areas for improvement</a:t>
            </a:r>
            <a:endParaRPr lang="en-US" sz="1650" dirty="0"/>
          </a:p>
        </p:txBody>
      </p:sp>
      <p:sp>
        <p:nvSpPr>
          <p:cNvPr id="10" name="Shape 6"/>
          <p:cNvSpPr/>
          <p:nvPr/>
        </p:nvSpPr>
        <p:spPr>
          <a:xfrm>
            <a:off x="1191101" y="3582353"/>
            <a:ext cx="633412" cy="22860"/>
          </a:xfrm>
          <a:prstGeom prst="roundRect">
            <a:avLst>
              <a:gd name="adj" fmla="val 387924"/>
            </a:avLst>
          </a:prstGeom>
          <a:solidFill>
            <a:srgbClr val="DDD3BA"/>
          </a:solidFill>
          <a:ln/>
        </p:spPr>
        <p:txBody>
          <a:bodyPr/>
          <a:lstStyle/>
          <a:p>
            <a:endParaRPr lang="en-US"/>
          </a:p>
        </p:txBody>
      </p:sp>
      <p:sp>
        <p:nvSpPr>
          <p:cNvPr id="11" name="Shape 7"/>
          <p:cNvSpPr/>
          <p:nvPr/>
        </p:nvSpPr>
        <p:spPr>
          <a:xfrm>
            <a:off x="738902" y="3356253"/>
            <a:ext cx="475059" cy="475059"/>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818078" y="3395841"/>
            <a:ext cx="316706" cy="395883"/>
          </a:xfrm>
          <a:prstGeom prst="rect">
            <a:avLst/>
          </a:prstGeom>
        </p:spPr>
      </p:pic>
      <p:sp>
        <p:nvSpPr>
          <p:cNvPr id="13" name="Text 8"/>
          <p:cNvSpPr/>
          <p:nvPr/>
        </p:nvSpPr>
        <p:spPr>
          <a:xfrm>
            <a:off x="2032040" y="3428762"/>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454240"/>
                </a:solidFill>
                <a:latin typeface="Libre Baskerville" pitchFamily="34" charset="0"/>
                <a:ea typeface="Libre Baskerville" pitchFamily="34" charset="-122"/>
                <a:cs typeface="Libre Baskerville" pitchFamily="34" charset="-120"/>
              </a:rPr>
              <a:t>Adapt</a:t>
            </a:r>
            <a:endParaRPr lang="en-US" sz="2050" dirty="0"/>
          </a:p>
        </p:txBody>
      </p:sp>
      <p:sp>
        <p:nvSpPr>
          <p:cNvPr id="14" name="Text 9"/>
          <p:cNvSpPr/>
          <p:nvPr/>
        </p:nvSpPr>
        <p:spPr>
          <a:xfrm>
            <a:off x="2032040" y="3885367"/>
            <a:ext cx="6373058" cy="675323"/>
          </a:xfrm>
          <a:prstGeom prst="rect">
            <a:avLst/>
          </a:prstGeom>
          <a:noFill/>
          <a:ln/>
        </p:spPr>
        <p:txBody>
          <a:bodyPr wrap="square" lIns="0" tIns="0" rIns="0" bIns="0" rtlCol="0" anchor="t"/>
          <a:lstStyle/>
          <a:p>
            <a:pPr marL="0" indent="0" algn="l">
              <a:lnSpc>
                <a:spcPts val="2650"/>
              </a:lnSpc>
              <a:buNone/>
            </a:pPr>
            <a:r>
              <a:rPr lang="en-US" sz="1650" dirty="0">
                <a:solidFill>
                  <a:srgbClr val="454240"/>
                </a:solidFill>
                <a:latin typeface="DM Sans" pitchFamily="34" charset="0"/>
                <a:ea typeface="DM Sans" pitchFamily="34" charset="-122"/>
                <a:cs typeface="DM Sans" pitchFamily="34" charset="-120"/>
              </a:rPr>
              <a:t>Make adjustments based on inspection findings to enhance effectiveness</a:t>
            </a:r>
            <a:endParaRPr lang="en-US" sz="1650" dirty="0"/>
          </a:p>
        </p:txBody>
      </p:sp>
      <p:sp>
        <p:nvSpPr>
          <p:cNvPr id="15" name="Shape 10"/>
          <p:cNvSpPr/>
          <p:nvPr/>
        </p:nvSpPr>
        <p:spPr>
          <a:xfrm>
            <a:off x="1191101" y="5208984"/>
            <a:ext cx="633412" cy="22860"/>
          </a:xfrm>
          <a:prstGeom prst="roundRect">
            <a:avLst>
              <a:gd name="adj" fmla="val 387924"/>
            </a:avLst>
          </a:prstGeom>
          <a:solidFill>
            <a:srgbClr val="DDD3BA"/>
          </a:solidFill>
          <a:ln/>
        </p:spPr>
        <p:txBody>
          <a:bodyPr/>
          <a:lstStyle/>
          <a:p>
            <a:endParaRPr lang="en-US"/>
          </a:p>
        </p:txBody>
      </p:sp>
      <p:sp>
        <p:nvSpPr>
          <p:cNvPr id="16" name="Shape 11"/>
          <p:cNvSpPr/>
          <p:nvPr/>
        </p:nvSpPr>
        <p:spPr>
          <a:xfrm>
            <a:off x="738902" y="4982885"/>
            <a:ext cx="475059" cy="475059"/>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818078" y="5022473"/>
            <a:ext cx="316706" cy="395883"/>
          </a:xfrm>
          <a:prstGeom prst="rect">
            <a:avLst/>
          </a:prstGeom>
        </p:spPr>
      </p:pic>
      <p:sp>
        <p:nvSpPr>
          <p:cNvPr id="18" name="Text 12"/>
          <p:cNvSpPr/>
          <p:nvPr/>
        </p:nvSpPr>
        <p:spPr>
          <a:xfrm>
            <a:off x="2032040" y="5055394"/>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454240"/>
                </a:solidFill>
                <a:latin typeface="Libre Baskerville" pitchFamily="34" charset="0"/>
                <a:ea typeface="Libre Baskerville" pitchFamily="34" charset="-122"/>
                <a:cs typeface="Libre Baskerville" pitchFamily="34" charset="-120"/>
              </a:rPr>
              <a:t>Implement</a:t>
            </a:r>
            <a:endParaRPr lang="en-US" sz="2050" dirty="0"/>
          </a:p>
        </p:txBody>
      </p:sp>
      <p:sp>
        <p:nvSpPr>
          <p:cNvPr id="19" name="Text 13"/>
          <p:cNvSpPr/>
          <p:nvPr/>
        </p:nvSpPr>
        <p:spPr>
          <a:xfrm>
            <a:off x="2032040" y="5511998"/>
            <a:ext cx="6373058" cy="337661"/>
          </a:xfrm>
          <a:prstGeom prst="rect">
            <a:avLst/>
          </a:prstGeom>
          <a:noFill/>
          <a:ln/>
        </p:spPr>
        <p:txBody>
          <a:bodyPr wrap="none" lIns="0" tIns="0" rIns="0" bIns="0" rtlCol="0" anchor="t"/>
          <a:lstStyle/>
          <a:p>
            <a:pPr marL="0" indent="0" algn="l">
              <a:lnSpc>
                <a:spcPts val="2650"/>
              </a:lnSpc>
              <a:buNone/>
            </a:pPr>
            <a:r>
              <a:rPr lang="en-US" sz="1650" dirty="0">
                <a:solidFill>
                  <a:srgbClr val="454240"/>
                </a:solidFill>
                <a:latin typeface="DM Sans" pitchFamily="34" charset="0"/>
                <a:ea typeface="DM Sans" pitchFamily="34" charset="-122"/>
                <a:cs typeface="DM Sans" pitchFamily="34" charset="-120"/>
              </a:rPr>
              <a:t>Put changes into practice and monitor their impact</a:t>
            </a:r>
            <a:endParaRPr lang="en-US" sz="1650" dirty="0"/>
          </a:p>
        </p:txBody>
      </p:sp>
      <p:sp>
        <p:nvSpPr>
          <p:cNvPr id="20" name="Shape 14"/>
          <p:cNvSpPr/>
          <p:nvPr/>
        </p:nvSpPr>
        <p:spPr>
          <a:xfrm>
            <a:off x="1191101" y="6497955"/>
            <a:ext cx="633412" cy="22860"/>
          </a:xfrm>
          <a:prstGeom prst="roundRect">
            <a:avLst>
              <a:gd name="adj" fmla="val 387924"/>
            </a:avLst>
          </a:prstGeom>
          <a:solidFill>
            <a:srgbClr val="DDD3BA"/>
          </a:solidFill>
          <a:ln/>
        </p:spPr>
        <p:txBody>
          <a:bodyPr/>
          <a:lstStyle/>
          <a:p>
            <a:endParaRPr lang="en-US"/>
          </a:p>
        </p:txBody>
      </p:sp>
      <p:sp>
        <p:nvSpPr>
          <p:cNvPr id="21" name="Shape 15"/>
          <p:cNvSpPr/>
          <p:nvPr/>
        </p:nvSpPr>
        <p:spPr>
          <a:xfrm>
            <a:off x="738902" y="6271855"/>
            <a:ext cx="475059" cy="475059"/>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818078" y="6311444"/>
            <a:ext cx="316706" cy="395883"/>
          </a:xfrm>
          <a:prstGeom prst="rect">
            <a:avLst/>
          </a:prstGeom>
        </p:spPr>
      </p:pic>
      <p:sp>
        <p:nvSpPr>
          <p:cNvPr id="23" name="Text 16"/>
          <p:cNvSpPr/>
          <p:nvPr/>
        </p:nvSpPr>
        <p:spPr>
          <a:xfrm>
            <a:off x="2032040" y="6344364"/>
            <a:ext cx="2639258" cy="329922"/>
          </a:xfrm>
          <a:prstGeom prst="rect">
            <a:avLst/>
          </a:prstGeom>
          <a:noFill/>
          <a:ln/>
        </p:spPr>
        <p:txBody>
          <a:bodyPr wrap="none" lIns="0" tIns="0" rIns="0" bIns="0" rtlCol="0" anchor="t"/>
          <a:lstStyle/>
          <a:p>
            <a:pPr marL="0" indent="0" algn="l">
              <a:lnSpc>
                <a:spcPts val="2550"/>
              </a:lnSpc>
              <a:buNone/>
            </a:pPr>
            <a:r>
              <a:rPr lang="en-US" sz="2050" dirty="0">
                <a:solidFill>
                  <a:srgbClr val="454240"/>
                </a:solidFill>
                <a:latin typeface="Libre Baskerville" pitchFamily="34" charset="0"/>
                <a:ea typeface="Libre Baskerville" pitchFamily="34" charset="-122"/>
                <a:cs typeface="Libre Baskerville" pitchFamily="34" charset="-120"/>
              </a:rPr>
              <a:t>Measure</a:t>
            </a:r>
            <a:endParaRPr lang="en-US" sz="2050" dirty="0"/>
          </a:p>
        </p:txBody>
      </p:sp>
      <p:sp>
        <p:nvSpPr>
          <p:cNvPr id="24" name="Text 17"/>
          <p:cNvSpPr/>
          <p:nvPr/>
        </p:nvSpPr>
        <p:spPr>
          <a:xfrm>
            <a:off x="2032040" y="6800969"/>
            <a:ext cx="6373058" cy="675323"/>
          </a:xfrm>
          <a:prstGeom prst="rect">
            <a:avLst/>
          </a:prstGeom>
          <a:noFill/>
          <a:ln/>
        </p:spPr>
        <p:txBody>
          <a:bodyPr wrap="square" lIns="0" tIns="0" rIns="0" bIns="0" rtlCol="0" anchor="t"/>
          <a:lstStyle/>
          <a:p>
            <a:pPr marL="0" indent="0" algn="l">
              <a:lnSpc>
                <a:spcPts val="2650"/>
              </a:lnSpc>
              <a:buNone/>
            </a:pPr>
            <a:r>
              <a:rPr lang="en-US" sz="1650" dirty="0">
                <a:solidFill>
                  <a:srgbClr val="454240"/>
                </a:solidFill>
                <a:latin typeface="DM Sans" pitchFamily="34" charset="0"/>
                <a:ea typeface="DM Sans" pitchFamily="34" charset="-122"/>
                <a:cs typeface="DM Sans" pitchFamily="34" charset="-120"/>
              </a:rPr>
              <a:t>Evaluate results and gather data to inform the next improvement cycle</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624"/>
          </a:xfrm>
          <a:prstGeom prst="rect">
            <a:avLst/>
          </a:prstGeom>
        </p:spPr>
      </p:pic>
      <p:sp>
        <p:nvSpPr>
          <p:cNvPr id="3" name="Text 0"/>
          <p:cNvSpPr/>
          <p:nvPr/>
        </p:nvSpPr>
        <p:spPr>
          <a:xfrm>
            <a:off x="6145768" y="518041"/>
            <a:ext cx="7825264" cy="1177528"/>
          </a:xfrm>
          <a:prstGeom prst="rect">
            <a:avLst/>
          </a:prstGeom>
          <a:noFill/>
          <a:ln/>
        </p:spPr>
        <p:txBody>
          <a:bodyPr wrap="square" lIns="0" tIns="0" rIns="0" bIns="0" rtlCol="0" anchor="t"/>
          <a:lstStyle/>
          <a:p>
            <a:pPr marL="0" indent="0" algn="l">
              <a:lnSpc>
                <a:spcPts val="4600"/>
              </a:lnSpc>
              <a:buNone/>
            </a:pPr>
            <a:r>
              <a:rPr lang="en-US" sz="3700" dirty="0">
                <a:solidFill>
                  <a:srgbClr val="5C4E3D"/>
                </a:solidFill>
                <a:latin typeface="Libre Baskerville" pitchFamily="34" charset="0"/>
                <a:ea typeface="Libre Baskerville" pitchFamily="34" charset="-122"/>
                <a:cs typeface="Libre Baskerville" pitchFamily="34" charset="-120"/>
              </a:rPr>
              <a:t>Agile Frameworks and Methodologies</a:t>
            </a:r>
            <a:endParaRPr lang="en-US" sz="3700" dirty="0"/>
          </a:p>
        </p:txBody>
      </p:sp>
      <p:pic>
        <p:nvPicPr>
          <p:cNvPr id="4" name="Image 1" descr="preencoded.png"/>
          <p:cNvPicPr>
            <a:picLocks noChangeAspect="1"/>
          </p:cNvPicPr>
          <p:nvPr/>
        </p:nvPicPr>
        <p:blipFill>
          <a:blip r:embed="rId4"/>
          <a:stretch>
            <a:fillRect/>
          </a:stretch>
        </p:blipFill>
        <p:spPr>
          <a:xfrm>
            <a:off x="6145768" y="1978104"/>
            <a:ext cx="471011" cy="471011"/>
          </a:xfrm>
          <a:prstGeom prst="rect">
            <a:avLst/>
          </a:prstGeom>
        </p:spPr>
      </p:pic>
      <p:sp>
        <p:nvSpPr>
          <p:cNvPr id="5" name="Text 1"/>
          <p:cNvSpPr/>
          <p:nvPr/>
        </p:nvSpPr>
        <p:spPr>
          <a:xfrm>
            <a:off x="6145768" y="2637473"/>
            <a:ext cx="2355056" cy="294323"/>
          </a:xfrm>
          <a:prstGeom prst="rect">
            <a:avLst/>
          </a:prstGeom>
          <a:noFill/>
          <a:ln/>
        </p:spPr>
        <p:txBody>
          <a:bodyPr wrap="none" lIns="0" tIns="0" rIns="0" bIns="0" rtlCol="0" anchor="t"/>
          <a:lstStyle/>
          <a:p>
            <a:pPr marL="0" indent="0" algn="l">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Scrum</a:t>
            </a:r>
            <a:endParaRPr lang="en-US" sz="1850" dirty="0"/>
          </a:p>
        </p:txBody>
      </p:sp>
      <p:sp>
        <p:nvSpPr>
          <p:cNvPr id="6" name="Text 2"/>
          <p:cNvSpPr/>
          <p:nvPr/>
        </p:nvSpPr>
        <p:spPr>
          <a:xfrm>
            <a:off x="6145768" y="3044785"/>
            <a:ext cx="3794879" cy="904042"/>
          </a:xfrm>
          <a:prstGeom prst="rect">
            <a:avLst/>
          </a:prstGeom>
          <a:noFill/>
          <a:ln/>
        </p:spPr>
        <p:txBody>
          <a:bodyPr wrap="square" lIns="0" tIns="0" rIns="0" bIns="0" rtlCol="0" anchor="t"/>
          <a:lstStyle/>
          <a:p>
            <a:pPr marL="0" indent="0" algn="l">
              <a:lnSpc>
                <a:spcPts val="2350"/>
              </a:lnSpc>
              <a:buNone/>
            </a:pPr>
            <a:r>
              <a:rPr lang="en-US" sz="1450" dirty="0">
                <a:solidFill>
                  <a:srgbClr val="454240"/>
                </a:solidFill>
                <a:latin typeface="DM Sans" pitchFamily="34" charset="0"/>
                <a:ea typeface="DM Sans" pitchFamily="34" charset="-122"/>
                <a:cs typeface="DM Sans" pitchFamily="34" charset="-120"/>
              </a:rPr>
              <a:t>Framework with defined roles, events, and artifacts focused on delivering product increments in sprints</a:t>
            </a:r>
            <a:endParaRPr lang="en-US" sz="1450" dirty="0"/>
          </a:p>
        </p:txBody>
      </p:sp>
      <p:pic>
        <p:nvPicPr>
          <p:cNvPr id="7" name="Image 2" descr="preencoded.png"/>
          <p:cNvPicPr>
            <a:picLocks noChangeAspect="1"/>
          </p:cNvPicPr>
          <p:nvPr/>
        </p:nvPicPr>
        <p:blipFill>
          <a:blip r:embed="rId5"/>
          <a:stretch>
            <a:fillRect/>
          </a:stretch>
        </p:blipFill>
        <p:spPr>
          <a:xfrm>
            <a:off x="10176153" y="1978104"/>
            <a:ext cx="471011" cy="471011"/>
          </a:xfrm>
          <a:prstGeom prst="rect">
            <a:avLst/>
          </a:prstGeom>
        </p:spPr>
      </p:pic>
      <p:sp>
        <p:nvSpPr>
          <p:cNvPr id="8" name="Text 3"/>
          <p:cNvSpPr/>
          <p:nvPr/>
        </p:nvSpPr>
        <p:spPr>
          <a:xfrm>
            <a:off x="10176153" y="2637473"/>
            <a:ext cx="2355056" cy="294323"/>
          </a:xfrm>
          <a:prstGeom prst="rect">
            <a:avLst/>
          </a:prstGeom>
          <a:noFill/>
          <a:ln/>
        </p:spPr>
        <p:txBody>
          <a:bodyPr wrap="none" lIns="0" tIns="0" rIns="0" bIns="0" rtlCol="0" anchor="t"/>
          <a:lstStyle/>
          <a:p>
            <a:pPr marL="0" indent="0" algn="l">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Kanban</a:t>
            </a:r>
            <a:endParaRPr lang="en-US" sz="1850" dirty="0"/>
          </a:p>
        </p:txBody>
      </p:sp>
      <p:sp>
        <p:nvSpPr>
          <p:cNvPr id="9" name="Text 4"/>
          <p:cNvSpPr/>
          <p:nvPr/>
        </p:nvSpPr>
        <p:spPr>
          <a:xfrm>
            <a:off x="10176153" y="3044785"/>
            <a:ext cx="3794879" cy="904042"/>
          </a:xfrm>
          <a:prstGeom prst="rect">
            <a:avLst/>
          </a:prstGeom>
          <a:noFill/>
          <a:ln/>
        </p:spPr>
        <p:txBody>
          <a:bodyPr wrap="square" lIns="0" tIns="0" rIns="0" bIns="0" rtlCol="0" anchor="t"/>
          <a:lstStyle/>
          <a:p>
            <a:pPr marL="0" indent="0" algn="l">
              <a:lnSpc>
                <a:spcPts val="2350"/>
              </a:lnSpc>
              <a:buNone/>
            </a:pPr>
            <a:r>
              <a:rPr lang="en-US" sz="1450" dirty="0">
                <a:solidFill>
                  <a:srgbClr val="454240"/>
                </a:solidFill>
                <a:latin typeface="DM Sans" pitchFamily="34" charset="0"/>
                <a:ea typeface="DM Sans" pitchFamily="34" charset="-122"/>
                <a:cs typeface="DM Sans" pitchFamily="34" charset="-120"/>
              </a:rPr>
              <a:t>Visual workflow management system emphasizing flow, limiting work in progress, and continuous delivery</a:t>
            </a:r>
            <a:endParaRPr lang="en-US" sz="1450" dirty="0"/>
          </a:p>
        </p:txBody>
      </p:sp>
      <p:pic>
        <p:nvPicPr>
          <p:cNvPr id="10" name="Image 3" descr="preencoded.png"/>
          <p:cNvPicPr>
            <a:picLocks noChangeAspect="1"/>
          </p:cNvPicPr>
          <p:nvPr/>
        </p:nvPicPr>
        <p:blipFill>
          <a:blip r:embed="rId6"/>
          <a:stretch>
            <a:fillRect/>
          </a:stretch>
        </p:blipFill>
        <p:spPr>
          <a:xfrm>
            <a:off x="6145768" y="4325541"/>
            <a:ext cx="471011" cy="471011"/>
          </a:xfrm>
          <a:prstGeom prst="rect">
            <a:avLst/>
          </a:prstGeom>
        </p:spPr>
      </p:pic>
      <p:sp>
        <p:nvSpPr>
          <p:cNvPr id="11" name="Text 5"/>
          <p:cNvSpPr/>
          <p:nvPr/>
        </p:nvSpPr>
        <p:spPr>
          <a:xfrm>
            <a:off x="6145768" y="4984909"/>
            <a:ext cx="2355056" cy="294323"/>
          </a:xfrm>
          <a:prstGeom prst="rect">
            <a:avLst/>
          </a:prstGeom>
          <a:noFill/>
          <a:ln/>
        </p:spPr>
        <p:txBody>
          <a:bodyPr wrap="none" lIns="0" tIns="0" rIns="0" bIns="0" rtlCol="0" anchor="t"/>
          <a:lstStyle/>
          <a:p>
            <a:pPr marL="0" indent="0" algn="l">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Lean</a:t>
            </a:r>
            <a:endParaRPr lang="en-US" sz="1850" dirty="0"/>
          </a:p>
        </p:txBody>
      </p:sp>
      <p:sp>
        <p:nvSpPr>
          <p:cNvPr id="12" name="Text 6"/>
          <p:cNvSpPr/>
          <p:nvPr/>
        </p:nvSpPr>
        <p:spPr>
          <a:xfrm>
            <a:off x="6145768" y="5392222"/>
            <a:ext cx="3794879" cy="904042"/>
          </a:xfrm>
          <a:prstGeom prst="rect">
            <a:avLst/>
          </a:prstGeom>
          <a:noFill/>
          <a:ln/>
        </p:spPr>
        <p:txBody>
          <a:bodyPr wrap="square" lIns="0" tIns="0" rIns="0" bIns="0" rtlCol="0" anchor="t"/>
          <a:lstStyle/>
          <a:p>
            <a:pPr marL="0" indent="0" algn="l">
              <a:lnSpc>
                <a:spcPts val="2350"/>
              </a:lnSpc>
              <a:buNone/>
            </a:pPr>
            <a:r>
              <a:rPr lang="en-US" sz="1450" dirty="0">
                <a:solidFill>
                  <a:srgbClr val="454240"/>
                </a:solidFill>
                <a:latin typeface="DM Sans" pitchFamily="34" charset="0"/>
                <a:ea typeface="DM Sans" pitchFamily="34" charset="-122"/>
                <a:cs typeface="DM Sans" pitchFamily="34" charset="-120"/>
              </a:rPr>
              <a:t>Approach focused on maximizing value while minimizing waste in development processes</a:t>
            </a:r>
            <a:endParaRPr lang="en-US" sz="1450" dirty="0"/>
          </a:p>
        </p:txBody>
      </p:sp>
      <p:pic>
        <p:nvPicPr>
          <p:cNvPr id="13" name="Image 4" descr="preencoded.png"/>
          <p:cNvPicPr>
            <a:picLocks noChangeAspect="1"/>
          </p:cNvPicPr>
          <p:nvPr/>
        </p:nvPicPr>
        <p:blipFill>
          <a:blip r:embed="rId7"/>
          <a:stretch>
            <a:fillRect/>
          </a:stretch>
        </p:blipFill>
        <p:spPr>
          <a:xfrm>
            <a:off x="10176153" y="4325541"/>
            <a:ext cx="471011" cy="471011"/>
          </a:xfrm>
          <a:prstGeom prst="rect">
            <a:avLst/>
          </a:prstGeom>
        </p:spPr>
      </p:pic>
      <p:sp>
        <p:nvSpPr>
          <p:cNvPr id="14" name="Text 7"/>
          <p:cNvSpPr/>
          <p:nvPr/>
        </p:nvSpPr>
        <p:spPr>
          <a:xfrm>
            <a:off x="10176153" y="4984909"/>
            <a:ext cx="2355056" cy="294323"/>
          </a:xfrm>
          <a:prstGeom prst="rect">
            <a:avLst/>
          </a:prstGeom>
          <a:noFill/>
          <a:ln/>
        </p:spPr>
        <p:txBody>
          <a:bodyPr wrap="none" lIns="0" tIns="0" rIns="0" bIns="0" rtlCol="0" anchor="t"/>
          <a:lstStyle/>
          <a:p>
            <a:pPr marL="0" indent="0" algn="l">
              <a:lnSpc>
                <a:spcPts val="2300"/>
              </a:lnSpc>
              <a:buNone/>
            </a:pPr>
            <a:r>
              <a:rPr lang="en-US" sz="1850" dirty="0">
                <a:solidFill>
                  <a:srgbClr val="454240"/>
                </a:solidFill>
                <a:latin typeface="Libre Baskerville" pitchFamily="34" charset="0"/>
                <a:ea typeface="Libre Baskerville" pitchFamily="34" charset="-122"/>
                <a:cs typeface="Libre Baskerville" pitchFamily="34" charset="-120"/>
              </a:rPr>
              <a:t>XP</a:t>
            </a:r>
            <a:endParaRPr lang="en-US" sz="1850" dirty="0"/>
          </a:p>
        </p:txBody>
      </p:sp>
      <p:sp>
        <p:nvSpPr>
          <p:cNvPr id="15" name="Text 8"/>
          <p:cNvSpPr/>
          <p:nvPr/>
        </p:nvSpPr>
        <p:spPr>
          <a:xfrm>
            <a:off x="10176153" y="5392222"/>
            <a:ext cx="3794879" cy="904042"/>
          </a:xfrm>
          <a:prstGeom prst="rect">
            <a:avLst/>
          </a:prstGeom>
          <a:noFill/>
          <a:ln/>
        </p:spPr>
        <p:txBody>
          <a:bodyPr wrap="square" lIns="0" tIns="0" rIns="0" bIns="0" rtlCol="0" anchor="t"/>
          <a:lstStyle/>
          <a:p>
            <a:pPr marL="0" indent="0" algn="l">
              <a:lnSpc>
                <a:spcPts val="2350"/>
              </a:lnSpc>
              <a:buNone/>
            </a:pPr>
            <a:r>
              <a:rPr lang="en-US" sz="1450" dirty="0">
                <a:solidFill>
                  <a:srgbClr val="454240"/>
                </a:solidFill>
                <a:latin typeface="DM Sans" pitchFamily="34" charset="0"/>
                <a:ea typeface="DM Sans" pitchFamily="34" charset="-122"/>
                <a:cs typeface="DM Sans" pitchFamily="34" charset="-120"/>
              </a:rPr>
              <a:t>Engineering-focused methodology emphasizing technical excellence and specific practices like pair programming</a:t>
            </a:r>
            <a:endParaRPr lang="en-US" sz="1450" dirty="0"/>
          </a:p>
        </p:txBody>
      </p:sp>
      <p:sp>
        <p:nvSpPr>
          <p:cNvPr id="16" name="Text 9"/>
          <p:cNvSpPr/>
          <p:nvPr/>
        </p:nvSpPr>
        <p:spPr>
          <a:xfrm>
            <a:off x="6145768" y="6508194"/>
            <a:ext cx="7825264" cy="1205389"/>
          </a:xfrm>
          <a:prstGeom prst="rect">
            <a:avLst/>
          </a:prstGeom>
          <a:noFill/>
          <a:ln/>
        </p:spPr>
        <p:txBody>
          <a:bodyPr wrap="square" lIns="0" tIns="0" rIns="0" bIns="0" rtlCol="0" anchor="t"/>
          <a:lstStyle/>
          <a:p>
            <a:pPr marL="0" indent="0" algn="l">
              <a:lnSpc>
                <a:spcPts val="2350"/>
              </a:lnSpc>
              <a:buNone/>
            </a:pPr>
            <a:r>
              <a:rPr lang="en-US" sz="1450" dirty="0">
                <a:solidFill>
                  <a:srgbClr val="454240"/>
                </a:solidFill>
                <a:latin typeface="DM Sans" pitchFamily="34" charset="0"/>
                <a:ea typeface="DM Sans" pitchFamily="34" charset="-122"/>
                <a:cs typeface="DM Sans" pitchFamily="34" charset="-120"/>
              </a:rPr>
              <a:t>The PMI-ACP exam covers multiple agile approaches rather than focusing on a single framework. You'll need to understand the principles, practices, and unique aspects of each methodology, including how they can be combined or tailored to different project contexts.</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485424"/>
            <a:ext cx="7925753"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Agile Tools and Techniques</a:t>
            </a:r>
            <a:endParaRPr lang="en-US" sz="4450" dirty="0"/>
          </a:p>
        </p:txBody>
      </p:sp>
      <p:pic>
        <p:nvPicPr>
          <p:cNvPr id="3" name="Image 0" descr="preencoded.png"/>
          <p:cNvPicPr>
            <a:picLocks noChangeAspect="1"/>
          </p:cNvPicPr>
          <p:nvPr/>
        </p:nvPicPr>
        <p:blipFill>
          <a:blip r:embed="rId3"/>
          <a:stretch>
            <a:fillRect/>
          </a:stretch>
        </p:blipFill>
        <p:spPr>
          <a:xfrm>
            <a:off x="801410" y="2793802"/>
            <a:ext cx="2460308" cy="2460308"/>
          </a:xfrm>
          <a:prstGeom prst="rect">
            <a:avLst/>
          </a:prstGeom>
        </p:spPr>
      </p:pic>
      <p:pic>
        <p:nvPicPr>
          <p:cNvPr id="4" name="Image 1" descr="preencoded.png"/>
          <p:cNvPicPr>
            <a:picLocks noChangeAspect="1"/>
          </p:cNvPicPr>
          <p:nvPr/>
        </p:nvPicPr>
        <p:blipFill>
          <a:blip r:embed="rId4"/>
          <a:stretch>
            <a:fillRect/>
          </a:stretch>
        </p:blipFill>
        <p:spPr>
          <a:xfrm>
            <a:off x="3443168" y="2793802"/>
            <a:ext cx="2460308" cy="2460308"/>
          </a:xfrm>
          <a:prstGeom prst="rect">
            <a:avLst/>
          </a:prstGeom>
        </p:spPr>
      </p:pic>
      <p:pic>
        <p:nvPicPr>
          <p:cNvPr id="5" name="Image 2" descr="preencoded.png"/>
          <p:cNvPicPr>
            <a:picLocks noChangeAspect="1"/>
          </p:cNvPicPr>
          <p:nvPr/>
        </p:nvPicPr>
        <p:blipFill>
          <a:blip r:embed="rId5"/>
          <a:stretch>
            <a:fillRect/>
          </a:stretch>
        </p:blipFill>
        <p:spPr>
          <a:xfrm>
            <a:off x="6084927" y="2793802"/>
            <a:ext cx="2460427" cy="2460427"/>
          </a:xfrm>
          <a:prstGeom prst="rect">
            <a:avLst/>
          </a:prstGeom>
        </p:spPr>
      </p:pic>
      <p:pic>
        <p:nvPicPr>
          <p:cNvPr id="6" name="Image 3" descr="preencoded.png"/>
          <p:cNvPicPr>
            <a:picLocks noChangeAspect="1"/>
          </p:cNvPicPr>
          <p:nvPr/>
        </p:nvPicPr>
        <p:blipFill>
          <a:blip r:embed="rId6"/>
          <a:stretch>
            <a:fillRect/>
          </a:stretch>
        </p:blipFill>
        <p:spPr>
          <a:xfrm>
            <a:off x="8726805" y="2793802"/>
            <a:ext cx="2460308" cy="2460308"/>
          </a:xfrm>
          <a:prstGeom prst="rect">
            <a:avLst/>
          </a:prstGeom>
        </p:spPr>
      </p:pic>
      <p:pic>
        <p:nvPicPr>
          <p:cNvPr id="7" name="Image 4" descr="preencoded.png"/>
          <p:cNvPicPr>
            <a:picLocks noChangeAspect="1"/>
          </p:cNvPicPr>
          <p:nvPr/>
        </p:nvPicPr>
        <p:blipFill>
          <a:blip r:embed="rId7"/>
          <a:stretch>
            <a:fillRect/>
          </a:stretch>
        </p:blipFill>
        <p:spPr>
          <a:xfrm>
            <a:off x="11368564" y="2793802"/>
            <a:ext cx="2460427" cy="2460427"/>
          </a:xfrm>
          <a:prstGeom prst="rect">
            <a:avLst/>
          </a:prstGeom>
        </p:spPr>
      </p:pic>
      <p:sp>
        <p:nvSpPr>
          <p:cNvPr id="8" name="Text 1"/>
          <p:cNvSpPr/>
          <p:nvPr/>
        </p:nvSpPr>
        <p:spPr>
          <a:xfrm>
            <a:off x="793790" y="5655350"/>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The exam will test your knowledge of various agile tools and techniques used in project management. These include user stories for requirements, burndown charts for tracking progress, Kanban boards for visualizing workflow, velocity charts for measuring team performance, and information radiators for transparent communication.</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00802" y="551259"/>
            <a:ext cx="6521529" cy="625793"/>
          </a:xfrm>
          <a:prstGeom prst="rect">
            <a:avLst/>
          </a:prstGeom>
          <a:noFill/>
          <a:ln/>
        </p:spPr>
        <p:txBody>
          <a:bodyPr wrap="none" lIns="0" tIns="0" rIns="0" bIns="0" rtlCol="0" anchor="t"/>
          <a:lstStyle/>
          <a:p>
            <a:pPr marL="0" indent="0" algn="l">
              <a:lnSpc>
                <a:spcPts val="4900"/>
              </a:lnSpc>
              <a:buNone/>
            </a:pPr>
            <a:r>
              <a:rPr lang="en-US" sz="3900" dirty="0">
                <a:solidFill>
                  <a:srgbClr val="5C4E3D"/>
                </a:solidFill>
                <a:latin typeface="Libre Baskerville" pitchFamily="34" charset="0"/>
                <a:ea typeface="Libre Baskerville" pitchFamily="34" charset="-122"/>
                <a:cs typeface="Libre Baskerville" pitchFamily="34" charset="-120"/>
              </a:rPr>
              <a:t>Effective Study Strategies</a:t>
            </a:r>
            <a:endParaRPr lang="en-US" sz="3900" dirty="0"/>
          </a:p>
        </p:txBody>
      </p:sp>
      <p:sp>
        <p:nvSpPr>
          <p:cNvPr id="3" name="Shape 1"/>
          <p:cNvSpPr/>
          <p:nvPr/>
        </p:nvSpPr>
        <p:spPr>
          <a:xfrm>
            <a:off x="700802" y="1577459"/>
            <a:ext cx="1653540" cy="1153597"/>
          </a:xfrm>
          <a:prstGeom prst="roundRect">
            <a:avLst>
              <a:gd name="adj" fmla="val 7291"/>
            </a:avLst>
          </a:prstGeom>
          <a:solidFill>
            <a:srgbClr val="F7EDD4"/>
          </a:solidFill>
          <a:ln w="7620">
            <a:solidFill>
              <a:srgbClr val="DDD3BA"/>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1386721" y="1978223"/>
            <a:ext cx="281583" cy="351949"/>
          </a:xfrm>
          <a:prstGeom prst="rect">
            <a:avLst/>
          </a:prstGeom>
        </p:spPr>
      </p:pic>
      <p:sp>
        <p:nvSpPr>
          <p:cNvPr id="5" name="Text 2"/>
          <p:cNvSpPr/>
          <p:nvPr/>
        </p:nvSpPr>
        <p:spPr>
          <a:xfrm>
            <a:off x="2554486" y="1777603"/>
            <a:ext cx="4147066" cy="312777"/>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Understand the Content Outline</a:t>
            </a:r>
            <a:endParaRPr lang="en-US" sz="1950" dirty="0"/>
          </a:p>
        </p:txBody>
      </p:sp>
      <p:sp>
        <p:nvSpPr>
          <p:cNvPr id="6" name="Text 3"/>
          <p:cNvSpPr/>
          <p:nvPr/>
        </p:nvSpPr>
        <p:spPr>
          <a:xfrm>
            <a:off x="2554486" y="2210514"/>
            <a:ext cx="4147066" cy="32039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Review PMI's official exam content guide</a:t>
            </a:r>
            <a:endParaRPr lang="en-US" sz="1550" dirty="0"/>
          </a:p>
        </p:txBody>
      </p:sp>
      <p:sp>
        <p:nvSpPr>
          <p:cNvPr id="7" name="Shape 4"/>
          <p:cNvSpPr/>
          <p:nvPr/>
        </p:nvSpPr>
        <p:spPr>
          <a:xfrm>
            <a:off x="2454354" y="2721531"/>
            <a:ext cx="11375231" cy="11430"/>
          </a:xfrm>
          <a:prstGeom prst="roundRect">
            <a:avLst>
              <a:gd name="adj" fmla="val 735814"/>
            </a:avLst>
          </a:prstGeom>
          <a:solidFill>
            <a:srgbClr val="DDD3BA"/>
          </a:solidFill>
          <a:ln/>
        </p:spPr>
        <p:txBody>
          <a:bodyPr/>
          <a:lstStyle/>
          <a:p>
            <a:endParaRPr lang="en-US"/>
          </a:p>
        </p:txBody>
      </p:sp>
      <p:sp>
        <p:nvSpPr>
          <p:cNvPr id="8" name="Shape 5"/>
          <p:cNvSpPr/>
          <p:nvPr/>
        </p:nvSpPr>
        <p:spPr>
          <a:xfrm>
            <a:off x="700802" y="2831068"/>
            <a:ext cx="3307199" cy="1153597"/>
          </a:xfrm>
          <a:prstGeom prst="roundRect">
            <a:avLst>
              <a:gd name="adj" fmla="val 7291"/>
            </a:avLst>
          </a:prstGeom>
          <a:solidFill>
            <a:srgbClr val="F7EDD4"/>
          </a:solidFill>
          <a:ln w="7620">
            <a:solidFill>
              <a:srgbClr val="DDD3BA"/>
            </a:solidFill>
            <a:prstDash val="solid"/>
          </a:ln>
        </p:spPr>
        <p:txBody>
          <a:bodyPr/>
          <a:lstStyle/>
          <a:p>
            <a:endParaRPr lang="en-US"/>
          </a:p>
        </p:txBody>
      </p:sp>
      <p:pic>
        <p:nvPicPr>
          <p:cNvPr id="9" name="Image 1" descr="preencoded.png"/>
          <p:cNvPicPr>
            <a:picLocks noChangeAspect="1"/>
          </p:cNvPicPr>
          <p:nvPr/>
        </p:nvPicPr>
        <p:blipFill>
          <a:blip r:embed="rId4"/>
          <a:stretch>
            <a:fillRect/>
          </a:stretch>
        </p:blipFill>
        <p:spPr>
          <a:xfrm>
            <a:off x="2213610" y="3231833"/>
            <a:ext cx="281583" cy="351949"/>
          </a:xfrm>
          <a:prstGeom prst="rect">
            <a:avLst/>
          </a:prstGeom>
        </p:spPr>
      </p:pic>
      <p:sp>
        <p:nvSpPr>
          <p:cNvPr id="10" name="Text 6"/>
          <p:cNvSpPr/>
          <p:nvPr/>
        </p:nvSpPr>
        <p:spPr>
          <a:xfrm>
            <a:off x="4208145" y="3031212"/>
            <a:ext cx="2854047" cy="312777"/>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Master Agile Concepts</a:t>
            </a:r>
            <a:endParaRPr lang="en-US" sz="1950" dirty="0"/>
          </a:p>
        </p:txBody>
      </p:sp>
      <p:sp>
        <p:nvSpPr>
          <p:cNvPr id="11" name="Text 7"/>
          <p:cNvSpPr/>
          <p:nvPr/>
        </p:nvSpPr>
        <p:spPr>
          <a:xfrm>
            <a:off x="4208145" y="3464123"/>
            <a:ext cx="3751540" cy="32039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Study frameworks, tools, and techniques</a:t>
            </a:r>
            <a:endParaRPr lang="en-US" sz="1550" dirty="0"/>
          </a:p>
        </p:txBody>
      </p:sp>
      <p:sp>
        <p:nvSpPr>
          <p:cNvPr id="12" name="Shape 8"/>
          <p:cNvSpPr/>
          <p:nvPr/>
        </p:nvSpPr>
        <p:spPr>
          <a:xfrm>
            <a:off x="4108013" y="3975140"/>
            <a:ext cx="9721572" cy="11430"/>
          </a:xfrm>
          <a:prstGeom prst="roundRect">
            <a:avLst>
              <a:gd name="adj" fmla="val 735814"/>
            </a:avLst>
          </a:prstGeom>
          <a:solidFill>
            <a:srgbClr val="DDD3BA"/>
          </a:solidFill>
          <a:ln/>
        </p:spPr>
        <p:txBody>
          <a:bodyPr/>
          <a:lstStyle/>
          <a:p>
            <a:endParaRPr lang="en-US"/>
          </a:p>
        </p:txBody>
      </p:sp>
      <p:sp>
        <p:nvSpPr>
          <p:cNvPr id="13" name="Shape 9"/>
          <p:cNvSpPr/>
          <p:nvPr/>
        </p:nvSpPr>
        <p:spPr>
          <a:xfrm>
            <a:off x="700802" y="4084677"/>
            <a:ext cx="4960739" cy="1153597"/>
          </a:xfrm>
          <a:prstGeom prst="roundRect">
            <a:avLst>
              <a:gd name="adj" fmla="val 7291"/>
            </a:avLst>
          </a:prstGeom>
          <a:solidFill>
            <a:srgbClr val="F7EDD4"/>
          </a:solidFill>
          <a:ln w="7620">
            <a:solidFill>
              <a:srgbClr val="DDD3BA"/>
            </a:solidFill>
            <a:prstDash val="solid"/>
          </a:ln>
        </p:spPr>
        <p:txBody>
          <a:bodyPr/>
          <a:lstStyle/>
          <a:p>
            <a:endParaRPr lang="en-US"/>
          </a:p>
        </p:txBody>
      </p:sp>
      <p:pic>
        <p:nvPicPr>
          <p:cNvPr id="14" name="Image 2" descr="preencoded.png"/>
          <p:cNvPicPr>
            <a:picLocks noChangeAspect="1"/>
          </p:cNvPicPr>
          <p:nvPr/>
        </p:nvPicPr>
        <p:blipFill>
          <a:blip r:embed="rId5"/>
          <a:stretch>
            <a:fillRect/>
          </a:stretch>
        </p:blipFill>
        <p:spPr>
          <a:xfrm>
            <a:off x="3040380" y="4485442"/>
            <a:ext cx="281583" cy="351949"/>
          </a:xfrm>
          <a:prstGeom prst="rect">
            <a:avLst/>
          </a:prstGeom>
        </p:spPr>
      </p:pic>
      <p:sp>
        <p:nvSpPr>
          <p:cNvPr id="15" name="Text 10"/>
          <p:cNvSpPr/>
          <p:nvPr/>
        </p:nvSpPr>
        <p:spPr>
          <a:xfrm>
            <a:off x="5861685" y="4284821"/>
            <a:ext cx="2503051" cy="312777"/>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Join Study Groups</a:t>
            </a:r>
            <a:endParaRPr lang="en-US" sz="1950" dirty="0"/>
          </a:p>
        </p:txBody>
      </p:sp>
      <p:sp>
        <p:nvSpPr>
          <p:cNvPr id="16" name="Text 11"/>
          <p:cNvSpPr/>
          <p:nvPr/>
        </p:nvSpPr>
        <p:spPr>
          <a:xfrm>
            <a:off x="5861685" y="4717733"/>
            <a:ext cx="3157180" cy="32039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Collaborate with other candidates</a:t>
            </a:r>
            <a:endParaRPr lang="en-US" sz="1550" dirty="0"/>
          </a:p>
        </p:txBody>
      </p:sp>
      <p:sp>
        <p:nvSpPr>
          <p:cNvPr id="17" name="Shape 12"/>
          <p:cNvSpPr/>
          <p:nvPr/>
        </p:nvSpPr>
        <p:spPr>
          <a:xfrm>
            <a:off x="5761553" y="5228749"/>
            <a:ext cx="8068032" cy="11430"/>
          </a:xfrm>
          <a:prstGeom prst="roundRect">
            <a:avLst>
              <a:gd name="adj" fmla="val 735814"/>
            </a:avLst>
          </a:prstGeom>
          <a:solidFill>
            <a:srgbClr val="DDD3BA"/>
          </a:solidFill>
          <a:ln/>
        </p:spPr>
        <p:txBody>
          <a:bodyPr/>
          <a:lstStyle/>
          <a:p>
            <a:endParaRPr lang="en-US"/>
          </a:p>
        </p:txBody>
      </p:sp>
      <p:sp>
        <p:nvSpPr>
          <p:cNvPr id="18" name="Shape 13"/>
          <p:cNvSpPr/>
          <p:nvPr/>
        </p:nvSpPr>
        <p:spPr>
          <a:xfrm>
            <a:off x="700802" y="5338286"/>
            <a:ext cx="6614398" cy="1153597"/>
          </a:xfrm>
          <a:prstGeom prst="roundRect">
            <a:avLst>
              <a:gd name="adj" fmla="val 7291"/>
            </a:avLst>
          </a:prstGeom>
          <a:solidFill>
            <a:srgbClr val="F7EDD4"/>
          </a:solidFill>
          <a:ln w="7620">
            <a:solidFill>
              <a:srgbClr val="DDD3BA"/>
            </a:solidFill>
            <a:prstDash val="solid"/>
          </a:ln>
        </p:spPr>
        <p:txBody>
          <a:bodyPr/>
          <a:lstStyle/>
          <a:p>
            <a:endParaRPr lang="en-US"/>
          </a:p>
        </p:txBody>
      </p:sp>
      <p:pic>
        <p:nvPicPr>
          <p:cNvPr id="19" name="Image 3" descr="preencoded.png"/>
          <p:cNvPicPr>
            <a:picLocks noChangeAspect="1"/>
          </p:cNvPicPr>
          <p:nvPr/>
        </p:nvPicPr>
        <p:blipFill>
          <a:blip r:embed="rId6"/>
          <a:stretch>
            <a:fillRect/>
          </a:stretch>
        </p:blipFill>
        <p:spPr>
          <a:xfrm>
            <a:off x="3867150" y="5739051"/>
            <a:ext cx="281583" cy="351949"/>
          </a:xfrm>
          <a:prstGeom prst="rect">
            <a:avLst/>
          </a:prstGeom>
        </p:spPr>
      </p:pic>
      <p:sp>
        <p:nvSpPr>
          <p:cNvPr id="20" name="Text 14"/>
          <p:cNvSpPr/>
          <p:nvPr/>
        </p:nvSpPr>
        <p:spPr>
          <a:xfrm>
            <a:off x="7515344" y="5538430"/>
            <a:ext cx="2620923" cy="312777"/>
          </a:xfrm>
          <a:prstGeom prst="rect">
            <a:avLst/>
          </a:prstGeom>
          <a:noFill/>
          <a:ln/>
        </p:spPr>
        <p:txBody>
          <a:bodyPr wrap="none" lIns="0" tIns="0" rIns="0" bIns="0" rtlCol="0" anchor="t"/>
          <a:lstStyle/>
          <a:p>
            <a:pPr marL="0" indent="0" algn="l">
              <a:lnSpc>
                <a:spcPts val="2450"/>
              </a:lnSpc>
              <a:buNone/>
            </a:pPr>
            <a:r>
              <a:rPr lang="en-US" sz="1950" dirty="0">
                <a:solidFill>
                  <a:srgbClr val="454240"/>
                </a:solidFill>
                <a:latin typeface="Libre Baskerville" pitchFamily="34" charset="0"/>
                <a:ea typeface="Libre Baskerville" pitchFamily="34" charset="-122"/>
                <a:cs typeface="Libre Baskerville" pitchFamily="34" charset="-120"/>
              </a:rPr>
              <a:t>Take Practice Exams</a:t>
            </a:r>
            <a:endParaRPr lang="en-US" sz="1950" dirty="0"/>
          </a:p>
        </p:txBody>
      </p:sp>
      <p:sp>
        <p:nvSpPr>
          <p:cNvPr id="21" name="Text 15"/>
          <p:cNvSpPr/>
          <p:nvPr/>
        </p:nvSpPr>
        <p:spPr>
          <a:xfrm>
            <a:off x="7515344" y="5971342"/>
            <a:ext cx="3550206" cy="320397"/>
          </a:xfrm>
          <a:prstGeom prst="rect">
            <a:avLst/>
          </a:prstGeom>
          <a:noFill/>
          <a:ln/>
        </p:spPr>
        <p:txBody>
          <a:bodyPr wrap="non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Test your knowledge and identify gaps</a:t>
            </a:r>
            <a:endParaRPr lang="en-US" sz="1550" dirty="0"/>
          </a:p>
        </p:txBody>
      </p:sp>
      <p:sp>
        <p:nvSpPr>
          <p:cNvPr id="22" name="Text 16"/>
          <p:cNvSpPr/>
          <p:nvPr/>
        </p:nvSpPr>
        <p:spPr>
          <a:xfrm>
            <a:off x="700802" y="6717149"/>
            <a:ext cx="13228796" cy="961192"/>
          </a:xfrm>
          <a:prstGeom prst="rect">
            <a:avLst/>
          </a:prstGeom>
          <a:noFill/>
          <a:ln/>
        </p:spPr>
        <p:txBody>
          <a:bodyPr wrap="square" lIns="0" tIns="0" rIns="0" bIns="0" rtlCol="0" anchor="t"/>
          <a:lstStyle/>
          <a:p>
            <a:pPr marL="0" indent="0" algn="l">
              <a:lnSpc>
                <a:spcPts val="2500"/>
              </a:lnSpc>
              <a:buNone/>
            </a:pPr>
            <a:r>
              <a:rPr lang="en-US" sz="1550" dirty="0">
                <a:solidFill>
                  <a:srgbClr val="454240"/>
                </a:solidFill>
                <a:latin typeface="DM Sans" pitchFamily="34" charset="0"/>
                <a:ea typeface="DM Sans" pitchFamily="34" charset="-122"/>
                <a:cs typeface="DM Sans" pitchFamily="34" charset="-120"/>
              </a:rPr>
              <a:t>Preparing for the PMI-ACP exam requires a comprehensive study plan and dedication to mastering Agile principles and practices. Start by reviewing the official PMI-ACP Examination Content Outline, then systematically study each domain while practicing with sample questions to assess your readiness.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772835"/>
            <a:ext cx="9397722"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Recommended Study Resources</a:t>
            </a:r>
            <a:endParaRPr lang="en-US" sz="4450" dirty="0"/>
          </a:p>
        </p:txBody>
      </p:sp>
      <p:pic>
        <p:nvPicPr>
          <p:cNvPr id="3" name="Image 0" descr="preencoded.png"/>
          <p:cNvPicPr>
            <a:picLocks noChangeAspect="1"/>
          </p:cNvPicPr>
          <p:nvPr/>
        </p:nvPicPr>
        <p:blipFill>
          <a:blip r:embed="rId3"/>
          <a:stretch>
            <a:fillRect/>
          </a:stretch>
        </p:blipFill>
        <p:spPr>
          <a:xfrm>
            <a:off x="793790" y="1935242"/>
            <a:ext cx="4158615" cy="2570202"/>
          </a:xfrm>
          <a:prstGeom prst="rect">
            <a:avLst/>
          </a:prstGeom>
        </p:spPr>
      </p:pic>
      <p:sp>
        <p:nvSpPr>
          <p:cNvPr id="4" name="Text 1"/>
          <p:cNvSpPr/>
          <p:nvPr/>
        </p:nvSpPr>
        <p:spPr>
          <a:xfrm>
            <a:off x="793790" y="4788932"/>
            <a:ext cx="3446978"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Official Study Materials</a:t>
            </a:r>
            <a:endParaRPr lang="en-US" sz="2200" dirty="0"/>
          </a:p>
        </p:txBody>
      </p:sp>
      <p:sp>
        <p:nvSpPr>
          <p:cNvPr id="5" name="Text 2"/>
          <p:cNvSpPr/>
          <p:nvPr/>
        </p:nvSpPr>
        <p:spPr>
          <a:xfrm>
            <a:off x="793790" y="5279350"/>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PMI's official exam content outline provides the foundation for your studies. Supplement with recommended books like "PMI-ACP Exam Prep" by Mike Griffiths and "Agile Practice Guide" published by PMI.</a:t>
            </a:r>
            <a:endParaRPr lang="en-US" sz="1750" dirty="0"/>
          </a:p>
        </p:txBody>
      </p:sp>
      <p:pic>
        <p:nvPicPr>
          <p:cNvPr id="6" name="Image 1" descr="preencoded.png"/>
          <p:cNvPicPr>
            <a:picLocks noChangeAspect="1"/>
          </p:cNvPicPr>
          <p:nvPr/>
        </p:nvPicPr>
        <p:blipFill>
          <a:blip r:embed="rId4"/>
          <a:stretch>
            <a:fillRect/>
          </a:stretch>
        </p:blipFill>
        <p:spPr>
          <a:xfrm>
            <a:off x="5235893" y="1935242"/>
            <a:ext cx="4158615" cy="2570202"/>
          </a:xfrm>
          <a:prstGeom prst="rect">
            <a:avLst/>
          </a:prstGeom>
        </p:spPr>
      </p:pic>
      <p:sp>
        <p:nvSpPr>
          <p:cNvPr id="7" name="Text 3"/>
          <p:cNvSpPr/>
          <p:nvPr/>
        </p:nvSpPr>
        <p:spPr>
          <a:xfrm>
            <a:off x="5235893" y="47889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Practice Exams</a:t>
            </a:r>
            <a:endParaRPr lang="en-US" sz="2200" dirty="0"/>
          </a:p>
        </p:txBody>
      </p:sp>
      <p:sp>
        <p:nvSpPr>
          <p:cNvPr id="8" name="Text 4"/>
          <p:cNvSpPr/>
          <p:nvPr/>
        </p:nvSpPr>
        <p:spPr>
          <a:xfrm>
            <a:off x="5235893" y="5279350"/>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Take multiple practice exams to familiarize yourself with the question format and identify knowledge gaps. Look for reputable providers that offer explanations for correct and incorrect answers.</a:t>
            </a:r>
            <a:endParaRPr lang="en-US" sz="1750" dirty="0"/>
          </a:p>
        </p:txBody>
      </p:sp>
      <p:pic>
        <p:nvPicPr>
          <p:cNvPr id="9" name="Image 2" descr="preencoded.png"/>
          <p:cNvPicPr>
            <a:picLocks noChangeAspect="1"/>
          </p:cNvPicPr>
          <p:nvPr/>
        </p:nvPicPr>
        <p:blipFill>
          <a:blip r:embed="rId5"/>
          <a:stretch>
            <a:fillRect/>
          </a:stretch>
        </p:blipFill>
        <p:spPr>
          <a:xfrm>
            <a:off x="9677995" y="1935242"/>
            <a:ext cx="4158615" cy="2570202"/>
          </a:xfrm>
          <a:prstGeom prst="rect">
            <a:avLst/>
          </a:prstGeom>
        </p:spPr>
      </p:pic>
      <p:sp>
        <p:nvSpPr>
          <p:cNvPr id="10" name="Text 5"/>
          <p:cNvSpPr/>
          <p:nvPr/>
        </p:nvSpPr>
        <p:spPr>
          <a:xfrm>
            <a:off x="9677995" y="47889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Study Groups</a:t>
            </a:r>
            <a:endParaRPr lang="en-US" sz="2200" dirty="0"/>
          </a:p>
        </p:txBody>
      </p:sp>
      <p:sp>
        <p:nvSpPr>
          <p:cNvPr id="11" name="Text 6"/>
          <p:cNvSpPr/>
          <p:nvPr/>
        </p:nvSpPr>
        <p:spPr>
          <a:xfrm>
            <a:off x="9677995" y="5279350"/>
            <a:ext cx="4158615" cy="217741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Join online forums, local PMI chapters, or virtual study groups to collaborate with other candidates. Explaining concepts to others and discussing challenging topics enhances understanding and retention.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734258"/>
            <a:ext cx="9773603"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Your Path to Certification Success</a:t>
            </a:r>
            <a:endParaRPr lang="en-US" sz="4450" dirty="0"/>
          </a:p>
        </p:txBody>
      </p:sp>
      <p:pic>
        <p:nvPicPr>
          <p:cNvPr id="3" name="Image 0" descr="preencoded.png"/>
          <p:cNvPicPr>
            <a:picLocks noChangeAspect="1"/>
          </p:cNvPicPr>
          <p:nvPr/>
        </p:nvPicPr>
        <p:blipFill>
          <a:blip r:embed="rId3"/>
          <a:stretch>
            <a:fillRect/>
          </a:stretch>
        </p:blipFill>
        <p:spPr>
          <a:xfrm>
            <a:off x="793790" y="1896666"/>
            <a:ext cx="13042583" cy="2910840"/>
          </a:xfrm>
          <a:prstGeom prst="rect">
            <a:avLst/>
          </a:prstGeom>
        </p:spPr>
      </p:pic>
      <p:sp>
        <p:nvSpPr>
          <p:cNvPr id="4" name="Text 1"/>
          <p:cNvSpPr/>
          <p:nvPr/>
        </p:nvSpPr>
        <p:spPr>
          <a:xfrm>
            <a:off x="793790" y="5062657"/>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The PMI-ACP certification is a valuable credential that can open doors to exciting career opportunities in Agile project management. With thorough preparation and a solid understanding of Agile principles and practices, you can confidently tackle the exam and take your career to new heights.</a:t>
            </a:r>
            <a:endParaRPr lang="en-US" sz="1750" dirty="0"/>
          </a:p>
        </p:txBody>
      </p:sp>
      <p:sp>
        <p:nvSpPr>
          <p:cNvPr id="5" name="Text 2"/>
          <p:cNvSpPr/>
          <p:nvPr/>
        </p:nvSpPr>
        <p:spPr>
          <a:xfrm>
            <a:off x="793790" y="6406515"/>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Start your preparation journey today by creating a structured study plan, gathering quality resources, and committing to regular practice. Your investment in becoming a certified Agile professional will pay dividends throughout your project management career.</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9308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What is the PMI-ACP Certification?</a:t>
            </a:r>
            <a:endParaRPr lang="en-US" sz="4450" dirty="0"/>
          </a:p>
        </p:txBody>
      </p:sp>
      <p:sp>
        <p:nvSpPr>
          <p:cNvPr id="4" name="Shape 1"/>
          <p:cNvSpPr/>
          <p:nvPr/>
        </p:nvSpPr>
        <p:spPr>
          <a:xfrm>
            <a:off x="793790" y="2650808"/>
            <a:ext cx="3664863" cy="2773799"/>
          </a:xfrm>
          <a:prstGeom prst="roundRect">
            <a:avLst>
              <a:gd name="adj" fmla="val 3435"/>
            </a:avLst>
          </a:prstGeom>
          <a:solidFill>
            <a:srgbClr val="F7EDD4"/>
          </a:solidFill>
          <a:ln w="7620">
            <a:solidFill>
              <a:srgbClr val="DDD3BA"/>
            </a:solidFill>
            <a:prstDash val="solid"/>
          </a:ln>
        </p:spPr>
        <p:txBody>
          <a:bodyPr/>
          <a:lstStyle/>
          <a:p>
            <a:endParaRPr lang="en-US"/>
          </a:p>
        </p:txBody>
      </p:sp>
      <p:sp>
        <p:nvSpPr>
          <p:cNvPr id="5" name="Text 2"/>
          <p:cNvSpPr/>
          <p:nvPr/>
        </p:nvSpPr>
        <p:spPr>
          <a:xfrm>
            <a:off x="1028224" y="28852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Credential Value</a:t>
            </a:r>
            <a:endParaRPr lang="en-US" sz="2200" dirty="0"/>
          </a:p>
        </p:txBody>
      </p:sp>
      <p:sp>
        <p:nvSpPr>
          <p:cNvPr id="6" name="Text 3"/>
          <p:cNvSpPr/>
          <p:nvPr/>
        </p:nvSpPr>
        <p:spPr>
          <a:xfrm>
            <a:off x="1028224" y="3375660"/>
            <a:ext cx="3195995" cy="1814513"/>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Validates expertise in Agile methodologies and demonstrates professional commitment to project management excellence</a:t>
            </a:r>
            <a:endParaRPr lang="en-US" sz="1750" dirty="0"/>
          </a:p>
        </p:txBody>
      </p:sp>
      <p:sp>
        <p:nvSpPr>
          <p:cNvPr id="7" name="Shape 4"/>
          <p:cNvSpPr/>
          <p:nvPr/>
        </p:nvSpPr>
        <p:spPr>
          <a:xfrm>
            <a:off x="4685467" y="2650808"/>
            <a:ext cx="3664863" cy="2773799"/>
          </a:xfrm>
          <a:prstGeom prst="roundRect">
            <a:avLst>
              <a:gd name="adj" fmla="val 3435"/>
            </a:avLst>
          </a:prstGeom>
          <a:solidFill>
            <a:srgbClr val="F7EDD4"/>
          </a:solidFill>
          <a:ln w="7620">
            <a:solidFill>
              <a:srgbClr val="DDD3BA"/>
            </a:solidFill>
            <a:prstDash val="solid"/>
          </a:ln>
        </p:spPr>
        <p:txBody>
          <a:bodyPr/>
          <a:lstStyle/>
          <a:p>
            <a:endParaRPr lang="en-US"/>
          </a:p>
        </p:txBody>
      </p:sp>
      <p:sp>
        <p:nvSpPr>
          <p:cNvPr id="8" name="Text 5"/>
          <p:cNvSpPr/>
          <p:nvPr/>
        </p:nvSpPr>
        <p:spPr>
          <a:xfrm>
            <a:off x="4919901" y="28852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Career Impact</a:t>
            </a:r>
            <a:endParaRPr lang="en-US" sz="2200" dirty="0"/>
          </a:p>
        </p:txBody>
      </p:sp>
      <p:sp>
        <p:nvSpPr>
          <p:cNvPr id="9" name="Text 6"/>
          <p:cNvSpPr/>
          <p:nvPr/>
        </p:nvSpPr>
        <p:spPr>
          <a:xfrm>
            <a:off x="4919901" y="3375660"/>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Opens doors to exciting career opportunities in Agile project management</a:t>
            </a:r>
            <a:endParaRPr lang="en-US" sz="1750" dirty="0"/>
          </a:p>
        </p:txBody>
      </p:sp>
      <p:sp>
        <p:nvSpPr>
          <p:cNvPr id="10" name="Shape 7"/>
          <p:cNvSpPr/>
          <p:nvPr/>
        </p:nvSpPr>
        <p:spPr>
          <a:xfrm>
            <a:off x="793790" y="5651421"/>
            <a:ext cx="7556421" cy="1685092"/>
          </a:xfrm>
          <a:prstGeom prst="roundRect">
            <a:avLst>
              <a:gd name="adj" fmla="val 5654"/>
            </a:avLst>
          </a:prstGeom>
          <a:solidFill>
            <a:srgbClr val="F7EDD4"/>
          </a:solidFill>
          <a:ln w="7620">
            <a:solidFill>
              <a:srgbClr val="DDD3BA"/>
            </a:solidFill>
            <a:prstDash val="solid"/>
          </a:ln>
        </p:spPr>
        <p:txBody>
          <a:bodyPr/>
          <a:lstStyle/>
          <a:p>
            <a:endParaRPr lang="en-US"/>
          </a:p>
        </p:txBody>
      </p:sp>
      <p:sp>
        <p:nvSpPr>
          <p:cNvPr id="11" name="Text 8"/>
          <p:cNvSpPr/>
          <p:nvPr/>
        </p:nvSpPr>
        <p:spPr>
          <a:xfrm>
            <a:off x="1028224" y="5885855"/>
            <a:ext cx="3085624"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Industry Recognition</a:t>
            </a:r>
            <a:endParaRPr lang="en-US" sz="2200" dirty="0"/>
          </a:p>
        </p:txBody>
      </p:sp>
      <p:sp>
        <p:nvSpPr>
          <p:cNvPr id="12" name="Text 9"/>
          <p:cNvSpPr/>
          <p:nvPr/>
        </p:nvSpPr>
        <p:spPr>
          <a:xfrm>
            <a:off x="1028224" y="6376273"/>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Respected certification from the Project Management Institute (PMI), a global leader in project management standards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827264"/>
            <a:ext cx="7524393"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Exam Structure Overview</a:t>
            </a:r>
            <a:endParaRPr lang="en-US" sz="4450" dirty="0"/>
          </a:p>
        </p:txBody>
      </p:sp>
      <p:sp>
        <p:nvSpPr>
          <p:cNvPr id="4" name="Text 1"/>
          <p:cNvSpPr/>
          <p:nvPr/>
        </p:nvSpPr>
        <p:spPr>
          <a:xfrm>
            <a:off x="793790" y="4989552"/>
            <a:ext cx="4120753" cy="748427"/>
          </a:xfrm>
          <a:prstGeom prst="rect">
            <a:avLst/>
          </a:prstGeom>
          <a:noFill/>
          <a:ln/>
        </p:spPr>
        <p:txBody>
          <a:bodyPr wrap="none" lIns="0" tIns="0" rIns="0" bIns="0" rtlCol="0" anchor="t"/>
          <a:lstStyle/>
          <a:p>
            <a:pPr marL="0" indent="0" algn="ctr">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120</a:t>
            </a:r>
            <a:endParaRPr lang="en-US" sz="5850" dirty="0"/>
          </a:p>
        </p:txBody>
      </p:sp>
      <p:sp>
        <p:nvSpPr>
          <p:cNvPr id="5" name="Text 2"/>
          <p:cNvSpPr/>
          <p:nvPr/>
        </p:nvSpPr>
        <p:spPr>
          <a:xfrm>
            <a:off x="1436489" y="602134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Questions</a:t>
            </a:r>
            <a:endParaRPr lang="en-US" sz="2200" dirty="0"/>
          </a:p>
        </p:txBody>
      </p:sp>
      <p:sp>
        <p:nvSpPr>
          <p:cNvPr id="6" name="Text 3"/>
          <p:cNvSpPr/>
          <p:nvPr/>
        </p:nvSpPr>
        <p:spPr>
          <a:xfrm>
            <a:off x="793790" y="6511766"/>
            <a:ext cx="4120753" cy="725805"/>
          </a:xfrm>
          <a:prstGeom prst="rect">
            <a:avLst/>
          </a:prstGeom>
          <a:noFill/>
          <a:ln/>
        </p:spPr>
        <p:txBody>
          <a:bodyPr wrap="square" lIns="0" tIns="0" rIns="0" bIns="0" rtlCol="0" anchor="t"/>
          <a:lstStyle/>
          <a:p>
            <a:pPr marL="0" indent="0" algn="ctr">
              <a:lnSpc>
                <a:spcPts val="2850"/>
              </a:lnSpc>
              <a:buNone/>
            </a:pPr>
            <a:r>
              <a:rPr lang="en-US" sz="1750" dirty="0">
                <a:solidFill>
                  <a:srgbClr val="454240"/>
                </a:solidFill>
                <a:latin typeface="DM Sans" pitchFamily="34" charset="0"/>
                <a:ea typeface="DM Sans" pitchFamily="34" charset="-122"/>
                <a:cs typeface="DM Sans" pitchFamily="34" charset="-120"/>
              </a:rPr>
              <a:t>Multiple-choice format testing knowledge across all domains</a:t>
            </a:r>
            <a:endParaRPr lang="en-US" sz="1750" dirty="0"/>
          </a:p>
        </p:txBody>
      </p:sp>
      <p:sp>
        <p:nvSpPr>
          <p:cNvPr id="7" name="Text 4"/>
          <p:cNvSpPr/>
          <p:nvPr/>
        </p:nvSpPr>
        <p:spPr>
          <a:xfrm>
            <a:off x="5254704" y="4989552"/>
            <a:ext cx="4120872" cy="748427"/>
          </a:xfrm>
          <a:prstGeom prst="rect">
            <a:avLst/>
          </a:prstGeom>
          <a:noFill/>
          <a:ln/>
        </p:spPr>
        <p:txBody>
          <a:bodyPr wrap="none" lIns="0" tIns="0" rIns="0" bIns="0" rtlCol="0" anchor="t"/>
          <a:lstStyle/>
          <a:p>
            <a:pPr marL="0" indent="0" algn="ctr">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3</a:t>
            </a:r>
            <a:endParaRPr lang="en-US" sz="5850" dirty="0"/>
          </a:p>
        </p:txBody>
      </p:sp>
      <p:sp>
        <p:nvSpPr>
          <p:cNvPr id="8" name="Text 5"/>
          <p:cNvSpPr/>
          <p:nvPr/>
        </p:nvSpPr>
        <p:spPr>
          <a:xfrm>
            <a:off x="5897523" y="602134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Hours</a:t>
            </a:r>
            <a:endParaRPr lang="en-US" sz="2200" dirty="0"/>
          </a:p>
        </p:txBody>
      </p:sp>
      <p:sp>
        <p:nvSpPr>
          <p:cNvPr id="9" name="Text 6"/>
          <p:cNvSpPr/>
          <p:nvPr/>
        </p:nvSpPr>
        <p:spPr>
          <a:xfrm>
            <a:off x="5254704" y="6511766"/>
            <a:ext cx="4120872" cy="725805"/>
          </a:xfrm>
          <a:prstGeom prst="rect">
            <a:avLst/>
          </a:prstGeom>
          <a:noFill/>
          <a:ln/>
        </p:spPr>
        <p:txBody>
          <a:bodyPr wrap="square" lIns="0" tIns="0" rIns="0" bIns="0" rtlCol="0" anchor="t"/>
          <a:lstStyle/>
          <a:p>
            <a:pPr marL="0" indent="0" algn="ctr">
              <a:lnSpc>
                <a:spcPts val="2850"/>
              </a:lnSpc>
              <a:buNone/>
            </a:pPr>
            <a:r>
              <a:rPr lang="en-US" sz="1750" dirty="0">
                <a:solidFill>
                  <a:srgbClr val="454240"/>
                </a:solidFill>
                <a:latin typeface="DM Sans" pitchFamily="34" charset="0"/>
                <a:ea typeface="DM Sans" pitchFamily="34" charset="-122"/>
                <a:cs typeface="DM Sans" pitchFamily="34" charset="-120"/>
              </a:rPr>
              <a:t>Total time allowed to complete the examination</a:t>
            </a:r>
            <a:endParaRPr lang="en-US" sz="1750" dirty="0"/>
          </a:p>
        </p:txBody>
      </p:sp>
      <p:sp>
        <p:nvSpPr>
          <p:cNvPr id="10" name="Text 7"/>
          <p:cNvSpPr/>
          <p:nvPr/>
        </p:nvSpPr>
        <p:spPr>
          <a:xfrm>
            <a:off x="9715738" y="4989552"/>
            <a:ext cx="4120753" cy="748427"/>
          </a:xfrm>
          <a:prstGeom prst="rect">
            <a:avLst/>
          </a:prstGeom>
          <a:noFill/>
          <a:ln/>
        </p:spPr>
        <p:txBody>
          <a:bodyPr wrap="none" lIns="0" tIns="0" rIns="0" bIns="0" rtlCol="0" anchor="t"/>
          <a:lstStyle/>
          <a:p>
            <a:pPr marL="0" indent="0" algn="ctr">
              <a:lnSpc>
                <a:spcPts val="5850"/>
              </a:lnSpc>
              <a:buNone/>
            </a:pPr>
            <a:r>
              <a:rPr lang="en-US" sz="5850" dirty="0">
                <a:solidFill>
                  <a:srgbClr val="454240"/>
                </a:solidFill>
                <a:latin typeface="Libre Baskerville" pitchFamily="34" charset="0"/>
                <a:ea typeface="Libre Baskerville" pitchFamily="34" charset="-122"/>
                <a:cs typeface="Libre Baskerville" pitchFamily="34" charset="-120"/>
              </a:rPr>
              <a:t>65%</a:t>
            </a:r>
            <a:endParaRPr lang="en-US" sz="5850" dirty="0"/>
          </a:p>
        </p:txBody>
      </p:sp>
      <p:sp>
        <p:nvSpPr>
          <p:cNvPr id="11" name="Text 8"/>
          <p:cNvSpPr/>
          <p:nvPr/>
        </p:nvSpPr>
        <p:spPr>
          <a:xfrm>
            <a:off x="10358438" y="6021348"/>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Passing Score</a:t>
            </a:r>
            <a:endParaRPr lang="en-US" sz="2200" dirty="0"/>
          </a:p>
        </p:txBody>
      </p:sp>
      <p:sp>
        <p:nvSpPr>
          <p:cNvPr id="12" name="Text 9"/>
          <p:cNvSpPr/>
          <p:nvPr/>
        </p:nvSpPr>
        <p:spPr>
          <a:xfrm>
            <a:off x="9715738" y="6511766"/>
            <a:ext cx="4120753" cy="725805"/>
          </a:xfrm>
          <a:prstGeom prst="rect">
            <a:avLst/>
          </a:prstGeom>
          <a:noFill/>
          <a:ln/>
        </p:spPr>
        <p:txBody>
          <a:bodyPr wrap="square" lIns="0" tIns="0" rIns="0" bIns="0" rtlCol="0" anchor="t"/>
          <a:lstStyle/>
          <a:p>
            <a:pPr marL="0" indent="0" algn="ctr">
              <a:lnSpc>
                <a:spcPts val="2850"/>
              </a:lnSpc>
              <a:buNone/>
            </a:pPr>
            <a:r>
              <a:rPr lang="en-US" sz="1750" dirty="0">
                <a:solidFill>
                  <a:srgbClr val="454240"/>
                </a:solidFill>
                <a:latin typeface="DM Sans" pitchFamily="34" charset="0"/>
                <a:ea typeface="DM Sans" pitchFamily="34" charset="-122"/>
                <a:cs typeface="DM Sans" pitchFamily="34" charset="-120"/>
              </a:rPr>
              <a:t>Minimum percentage required to successfully pass the exam</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844510"/>
            <a:ext cx="8329493"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Agile Principles and Mindset</a:t>
            </a:r>
            <a:endParaRPr lang="en-US" sz="4450" dirty="0"/>
          </a:p>
        </p:txBody>
      </p:sp>
      <p:pic>
        <p:nvPicPr>
          <p:cNvPr id="3" name="Image 0" descr="preencoded.png"/>
          <p:cNvPicPr>
            <a:picLocks noChangeAspect="1"/>
          </p:cNvPicPr>
          <p:nvPr/>
        </p:nvPicPr>
        <p:blipFill>
          <a:blip r:embed="rId3"/>
          <a:stretch>
            <a:fillRect/>
          </a:stretch>
        </p:blipFill>
        <p:spPr>
          <a:xfrm>
            <a:off x="2978348" y="2006917"/>
            <a:ext cx="2152055" cy="1306949"/>
          </a:xfrm>
          <a:prstGeom prst="rect">
            <a:avLst/>
          </a:prstGeom>
        </p:spPr>
      </p:pic>
      <p:pic>
        <p:nvPicPr>
          <p:cNvPr id="4" name="Image 1" descr="preencoded.png"/>
          <p:cNvPicPr>
            <a:picLocks noChangeAspect="1"/>
          </p:cNvPicPr>
          <p:nvPr/>
        </p:nvPicPr>
        <p:blipFill>
          <a:blip r:embed="rId4"/>
          <a:stretch>
            <a:fillRect/>
          </a:stretch>
        </p:blipFill>
        <p:spPr>
          <a:xfrm>
            <a:off x="3894892" y="2622947"/>
            <a:ext cx="318968" cy="398621"/>
          </a:xfrm>
          <a:prstGeom prst="rect">
            <a:avLst/>
          </a:prstGeom>
        </p:spPr>
      </p:pic>
      <p:sp>
        <p:nvSpPr>
          <p:cNvPr id="5" name="Text 1"/>
          <p:cNvSpPr/>
          <p:nvPr/>
        </p:nvSpPr>
        <p:spPr>
          <a:xfrm>
            <a:off x="5357217" y="22337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Agile Mindset</a:t>
            </a:r>
            <a:endParaRPr lang="en-US" sz="2200" dirty="0"/>
          </a:p>
        </p:txBody>
      </p:sp>
      <p:sp>
        <p:nvSpPr>
          <p:cNvPr id="6" name="Text 2"/>
          <p:cNvSpPr/>
          <p:nvPr/>
        </p:nvSpPr>
        <p:spPr>
          <a:xfrm>
            <a:off x="5357217" y="2724150"/>
            <a:ext cx="5095994"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Embracing change and continuous improvement</a:t>
            </a:r>
            <a:endParaRPr lang="en-US" sz="1750" dirty="0"/>
          </a:p>
        </p:txBody>
      </p:sp>
      <p:sp>
        <p:nvSpPr>
          <p:cNvPr id="7" name="Shape 3"/>
          <p:cNvSpPr/>
          <p:nvPr/>
        </p:nvSpPr>
        <p:spPr>
          <a:xfrm>
            <a:off x="5187077" y="3326963"/>
            <a:ext cx="8592860" cy="15240"/>
          </a:xfrm>
          <a:prstGeom prst="roundRect">
            <a:avLst>
              <a:gd name="adj" fmla="val 625116"/>
            </a:avLst>
          </a:prstGeom>
          <a:solidFill>
            <a:srgbClr val="DDD3B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902381" y="3370540"/>
            <a:ext cx="4304109" cy="1306949"/>
          </a:xfrm>
          <a:prstGeom prst="rect">
            <a:avLst/>
          </a:prstGeom>
        </p:spPr>
      </p:pic>
      <p:pic>
        <p:nvPicPr>
          <p:cNvPr id="9" name="Image 3" descr="preencoded.png"/>
          <p:cNvPicPr>
            <a:picLocks noChangeAspect="1"/>
          </p:cNvPicPr>
          <p:nvPr/>
        </p:nvPicPr>
        <p:blipFill>
          <a:blip r:embed="rId6"/>
          <a:stretch>
            <a:fillRect/>
          </a:stretch>
        </p:blipFill>
        <p:spPr>
          <a:xfrm>
            <a:off x="3894892" y="3824645"/>
            <a:ext cx="318968" cy="398621"/>
          </a:xfrm>
          <a:prstGeom prst="rect">
            <a:avLst/>
          </a:prstGeom>
        </p:spPr>
      </p:pic>
      <p:sp>
        <p:nvSpPr>
          <p:cNvPr id="10" name="Text 4"/>
          <p:cNvSpPr/>
          <p:nvPr/>
        </p:nvSpPr>
        <p:spPr>
          <a:xfrm>
            <a:off x="6433304" y="35973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Agile Manifesto</a:t>
            </a:r>
            <a:endParaRPr lang="en-US" sz="2200" dirty="0"/>
          </a:p>
        </p:txBody>
      </p:sp>
      <p:sp>
        <p:nvSpPr>
          <p:cNvPr id="11" name="Text 5"/>
          <p:cNvSpPr/>
          <p:nvPr/>
        </p:nvSpPr>
        <p:spPr>
          <a:xfrm>
            <a:off x="6433304" y="4087773"/>
            <a:ext cx="4167426"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Four values that guide agile approaches</a:t>
            </a:r>
            <a:endParaRPr lang="en-US" sz="1750" dirty="0"/>
          </a:p>
        </p:txBody>
      </p:sp>
      <p:sp>
        <p:nvSpPr>
          <p:cNvPr id="12" name="Shape 6"/>
          <p:cNvSpPr/>
          <p:nvPr/>
        </p:nvSpPr>
        <p:spPr>
          <a:xfrm>
            <a:off x="6263164" y="4690586"/>
            <a:ext cx="7516773" cy="15240"/>
          </a:xfrm>
          <a:prstGeom prst="roundRect">
            <a:avLst>
              <a:gd name="adj" fmla="val 625116"/>
            </a:avLst>
          </a:prstGeom>
          <a:solidFill>
            <a:srgbClr val="DDD3B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26294" y="4734163"/>
            <a:ext cx="6456164" cy="1306949"/>
          </a:xfrm>
          <a:prstGeom prst="rect">
            <a:avLst/>
          </a:prstGeom>
        </p:spPr>
      </p:pic>
      <p:pic>
        <p:nvPicPr>
          <p:cNvPr id="14" name="Image 5" descr="preencoded.png"/>
          <p:cNvPicPr>
            <a:picLocks noChangeAspect="1"/>
          </p:cNvPicPr>
          <p:nvPr/>
        </p:nvPicPr>
        <p:blipFill>
          <a:blip r:embed="rId8"/>
          <a:stretch>
            <a:fillRect/>
          </a:stretch>
        </p:blipFill>
        <p:spPr>
          <a:xfrm>
            <a:off x="3894773" y="5188268"/>
            <a:ext cx="318968" cy="398621"/>
          </a:xfrm>
          <a:prstGeom prst="rect">
            <a:avLst/>
          </a:prstGeom>
        </p:spPr>
      </p:pic>
      <p:sp>
        <p:nvSpPr>
          <p:cNvPr id="15" name="Text 7"/>
          <p:cNvSpPr/>
          <p:nvPr/>
        </p:nvSpPr>
        <p:spPr>
          <a:xfrm>
            <a:off x="7509272" y="496097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12 Principles</a:t>
            </a:r>
            <a:endParaRPr lang="en-US" sz="2200" dirty="0"/>
          </a:p>
        </p:txBody>
      </p:sp>
      <p:sp>
        <p:nvSpPr>
          <p:cNvPr id="16" name="Text 8"/>
          <p:cNvSpPr/>
          <p:nvPr/>
        </p:nvSpPr>
        <p:spPr>
          <a:xfrm>
            <a:off x="7509272" y="5451396"/>
            <a:ext cx="5100995"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Fundamental guidelines for agile implementation</a:t>
            </a:r>
            <a:endParaRPr lang="en-US" sz="1750" dirty="0"/>
          </a:p>
        </p:txBody>
      </p:sp>
      <p:sp>
        <p:nvSpPr>
          <p:cNvPr id="17" name="Text 9"/>
          <p:cNvSpPr/>
          <p:nvPr/>
        </p:nvSpPr>
        <p:spPr>
          <a:xfrm>
            <a:off x="793790" y="6296263"/>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The first exam domain focuses on understanding the fundamental principles that guide all agile methodologies. You'll need to demonstrate knowledge of the Agile Manifesto's four values and twelve principles, plus how they translate into practical application in project environments.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85098" y="616863"/>
            <a:ext cx="6444615" cy="700921"/>
          </a:xfrm>
          <a:prstGeom prst="rect">
            <a:avLst/>
          </a:prstGeom>
          <a:noFill/>
          <a:ln/>
        </p:spPr>
        <p:txBody>
          <a:bodyPr wrap="none" lIns="0" tIns="0" rIns="0" bIns="0" rtlCol="0" anchor="t"/>
          <a:lstStyle/>
          <a:p>
            <a:pPr marL="0" indent="0" algn="l">
              <a:lnSpc>
                <a:spcPts val="5500"/>
              </a:lnSpc>
              <a:buNone/>
            </a:pPr>
            <a:r>
              <a:rPr lang="en-US" sz="4400" dirty="0">
                <a:solidFill>
                  <a:srgbClr val="5C4E3D"/>
                </a:solidFill>
                <a:latin typeface="Libre Baskerville" pitchFamily="34" charset="0"/>
                <a:ea typeface="Libre Baskerville" pitchFamily="34" charset="-122"/>
                <a:cs typeface="Libre Baskerville" pitchFamily="34" charset="-120"/>
              </a:rPr>
              <a:t>Value-Driven Delivery</a:t>
            </a:r>
            <a:endParaRPr lang="en-US" sz="4400" dirty="0"/>
          </a:p>
        </p:txBody>
      </p:sp>
      <p:sp>
        <p:nvSpPr>
          <p:cNvPr id="3" name="Text 1"/>
          <p:cNvSpPr/>
          <p:nvPr/>
        </p:nvSpPr>
        <p:spPr>
          <a:xfrm>
            <a:off x="1889046" y="2223730"/>
            <a:ext cx="2804160" cy="350401"/>
          </a:xfrm>
          <a:prstGeom prst="rect">
            <a:avLst/>
          </a:prstGeom>
          <a:noFill/>
          <a:ln/>
        </p:spPr>
        <p:txBody>
          <a:bodyPr wrap="none" lIns="0" tIns="0" rIns="0" bIns="0" rtlCol="0" anchor="t"/>
          <a:lstStyle/>
          <a:p>
            <a:pPr marL="0" indent="0" algn="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Prioritization</a:t>
            </a:r>
            <a:endParaRPr lang="en-US" sz="2200" dirty="0"/>
          </a:p>
        </p:txBody>
      </p:sp>
      <p:sp>
        <p:nvSpPr>
          <p:cNvPr id="4" name="Text 2"/>
          <p:cNvSpPr/>
          <p:nvPr/>
        </p:nvSpPr>
        <p:spPr>
          <a:xfrm>
            <a:off x="785098" y="2708672"/>
            <a:ext cx="3908107" cy="717709"/>
          </a:xfrm>
          <a:prstGeom prst="rect">
            <a:avLst/>
          </a:prstGeom>
          <a:noFill/>
          <a:ln/>
        </p:spPr>
        <p:txBody>
          <a:bodyPr wrap="square" lIns="0" tIns="0" rIns="0" bIns="0" rtlCol="0" anchor="t"/>
          <a:lstStyle/>
          <a:p>
            <a:pPr marL="0" indent="0" algn="r">
              <a:lnSpc>
                <a:spcPts val="2800"/>
              </a:lnSpc>
              <a:buNone/>
            </a:pPr>
            <a:r>
              <a:rPr lang="en-US" sz="1750" dirty="0">
                <a:solidFill>
                  <a:srgbClr val="454240"/>
                </a:solidFill>
                <a:latin typeface="DM Sans" pitchFamily="34" charset="0"/>
                <a:ea typeface="DM Sans" pitchFamily="34" charset="-122"/>
                <a:cs typeface="DM Sans" pitchFamily="34" charset="-120"/>
              </a:rPr>
              <a:t>Techniques for determining highest value work</a:t>
            </a:r>
            <a:endParaRPr lang="en-US" sz="1750" dirty="0"/>
          </a:p>
        </p:txBody>
      </p:sp>
      <p:pic>
        <p:nvPicPr>
          <p:cNvPr id="5" name="Image 0" descr="preencoded.png"/>
          <p:cNvPicPr>
            <a:picLocks noChangeAspect="1"/>
          </p:cNvPicPr>
          <p:nvPr/>
        </p:nvPicPr>
        <p:blipFill>
          <a:blip r:embed="rId3"/>
          <a:stretch>
            <a:fillRect/>
          </a:stretch>
        </p:blipFill>
        <p:spPr>
          <a:xfrm>
            <a:off x="5029676" y="1766411"/>
            <a:ext cx="4571048" cy="4571048"/>
          </a:xfrm>
          <a:prstGeom prst="rect">
            <a:avLst/>
          </a:prstGeom>
        </p:spPr>
      </p:pic>
      <p:pic>
        <p:nvPicPr>
          <p:cNvPr id="6" name="Image 1" descr="preencoded.png"/>
          <p:cNvPicPr>
            <a:picLocks noChangeAspect="1"/>
          </p:cNvPicPr>
          <p:nvPr/>
        </p:nvPicPr>
        <p:blipFill>
          <a:blip r:embed="rId4"/>
          <a:stretch>
            <a:fillRect/>
          </a:stretch>
        </p:blipFill>
        <p:spPr>
          <a:xfrm>
            <a:off x="6227326" y="2533174"/>
            <a:ext cx="335637" cy="419576"/>
          </a:xfrm>
          <a:prstGeom prst="rect">
            <a:avLst/>
          </a:prstGeom>
        </p:spPr>
      </p:pic>
      <p:sp>
        <p:nvSpPr>
          <p:cNvPr id="7" name="Text 3"/>
          <p:cNvSpPr/>
          <p:nvPr/>
        </p:nvSpPr>
        <p:spPr>
          <a:xfrm>
            <a:off x="9937194" y="2223730"/>
            <a:ext cx="3596045" cy="350401"/>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Stakeholder Engagement</a:t>
            </a:r>
            <a:endParaRPr lang="en-US" sz="2200" dirty="0"/>
          </a:p>
        </p:txBody>
      </p:sp>
      <p:sp>
        <p:nvSpPr>
          <p:cNvPr id="8" name="Text 4"/>
          <p:cNvSpPr/>
          <p:nvPr/>
        </p:nvSpPr>
        <p:spPr>
          <a:xfrm>
            <a:off x="9937194" y="2708672"/>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454240"/>
                </a:solidFill>
                <a:latin typeface="DM Sans" pitchFamily="34" charset="0"/>
                <a:ea typeface="DM Sans" pitchFamily="34" charset="-122"/>
                <a:cs typeface="DM Sans" pitchFamily="34" charset="-120"/>
              </a:rPr>
              <a:t>Involving key parties throughout development</a:t>
            </a:r>
            <a:endParaRPr lang="en-US" sz="1750" dirty="0"/>
          </a:p>
        </p:txBody>
      </p:sp>
      <p:pic>
        <p:nvPicPr>
          <p:cNvPr id="9" name="Image 2" descr="preencoded.png"/>
          <p:cNvPicPr>
            <a:picLocks noChangeAspect="1"/>
          </p:cNvPicPr>
          <p:nvPr/>
        </p:nvPicPr>
        <p:blipFill>
          <a:blip r:embed="rId5"/>
          <a:stretch>
            <a:fillRect/>
          </a:stretch>
        </p:blipFill>
        <p:spPr>
          <a:xfrm>
            <a:off x="5029676" y="1766411"/>
            <a:ext cx="4571048" cy="4571048"/>
          </a:xfrm>
          <a:prstGeom prst="rect">
            <a:avLst/>
          </a:prstGeom>
        </p:spPr>
      </p:pic>
      <p:pic>
        <p:nvPicPr>
          <p:cNvPr id="10" name="Image 3" descr="preencoded.png"/>
          <p:cNvPicPr>
            <a:picLocks noChangeAspect="1"/>
          </p:cNvPicPr>
          <p:nvPr/>
        </p:nvPicPr>
        <p:blipFill>
          <a:blip r:embed="rId6"/>
          <a:stretch>
            <a:fillRect/>
          </a:stretch>
        </p:blipFill>
        <p:spPr>
          <a:xfrm>
            <a:off x="8456176" y="2922151"/>
            <a:ext cx="335637" cy="419576"/>
          </a:xfrm>
          <a:prstGeom prst="rect">
            <a:avLst/>
          </a:prstGeom>
        </p:spPr>
      </p:pic>
      <p:sp>
        <p:nvSpPr>
          <p:cNvPr id="11" name="Text 5"/>
          <p:cNvSpPr/>
          <p:nvPr/>
        </p:nvSpPr>
        <p:spPr>
          <a:xfrm>
            <a:off x="9937194" y="4677489"/>
            <a:ext cx="2846546" cy="350401"/>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Customer Feedback</a:t>
            </a:r>
            <a:endParaRPr lang="en-US" sz="2200" dirty="0"/>
          </a:p>
        </p:txBody>
      </p:sp>
      <p:sp>
        <p:nvSpPr>
          <p:cNvPr id="12" name="Text 6"/>
          <p:cNvSpPr/>
          <p:nvPr/>
        </p:nvSpPr>
        <p:spPr>
          <a:xfrm>
            <a:off x="9937194" y="5162431"/>
            <a:ext cx="3908107" cy="717709"/>
          </a:xfrm>
          <a:prstGeom prst="rect">
            <a:avLst/>
          </a:prstGeom>
          <a:noFill/>
          <a:ln/>
        </p:spPr>
        <p:txBody>
          <a:bodyPr wrap="square" lIns="0" tIns="0" rIns="0" bIns="0" rtlCol="0" anchor="t"/>
          <a:lstStyle/>
          <a:p>
            <a:pPr marL="0" indent="0" algn="l">
              <a:lnSpc>
                <a:spcPts val="2800"/>
              </a:lnSpc>
              <a:buNone/>
            </a:pPr>
            <a:r>
              <a:rPr lang="en-US" sz="1750" dirty="0">
                <a:solidFill>
                  <a:srgbClr val="454240"/>
                </a:solidFill>
                <a:latin typeface="DM Sans" pitchFamily="34" charset="0"/>
                <a:ea typeface="DM Sans" pitchFamily="34" charset="-122"/>
                <a:cs typeface="DM Sans" pitchFamily="34" charset="-120"/>
              </a:rPr>
              <a:t>Gathering and implementing user input</a:t>
            </a:r>
            <a:endParaRPr lang="en-US" sz="1750" dirty="0"/>
          </a:p>
        </p:txBody>
      </p:sp>
      <p:pic>
        <p:nvPicPr>
          <p:cNvPr id="13" name="Image 4" descr="preencoded.png"/>
          <p:cNvPicPr>
            <a:picLocks noChangeAspect="1"/>
          </p:cNvPicPr>
          <p:nvPr/>
        </p:nvPicPr>
        <p:blipFill>
          <a:blip r:embed="rId7"/>
          <a:stretch>
            <a:fillRect/>
          </a:stretch>
        </p:blipFill>
        <p:spPr>
          <a:xfrm>
            <a:off x="5029676" y="1766411"/>
            <a:ext cx="4571048" cy="4571048"/>
          </a:xfrm>
          <a:prstGeom prst="rect">
            <a:avLst/>
          </a:prstGeom>
        </p:spPr>
      </p:pic>
      <p:pic>
        <p:nvPicPr>
          <p:cNvPr id="14" name="Image 5" descr="preencoded.png"/>
          <p:cNvPicPr>
            <a:picLocks noChangeAspect="1"/>
          </p:cNvPicPr>
          <p:nvPr/>
        </p:nvPicPr>
        <p:blipFill>
          <a:blip r:embed="rId8"/>
          <a:stretch>
            <a:fillRect/>
          </a:stretch>
        </p:blipFill>
        <p:spPr>
          <a:xfrm>
            <a:off x="8067199" y="5151001"/>
            <a:ext cx="335637" cy="419576"/>
          </a:xfrm>
          <a:prstGeom prst="rect">
            <a:avLst/>
          </a:prstGeom>
        </p:spPr>
      </p:pic>
      <p:sp>
        <p:nvSpPr>
          <p:cNvPr id="15" name="Text 7"/>
          <p:cNvSpPr/>
          <p:nvPr/>
        </p:nvSpPr>
        <p:spPr>
          <a:xfrm>
            <a:off x="1621988" y="4856917"/>
            <a:ext cx="3071217" cy="350401"/>
          </a:xfrm>
          <a:prstGeom prst="rect">
            <a:avLst/>
          </a:prstGeom>
          <a:noFill/>
          <a:ln/>
        </p:spPr>
        <p:txBody>
          <a:bodyPr wrap="none" lIns="0" tIns="0" rIns="0" bIns="0" rtlCol="0" anchor="t"/>
          <a:lstStyle/>
          <a:p>
            <a:pPr marL="0" indent="0" algn="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Incremental Delivery</a:t>
            </a:r>
            <a:endParaRPr lang="en-US" sz="2200" dirty="0"/>
          </a:p>
        </p:txBody>
      </p:sp>
      <p:sp>
        <p:nvSpPr>
          <p:cNvPr id="16" name="Text 8"/>
          <p:cNvSpPr/>
          <p:nvPr/>
        </p:nvSpPr>
        <p:spPr>
          <a:xfrm>
            <a:off x="785098" y="5341858"/>
            <a:ext cx="3908107" cy="358854"/>
          </a:xfrm>
          <a:prstGeom prst="rect">
            <a:avLst/>
          </a:prstGeom>
          <a:noFill/>
          <a:ln/>
        </p:spPr>
        <p:txBody>
          <a:bodyPr wrap="none" lIns="0" tIns="0" rIns="0" bIns="0" rtlCol="0" anchor="t"/>
          <a:lstStyle/>
          <a:p>
            <a:pPr marL="0" indent="0" algn="r">
              <a:lnSpc>
                <a:spcPts val="2800"/>
              </a:lnSpc>
              <a:buNone/>
            </a:pPr>
            <a:r>
              <a:rPr lang="en-US" sz="1750" dirty="0">
                <a:solidFill>
                  <a:srgbClr val="454240"/>
                </a:solidFill>
                <a:latin typeface="DM Sans" pitchFamily="34" charset="0"/>
                <a:ea typeface="DM Sans" pitchFamily="34" charset="-122"/>
                <a:cs typeface="DM Sans" pitchFamily="34" charset="-120"/>
              </a:rPr>
              <a:t>Releasing working features frequently</a:t>
            </a:r>
            <a:endParaRPr lang="en-US" sz="1750" dirty="0"/>
          </a:p>
        </p:txBody>
      </p:sp>
      <p:pic>
        <p:nvPicPr>
          <p:cNvPr id="17" name="Image 6" descr="preencoded.png"/>
          <p:cNvPicPr>
            <a:picLocks noChangeAspect="1"/>
          </p:cNvPicPr>
          <p:nvPr/>
        </p:nvPicPr>
        <p:blipFill>
          <a:blip r:embed="rId9"/>
          <a:stretch>
            <a:fillRect/>
          </a:stretch>
        </p:blipFill>
        <p:spPr>
          <a:xfrm>
            <a:off x="5029676" y="1766411"/>
            <a:ext cx="4571048" cy="4571048"/>
          </a:xfrm>
          <a:prstGeom prst="rect">
            <a:avLst/>
          </a:prstGeom>
        </p:spPr>
      </p:pic>
      <p:pic>
        <p:nvPicPr>
          <p:cNvPr id="18" name="Image 7" descr="preencoded.png"/>
          <p:cNvPicPr>
            <a:picLocks noChangeAspect="1"/>
          </p:cNvPicPr>
          <p:nvPr/>
        </p:nvPicPr>
        <p:blipFill>
          <a:blip r:embed="rId10"/>
          <a:stretch>
            <a:fillRect/>
          </a:stretch>
        </p:blipFill>
        <p:spPr>
          <a:xfrm>
            <a:off x="5838349" y="4762024"/>
            <a:ext cx="335637" cy="419576"/>
          </a:xfrm>
          <a:prstGeom prst="rect">
            <a:avLst/>
          </a:prstGeom>
        </p:spPr>
      </p:pic>
      <p:sp>
        <p:nvSpPr>
          <p:cNvPr id="19" name="Text 9"/>
          <p:cNvSpPr/>
          <p:nvPr/>
        </p:nvSpPr>
        <p:spPr>
          <a:xfrm>
            <a:off x="785098" y="6589752"/>
            <a:ext cx="13060204" cy="1076563"/>
          </a:xfrm>
          <a:prstGeom prst="rect">
            <a:avLst/>
          </a:prstGeom>
          <a:noFill/>
          <a:ln/>
        </p:spPr>
        <p:txBody>
          <a:bodyPr wrap="square" lIns="0" tIns="0" rIns="0" bIns="0" rtlCol="0" anchor="t"/>
          <a:lstStyle/>
          <a:p>
            <a:pPr marL="0" indent="0" algn="l">
              <a:lnSpc>
                <a:spcPts val="2800"/>
              </a:lnSpc>
              <a:buNone/>
            </a:pPr>
            <a:r>
              <a:rPr lang="en-US" sz="1750" dirty="0">
                <a:solidFill>
                  <a:srgbClr val="454240"/>
                </a:solidFill>
                <a:latin typeface="DM Sans" pitchFamily="34" charset="0"/>
                <a:ea typeface="DM Sans" pitchFamily="34" charset="-122"/>
                <a:cs typeface="DM Sans" pitchFamily="34" charset="-120"/>
              </a:rPr>
              <a:t>This domain examines how agile practitioners ensure they're delivering maximum value to customers. The exam will test your knowledge of techniques for prioritizing work, engaging stakeholders effectively, gathering customer feedback, and implementing incremental delivery approaches.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14018"/>
            <a:ext cx="7271504"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Stakeholder Engagement</a:t>
            </a:r>
            <a:endParaRPr lang="en-US" sz="4450" dirty="0"/>
          </a:p>
        </p:txBody>
      </p:sp>
      <p:pic>
        <p:nvPicPr>
          <p:cNvPr id="4" name="Image 1" descr="preencoded.png"/>
          <p:cNvPicPr>
            <a:picLocks noChangeAspect="1"/>
          </p:cNvPicPr>
          <p:nvPr/>
        </p:nvPicPr>
        <p:blipFill>
          <a:blip r:embed="rId4"/>
          <a:stretch>
            <a:fillRect/>
          </a:stretch>
        </p:blipFill>
        <p:spPr>
          <a:xfrm>
            <a:off x="6280190" y="1762958"/>
            <a:ext cx="1134070" cy="1360884"/>
          </a:xfrm>
          <a:prstGeom prst="rect">
            <a:avLst/>
          </a:prstGeom>
        </p:spPr>
      </p:pic>
      <p:sp>
        <p:nvSpPr>
          <p:cNvPr id="5" name="Text 1"/>
          <p:cNvSpPr/>
          <p:nvPr/>
        </p:nvSpPr>
        <p:spPr>
          <a:xfrm>
            <a:off x="7754422" y="1989773"/>
            <a:ext cx="309562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Identify Stakeholders</a:t>
            </a:r>
            <a:endParaRPr lang="en-US" sz="2200" dirty="0"/>
          </a:p>
        </p:txBody>
      </p:sp>
      <p:sp>
        <p:nvSpPr>
          <p:cNvPr id="6" name="Text 2"/>
          <p:cNvSpPr/>
          <p:nvPr/>
        </p:nvSpPr>
        <p:spPr>
          <a:xfrm>
            <a:off x="7754422" y="2480191"/>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Mapping all parties affected by or influencing the project</a:t>
            </a:r>
            <a:endParaRPr lang="en-US" sz="1750" dirty="0"/>
          </a:p>
        </p:txBody>
      </p:sp>
      <p:pic>
        <p:nvPicPr>
          <p:cNvPr id="7" name="Image 2" descr="preencoded.png"/>
          <p:cNvPicPr>
            <a:picLocks noChangeAspect="1"/>
          </p:cNvPicPr>
          <p:nvPr/>
        </p:nvPicPr>
        <p:blipFill>
          <a:blip r:embed="rId5"/>
          <a:stretch>
            <a:fillRect/>
          </a:stretch>
        </p:blipFill>
        <p:spPr>
          <a:xfrm>
            <a:off x="6280190" y="3123843"/>
            <a:ext cx="1134070" cy="1669852"/>
          </a:xfrm>
          <a:prstGeom prst="rect">
            <a:avLst/>
          </a:prstGeom>
        </p:spPr>
      </p:pic>
      <p:sp>
        <p:nvSpPr>
          <p:cNvPr id="8" name="Text 3"/>
          <p:cNvSpPr/>
          <p:nvPr/>
        </p:nvSpPr>
        <p:spPr>
          <a:xfrm>
            <a:off x="7754422" y="335065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Analyze Needs</a:t>
            </a:r>
            <a:endParaRPr lang="en-US" sz="2200" dirty="0"/>
          </a:p>
        </p:txBody>
      </p:sp>
      <p:sp>
        <p:nvSpPr>
          <p:cNvPr id="9" name="Text 4"/>
          <p:cNvSpPr/>
          <p:nvPr/>
        </p:nvSpPr>
        <p:spPr>
          <a:xfrm>
            <a:off x="7754422" y="3841075"/>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Understanding stakeholder requirements and expectations</a:t>
            </a:r>
            <a:endParaRPr lang="en-US" sz="1750" dirty="0"/>
          </a:p>
        </p:txBody>
      </p:sp>
      <p:pic>
        <p:nvPicPr>
          <p:cNvPr id="10" name="Image 3" descr="preencoded.png"/>
          <p:cNvPicPr>
            <a:picLocks noChangeAspect="1"/>
          </p:cNvPicPr>
          <p:nvPr/>
        </p:nvPicPr>
        <p:blipFill>
          <a:blip r:embed="rId6"/>
          <a:stretch>
            <a:fillRect/>
          </a:stretch>
        </p:blipFill>
        <p:spPr>
          <a:xfrm>
            <a:off x="6280190" y="4793694"/>
            <a:ext cx="1134070" cy="1360884"/>
          </a:xfrm>
          <a:prstGeom prst="rect">
            <a:avLst/>
          </a:prstGeom>
        </p:spPr>
      </p:pic>
      <p:sp>
        <p:nvSpPr>
          <p:cNvPr id="11" name="Text 5"/>
          <p:cNvSpPr/>
          <p:nvPr/>
        </p:nvSpPr>
        <p:spPr>
          <a:xfrm>
            <a:off x="7754422" y="5020508"/>
            <a:ext cx="371534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Communicate Effectively</a:t>
            </a:r>
            <a:endParaRPr lang="en-US" sz="2200" dirty="0"/>
          </a:p>
        </p:txBody>
      </p:sp>
      <p:sp>
        <p:nvSpPr>
          <p:cNvPr id="12" name="Text 6"/>
          <p:cNvSpPr/>
          <p:nvPr/>
        </p:nvSpPr>
        <p:spPr>
          <a:xfrm>
            <a:off x="7754422" y="5510927"/>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Establishing transparent, regular communication channels</a:t>
            </a:r>
            <a:endParaRPr lang="en-US" sz="1750" dirty="0"/>
          </a:p>
        </p:txBody>
      </p:sp>
      <p:pic>
        <p:nvPicPr>
          <p:cNvPr id="13" name="Image 4" descr="preencoded.png"/>
          <p:cNvPicPr>
            <a:picLocks noChangeAspect="1"/>
          </p:cNvPicPr>
          <p:nvPr/>
        </p:nvPicPr>
        <p:blipFill>
          <a:blip r:embed="rId7"/>
          <a:stretch>
            <a:fillRect/>
          </a:stretch>
        </p:blipFill>
        <p:spPr>
          <a:xfrm>
            <a:off x="6280190" y="6154579"/>
            <a:ext cx="1134070" cy="1360884"/>
          </a:xfrm>
          <a:prstGeom prst="rect">
            <a:avLst/>
          </a:prstGeom>
        </p:spPr>
      </p:pic>
      <p:sp>
        <p:nvSpPr>
          <p:cNvPr id="14" name="Text 7"/>
          <p:cNvSpPr/>
          <p:nvPr/>
        </p:nvSpPr>
        <p:spPr>
          <a:xfrm>
            <a:off x="7754422" y="6381393"/>
            <a:ext cx="3739396"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Collaborate Continuously</a:t>
            </a:r>
            <a:endParaRPr lang="en-US" sz="2200" dirty="0"/>
          </a:p>
        </p:txBody>
      </p:sp>
      <p:sp>
        <p:nvSpPr>
          <p:cNvPr id="15" name="Text 8"/>
          <p:cNvSpPr/>
          <p:nvPr/>
        </p:nvSpPr>
        <p:spPr>
          <a:xfrm>
            <a:off x="7754422" y="6871811"/>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Working together throughout the project lifecycle</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035725"/>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5C4E3D"/>
                </a:solidFill>
                <a:latin typeface="Libre Baskerville" pitchFamily="34" charset="0"/>
                <a:ea typeface="Libre Baskerville" pitchFamily="34" charset="-122"/>
                <a:cs typeface="Libre Baskerville" pitchFamily="34" charset="-120"/>
              </a:rPr>
              <a:t>Team Performance</a:t>
            </a:r>
            <a:endParaRPr lang="en-US" sz="4450" dirty="0"/>
          </a:p>
        </p:txBody>
      </p:sp>
      <p:sp>
        <p:nvSpPr>
          <p:cNvPr id="3" name="Text 1"/>
          <p:cNvSpPr/>
          <p:nvPr/>
        </p:nvSpPr>
        <p:spPr>
          <a:xfrm>
            <a:off x="2313861" y="2417921"/>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Team Roles</a:t>
            </a:r>
            <a:endParaRPr lang="en-US" sz="2200" dirty="0"/>
          </a:p>
        </p:txBody>
      </p:sp>
      <p:sp>
        <p:nvSpPr>
          <p:cNvPr id="4" name="Text 2"/>
          <p:cNvSpPr/>
          <p:nvPr/>
        </p:nvSpPr>
        <p:spPr>
          <a:xfrm>
            <a:off x="793790" y="2908340"/>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454240"/>
                </a:solidFill>
                <a:latin typeface="DM Sans" pitchFamily="34" charset="0"/>
                <a:ea typeface="DM Sans" pitchFamily="34" charset="-122"/>
                <a:cs typeface="DM Sans" pitchFamily="34" charset="-120"/>
              </a:rPr>
              <a:t>Understanding responsibilities within agile teams</a:t>
            </a:r>
            <a:endParaRPr lang="en-US" sz="1750" dirty="0"/>
          </a:p>
        </p:txBody>
      </p:sp>
      <p:pic>
        <p:nvPicPr>
          <p:cNvPr id="5" name="Image 0" descr="preencoded.png"/>
          <p:cNvPicPr>
            <a:picLocks noChangeAspect="1"/>
          </p:cNvPicPr>
          <p:nvPr/>
        </p:nvPicPr>
        <p:blipFill>
          <a:blip r:embed="rId3"/>
          <a:stretch>
            <a:fillRect/>
          </a:stretch>
        </p:blipFill>
        <p:spPr>
          <a:xfrm>
            <a:off x="5489258" y="2198132"/>
            <a:ext cx="3651885" cy="3651885"/>
          </a:xfrm>
          <a:prstGeom prst="rect">
            <a:avLst/>
          </a:prstGeom>
        </p:spPr>
      </p:pic>
      <p:sp>
        <p:nvSpPr>
          <p:cNvPr id="6" name="Shape 3"/>
          <p:cNvSpPr/>
          <p:nvPr/>
        </p:nvSpPr>
        <p:spPr>
          <a:xfrm>
            <a:off x="5788938" y="2497812"/>
            <a:ext cx="566976" cy="566976"/>
          </a:xfrm>
          <a:prstGeom prst="roundRect">
            <a:avLst>
              <a:gd name="adj" fmla="val 1611154"/>
            </a:avLst>
          </a:prstGeom>
          <a:solidFill>
            <a:srgbClr val="F7EDD4"/>
          </a:solidFill>
          <a:ln w="7620">
            <a:solidFill>
              <a:srgbClr val="DDD3BA"/>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5944791" y="2621756"/>
            <a:ext cx="255151" cy="318968"/>
          </a:xfrm>
          <a:prstGeom prst="rect">
            <a:avLst/>
          </a:prstGeom>
        </p:spPr>
      </p:pic>
      <p:sp>
        <p:nvSpPr>
          <p:cNvPr id="8" name="Text 4"/>
          <p:cNvSpPr/>
          <p:nvPr/>
        </p:nvSpPr>
        <p:spPr>
          <a:xfrm>
            <a:off x="9481304" y="241792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Team Building</a:t>
            </a:r>
            <a:endParaRPr lang="en-US" sz="2200" dirty="0"/>
          </a:p>
        </p:txBody>
      </p:sp>
      <p:sp>
        <p:nvSpPr>
          <p:cNvPr id="9" name="Text 5"/>
          <p:cNvSpPr/>
          <p:nvPr/>
        </p:nvSpPr>
        <p:spPr>
          <a:xfrm>
            <a:off x="9481304" y="2908340"/>
            <a:ext cx="4355306" cy="725805"/>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Creating high-performing, self-organizing teams</a:t>
            </a:r>
            <a:endParaRPr lang="en-US" sz="1750" dirty="0"/>
          </a:p>
        </p:txBody>
      </p:sp>
      <p:pic>
        <p:nvPicPr>
          <p:cNvPr id="10" name="Image 2" descr="preencoded.png"/>
          <p:cNvPicPr>
            <a:picLocks noChangeAspect="1"/>
          </p:cNvPicPr>
          <p:nvPr/>
        </p:nvPicPr>
        <p:blipFill>
          <a:blip r:embed="rId5"/>
          <a:stretch>
            <a:fillRect/>
          </a:stretch>
        </p:blipFill>
        <p:spPr>
          <a:xfrm>
            <a:off x="5489258" y="2198132"/>
            <a:ext cx="3651885" cy="3651885"/>
          </a:xfrm>
          <a:prstGeom prst="rect">
            <a:avLst/>
          </a:prstGeom>
        </p:spPr>
      </p:pic>
      <p:sp>
        <p:nvSpPr>
          <p:cNvPr id="11" name="Shape 6"/>
          <p:cNvSpPr/>
          <p:nvPr/>
        </p:nvSpPr>
        <p:spPr>
          <a:xfrm>
            <a:off x="8274368" y="2497812"/>
            <a:ext cx="566976" cy="566976"/>
          </a:xfrm>
          <a:prstGeom prst="roundRect">
            <a:avLst>
              <a:gd name="adj" fmla="val 1611154"/>
            </a:avLst>
          </a:prstGeom>
          <a:solidFill>
            <a:srgbClr val="F7EDD4"/>
          </a:solidFill>
          <a:ln w="7620">
            <a:solidFill>
              <a:srgbClr val="DDD3BA"/>
            </a:solidFill>
            <a:prstDash val="solid"/>
          </a:ln>
        </p:spPr>
        <p:txBody>
          <a:bodyPr/>
          <a:lstStyle/>
          <a:p>
            <a:endParaRPr lang="en-US"/>
          </a:p>
        </p:txBody>
      </p:sp>
      <p:pic>
        <p:nvPicPr>
          <p:cNvPr id="12" name="Image 3" descr="preencoded.png"/>
          <p:cNvPicPr>
            <a:picLocks noChangeAspect="1"/>
          </p:cNvPicPr>
          <p:nvPr/>
        </p:nvPicPr>
        <p:blipFill>
          <a:blip r:embed="rId6"/>
          <a:stretch>
            <a:fillRect/>
          </a:stretch>
        </p:blipFill>
        <p:spPr>
          <a:xfrm>
            <a:off x="8430220" y="2621756"/>
            <a:ext cx="255151" cy="318968"/>
          </a:xfrm>
          <a:prstGeom prst="rect">
            <a:avLst/>
          </a:prstGeom>
        </p:spPr>
      </p:pic>
      <p:sp>
        <p:nvSpPr>
          <p:cNvPr id="13" name="Text 7"/>
          <p:cNvSpPr/>
          <p:nvPr/>
        </p:nvSpPr>
        <p:spPr>
          <a:xfrm>
            <a:off x="9481304" y="45953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Motivation</a:t>
            </a:r>
            <a:endParaRPr lang="en-US" sz="2200" dirty="0"/>
          </a:p>
        </p:txBody>
      </p:sp>
      <p:sp>
        <p:nvSpPr>
          <p:cNvPr id="14" name="Text 8"/>
          <p:cNvSpPr/>
          <p:nvPr/>
        </p:nvSpPr>
        <p:spPr>
          <a:xfrm>
            <a:off x="9481304" y="5085755"/>
            <a:ext cx="4355306" cy="362903"/>
          </a:xfrm>
          <a:prstGeom prst="rect">
            <a:avLst/>
          </a:prstGeom>
          <a:noFill/>
          <a:ln/>
        </p:spPr>
        <p:txBody>
          <a:bodyPr wrap="non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Techniques for inspiring team members</a:t>
            </a:r>
            <a:endParaRPr lang="en-US" sz="1750" dirty="0"/>
          </a:p>
        </p:txBody>
      </p:sp>
      <p:pic>
        <p:nvPicPr>
          <p:cNvPr id="15" name="Image 4" descr="preencoded.png"/>
          <p:cNvPicPr>
            <a:picLocks noChangeAspect="1"/>
          </p:cNvPicPr>
          <p:nvPr/>
        </p:nvPicPr>
        <p:blipFill>
          <a:blip r:embed="rId7"/>
          <a:stretch>
            <a:fillRect/>
          </a:stretch>
        </p:blipFill>
        <p:spPr>
          <a:xfrm>
            <a:off x="5489258" y="2198132"/>
            <a:ext cx="3651885" cy="3651885"/>
          </a:xfrm>
          <a:prstGeom prst="rect">
            <a:avLst/>
          </a:prstGeom>
        </p:spPr>
      </p:pic>
      <p:sp>
        <p:nvSpPr>
          <p:cNvPr id="16" name="Shape 9"/>
          <p:cNvSpPr/>
          <p:nvPr/>
        </p:nvSpPr>
        <p:spPr>
          <a:xfrm>
            <a:off x="8274368" y="4983242"/>
            <a:ext cx="566976" cy="566976"/>
          </a:xfrm>
          <a:prstGeom prst="roundRect">
            <a:avLst>
              <a:gd name="adj" fmla="val 1611154"/>
            </a:avLst>
          </a:prstGeom>
          <a:solidFill>
            <a:srgbClr val="F7EDD4"/>
          </a:solidFill>
          <a:ln w="7620">
            <a:solidFill>
              <a:srgbClr val="DDD3BA"/>
            </a:solidFill>
            <a:prstDash val="solid"/>
          </a:ln>
        </p:spPr>
        <p:txBody>
          <a:bodyPr/>
          <a:lstStyle/>
          <a:p>
            <a:endParaRPr lang="en-US"/>
          </a:p>
        </p:txBody>
      </p:sp>
      <p:pic>
        <p:nvPicPr>
          <p:cNvPr id="17" name="Image 5" descr="preencoded.png"/>
          <p:cNvPicPr>
            <a:picLocks noChangeAspect="1"/>
          </p:cNvPicPr>
          <p:nvPr/>
        </p:nvPicPr>
        <p:blipFill>
          <a:blip r:embed="rId8"/>
          <a:stretch>
            <a:fillRect/>
          </a:stretch>
        </p:blipFill>
        <p:spPr>
          <a:xfrm>
            <a:off x="8430220" y="5107186"/>
            <a:ext cx="255151" cy="318968"/>
          </a:xfrm>
          <a:prstGeom prst="rect">
            <a:avLst/>
          </a:prstGeom>
        </p:spPr>
      </p:pic>
      <p:sp>
        <p:nvSpPr>
          <p:cNvPr id="18" name="Text 10"/>
          <p:cNvSpPr/>
          <p:nvPr/>
        </p:nvSpPr>
        <p:spPr>
          <a:xfrm>
            <a:off x="2313861" y="4413885"/>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54240"/>
                </a:solidFill>
                <a:latin typeface="Libre Baskerville" pitchFamily="34" charset="0"/>
                <a:ea typeface="Libre Baskerville" pitchFamily="34" charset="-122"/>
                <a:cs typeface="Libre Baskerville" pitchFamily="34" charset="-120"/>
              </a:rPr>
              <a:t>Conflict Resolution</a:t>
            </a:r>
            <a:endParaRPr lang="en-US" sz="2200" dirty="0"/>
          </a:p>
        </p:txBody>
      </p:sp>
      <p:sp>
        <p:nvSpPr>
          <p:cNvPr id="19" name="Text 11"/>
          <p:cNvSpPr/>
          <p:nvPr/>
        </p:nvSpPr>
        <p:spPr>
          <a:xfrm>
            <a:off x="793790" y="4904303"/>
            <a:ext cx="4355306" cy="725805"/>
          </a:xfrm>
          <a:prstGeom prst="rect">
            <a:avLst/>
          </a:prstGeom>
          <a:noFill/>
          <a:ln/>
        </p:spPr>
        <p:txBody>
          <a:bodyPr wrap="square" lIns="0" tIns="0" rIns="0" bIns="0" rtlCol="0" anchor="t"/>
          <a:lstStyle/>
          <a:p>
            <a:pPr marL="0" indent="0" algn="r">
              <a:lnSpc>
                <a:spcPts val="2850"/>
              </a:lnSpc>
              <a:buNone/>
            </a:pPr>
            <a:r>
              <a:rPr lang="en-US" sz="1750" dirty="0">
                <a:solidFill>
                  <a:srgbClr val="454240"/>
                </a:solidFill>
                <a:latin typeface="DM Sans" pitchFamily="34" charset="0"/>
                <a:ea typeface="DM Sans" pitchFamily="34" charset="-122"/>
                <a:cs typeface="DM Sans" pitchFamily="34" charset="-120"/>
              </a:rPr>
              <a:t>Addressing and resolving team disagreements</a:t>
            </a:r>
            <a:endParaRPr lang="en-US" sz="1750" dirty="0"/>
          </a:p>
        </p:txBody>
      </p:sp>
      <p:pic>
        <p:nvPicPr>
          <p:cNvPr id="20" name="Image 6" descr="preencoded.png"/>
          <p:cNvPicPr>
            <a:picLocks noChangeAspect="1"/>
          </p:cNvPicPr>
          <p:nvPr/>
        </p:nvPicPr>
        <p:blipFill>
          <a:blip r:embed="rId9"/>
          <a:stretch>
            <a:fillRect/>
          </a:stretch>
        </p:blipFill>
        <p:spPr>
          <a:xfrm>
            <a:off x="5489258" y="2198132"/>
            <a:ext cx="3651885" cy="3651885"/>
          </a:xfrm>
          <a:prstGeom prst="rect">
            <a:avLst/>
          </a:prstGeom>
        </p:spPr>
      </p:pic>
      <p:sp>
        <p:nvSpPr>
          <p:cNvPr id="21" name="Shape 12"/>
          <p:cNvSpPr/>
          <p:nvPr/>
        </p:nvSpPr>
        <p:spPr>
          <a:xfrm>
            <a:off x="5788938" y="4983242"/>
            <a:ext cx="566976" cy="566976"/>
          </a:xfrm>
          <a:prstGeom prst="roundRect">
            <a:avLst>
              <a:gd name="adj" fmla="val 1611154"/>
            </a:avLst>
          </a:prstGeom>
          <a:solidFill>
            <a:srgbClr val="F7EDD4"/>
          </a:solidFill>
          <a:ln w="7620">
            <a:solidFill>
              <a:srgbClr val="DDD3BA"/>
            </a:solidFill>
            <a:prstDash val="solid"/>
          </a:ln>
        </p:spPr>
        <p:txBody>
          <a:bodyPr/>
          <a:lstStyle/>
          <a:p>
            <a:endParaRPr lang="en-US"/>
          </a:p>
        </p:txBody>
      </p:sp>
      <p:pic>
        <p:nvPicPr>
          <p:cNvPr id="22" name="Image 7" descr="preencoded.png"/>
          <p:cNvPicPr>
            <a:picLocks noChangeAspect="1"/>
          </p:cNvPicPr>
          <p:nvPr/>
        </p:nvPicPr>
        <p:blipFill>
          <a:blip r:embed="rId10"/>
          <a:stretch>
            <a:fillRect/>
          </a:stretch>
        </p:blipFill>
        <p:spPr>
          <a:xfrm>
            <a:off x="5944791" y="5107186"/>
            <a:ext cx="255151" cy="318968"/>
          </a:xfrm>
          <a:prstGeom prst="rect">
            <a:avLst/>
          </a:prstGeom>
        </p:spPr>
      </p:pic>
      <p:sp>
        <p:nvSpPr>
          <p:cNvPr id="23" name="Text 13"/>
          <p:cNvSpPr/>
          <p:nvPr/>
        </p:nvSpPr>
        <p:spPr>
          <a:xfrm>
            <a:off x="793790" y="6105168"/>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454240"/>
                </a:solidFill>
                <a:latin typeface="DM Sans" pitchFamily="34" charset="0"/>
                <a:ea typeface="DM Sans" pitchFamily="34" charset="-122"/>
                <a:cs typeface="DM Sans" pitchFamily="34" charset="-120"/>
              </a:rPr>
              <a:t>This domain focuses on how agile teams function and how to optimize their performance. The exam will test your knowledge of team dynamics, including roles and responsibilities, team building techniques, motivation strategies, and approaches to resolving conflicts effectively.</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56020" y="606266"/>
            <a:ext cx="5497592" cy="687110"/>
          </a:xfrm>
          <a:prstGeom prst="rect">
            <a:avLst/>
          </a:prstGeom>
          <a:noFill/>
          <a:ln/>
        </p:spPr>
        <p:txBody>
          <a:bodyPr wrap="none" lIns="0" tIns="0" rIns="0" bIns="0" rtlCol="0" anchor="t"/>
          <a:lstStyle/>
          <a:p>
            <a:pPr marL="0" indent="0" algn="l">
              <a:lnSpc>
                <a:spcPts val="5400"/>
              </a:lnSpc>
              <a:buNone/>
            </a:pPr>
            <a:r>
              <a:rPr lang="en-US" sz="4300" dirty="0">
                <a:solidFill>
                  <a:srgbClr val="5C4E3D"/>
                </a:solidFill>
                <a:latin typeface="Libre Baskerville" pitchFamily="34" charset="0"/>
                <a:ea typeface="Libre Baskerville" pitchFamily="34" charset="-122"/>
                <a:cs typeface="Libre Baskerville" pitchFamily="34" charset="-120"/>
              </a:rPr>
              <a:t>Adaptive Planning</a:t>
            </a:r>
            <a:endParaRPr lang="en-US" sz="4300" dirty="0"/>
          </a:p>
        </p:txBody>
      </p:sp>
      <p:sp>
        <p:nvSpPr>
          <p:cNvPr id="4" name="Shape 1"/>
          <p:cNvSpPr/>
          <p:nvPr/>
        </p:nvSpPr>
        <p:spPr>
          <a:xfrm>
            <a:off x="6256020" y="1623179"/>
            <a:ext cx="164902" cy="1662946"/>
          </a:xfrm>
          <a:prstGeom prst="roundRect">
            <a:avLst>
              <a:gd name="adj" fmla="val 56009"/>
            </a:avLst>
          </a:prstGeom>
          <a:solidFill>
            <a:srgbClr val="F7EDD4"/>
          </a:solidFill>
          <a:ln w="7620">
            <a:solidFill>
              <a:srgbClr val="DDD3BA"/>
            </a:solidFill>
            <a:prstDash val="solid"/>
          </a:ln>
        </p:spPr>
        <p:txBody>
          <a:bodyPr/>
          <a:lstStyle/>
          <a:p>
            <a:endParaRPr lang="en-US"/>
          </a:p>
        </p:txBody>
      </p:sp>
      <p:sp>
        <p:nvSpPr>
          <p:cNvPr id="5" name="Text 2"/>
          <p:cNvSpPr/>
          <p:nvPr/>
        </p:nvSpPr>
        <p:spPr>
          <a:xfrm>
            <a:off x="6750725" y="1623179"/>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Iterative Planning</a:t>
            </a:r>
            <a:endParaRPr lang="en-US" sz="2150" dirty="0"/>
          </a:p>
        </p:txBody>
      </p:sp>
      <p:sp>
        <p:nvSpPr>
          <p:cNvPr id="6" name="Text 3"/>
          <p:cNvSpPr/>
          <p:nvPr/>
        </p:nvSpPr>
        <p:spPr>
          <a:xfrm>
            <a:off x="6750725" y="2098715"/>
            <a:ext cx="7110055" cy="351830"/>
          </a:xfrm>
          <a:prstGeom prst="rect">
            <a:avLst/>
          </a:prstGeom>
          <a:noFill/>
          <a:ln/>
        </p:spPr>
        <p:txBody>
          <a:bodyPr wrap="non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Planning in short cycles rather than upfront for the entire project</a:t>
            </a:r>
            <a:endParaRPr lang="en-US" sz="1700" dirty="0"/>
          </a:p>
        </p:txBody>
      </p:sp>
      <p:sp>
        <p:nvSpPr>
          <p:cNvPr id="7" name="Text 4"/>
          <p:cNvSpPr/>
          <p:nvPr/>
        </p:nvSpPr>
        <p:spPr>
          <a:xfrm>
            <a:off x="6750725" y="2582466"/>
            <a:ext cx="7110055" cy="703659"/>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Allows for adaptation based on new information and changing requirements</a:t>
            </a:r>
            <a:endParaRPr lang="en-US" sz="1700" dirty="0"/>
          </a:p>
        </p:txBody>
      </p:sp>
      <p:sp>
        <p:nvSpPr>
          <p:cNvPr id="8" name="Shape 5"/>
          <p:cNvSpPr/>
          <p:nvPr/>
        </p:nvSpPr>
        <p:spPr>
          <a:xfrm>
            <a:off x="6585823" y="3505914"/>
            <a:ext cx="164902" cy="2014776"/>
          </a:xfrm>
          <a:prstGeom prst="roundRect">
            <a:avLst>
              <a:gd name="adj" fmla="val 56009"/>
            </a:avLst>
          </a:prstGeom>
          <a:solidFill>
            <a:srgbClr val="F7EDD4"/>
          </a:solidFill>
          <a:ln w="7620">
            <a:solidFill>
              <a:srgbClr val="DDD3BA"/>
            </a:solidFill>
            <a:prstDash val="solid"/>
          </a:ln>
        </p:spPr>
        <p:txBody>
          <a:bodyPr/>
          <a:lstStyle/>
          <a:p>
            <a:endParaRPr lang="en-US"/>
          </a:p>
        </p:txBody>
      </p:sp>
      <p:sp>
        <p:nvSpPr>
          <p:cNvPr id="9" name="Text 6"/>
          <p:cNvSpPr/>
          <p:nvPr/>
        </p:nvSpPr>
        <p:spPr>
          <a:xfrm>
            <a:off x="7080528" y="3505914"/>
            <a:ext cx="3219807" cy="343614"/>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Estimation Techniques</a:t>
            </a:r>
            <a:endParaRPr lang="en-US" sz="2150" dirty="0"/>
          </a:p>
        </p:txBody>
      </p:sp>
      <p:sp>
        <p:nvSpPr>
          <p:cNvPr id="10" name="Text 7"/>
          <p:cNvSpPr/>
          <p:nvPr/>
        </p:nvSpPr>
        <p:spPr>
          <a:xfrm>
            <a:off x="7080528" y="3981450"/>
            <a:ext cx="6780252" cy="703659"/>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Using relative sizing, story points, and team-based estimation approaches</a:t>
            </a:r>
            <a:endParaRPr lang="en-US" sz="1700" dirty="0"/>
          </a:p>
        </p:txBody>
      </p:sp>
      <p:sp>
        <p:nvSpPr>
          <p:cNvPr id="11" name="Text 8"/>
          <p:cNvSpPr/>
          <p:nvPr/>
        </p:nvSpPr>
        <p:spPr>
          <a:xfrm>
            <a:off x="7080528" y="4817031"/>
            <a:ext cx="6780252" cy="703659"/>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Focuses on comparative complexity rather than exact time predictions</a:t>
            </a:r>
            <a:endParaRPr lang="en-US" sz="1700" dirty="0"/>
          </a:p>
        </p:txBody>
      </p:sp>
      <p:sp>
        <p:nvSpPr>
          <p:cNvPr id="12" name="Shape 9"/>
          <p:cNvSpPr/>
          <p:nvPr/>
        </p:nvSpPr>
        <p:spPr>
          <a:xfrm>
            <a:off x="6915626" y="5740479"/>
            <a:ext cx="164902" cy="1662946"/>
          </a:xfrm>
          <a:prstGeom prst="roundRect">
            <a:avLst>
              <a:gd name="adj" fmla="val 56009"/>
            </a:avLst>
          </a:prstGeom>
          <a:solidFill>
            <a:srgbClr val="F7EDD4"/>
          </a:solidFill>
          <a:ln w="7620">
            <a:solidFill>
              <a:srgbClr val="DDD3BA"/>
            </a:solidFill>
            <a:prstDash val="solid"/>
          </a:ln>
        </p:spPr>
        <p:txBody>
          <a:bodyPr/>
          <a:lstStyle/>
          <a:p>
            <a:endParaRPr lang="en-US"/>
          </a:p>
        </p:txBody>
      </p:sp>
      <p:sp>
        <p:nvSpPr>
          <p:cNvPr id="13" name="Text 10"/>
          <p:cNvSpPr/>
          <p:nvPr/>
        </p:nvSpPr>
        <p:spPr>
          <a:xfrm>
            <a:off x="7410331" y="5740479"/>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Risk Management</a:t>
            </a:r>
            <a:endParaRPr lang="en-US" sz="2150" dirty="0"/>
          </a:p>
        </p:txBody>
      </p:sp>
      <p:sp>
        <p:nvSpPr>
          <p:cNvPr id="14" name="Text 11"/>
          <p:cNvSpPr/>
          <p:nvPr/>
        </p:nvSpPr>
        <p:spPr>
          <a:xfrm>
            <a:off x="7410331" y="6216015"/>
            <a:ext cx="6450449" cy="703659"/>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Continuously identifying, assessing, and mitigating risks throughout the project</a:t>
            </a:r>
            <a:endParaRPr lang="en-US" sz="1700" dirty="0"/>
          </a:p>
        </p:txBody>
      </p:sp>
      <p:sp>
        <p:nvSpPr>
          <p:cNvPr id="15" name="Text 12"/>
          <p:cNvSpPr/>
          <p:nvPr/>
        </p:nvSpPr>
        <p:spPr>
          <a:xfrm>
            <a:off x="7410331" y="7051596"/>
            <a:ext cx="6450449" cy="351830"/>
          </a:xfrm>
          <a:prstGeom prst="rect">
            <a:avLst/>
          </a:prstGeom>
          <a:noFill/>
          <a:ln/>
        </p:spPr>
        <p:txBody>
          <a:bodyPr wrap="non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Incorporates risk responses into regular planning activities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35913" y="647105"/>
            <a:ext cx="7872174" cy="1135856"/>
          </a:xfrm>
          <a:prstGeom prst="rect">
            <a:avLst/>
          </a:prstGeom>
          <a:noFill/>
          <a:ln/>
        </p:spPr>
        <p:txBody>
          <a:bodyPr wrap="square" lIns="0" tIns="0" rIns="0" bIns="0" rtlCol="0" anchor="t"/>
          <a:lstStyle/>
          <a:p>
            <a:pPr marL="0" indent="0" algn="l">
              <a:lnSpc>
                <a:spcPts val="4450"/>
              </a:lnSpc>
              <a:buNone/>
            </a:pPr>
            <a:r>
              <a:rPr lang="en-US" sz="3550" dirty="0">
                <a:solidFill>
                  <a:srgbClr val="5C4E3D"/>
                </a:solidFill>
                <a:latin typeface="Libre Baskerville" pitchFamily="34" charset="0"/>
                <a:ea typeface="Libre Baskerville" pitchFamily="34" charset="-122"/>
                <a:cs typeface="Libre Baskerville" pitchFamily="34" charset="-120"/>
              </a:rPr>
              <a:t>Problem Detection and Resolution</a:t>
            </a:r>
            <a:endParaRPr lang="en-US" sz="3550" dirty="0"/>
          </a:p>
        </p:txBody>
      </p:sp>
      <p:sp>
        <p:nvSpPr>
          <p:cNvPr id="4" name="Shape 1"/>
          <p:cNvSpPr/>
          <p:nvPr/>
        </p:nvSpPr>
        <p:spPr>
          <a:xfrm>
            <a:off x="635913" y="2055495"/>
            <a:ext cx="408861" cy="408861"/>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704076" y="2089606"/>
            <a:ext cx="272534" cy="340638"/>
          </a:xfrm>
          <a:prstGeom prst="rect">
            <a:avLst/>
          </a:prstGeom>
        </p:spPr>
      </p:pic>
      <p:sp>
        <p:nvSpPr>
          <p:cNvPr id="6" name="Text 2"/>
          <p:cNvSpPr/>
          <p:nvPr/>
        </p:nvSpPr>
        <p:spPr>
          <a:xfrm>
            <a:off x="1226463" y="2117884"/>
            <a:ext cx="2882979" cy="283964"/>
          </a:xfrm>
          <a:prstGeom prst="rect">
            <a:avLst/>
          </a:prstGeom>
          <a:noFill/>
          <a:ln/>
        </p:spPr>
        <p:txBody>
          <a:bodyPr wrap="none" lIns="0" tIns="0" rIns="0" bIns="0" rtlCol="0" anchor="t"/>
          <a:lstStyle/>
          <a:p>
            <a:pPr marL="0" indent="0" algn="l">
              <a:lnSpc>
                <a:spcPts val="2200"/>
              </a:lnSpc>
              <a:buNone/>
            </a:pPr>
            <a:r>
              <a:rPr lang="en-US" sz="1750" dirty="0">
                <a:solidFill>
                  <a:srgbClr val="454240"/>
                </a:solidFill>
                <a:latin typeface="Libre Baskerville" pitchFamily="34" charset="0"/>
                <a:ea typeface="Libre Baskerville" pitchFamily="34" charset="-122"/>
                <a:cs typeface="Libre Baskerville" pitchFamily="34" charset="-120"/>
              </a:rPr>
              <a:t>Early Problem Detection</a:t>
            </a:r>
            <a:endParaRPr lang="en-US" sz="1750" dirty="0"/>
          </a:p>
        </p:txBody>
      </p:sp>
      <p:sp>
        <p:nvSpPr>
          <p:cNvPr id="7" name="Text 3"/>
          <p:cNvSpPr/>
          <p:nvPr/>
        </p:nvSpPr>
        <p:spPr>
          <a:xfrm>
            <a:off x="1226463" y="2510790"/>
            <a:ext cx="7281624" cy="581263"/>
          </a:xfrm>
          <a:prstGeom prst="rect">
            <a:avLst/>
          </a:prstGeom>
          <a:noFill/>
          <a:ln/>
        </p:spPr>
        <p:txBody>
          <a:bodyPr wrap="square" lIns="0" tIns="0" rIns="0" bIns="0" rtlCol="0" anchor="t"/>
          <a:lstStyle/>
          <a:p>
            <a:pPr marL="0" indent="0" algn="l">
              <a:lnSpc>
                <a:spcPts val="2250"/>
              </a:lnSpc>
              <a:buNone/>
            </a:pPr>
            <a:r>
              <a:rPr lang="en-US" sz="1400" dirty="0">
                <a:solidFill>
                  <a:srgbClr val="454240"/>
                </a:solidFill>
                <a:latin typeface="DM Sans" pitchFamily="34" charset="0"/>
                <a:ea typeface="DM Sans" pitchFamily="34" charset="-122"/>
                <a:cs typeface="DM Sans" pitchFamily="34" charset="-120"/>
              </a:rPr>
              <a:t>Using metrics, visual management, and daily standups to identify issues before they become critical. Agile emphasizes making problems visible as early as possible.</a:t>
            </a:r>
            <a:endParaRPr lang="en-US" sz="1400" dirty="0"/>
          </a:p>
        </p:txBody>
      </p:sp>
      <p:sp>
        <p:nvSpPr>
          <p:cNvPr id="8" name="Shape 4"/>
          <p:cNvSpPr/>
          <p:nvPr/>
        </p:nvSpPr>
        <p:spPr>
          <a:xfrm>
            <a:off x="635913" y="3455432"/>
            <a:ext cx="408861" cy="408861"/>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704076" y="3489543"/>
            <a:ext cx="272534" cy="340638"/>
          </a:xfrm>
          <a:prstGeom prst="rect">
            <a:avLst/>
          </a:prstGeom>
        </p:spPr>
      </p:pic>
      <p:sp>
        <p:nvSpPr>
          <p:cNvPr id="10" name="Text 5"/>
          <p:cNvSpPr/>
          <p:nvPr/>
        </p:nvSpPr>
        <p:spPr>
          <a:xfrm>
            <a:off x="1226463" y="3517821"/>
            <a:ext cx="3376374" cy="283964"/>
          </a:xfrm>
          <a:prstGeom prst="rect">
            <a:avLst/>
          </a:prstGeom>
          <a:noFill/>
          <a:ln/>
        </p:spPr>
        <p:txBody>
          <a:bodyPr wrap="none" lIns="0" tIns="0" rIns="0" bIns="0" rtlCol="0" anchor="t"/>
          <a:lstStyle/>
          <a:p>
            <a:pPr marL="0" indent="0" algn="l">
              <a:lnSpc>
                <a:spcPts val="2200"/>
              </a:lnSpc>
              <a:buNone/>
            </a:pPr>
            <a:r>
              <a:rPr lang="en-US" sz="1750" dirty="0">
                <a:solidFill>
                  <a:srgbClr val="454240"/>
                </a:solidFill>
                <a:latin typeface="Libre Baskerville" pitchFamily="34" charset="0"/>
                <a:ea typeface="Libre Baskerville" pitchFamily="34" charset="-122"/>
                <a:cs typeface="Libre Baskerville" pitchFamily="34" charset="-120"/>
              </a:rPr>
              <a:t>Problem-Solving Techniques</a:t>
            </a:r>
            <a:endParaRPr lang="en-US" sz="1750" dirty="0"/>
          </a:p>
        </p:txBody>
      </p:sp>
      <p:sp>
        <p:nvSpPr>
          <p:cNvPr id="11" name="Text 6"/>
          <p:cNvSpPr/>
          <p:nvPr/>
        </p:nvSpPr>
        <p:spPr>
          <a:xfrm>
            <a:off x="1226463" y="3910727"/>
            <a:ext cx="7281624" cy="871895"/>
          </a:xfrm>
          <a:prstGeom prst="rect">
            <a:avLst/>
          </a:prstGeom>
          <a:noFill/>
          <a:ln/>
        </p:spPr>
        <p:txBody>
          <a:bodyPr wrap="square" lIns="0" tIns="0" rIns="0" bIns="0" rtlCol="0" anchor="t"/>
          <a:lstStyle/>
          <a:p>
            <a:pPr marL="0" indent="0" algn="l">
              <a:lnSpc>
                <a:spcPts val="2250"/>
              </a:lnSpc>
              <a:buNone/>
            </a:pPr>
            <a:r>
              <a:rPr lang="en-US" sz="1400" dirty="0">
                <a:solidFill>
                  <a:srgbClr val="454240"/>
                </a:solidFill>
                <a:latin typeface="DM Sans" pitchFamily="34" charset="0"/>
                <a:ea typeface="DM Sans" pitchFamily="34" charset="-122"/>
                <a:cs typeface="DM Sans" pitchFamily="34" charset="-120"/>
              </a:rPr>
              <a:t>Applying root cause analysis, five whys, fishbone diagrams, and other analytical methods to understand the true source of problems rather than just addressing symptoms.</a:t>
            </a:r>
            <a:endParaRPr lang="en-US" sz="1400" dirty="0"/>
          </a:p>
        </p:txBody>
      </p:sp>
      <p:sp>
        <p:nvSpPr>
          <p:cNvPr id="12" name="Shape 7"/>
          <p:cNvSpPr/>
          <p:nvPr/>
        </p:nvSpPr>
        <p:spPr>
          <a:xfrm>
            <a:off x="635913" y="5146000"/>
            <a:ext cx="408861" cy="408861"/>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704076" y="5180112"/>
            <a:ext cx="272534" cy="340638"/>
          </a:xfrm>
          <a:prstGeom prst="rect">
            <a:avLst/>
          </a:prstGeom>
        </p:spPr>
      </p:pic>
      <p:sp>
        <p:nvSpPr>
          <p:cNvPr id="14" name="Text 8"/>
          <p:cNvSpPr/>
          <p:nvPr/>
        </p:nvSpPr>
        <p:spPr>
          <a:xfrm>
            <a:off x="1226463" y="5208389"/>
            <a:ext cx="2564844" cy="283964"/>
          </a:xfrm>
          <a:prstGeom prst="rect">
            <a:avLst/>
          </a:prstGeom>
          <a:noFill/>
          <a:ln/>
        </p:spPr>
        <p:txBody>
          <a:bodyPr wrap="none" lIns="0" tIns="0" rIns="0" bIns="0" rtlCol="0" anchor="t"/>
          <a:lstStyle/>
          <a:p>
            <a:pPr marL="0" indent="0" algn="l">
              <a:lnSpc>
                <a:spcPts val="2200"/>
              </a:lnSpc>
              <a:buNone/>
            </a:pPr>
            <a:r>
              <a:rPr lang="en-US" sz="1750" dirty="0">
                <a:solidFill>
                  <a:srgbClr val="454240"/>
                </a:solidFill>
                <a:latin typeface="Libre Baskerville" pitchFamily="34" charset="0"/>
                <a:ea typeface="Libre Baskerville" pitchFamily="34" charset="-122"/>
                <a:cs typeface="Libre Baskerville" pitchFamily="34" charset="-120"/>
              </a:rPr>
              <a:t>Impediment Removal</a:t>
            </a:r>
            <a:endParaRPr lang="en-US" sz="1750" dirty="0"/>
          </a:p>
        </p:txBody>
      </p:sp>
      <p:sp>
        <p:nvSpPr>
          <p:cNvPr id="15" name="Text 9"/>
          <p:cNvSpPr/>
          <p:nvPr/>
        </p:nvSpPr>
        <p:spPr>
          <a:xfrm>
            <a:off x="1226463" y="5601295"/>
            <a:ext cx="7281624" cy="581263"/>
          </a:xfrm>
          <a:prstGeom prst="rect">
            <a:avLst/>
          </a:prstGeom>
          <a:noFill/>
          <a:ln/>
        </p:spPr>
        <p:txBody>
          <a:bodyPr wrap="square" lIns="0" tIns="0" rIns="0" bIns="0" rtlCol="0" anchor="t"/>
          <a:lstStyle/>
          <a:p>
            <a:pPr marL="0" indent="0" algn="l">
              <a:lnSpc>
                <a:spcPts val="2250"/>
              </a:lnSpc>
              <a:buNone/>
            </a:pPr>
            <a:r>
              <a:rPr lang="en-US" sz="1400" dirty="0">
                <a:solidFill>
                  <a:srgbClr val="454240"/>
                </a:solidFill>
                <a:latin typeface="DM Sans" pitchFamily="34" charset="0"/>
                <a:ea typeface="DM Sans" pitchFamily="34" charset="-122"/>
                <a:cs typeface="DM Sans" pitchFamily="34" charset="-120"/>
              </a:rPr>
              <a:t>Systematically addressing obstacles that block team progress, often through dedicated roles like the Scrum Master who helps remove barriers to productivity.</a:t>
            </a:r>
            <a:endParaRPr lang="en-US" sz="1400" dirty="0"/>
          </a:p>
        </p:txBody>
      </p:sp>
      <p:sp>
        <p:nvSpPr>
          <p:cNvPr id="16" name="Shape 10"/>
          <p:cNvSpPr/>
          <p:nvPr/>
        </p:nvSpPr>
        <p:spPr>
          <a:xfrm>
            <a:off x="635913" y="6545937"/>
            <a:ext cx="408861" cy="408861"/>
          </a:xfrm>
          <a:prstGeom prst="roundRect">
            <a:avLst>
              <a:gd name="adj" fmla="val 18667"/>
            </a:avLst>
          </a:prstGeom>
          <a:solidFill>
            <a:srgbClr val="F7EDD4"/>
          </a:solidFill>
          <a:ln w="7620">
            <a:solidFill>
              <a:srgbClr val="DDD3BA"/>
            </a:solidFill>
            <a:prstDash val="solid"/>
          </a:ln>
        </p:spPr>
        <p:txBody>
          <a:bodyPr/>
          <a:lstStyle/>
          <a:p>
            <a:endParaRPr lang="en-US"/>
          </a:p>
        </p:txBody>
      </p:sp>
      <p:pic>
        <p:nvPicPr>
          <p:cNvPr id="17" name="Image 4" descr="preencoded.png"/>
          <p:cNvPicPr>
            <a:picLocks noChangeAspect="1"/>
          </p:cNvPicPr>
          <p:nvPr/>
        </p:nvPicPr>
        <p:blipFill>
          <a:blip r:embed="rId7"/>
          <a:stretch>
            <a:fillRect/>
          </a:stretch>
        </p:blipFill>
        <p:spPr>
          <a:xfrm>
            <a:off x="704076" y="6580049"/>
            <a:ext cx="272534" cy="340638"/>
          </a:xfrm>
          <a:prstGeom prst="rect">
            <a:avLst/>
          </a:prstGeom>
        </p:spPr>
      </p:pic>
      <p:sp>
        <p:nvSpPr>
          <p:cNvPr id="18" name="Text 11"/>
          <p:cNvSpPr/>
          <p:nvPr/>
        </p:nvSpPr>
        <p:spPr>
          <a:xfrm>
            <a:off x="1226463" y="6608326"/>
            <a:ext cx="2718078" cy="283964"/>
          </a:xfrm>
          <a:prstGeom prst="rect">
            <a:avLst/>
          </a:prstGeom>
          <a:noFill/>
          <a:ln/>
        </p:spPr>
        <p:txBody>
          <a:bodyPr wrap="none" lIns="0" tIns="0" rIns="0" bIns="0" rtlCol="0" anchor="t"/>
          <a:lstStyle/>
          <a:p>
            <a:pPr marL="0" indent="0" algn="l">
              <a:lnSpc>
                <a:spcPts val="2200"/>
              </a:lnSpc>
              <a:buNone/>
            </a:pPr>
            <a:r>
              <a:rPr lang="en-US" sz="1750" dirty="0">
                <a:solidFill>
                  <a:srgbClr val="454240"/>
                </a:solidFill>
                <a:latin typeface="Libre Baskerville" pitchFamily="34" charset="0"/>
                <a:ea typeface="Libre Baskerville" pitchFamily="34" charset="-122"/>
                <a:cs typeface="Libre Baskerville" pitchFamily="34" charset="-120"/>
              </a:rPr>
              <a:t>Collaborative Solutions</a:t>
            </a:r>
            <a:endParaRPr lang="en-US" sz="1750" dirty="0"/>
          </a:p>
        </p:txBody>
      </p:sp>
      <p:sp>
        <p:nvSpPr>
          <p:cNvPr id="19" name="Text 12"/>
          <p:cNvSpPr/>
          <p:nvPr/>
        </p:nvSpPr>
        <p:spPr>
          <a:xfrm>
            <a:off x="1226463" y="7001232"/>
            <a:ext cx="7281624" cy="581263"/>
          </a:xfrm>
          <a:prstGeom prst="rect">
            <a:avLst/>
          </a:prstGeom>
          <a:noFill/>
          <a:ln/>
        </p:spPr>
        <p:txBody>
          <a:bodyPr wrap="square" lIns="0" tIns="0" rIns="0" bIns="0" rtlCol="0" anchor="t"/>
          <a:lstStyle/>
          <a:p>
            <a:pPr marL="0" indent="0" algn="l">
              <a:lnSpc>
                <a:spcPts val="2250"/>
              </a:lnSpc>
              <a:buNone/>
            </a:pPr>
            <a:r>
              <a:rPr lang="en-US" sz="1400" dirty="0">
                <a:solidFill>
                  <a:srgbClr val="454240"/>
                </a:solidFill>
                <a:latin typeface="DM Sans" pitchFamily="34" charset="0"/>
                <a:ea typeface="DM Sans" pitchFamily="34" charset="-122"/>
                <a:cs typeface="DM Sans" pitchFamily="34" charset="-120"/>
              </a:rPr>
              <a:t>Engaging the entire team in problem-solving rather than relying on individuals, leveraging collective intelligence to find effective solutions.</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1109</Words>
  <Application>Microsoft Office PowerPoint</Application>
  <PresentationFormat>Custom</PresentationFormat>
  <Paragraphs>134</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Libre Baskerville</vt:lpstr>
      <vt:lpstr>DM Sans Medium</vt:lpstr>
      <vt:lpstr>DM Sans</vt:lpstr>
      <vt:lpstr>DM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Kim Wiethoff</cp:lastModifiedBy>
  <cp:revision>2</cp:revision>
  <dcterms:created xsi:type="dcterms:W3CDTF">2025-04-29T19:02:40Z</dcterms:created>
  <dcterms:modified xsi:type="dcterms:W3CDTF">2025-04-29T19:06:05Z</dcterms:modified>
</cp:coreProperties>
</file>