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Inter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804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02938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Hybrid Advantage: Making Waterfall Projects More Agile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80190" y="320313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Delivering faster results without compromising compliance in regulated industries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061460"/>
            <a:ext cx="7556421" cy="1389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567404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#ManagingProjectsTheAgileWay #HybridProjectManagement #AgileLeadership #WaterfallToAgile #ProjectDelivery #PMO #DigitalTransformation #ChangeLeadership #ContinuousImprovement #ProjectManagementCommunity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95604"/>
            <a:ext cx="6726674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Real-World Hybrid Success Metrics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793790" y="1314278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Organizations that successfully implement Hybrid approaches see measurable improvements across key performance indicators. These results demonstrate the tangible value of combining Waterfall structure with Agile flexibility.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2589319"/>
            <a:ext cx="45685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35%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1723311" y="3492289"/>
            <a:ext cx="2709386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Faster Time-to-Market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93790" y="3936987"/>
            <a:ext cx="45685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Earlier feedback cycles and parallel workstreams accelerate overall delivery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5610344" y="2589319"/>
            <a:ext cx="45686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48%</a:t>
            </a: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6592133" y="3492289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Fewer Late Changes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5610344" y="3936987"/>
            <a:ext cx="45686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Continuous stakeholder engagement catches misalignments early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93790" y="5068081"/>
            <a:ext cx="45685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52%</a:t>
            </a:r>
            <a:endParaRPr lang="en-US" sz="5150" dirty="0"/>
          </a:p>
        </p:txBody>
      </p:sp>
      <p:sp>
        <p:nvSpPr>
          <p:cNvPr id="12" name="Text 9"/>
          <p:cNvSpPr/>
          <p:nvPr/>
        </p:nvSpPr>
        <p:spPr>
          <a:xfrm>
            <a:off x="1567577" y="5971051"/>
            <a:ext cx="302085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Higher Team Satisfaction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793790" y="6415749"/>
            <a:ext cx="45685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Empowered teams with clear boundaries report greater engagement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5610344" y="5068081"/>
            <a:ext cx="45686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40%</a:t>
            </a:r>
            <a:endParaRPr lang="en-US" sz="5150" dirty="0"/>
          </a:p>
        </p:txBody>
      </p:sp>
      <p:sp>
        <p:nvSpPr>
          <p:cNvPr id="15" name="Text 12"/>
          <p:cNvSpPr/>
          <p:nvPr/>
        </p:nvSpPr>
        <p:spPr>
          <a:xfrm>
            <a:off x="6592133" y="5971051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Reduced Rework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5610344" y="6415749"/>
            <a:ext cx="45686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Testing throughout phases prevents costly fixes at the end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9112"/>
            <a:ext cx="9434155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Getting Started with Hybrid: A Practical Roadmap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793790" y="2736965"/>
            <a:ext cx="6422231" cy="1522214"/>
          </a:xfrm>
          <a:prstGeom prst="roundRect">
            <a:avLst>
              <a:gd name="adj" fmla="val 720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70930" y="2736965"/>
            <a:ext cx="91440" cy="1522214"/>
          </a:xfrm>
          <a:prstGeom prst="roundRect">
            <a:avLst>
              <a:gd name="adj" fmla="val 91163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83588" y="2958183"/>
            <a:ext cx="3067407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Assess Your Current State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1083588" y="3402881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pain points in your existing Waterfall process and determine where flexibility would add the most value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736965"/>
            <a:ext cx="6422231" cy="1522214"/>
          </a:xfrm>
          <a:prstGeom prst="roundRect">
            <a:avLst>
              <a:gd name="adj" fmla="val 720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391519" y="2736965"/>
            <a:ext cx="91440" cy="1522214"/>
          </a:xfrm>
          <a:prstGeom prst="roundRect">
            <a:avLst>
              <a:gd name="adj" fmla="val 91163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704177" y="2958183"/>
            <a:ext cx="2874526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Start Small and Focused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704177" y="3402881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one project or phase to pilot Hybrid practices before scaling across the organization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457537"/>
            <a:ext cx="6422231" cy="1522214"/>
          </a:xfrm>
          <a:prstGeom prst="roundRect">
            <a:avLst>
              <a:gd name="adj" fmla="val 720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70930" y="4457537"/>
            <a:ext cx="91440" cy="1522214"/>
          </a:xfrm>
          <a:prstGeom prst="roundRect">
            <a:avLst>
              <a:gd name="adj" fmla="val 91163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83588" y="467875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Build Capability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1083588" y="5123454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Train teams on both methodologies and help them understand when to apply each approach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457537"/>
            <a:ext cx="6422231" cy="1522214"/>
          </a:xfrm>
          <a:prstGeom prst="roundRect">
            <a:avLst>
              <a:gd name="adj" fmla="val 720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391519" y="4457537"/>
            <a:ext cx="91440" cy="1522214"/>
          </a:xfrm>
          <a:prstGeom prst="roundRect">
            <a:avLst>
              <a:gd name="adj" fmla="val 91163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704177" y="467875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Measure and Adjust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7704177" y="5123454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 results, gather feedback, and refine your Hybrid approach based on real-world learnings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620299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Remember: Hybrid isn't a one-size-fits-all solution. Adapt these principles to fit your organization's unique culture, constraints, and goals.</a:t>
            </a:r>
            <a:endParaRPr lang="en-US" sz="1550" dirty="0"/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F26AEA3F-75C8-AE3D-44DA-493EF48B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94821"/>
            <a:ext cx="7793474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Path Forward: Predictable Flexibility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793790" y="1413495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Hybrid Advantage isn't about blending buzzwords — it's about bridging philosophies. By combining Waterfall's structure with Agile's adaptability, you can achieve the holy grail of project delivery: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predictable flexibility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278771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What You Keep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93790" y="3311709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Regulatory compliance and documentation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3698662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 gates and governance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4085615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Budget and timeline accountability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4472568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Stakeholder confidence through structure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5736074" y="278771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What You Gain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5736074" y="3311709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Faster feedback and course correction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5736074" y="3698662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Early value delivery to users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5736074" y="4085615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Improved team collaboration and morale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5736074" y="4472568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Reduced risk through continuous validation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93790" y="5082763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today's fast-paced environment, project leaders who master Hybrid methods will lead the way toward smarter, faster, and more sustainable outcomes.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089" y="769025"/>
            <a:ext cx="3754279" cy="469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Key Takeaways</a:t>
            </a:r>
            <a:endParaRPr lang="en-US" sz="2950" dirty="0"/>
          </a:p>
        </p:txBody>
      </p:sp>
      <p:sp>
        <p:nvSpPr>
          <p:cNvPr id="4" name="Shape 1"/>
          <p:cNvSpPr/>
          <p:nvPr/>
        </p:nvSpPr>
        <p:spPr>
          <a:xfrm>
            <a:off x="715089" y="1506379"/>
            <a:ext cx="9542621" cy="1375767"/>
          </a:xfrm>
          <a:prstGeom prst="roundRect">
            <a:avLst>
              <a:gd name="adj" fmla="val 545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16662" y="1707952"/>
            <a:ext cx="2555319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Hybrid Respects Reality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916662" y="2108359"/>
            <a:ext cx="9139476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acknowledges that regulated industries need structure while recognizing the competitive advantage of agility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715089" y="3060859"/>
            <a:ext cx="9542621" cy="1089660"/>
          </a:xfrm>
          <a:prstGeom prst="roundRect">
            <a:avLst>
              <a:gd name="adj" fmla="val 68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916662" y="3262432"/>
            <a:ext cx="2346365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Focus on Outcomes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916662" y="3662839"/>
            <a:ext cx="9139476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with the value you want to deliver, then choose practices that support those outcomes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15089" y="4329232"/>
            <a:ext cx="9542621" cy="1089660"/>
          </a:xfrm>
          <a:prstGeom prst="roundRect">
            <a:avLst>
              <a:gd name="adj" fmla="val 68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16662" y="4530804"/>
            <a:ext cx="2799636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Boundaries Enable Agility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916662" y="4931212"/>
            <a:ext cx="9139476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 constraints actually increase team empowerment by defining where adaptation is welcome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15089" y="5597604"/>
            <a:ext cx="9542621" cy="1089660"/>
          </a:xfrm>
          <a:prstGeom prst="roundRect">
            <a:avLst>
              <a:gd name="adj" fmla="val 68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916662" y="5799177"/>
            <a:ext cx="2864168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Communication is Critical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916662" y="6199584"/>
            <a:ext cx="9139476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Frame Hybrid as business improvement, not methodology change, to gain stakeholder buy-in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715089" y="6888361"/>
            <a:ext cx="9542621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future of project management isn't Waterfall versus Agile — it's learning to leverage the strengths of both. Start your Hybrid journey today and discover what's possible when structure meets adaptability.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5751"/>
            <a:ext cx="5184815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Two Worlds, One Challenge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793790" y="321278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Waterfall World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93790" y="3736777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Governed by structure, documentation, and sequential planning. Required for regulatory compliance and risk management in healthcare, finance, and manufacturing.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8679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 gates and approvals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2549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Fixed budgets and timelines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6418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Comprehensive documentation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602884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Linear progression through phases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564874" y="321278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Agile World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7564874" y="3736777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Driven by adaptability, collaboration, and continuous feedback. Demanded by today's fast-paced business environment and competitive pressures.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64874" y="48679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Iterative development cycles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4874" y="52549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Rapid response to change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564874" y="56418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Early value delivery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564874" y="602884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Continuous stakeholder engagement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93790" y="663904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Project managers today must navigate both worlds simultaneously. The pressure to move faster while maintaining compliance creates a seemingly impossible tension — but Hybrid methodology offers a practical solution.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67790"/>
            <a:ext cx="8907780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Why Hybrid Works in Regulated Environments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793790" y="2186464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Hybrid model respects the structure your stakeholders expect while introducing agility where it matters most. It's not about abandoning Waterfall — it's about making it smarter, faster, and more human-centered.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362325"/>
            <a:ext cx="4593431" cy="1809274"/>
          </a:xfrm>
          <a:prstGeom prst="roundRect">
            <a:avLst>
              <a:gd name="adj" fmla="val 460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99768" y="356830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Maintain Compliance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99768" y="4013002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stage gates, budgets, and documentation intact for regulatory requirements and risk controls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585579" y="3362325"/>
            <a:ext cx="4593431" cy="1809274"/>
          </a:xfrm>
          <a:prstGeom prst="roundRect">
            <a:avLst>
              <a:gd name="adj" fmla="val 460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791557" y="356830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Iterate Within Phases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5791557" y="4013002"/>
            <a:ext cx="41814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 flexibility into deliverables while staying within approved project boundaries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369957"/>
            <a:ext cx="4593431" cy="1491734"/>
          </a:xfrm>
          <a:prstGeom prst="roundRect">
            <a:avLst>
              <a:gd name="adj" fmla="val 558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99768" y="557593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Gather Early Insights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999768" y="6020633"/>
            <a:ext cx="41814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Collect user feedback throughout the project instead of waiting until final delivery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5585579" y="5369957"/>
            <a:ext cx="4593431" cy="1491734"/>
          </a:xfrm>
          <a:prstGeom prst="roundRect">
            <a:avLst>
              <a:gd name="adj" fmla="val 558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5791557" y="557593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Increase Visibility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5791557" y="6020633"/>
            <a:ext cx="41814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Agile tools for real-time collaboration and transparency across teams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35787"/>
            <a:ext cx="7556421" cy="390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50"/>
              </a:lnSpc>
              <a:buNone/>
            </a:pPr>
            <a:r>
              <a:rPr lang="en-US" sz="8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Start with Value, Not Methodology</a:t>
            </a:r>
            <a:endParaRPr lang="en-US" sz="8200" dirty="0"/>
          </a:p>
        </p:txBody>
      </p:sp>
      <p:sp>
        <p:nvSpPr>
          <p:cNvPr id="4" name="Text 1"/>
          <p:cNvSpPr/>
          <p:nvPr/>
        </p:nvSpPr>
        <p:spPr>
          <a:xfrm>
            <a:off x="6280190" y="574107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Too often, organizations jump into frameworks instead of outcomes. The key question isn't "Are we Agile or Waterfall?" — it's "How can we deliver value faster and with fewer surprises?"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3922"/>
            <a:ext cx="7844790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Shift Your Focus from Process to Purpose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11775"/>
            <a:ext cx="992267" cy="119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281013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Requirements Evolve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1984415" y="3254832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Allow new insights to refine requirements as the project progresses, rather than locking everything down upfront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802519"/>
            <a:ext cx="992267" cy="119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4000877"/>
            <a:ext cx="3656171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Testing Happens Continuously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984415" y="4445576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Integrate testing throughout each phase instead of saving it all for the end, catching issues early when they're cheaper to fix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993263"/>
            <a:ext cx="992267" cy="11907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5191621"/>
            <a:ext cx="3189327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Stakeholders Stay Engaged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1984415" y="5636320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leadership and end-users involved throughout the journey, not just during formal sign-offs and milestone reviews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640724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teams align on the "why" behind their work, they become more invested in outcomes and better equipped to make smart decisions under pressure.</a:t>
            </a:r>
            <a:endParaRPr lang="en-US" sz="1550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E7899449-D7DB-EC8B-169F-4E5C9A1DE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72412"/>
            <a:ext cx="8216027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Bring Agile Cadence into Waterfall Rhythm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793790" y="1291086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 can keep your high-level Waterfall schedule while introducing Agile cadences to improve collaboration and control. These rhythms help your team stay connected, focused, and responsive — without changing the overall governance structure.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1017032" y="2466947"/>
            <a:ext cx="22860" cy="3285053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1217414" y="2678759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793790" y="246694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60762" y="2494867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450" dirty="0"/>
          </a:p>
        </p:txBody>
      </p:sp>
      <p:sp>
        <p:nvSpPr>
          <p:cNvPr id="9" name="Text 6"/>
          <p:cNvSpPr/>
          <p:nvPr/>
        </p:nvSpPr>
        <p:spPr>
          <a:xfrm>
            <a:off x="2009418" y="2535170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Weekly Standups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2009418" y="2979868"/>
            <a:ext cx="81695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15-minute sync meetings to increase visibility and accountability across the team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1217414" y="3906056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793790" y="369424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60762" y="3722164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2009418" y="376246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Biweekly Demos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2009418" y="4207165"/>
            <a:ext cx="81695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Show progress early and often, gathering feedback before work is finalized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1217414" y="513335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793790" y="492154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860762" y="4949460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450" dirty="0"/>
          </a:p>
        </p:txBody>
      </p:sp>
      <p:sp>
        <p:nvSpPr>
          <p:cNvPr id="19" name="Text 16"/>
          <p:cNvSpPr/>
          <p:nvPr/>
        </p:nvSpPr>
        <p:spPr>
          <a:xfrm>
            <a:off x="2009418" y="498976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Phase Retrospectives</a:t>
            </a:r>
            <a:endParaRPr lang="en-US" sz="2050" dirty="0"/>
          </a:p>
        </p:txBody>
      </p:sp>
      <p:sp>
        <p:nvSpPr>
          <p:cNvPr id="20" name="Text 17"/>
          <p:cNvSpPr/>
          <p:nvPr/>
        </p:nvSpPr>
        <p:spPr>
          <a:xfrm>
            <a:off x="2009418" y="5434461"/>
            <a:ext cx="81695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 lessons learned at the end of each phase to continuously improve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4702"/>
            <a:ext cx="6267450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Use Agile Tools for Transparency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793790" y="3011969"/>
            <a:ext cx="898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Agile tools like Kanban boards, backlogs, and burndown charts aren't limited to Agile teams. Even in a traditional project, they provide instant clarity on who's doing what, what's blocked, and how the work aligns to milestones.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143182"/>
            <a:ext cx="898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Hybrid project managers leverage these tools to turn static project plans into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living dashboards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empowering better decisions through visibility. Stakeholders appreciate seeing progress in real-time rather than waiting for status reports.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274395"/>
            <a:ext cx="898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Visual task boards show work in progress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661348"/>
            <a:ext cx="898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Backlogs prioritize what matters most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048301"/>
            <a:ext cx="898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Burndown charts track velocity and predict completion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6435254"/>
            <a:ext cx="898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collaboration tools keep distributed teams aligned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212" y="3056618"/>
            <a:ext cx="3573899" cy="3573899"/>
          </a:xfrm>
          <a:prstGeom prst="rect">
            <a:avLst/>
          </a:prstGeom>
        </p:spPr>
      </p:pic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795CE3BC-6BDF-B71E-CFC4-D6EA01846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2403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78877"/>
            <a:ext cx="8562380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Empower Teams to Adapt Within Boundaries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793790" y="1297551"/>
            <a:ext cx="2996089" cy="3435548"/>
          </a:xfrm>
          <a:prstGeom prst="roundRect">
            <a:avLst>
              <a:gd name="adj" fmla="val 366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70930" y="1297551"/>
            <a:ext cx="91440" cy="3435548"/>
          </a:xfrm>
          <a:prstGeom prst="roundRect">
            <a:avLst>
              <a:gd name="adj" fmla="val 91163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083588" y="1518769"/>
            <a:ext cx="2485072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Define Fixed Elements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83588" y="2289103"/>
            <a:ext cx="248507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Clearly identify what cannot change: regulatory deliverables, compliance requirements, key milestone dates, and budget constraints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3988237" y="1297551"/>
            <a:ext cx="2996208" cy="3435548"/>
          </a:xfrm>
          <a:prstGeom prst="roundRect">
            <a:avLst>
              <a:gd name="adj" fmla="val 366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3965377" y="1297551"/>
            <a:ext cx="91440" cy="3435548"/>
          </a:xfrm>
          <a:prstGeom prst="roundRect">
            <a:avLst>
              <a:gd name="adj" fmla="val 91163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278035" y="1518769"/>
            <a:ext cx="2485192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Identify Flexible Areas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4278035" y="2289103"/>
            <a:ext cx="248519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Determine where teams have room to innovate solution details, implementation approaches, requirements refinement, and delivery sequencing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182803" y="1297551"/>
            <a:ext cx="2996208" cy="3435548"/>
          </a:xfrm>
          <a:prstGeom prst="roundRect">
            <a:avLst>
              <a:gd name="adj" fmla="val 366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7159943" y="1297551"/>
            <a:ext cx="91440" cy="3435548"/>
          </a:xfrm>
          <a:prstGeom prst="roundRect">
            <a:avLst>
              <a:gd name="adj" fmla="val 91163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472601" y="1518769"/>
            <a:ext cx="2485192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Trust Your Teams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7472601" y="1963467"/>
            <a:ext cx="24851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Once boundaries are clear, empower teams to make decisions and adapt within those guardrails without constant approvals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93790" y="4956341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Agility thrives when people understand what they can change and what they can't. This clarity reduces anxiety, speeds decision-making, and increases ownership across the project team.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639614"/>
            <a:ext cx="7543443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Communicate the "Why" Behind Hybrid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4451390" y="1458287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Stakeholders may resist change if they don't understand it. Frame your Hybrid approach as a way to reduce risk, improve predictability, and deliver faster feedback — not as an Agile experiment.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4451390" y="2316609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096232" y="2384832"/>
            <a:ext cx="4103251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Position as Business Improvement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5096232" y="2829530"/>
            <a:ext cx="87403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Emphasize how Hybrid methods address real pain points: delayed feedback, late-stage surprises, and missed opportunities to course-correct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451390" y="386144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096232" y="392966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Use Their Language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5096232" y="4374366"/>
            <a:ext cx="87403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Speak in terms of risk mitigation, cost control, and quality assurance rather than Agile jargon that may feel foreign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4451390" y="540628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5096232" y="547450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Show, Don't Tell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5096232" y="5919202"/>
            <a:ext cx="87403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Run small pilots to demonstrate value before rolling out broadly, building confidence through proven results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1206</Words>
  <Application>Microsoft Office PowerPoint</Application>
  <PresentationFormat>Custom</PresentationFormat>
  <Paragraphs>131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Petrona Bold</vt:lpstr>
      <vt:lpstr>Arial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2025-10-23T18:49:33Z</dcterms:created>
  <dcterms:modified xsi:type="dcterms:W3CDTF">2025-10-23T19:01:36Z</dcterms:modified>
</cp:coreProperties>
</file>