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4630400" cy="8229600"/>
  <p:notesSz cx="8229600" cy="14630400"/>
  <p:embeddedFontLst>
    <p:embeddedFont>
      <p:font typeface="Inter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810" y="300"/>
      </p:cViewPr>
      <p:guideLst/>
    </p:cSldViewPr>
  </p:slideViewPr>
  <p:notesTextViewPr>
    <p:cViewPr>
      <p:scale>
        <a:sx n="3" d="2"/>
        <a:sy n="3" d="2"/>
      </p:scale>
      <p:origin x="0" y="-5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804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602938"/>
            <a:ext cx="7556421" cy="1302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Hybrid Advantage: Making Waterfall Projects More Agile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6280190" y="3203138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Delivering faster results without compromising compliance in regulated industries</a:t>
            </a:r>
            <a:endParaRPr lang="en-US" sz="15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4061460"/>
            <a:ext cx="7556421" cy="13893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80190" y="5674042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#ManagingProjectsTheAgileWay #HybridProjectManagement #AgileLeadership #WaterfallToAgile #ProjectDelivery #PMO #DigitalTransformation #ChangeLeadership #ContinuousImprovement #ProjectManagementCommunity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95604"/>
            <a:ext cx="6726674" cy="521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Real-World Hybrid Success Metrics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793790" y="1314278"/>
            <a:ext cx="93852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Organizations that successfully implement Hybrid approaches see measurable improvements across key performance indicators. These results demonstrate the tangible value of combining Waterfall structure with Agile flexibility.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793790" y="2589319"/>
            <a:ext cx="4568547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35%</a:t>
            </a:r>
            <a:endParaRPr lang="en-US" sz="5150" dirty="0"/>
          </a:p>
        </p:txBody>
      </p:sp>
      <p:sp>
        <p:nvSpPr>
          <p:cNvPr id="6" name="Text 3"/>
          <p:cNvSpPr/>
          <p:nvPr/>
        </p:nvSpPr>
        <p:spPr>
          <a:xfrm>
            <a:off x="1723311" y="3492289"/>
            <a:ext cx="2709386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Faster Time-to-Market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793790" y="3936987"/>
            <a:ext cx="456854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Earlier feedback cycles and parallel workstreams accelerate overall delivery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610344" y="2589319"/>
            <a:ext cx="4568666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48%</a:t>
            </a:r>
            <a:endParaRPr lang="en-US" sz="5150" dirty="0"/>
          </a:p>
        </p:txBody>
      </p:sp>
      <p:sp>
        <p:nvSpPr>
          <p:cNvPr id="9" name="Text 6"/>
          <p:cNvSpPr/>
          <p:nvPr/>
        </p:nvSpPr>
        <p:spPr>
          <a:xfrm>
            <a:off x="6592133" y="3492289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Fewer Late Changes</a:t>
            </a:r>
            <a:endParaRPr lang="en-US" sz="2050" dirty="0"/>
          </a:p>
        </p:txBody>
      </p:sp>
      <p:sp>
        <p:nvSpPr>
          <p:cNvPr id="10" name="Text 7"/>
          <p:cNvSpPr/>
          <p:nvPr/>
        </p:nvSpPr>
        <p:spPr>
          <a:xfrm>
            <a:off x="5610344" y="3936987"/>
            <a:ext cx="456866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Continuous stakeholder engagement catches misalignments early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793790" y="5068081"/>
            <a:ext cx="4568547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52%</a:t>
            </a:r>
            <a:endParaRPr lang="en-US" sz="5150" dirty="0"/>
          </a:p>
        </p:txBody>
      </p:sp>
      <p:sp>
        <p:nvSpPr>
          <p:cNvPr id="12" name="Text 9"/>
          <p:cNvSpPr/>
          <p:nvPr/>
        </p:nvSpPr>
        <p:spPr>
          <a:xfrm>
            <a:off x="1567577" y="5971051"/>
            <a:ext cx="3020854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Higher Team Satisfaction</a:t>
            </a:r>
            <a:endParaRPr lang="en-US" sz="2050" dirty="0"/>
          </a:p>
        </p:txBody>
      </p:sp>
      <p:sp>
        <p:nvSpPr>
          <p:cNvPr id="13" name="Text 10"/>
          <p:cNvSpPr/>
          <p:nvPr/>
        </p:nvSpPr>
        <p:spPr>
          <a:xfrm>
            <a:off x="793790" y="6415749"/>
            <a:ext cx="456854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Empowered teams with clear boundaries report greater engagement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5610344" y="5068081"/>
            <a:ext cx="4568666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40%</a:t>
            </a:r>
            <a:endParaRPr lang="en-US" sz="5150" dirty="0"/>
          </a:p>
        </p:txBody>
      </p:sp>
      <p:sp>
        <p:nvSpPr>
          <p:cNvPr id="15" name="Text 12"/>
          <p:cNvSpPr/>
          <p:nvPr/>
        </p:nvSpPr>
        <p:spPr>
          <a:xfrm>
            <a:off x="6592133" y="5971051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Reduced Rework</a:t>
            </a:r>
            <a:endParaRPr lang="en-US" sz="2050" dirty="0"/>
          </a:p>
        </p:txBody>
      </p:sp>
      <p:sp>
        <p:nvSpPr>
          <p:cNvPr id="16" name="Text 13"/>
          <p:cNvSpPr/>
          <p:nvPr/>
        </p:nvSpPr>
        <p:spPr>
          <a:xfrm>
            <a:off x="5610344" y="6415749"/>
            <a:ext cx="456866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Testing throughout phases prevents costly fixes at the end</a:t>
            </a: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19112"/>
            <a:ext cx="9434155" cy="521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Getting Started with Hybrid: A Practical Roadmap</a:t>
            </a:r>
            <a:endParaRPr lang="en-US" sz="3250" dirty="0"/>
          </a:p>
        </p:txBody>
      </p:sp>
      <p:sp>
        <p:nvSpPr>
          <p:cNvPr id="3" name="Shape 1"/>
          <p:cNvSpPr/>
          <p:nvPr/>
        </p:nvSpPr>
        <p:spPr>
          <a:xfrm>
            <a:off x="793790" y="2736965"/>
            <a:ext cx="6422231" cy="1522214"/>
          </a:xfrm>
          <a:prstGeom prst="roundRect">
            <a:avLst>
              <a:gd name="adj" fmla="val 7208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70930" y="2736965"/>
            <a:ext cx="91440" cy="1522214"/>
          </a:xfrm>
          <a:prstGeom prst="roundRect">
            <a:avLst>
              <a:gd name="adj" fmla="val 91163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83588" y="2958183"/>
            <a:ext cx="3067407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Assess Your Current State</a:t>
            </a:r>
            <a:endParaRPr lang="en-US" sz="2050" dirty="0"/>
          </a:p>
        </p:txBody>
      </p:sp>
      <p:sp>
        <p:nvSpPr>
          <p:cNvPr id="6" name="Text 4"/>
          <p:cNvSpPr/>
          <p:nvPr/>
        </p:nvSpPr>
        <p:spPr>
          <a:xfrm>
            <a:off x="1083588" y="3402881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pain points in your existing Waterfall process and determine where flexibility would add the most value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414379" y="2736965"/>
            <a:ext cx="6422231" cy="1522214"/>
          </a:xfrm>
          <a:prstGeom prst="roundRect">
            <a:avLst>
              <a:gd name="adj" fmla="val 7208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391519" y="2736965"/>
            <a:ext cx="91440" cy="1522214"/>
          </a:xfrm>
          <a:prstGeom prst="roundRect">
            <a:avLst>
              <a:gd name="adj" fmla="val 91163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04177" y="2958183"/>
            <a:ext cx="2874526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Start Small and Focused</a:t>
            </a:r>
            <a:endParaRPr lang="en-US" sz="2050" dirty="0"/>
          </a:p>
        </p:txBody>
      </p:sp>
      <p:sp>
        <p:nvSpPr>
          <p:cNvPr id="10" name="Text 8"/>
          <p:cNvSpPr/>
          <p:nvPr/>
        </p:nvSpPr>
        <p:spPr>
          <a:xfrm>
            <a:off x="7704177" y="3402881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Choose one project or phase to pilot Hybrid practices before scaling across the organization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793790" y="4457537"/>
            <a:ext cx="6422231" cy="1522214"/>
          </a:xfrm>
          <a:prstGeom prst="roundRect">
            <a:avLst>
              <a:gd name="adj" fmla="val 7208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770930" y="4457537"/>
            <a:ext cx="91440" cy="1522214"/>
          </a:xfrm>
          <a:prstGeom prst="roundRect">
            <a:avLst>
              <a:gd name="adj" fmla="val 91163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83588" y="4678755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Build Capability</a:t>
            </a:r>
            <a:endParaRPr lang="en-US" sz="2050" dirty="0"/>
          </a:p>
        </p:txBody>
      </p:sp>
      <p:sp>
        <p:nvSpPr>
          <p:cNvPr id="14" name="Text 12"/>
          <p:cNvSpPr/>
          <p:nvPr/>
        </p:nvSpPr>
        <p:spPr>
          <a:xfrm>
            <a:off x="1083588" y="5123454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Train teams on both methodologies and help them understand when to apply each approach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7414379" y="4457537"/>
            <a:ext cx="6422231" cy="1522214"/>
          </a:xfrm>
          <a:prstGeom prst="roundRect">
            <a:avLst>
              <a:gd name="adj" fmla="val 7208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391519" y="4457537"/>
            <a:ext cx="91440" cy="1522214"/>
          </a:xfrm>
          <a:prstGeom prst="roundRect">
            <a:avLst>
              <a:gd name="adj" fmla="val 91163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704177" y="4678755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Measure and Adjust</a:t>
            </a:r>
            <a:endParaRPr lang="en-US" sz="2050" dirty="0"/>
          </a:p>
        </p:txBody>
      </p:sp>
      <p:sp>
        <p:nvSpPr>
          <p:cNvPr id="18" name="Text 16"/>
          <p:cNvSpPr/>
          <p:nvPr/>
        </p:nvSpPr>
        <p:spPr>
          <a:xfrm>
            <a:off x="7704177" y="5123454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Track results, gather feedback, and refine your Hybrid approach based on real-world learnings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793790" y="6202993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Remember: Hybrid isn't a one-size-fits-all solution. Adapt these principles to fit your organization's unique culture, constraints, and goals.</a:t>
            </a:r>
            <a:endParaRPr lang="en-US" sz="1550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F26AEA3F-75C8-AE3D-44DA-493EF48BA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24039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594821"/>
            <a:ext cx="7793474" cy="521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Path Forward: Predictable Flexibility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793790" y="1413495"/>
            <a:ext cx="93852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Hybrid Advantage isn't about blending buzzwords — it's about bridging philosophies. By combining Waterfall's structure with Agile's adaptability, you can achieve the holy grail of project delivery: </a:t>
            </a:r>
            <a:r>
              <a:rPr lang="en-US" sz="15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predictable flexibility</a:t>
            </a: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793790" y="2787715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What You Keep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793790" y="3311709"/>
            <a:ext cx="44505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Regulatory compliance and documentation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93790" y="3698662"/>
            <a:ext cx="44505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Stage gates and governance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93790" y="4085615"/>
            <a:ext cx="44505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Budget and timeline accountability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93790" y="4472568"/>
            <a:ext cx="44505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Stakeholder confidence through structure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5736074" y="2787715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What You Gain</a:t>
            </a:r>
            <a:endParaRPr lang="en-US" sz="2050" dirty="0"/>
          </a:p>
        </p:txBody>
      </p:sp>
      <p:sp>
        <p:nvSpPr>
          <p:cNvPr id="11" name="Text 8"/>
          <p:cNvSpPr/>
          <p:nvPr/>
        </p:nvSpPr>
        <p:spPr>
          <a:xfrm>
            <a:off x="5736074" y="3311709"/>
            <a:ext cx="44505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Faster feedback and course correction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5736074" y="3698662"/>
            <a:ext cx="44505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Early value delivery to users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5736074" y="4085615"/>
            <a:ext cx="44505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Improved team collaboration and morale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5736074" y="4472568"/>
            <a:ext cx="44505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Reduced risk through continuous validation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793790" y="5082763"/>
            <a:ext cx="93852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today's fast-paced environment, project leaders who master Hybrid methods will lead the way toward smarter, faster, and more sustainable outcomes.</a:t>
            </a:r>
            <a:endParaRPr lang="en-US" sz="15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5089" y="769025"/>
            <a:ext cx="3754279" cy="469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50"/>
              </a:lnSpc>
              <a:buNone/>
            </a:pPr>
            <a:r>
              <a:rPr lang="en-US" sz="29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Key Takeaways</a:t>
            </a:r>
            <a:endParaRPr lang="en-US" sz="2950" dirty="0"/>
          </a:p>
        </p:txBody>
      </p:sp>
      <p:sp>
        <p:nvSpPr>
          <p:cNvPr id="4" name="Shape 1"/>
          <p:cNvSpPr/>
          <p:nvPr/>
        </p:nvSpPr>
        <p:spPr>
          <a:xfrm>
            <a:off x="715089" y="1506379"/>
            <a:ext cx="9542621" cy="1375767"/>
          </a:xfrm>
          <a:prstGeom prst="roundRect">
            <a:avLst>
              <a:gd name="adj" fmla="val 5458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916662" y="1707952"/>
            <a:ext cx="2555319" cy="293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Hybrid Respects Reality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916662" y="2108359"/>
            <a:ext cx="9139476" cy="5722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 acknowledges that regulated industries need structure while recognizing the competitive advantage of agility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715089" y="3060859"/>
            <a:ext cx="9542621" cy="1089660"/>
          </a:xfrm>
          <a:prstGeom prst="roundRect">
            <a:avLst>
              <a:gd name="adj" fmla="val 6891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16662" y="3262432"/>
            <a:ext cx="2346365" cy="293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Focus on Outcomes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916662" y="3662839"/>
            <a:ext cx="9139476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with the value you want to deliver, then choose practices that support those outcomes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715089" y="4329232"/>
            <a:ext cx="9542621" cy="1089660"/>
          </a:xfrm>
          <a:prstGeom prst="roundRect">
            <a:avLst>
              <a:gd name="adj" fmla="val 6891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16662" y="4530804"/>
            <a:ext cx="2799636" cy="293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Boundaries Enable Agility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916662" y="4931212"/>
            <a:ext cx="9139476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Clear constraints actually increase team empowerment by defining where adaptation is welcome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715089" y="5597604"/>
            <a:ext cx="9542621" cy="1089660"/>
          </a:xfrm>
          <a:prstGeom prst="roundRect">
            <a:avLst>
              <a:gd name="adj" fmla="val 6891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916662" y="5799177"/>
            <a:ext cx="2864168" cy="293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Communication is Critical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916662" y="6199584"/>
            <a:ext cx="9139476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Frame Hybrid as business improvement, not methodology change, to gain stakeholder buy-in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715089" y="6888361"/>
            <a:ext cx="9542621" cy="5722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future of project management isn't Waterfall versus Agile — it's learning to leverage the strengths of both. Start your Hybrid journey today and discover what's possible when structure meets adaptability.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24039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95751"/>
            <a:ext cx="5184815" cy="521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Two Worlds, One Challenge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793790" y="3212783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Waterfall World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793790" y="3736777"/>
            <a:ext cx="627935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Governed by structure, documentation, and sequential planning. Required for regulatory compliance and risk management in healthcare, finance, and manufacturing.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93790" y="4867989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Stage gates and approvals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93790" y="5254943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Fixed budgets and timelines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93790" y="5641896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Comprehensive documentation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93790" y="6028849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Linear progression through phases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7564874" y="3212783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Agile World</a:t>
            </a:r>
            <a:endParaRPr lang="en-US" sz="2050" dirty="0"/>
          </a:p>
        </p:txBody>
      </p:sp>
      <p:sp>
        <p:nvSpPr>
          <p:cNvPr id="11" name="Text 8"/>
          <p:cNvSpPr/>
          <p:nvPr/>
        </p:nvSpPr>
        <p:spPr>
          <a:xfrm>
            <a:off x="7564874" y="3736777"/>
            <a:ext cx="627935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Driven by adaptability, collaboration, and continuous feedback. Demanded by today's fast-paced business environment and competitive pressures.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7564874" y="4867989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Iterative development cycles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7564874" y="5254943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Rapid response to change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7564874" y="5641896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Early value delivery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7564874" y="6028849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Continuous stakeholder engagement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793790" y="6639044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Project managers today must navigate both worlds simultaneously. The pressure to move faster while maintaining compliance creates a seemingly impossible tension — but Hybrid methodology offers a practical solution.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67790"/>
            <a:ext cx="8907780" cy="521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Why Hybrid Works in Regulated Environments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793790" y="2186464"/>
            <a:ext cx="93852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Hybrid model respects the structure your stakeholders expect while introducing agility where it matters most. It's not about abandoning Waterfall — it's about making it smarter, faster, and more human-centered.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793790" y="3362325"/>
            <a:ext cx="4593431" cy="1809274"/>
          </a:xfrm>
          <a:prstGeom prst="roundRect">
            <a:avLst>
              <a:gd name="adj" fmla="val 460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99768" y="3568303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Maintain Compliance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999768" y="4013002"/>
            <a:ext cx="418147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Keep stage gates, budgets, and documentation intact for regulatory requirements and risk controls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5585579" y="3362325"/>
            <a:ext cx="4593431" cy="1809274"/>
          </a:xfrm>
          <a:prstGeom prst="roundRect">
            <a:avLst>
              <a:gd name="adj" fmla="val 460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791557" y="3568303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Iterate Within Phases</a:t>
            </a:r>
            <a:endParaRPr lang="en-US" sz="2050" dirty="0"/>
          </a:p>
        </p:txBody>
      </p:sp>
      <p:sp>
        <p:nvSpPr>
          <p:cNvPr id="10" name="Text 7"/>
          <p:cNvSpPr/>
          <p:nvPr/>
        </p:nvSpPr>
        <p:spPr>
          <a:xfrm>
            <a:off x="5791557" y="4013002"/>
            <a:ext cx="41814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Build flexibility into deliverables while staying within approved project boundaries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793790" y="5369957"/>
            <a:ext cx="4593431" cy="1491734"/>
          </a:xfrm>
          <a:prstGeom prst="roundRect">
            <a:avLst>
              <a:gd name="adj" fmla="val 5588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999768" y="5575935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Gather Early Insights</a:t>
            </a:r>
            <a:endParaRPr lang="en-US" sz="2050" dirty="0"/>
          </a:p>
        </p:txBody>
      </p:sp>
      <p:sp>
        <p:nvSpPr>
          <p:cNvPr id="13" name="Text 10"/>
          <p:cNvSpPr/>
          <p:nvPr/>
        </p:nvSpPr>
        <p:spPr>
          <a:xfrm>
            <a:off x="999768" y="6020633"/>
            <a:ext cx="41814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Collect user feedback throughout the project instead of waiting until final delivery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5585579" y="5369957"/>
            <a:ext cx="4593431" cy="1491734"/>
          </a:xfrm>
          <a:prstGeom prst="roundRect">
            <a:avLst>
              <a:gd name="adj" fmla="val 5588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5791557" y="5575935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Increase Visibility</a:t>
            </a:r>
            <a:endParaRPr lang="en-US" sz="2050" dirty="0"/>
          </a:p>
        </p:txBody>
      </p:sp>
      <p:sp>
        <p:nvSpPr>
          <p:cNvPr id="16" name="Text 13"/>
          <p:cNvSpPr/>
          <p:nvPr/>
        </p:nvSpPr>
        <p:spPr>
          <a:xfrm>
            <a:off x="5791557" y="6020633"/>
            <a:ext cx="41814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Agile tools for real-time collaboration and transparency across teams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35787"/>
            <a:ext cx="7556421" cy="39076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250"/>
              </a:lnSpc>
              <a:buNone/>
            </a:pPr>
            <a:r>
              <a:rPr lang="en-US" sz="82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Start with Value, Not Methodology</a:t>
            </a:r>
            <a:endParaRPr lang="en-US" sz="8200" dirty="0"/>
          </a:p>
        </p:txBody>
      </p:sp>
      <p:sp>
        <p:nvSpPr>
          <p:cNvPr id="4" name="Text 1"/>
          <p:cNvSpPr/>
          <p:nvPr/>
        </p:nvSpPr>
        <p:spPr>
          <a:xfrm>
            <a:off x="6280190" y="5741075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Too often, organizations jump into frameworks instead of outcomes. The key question isn't "Are we Agile or Waterfall?" — it's "How can we deliver value faster and with fewer surprises?"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93922"/>
            <a:ext cx="7844790" cy="521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Shift Your Focus from Process to Purpose</a:t>
            </a:r>
            <a:endParaRPr lang="en-US" sz="32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11775"/>
            <a:ext cx="992267" cy="1190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984415" y="2810133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Requirements Evolve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1984415" y="3254832"/>
            <a:ext cx="1185219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Allow new insights to refine requirements as the project progresses, rather than locking everything down upfront</a:t>
            </a: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802519"/>
            <a:ext cx="992267" cy="119074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984415" y="4000877"/>
            <a:ext cx="3656171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Testing Happens Continuously</a:t>
            </a:r>
            <a:endParaRPr lang="en-US" sz="2050" dirty="0"/>
          </a:p>
        </p:txBody>
      </p:sp>
      <p:sp>
        <p:nvSpPr>
          <p:cNvPr id="8" name="Text 4"/>
          <p:cNvSpPr/>
          <p:nvPr/>
        </p:nvSpPr>
        <p:spPr>
          <a:xfrm>
            <a:off x="1984415" y="4445576"/>
            <a:ext cx="1185219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Integrate testing throughout each phase instead of saving it all for the end, catching issues early when they're cheaper to fix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993263"/>
            <a:ext cx="992267" cy="119074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984415" y="5191621"/>
            <a:ext cx="3189327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Stakeholders Stay Engaged</a:t>
            </a:r>
            <a:endParaRPr lang="en-US" sz="2050" dirty="0"/>
          </a:p>
        </p:txBody>
      </p:sp>
      <p:sp>
        <p:nvSpPr>
          <p:cNvPr id="11" name="Text 6"/>
          <p:cNvSpPr/>
          <p:nvPr/>
        </p:nvSpPr>
        <p:spPr>
          <a:xfrm>
            <a:off x="1984415" y="5636320"/>
            <a:ext cx="1185219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Keep leadership and end-users involved throughout the journey, not just during formal sign-offs and milestone reviews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793790" y="6407249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When teams align on the "why" behind their work, they become more invested in outcomes and better equipped to make smart decisions under pressure.</a:t>
            </a:r>
            <a:endParaRPr lang="en-US" sz="1550" dirty="0"/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E7899449-D7DB-EC8B-169F-4E5C9A1DE3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4630400" cy="124039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72412"/>
            <a:ext cx="8216027" cy="521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Bring Agile Cadence into Waterfall Rhythm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793790" y="1291086"/>
            <a:ext cx="93852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You can keep your high-level Waterfall schedule while introducing Agile cadences to improve collaboration and control. These rhythms help your team stay connected, focused, and responsive — without changing the overall governance structure.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1017032" y="2466947"/>
            <a:ext cx="22860" cy="3285053"/>
          </a:xfrm>
          <a:prstGeom prst="roundRect">
            <a:avLst>
              <a:gd name="adj" fmla="val 364651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1217414" y="2678759"/>
            <a:ext cx="595313" cy="22860"/>
          </a:xfrm>
          <a:prstGeom prst="roundRect">
            <a:avLst>
              <a:gd name="adj" fmla="val 364651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793790" y="2466947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60762" y="2494867"/>
            <a:ext cx="312539" cy="390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450" dirty="0"/>
          </a:p>
        </p:txBody>
      </p:sp>
      <p:sp>
        <p:nvSpPr>
          <p:cNvPr id="9" name="Text 6"/>
          <p:cNvSpPr/>
          <p:nvPr/>
        </p:nvSpPr>
        <p:spPr>
          <a:xfrm>
            <a:off x="2009418" y="2535170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Weekly Standups</a:t>
            </a:r>
            <a:endParaRPr lang="en-US" sz="2050" dirty="0"/>
          </a:p>
        </p:txBody>
      </p:sp>
      <p:sp>
        <p:nvSpPr>
          <p:cNvPr id="10" name="Text 7"/>
          <p:cNvSpPr/>
          <p:nvPr/>
        </p:nvSpPr>
        <p:spPr>
          <a:xfrm>
            <a:off x="2009418" y="2979868"/>
            <a:ext cx="8169592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15-minute sync meetings to increase visibility and accountability across the team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1217414" y="3906056"/>
            <a:ext cx="595313" cy="22860"/>
          </a:xfrm>
          <a:prstGeom prst="roundRect">
            <a:avLst>
              <a:gd name="adj" fmla="val 364651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793790" y="3694244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60762" y="3722164"/>
            <a:ext cx="312539" cy="390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450" dirty="0"/>
          </a:p>
        </p:txBody>
      </p:sp>
      <p:sp>
        <p:nvSpPr>
          <p:cNvPr id="14" name="Text 11"/>
          <p:cNvSpPr/>
          <p:nvPr/>
        </p:nvSpPr>
        <p:spPr>
          <a:xfrm>
            <a:off x="2009418" y="3762466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Biweekly Demos</a:t>
            </a:r>
            <a:endParaRPr lang="en-US" sz="2050" dirty="0"/>
          </a:p>
        </p:txBody>
      </p:sp>
      <p:sp>
        <p:nvSpPr>
          <p:cNvPr id="15" name="Text 12"/>
          <p:cNvSpPr/>
          <p:nvPr/>
        </p:nvSpPr>
        <p:spPr>
          <a:xfrm>
            <a:off x="2009418" y="4207165"/>
            <a:ext cx="8169592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Show progress early and often, gathering feedback before work is finalized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1217414" y="5133352"/>
            <a:ext cx="595313" cy="22860"/>
          </a:xfrm>
          <a:prstGeom prst="roundRect">
            <a:avLst>
              <a:gd name="adj" fmla="val 364651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793790" y="4921540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60762" y="4949460"/>
            <a:ext cx="312539" cy="390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450" dirty="0"/>
          </a:p>
        </p:txBody>
      </p:sp>
      <p:sp>
        <p:nvSpPr>
          <p:cNvPr id="19" name="Text 16"/>
          <p:cNvSpPr/>
          <p:nvPr/>
        </p:nvSpPr>
        <p:spPr>
          <a:xfrm>
            <a:off x="2009418" y="4989763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Phase Retrospectives</a:t>
            </a:r>
            <a:endParaRPr lang="en-US" sz="2050" dirty="0"/>
          </a:p>
        </p:txBody>
      </p:sp>
      <p:sp>
        <p:nvSpPr>
          <p:cNvPr id="20" name="Text 17"/>
          <p:cNvSpPr/>
          <p:nvPr/>
        </p:nvSpPr>
        <p:spPr>
          <a:xfrm>
            <a:off x="2009418" y="5434461"/>
            <a:ext cx="8169592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Capture lessons learned at the end of each phase to continuously improve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14702"/>
            <a:ext cx="6267450" cy="521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Use Agile Tools for Transparency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793790" y="3011969"/>
            <a:ext cx="8984694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Agile tools like Kanban boards, backlogs, and burndown charts aren't limited to Agile teams. Even in a traditional project, they provide instant clarity on who's doing what, what's blocked, and how the work aligns to milestones.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4143182"/>
            <a:ext cx="8984694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Hybrid project managers leverage these tools to turn static project plans into </a:t>
            </a:r>
            <a:r>
              <a:rPr lang="en-US" sz="15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living dashboards</a:t>
            </a: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empowering better decisions through visibility. Stakeholders appreciate seeing progress in real-time rather than waiting for status reports.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5274395"/>
            <a:ext cx="898469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Visual task boards show work in progress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93790" y="5661348"/>
            <a:ext cx="898469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Backlogs prioritize what matters most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93790" y="6048301"/>
            <a:ext cx="898469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Burndown charts track velocity and predict completion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93790" y="6435254"/>
            <a:ext cx="898469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collaboration tools keep distributed teams aligned</a:t>
            </a:r>
            <a:endParaRPr lang="en-US" sz="15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0212" y="3056618"/>
            <a:ext cx="3573899" cy="3573899"/>
          </a:xfrm>
          <a:prstGeom prst="rect">
            <a:avLst/>
          </a:prstGeom>
        </p:spPr>
      </p:pic>
      <p:pic>
        <p:nvPicPr>
          <p:cNvPr id="10" name="Image 0" descr="preencoded.png">
            <a:extLst>
              <a:ext uri="{FF2B5EF4-FFF2-40B4-BE49-F238E27FC236}">
                <a16:creationId xmlns:a16="http://schemas.microsoft.com/office/drawing/2014/main" id="{795CE3BC-6BDF-B71E-CFC4-D6EA018467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124039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78877"/>
            <a:ext cx="8562380" cy="521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Empower Teams to Adapt Within Boundaries</a:t>
            </a:r>
            <a:endParaRPr lang="en-US" sz="3250" dirty="0"/>
          </a:p>
        </p:txBody>
      </p:sp>
      <p:sp>
        <p:nvSpPr>
          <p:cNvPr id="4" name="Shape 1"/>
          <p:cNvSpPr/>
          <p:nvPr/>
        </p:nvSpPr>
        <p:spPr>
          <a:xfrm>
            <a:off x="793790" y="1297551"/>
            <a:ext cx="2996089" cy="3435548"/>
          </a:xfrm>
          <a:prstGeom prst="roundRect">
            <a:avLst>
              <a:gd name="adj" fmla="val 3662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770930" y="1297551"/>
            <a:ext cx="91440" cy="3435548"/>
          </a:xfrm>
          <a:prstGeom prst="roundRect">
            <a:avLst>
              <a:gd name="adj" fmla="val 91163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083588" y="1518769"/>
            <a:ext cx="2485072" cy="651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Define Fixed Elements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1083588" y="2289103"/>
            <a:ext cx="2485072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Clearly identify what cannot change: regulatory deliverables, compliance requirements, key milestone dates, and budget constraints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3988237" y="1297551"/>
            <a:ext cx="2996208" cy="3435548"/>
          </a:xfrm>
          <a:prstGeom prst="roundRect">
            <a:avLst>
              <a:gd name="adj" fmla="val 3662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3965377" y="1297551"/>
            <a:ext cx="91440" cy="3435548"/>
          </a:xfrm>
          <a:prstGeom prst="roundRect">
            <a:avLst>
              <a:gd name="adj" fmla="val 91163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278035" y="1518769"/>
            <a:ext cx="2485192" cy="651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Identify Flexible Areas</a:t>
            </a:r>
            <a:endParaRPr lang="en-US" sz="2050" dirty="0"/>
          </a:p>
        </p:txBody>
      </p:sp>
      <p:sp>
        <p:nvSpPr>
          <p:cNvPr id="11" name="Text 8"/>
          <p:cNvSpPr/>
          <p:nvPr/>
        </p:nvSpPr>
        <p:spPr>
          <a:xfrm>
            <a:off x="4278035" y="2289103"/>
            <a:ext cx="2485192" cy="22227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Determine where teams have room to innovate solution details, implementation approaches, requirements refinement, and delivery sequencing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7182803" y="1297551"/>
            <a:ext cx="2996208" cy="3435548"/>
          </a:xfrm>
          <a:prstGeom prst="roundRect">
            <a:avLst>
              <a:gd name="adj" fmla="val 3662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7159943" y="1297551"/>
            <a:ext cx="91440" cy="3435548"/>
          </a:xfrm>
          <a:prstGeom prst="roundRect">
            <a:avLst>
              <a:gd name="adj" fmla="val 91163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7472601" y="1518769"/>
            <a:ext cx="2485192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Trust Your Teams</a:t>
            </a:r>
            <a:endParaRPr lang="en-US" sz="2050" dirty="0"/>
          </a:p>
        </p:txBody>
      </p:sp>
      <p:sp>
        <p:nvSpPr>
          <p:cNvPr id="15" name="Text 12"/>
          <p:cNvSpPr/>
          <p:nvPr/>
        </p:nvSpPr>
        <p:spPr>
          <a:xfrm>
            <a:off x="7472601" y="1963467"/>
            <a:ext cx="2485192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Once boundaries are clear, empower teams to make decisions and adapt within those guardrails without constant approvals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793790" y="4956341"/>
            <a:ext cx="93852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Agility thrives when people understand what they can change and what they can't. This clarity reduces anxiety, speeds decision-making, and increases ownership across the project team.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639614"/>
            <a:ext cx="7543443" cy="521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Communicate the "Why" Behind Hybrid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4451390" y="1458287"/>
            <a:ext cx="93852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Stakeholders may resist change if they don't understand it. Frame your Hybrid approach as a way to reduce risk, improve predictability, and deliver faster feedback — not as an Agile experiment.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4451390" y="2316609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096232" y="2384832"/>
            <a:ext cx="4103251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Position as Business Improvement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5096232" y="2829530"/>
            <a:ext cx="874037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Emphasize how Hybrid methods address real pain points: delayed feedback, late-stage surprises, and missed opportunities to course-correct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451390" y="386144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096232" y="3929668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Use Their Language</a:t>
            </a:r>
            <a:endParaRPr lang="en-US" sz="2050" dirty="0"/>
          </a:p>
        </p:txBody>
      </p:sp>
      <p:sp>
        <p:nvSpPr>
          <p:cNvPr id="10" name="Text 7"/>
          <p:cNvSpPr/>
          <p:nvPr/>
        </p:nvSpPr>
        <p:spPr>
          <a:xfrm>
            <a:off x="5096232" y="4374366"/>
            <a:ext cx="874037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Speak in terms of risk mitigation, cost control, and quality assurance rather than Agile jargon that may feel foreign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4451390" y="5406281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5096232" y="5474504"/>
            <a:ext cx="2604968" cy="325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Show, Don't Tell</a:t>
            </a:r>
            <a:endParaRPr lang="en-US" sz="2050" dirty="0"/>
          </a:p>
        </p:txBody>
      </p:sp>
      <p:sp>
        <p:nvSpPr>
          <p:cNvPr id="13" name="Text 10"/>
          <p:cNvSpPr/>
          <p:nvPr/>
        </p:nvSpPr>
        <p:spPr>
          <a:xfrm>
            <a:off x="5096232" y="5919202"/>
            <a:ext cx="874037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Run small pilots to demonstrate value before rolling out broadly, building confidence through proven results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1206</Words>
  <Application>Microsoft Office PowerPoint</Application>
  <PresentationFormat>Custom</PresentationFormat>
  <Paragraphs>131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Petrona Bold</vt:lpstr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2</cp:revision>
  <dcterms:created xsi:type="dcterms:W3CDTF">2025-10-23T18:49:33Z</dcterms:created>
  <dcterms:modified xsi:type="dcterms:W3CDTF">2025-10-23T19:01:36Z</dcterms:modified>
</cp:coreProperties>
</file>