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DM Sans" pitchFamily="2" charset="0"/>
      <p:regular r:id="rId18"/>
      <p:bold r:id="rId19"/>
    </p:embeddedFont>
    <p:embeddedFont>
      <p:font typeface="DM Sans Bold" pitchFamily="2" charset="0"/>
      <p:bold r:id="rId20"/>
    </p:embeddedFont>
    <p:embeddedFont>
      <p:font typeface="DM Sans Medium" pitchFamily="2" charset="0"/>
      <p:regular r:id="rId21"/>
    </p:embeddedFont>
    <p:embeddedFont>
      <p:font typeface="Libre Baskerville" panose="02000000000000000000"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746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D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687229"/>
            <a:ext cx="7556421" cy="1700927"/>
          </a:xfrm>
          <a:prstGeom prst="rect">
            <a:avLst/>
          </a:prstGeom>
          <a:noFill/>
          <a:ln/>
        </p:spPr>
        <p:txBody>
          <a:bodyPr wrap="squar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Integrating ERP and E-Commerce Platforms: What PMs Need to Know</a:t>
            </a:r>
            <a:endParaRPr lang="en-US" sz="3550" dirty="0"/>
          </a:p>
        </p:txBody>
      </p:sp>
      <p:sp>
        <p:nvSpPr>
          <p:cNvPr id="4" name="Text 1"/>
          <p:cNvSpPr/>
          <p:nvPr/>
        </p:nvSpPr>
        <p:spPr>
          <a:xfrm>
            <a:off x="793790" y="2643307"/>
            <a:ext cx="7556421" cy="217741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online businesses scale, one of the most critical and complex projects a company will undertake is integrating its e-commerce platform with an ERP system. This integration ensures data flows smoothly across sales, inventory, finance, fulfillment, and customer service—empowering real-time decisions and delivering a seamless customer experience.</a:t>
            </a:r>
            <a:endParaRPr lang="en-US" sz="1750" dirty="0"/>
          </a:p>
        </p:txBody>
      </p:sp>
      <p:sp>
        <p:nvSpPr>
          <p:cNvPr id="5" name="Text 2"/>
          <p:cNvSpPr/>
          <p:nvPr/>
        </p:nvSpPr>
        <p:spPr>
          <a:xfrm>
            <a:off x="793790" y="5075873"/>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For project managers, successfully navigating these integration challenges requires bridging business strategy with technical execution. This presentation will guide you through the essentials of ERP-eCommerce integration to ensure your projects deliver maximum ROI with minimal disruption.</a:t>
            </a:r>
            <a:endParaRPr lang="en-US" sz="1750" dirty="0"/>
          </a:p>
        </p:txBody>
      </p:sp>
      <p:sp>
        <p:nvSpPr>
          <p:cNvPr id="6" name="Shape 3"/>
          <p:cNvSpPr/>
          <p:nvPr/>
        </p:nvSpPr>
        <p:spPr>
          <a:xfrm>
            <a:off x="793790" y="7162443"/>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7" name="Text 4"/>
          <p:cNvSpPr/>
          <p:nvPr/>
        </p:nvSpPr>
        <p:spPr>
          <a:xfrm>
            <a:off x="897612" y="7295078"/>
            <a:ext cx="15513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DM Sans Medium" pitchFamily="34" charset="0"/>
                <a:ea typeface="DM Sans Medium" pitchFamily="34" charset="-122"/>
                <a:cs typeface="DM Sans Medium" pitchFamily="34" charset="-120"/>
              </a:rPr>
              <a:t>kW</a:t>
            </a:r>
            <a:endParaRPr lang="en-US" sz="750" dirty="0"/>
          </a:p>
        </p:txBody>
      </p:sp>
      <p:sp>
        <p:nvSpPr>
          <p:cNvPr id="8" name="Text 5"/>
          <p:cNvSpPr/>
          <p:nvPr/>
        </p:nvSpPr>
        <p:spPr>
          <a:xfrm>
            <a:off x="1270040" y="7145536"/>
            <a:ext cx="2919651" cy="396835"/>
          </a:xfrm>
          <a:prstGeom prst="rect">
            <a:avLst/>
          </a:prstGeom>
          <a:noFill/>
          <a:ln/>
        </p:spPr>
        <p:txBody>
          <a:bodyPr wrap="none" lIns="0" tIns="0" rIns="0" bIns="0" rtlCol="0" anchor="t"/>
          <a:lstStyle/>
          <a:p>
            <a:pPr marL="0" indent="0" algn="l">
              <a:lnSpc>
                <a:spcPts val="3100"/>
              </a:lnSpc>
              <a:buNone/>
            </a:pPr>
            <a:r>
              <a:rPr lang="en-US" sz="2200" b="1" dirty="0">
                <a:solidFill>
                  <a:srgbClr val="454240"/>
                </a:solidFill>
                <a:latin typeface="DM Sans Bold" pitchFamily="34" charset="0"/>
                <a:ea typeface="DM Sans Bold" pitchFamily="34" charset="-122"/>
                <a:cs typeface="DM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767953"/>
            <a:ext cx="11322487"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Error Handling and Recovery Planning</a:t>
            </a:r>
            <a:endParaRPr lang="en-US" sz="4450" dirty="0"/>
          </a:p>
        </p:txBody>
      </p:sp>
      <p:pic>
        <p:nvPicPr>
          <p:cNvPr id="3" name="Image 0" descr="preencoded.png"/>
          <p:cNvPicPr>
            <a:picLocks noChangeAspect="1"/>
          </p:cNvPicPr>
          <p:nvPr/>
        </p:nvPicPr>
        <p:blipFill>
          <a:blip r:embed="rId3"/>
          <a:stretch>
            <a:fillRect/>
          </a:stretch>
        </p:blipFill>
        <p:spPr>
          <a:xfrm>
            <a:off x="793790" y="1930360"/>
            <a:ext cx="566976" cy="566976"/>
          </a:xfrm>
          <a:prstGeom prst="rect">
            <a:avLst/>
          </a:prstGeom>
        </p:spPr>
      </p:pic>
      <p:sp>
        <p:nvSpPr>
          <p:cNvPr id="4" name="Text 1"/>
          <p:cNvSpPr/>
          <p:nvPr/>
        </p:nvSpPr>
        <p:spPr>
          <a:xfrm>
            <a:off x="793790"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Error Detection</a:t>
            </a:r>
            <a:endParaRPr lang="en-US" sz="2200" dirty="0"/>
          </a:p>
        </p:txBody>
      </p:sp>
      <p:sp>
        <p:nvSpPr>
          <p:cNvPr id="5" name="Text 2"/>
          <p:cNvSpPr/>
          <p:nvPr/>
        </p:nvSpPr>
        <p:spPr>
          <a:xfrm>
            <a:off x="793790" y="3214568"/>
            <a:ext cx="3048000" cy="290322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 monitoring systems that can quickly identify failed synchronizations or data discrepancies. Set up alerts for critical integration points with notification escalation procedures.</a:t>
            </a:r>
            <a:endParaRPr lang="en-US" sz="1750" dirty="0"/>
          </a:p>
        </p:txBody>
      </p:sp>
      <p:pic>
        <p:nvPicPr>
          <p:cNvPr id="6" name="Image 1" descr="preencoded.png"/>
          <p:cNvPicPr>
            <a:picLocks noChangeAspect="1"/>
          </p:cNvPicPr>
          <p:nvPr/>
        </p:nvPicPr>
        <p:blipFill>
          <a:blip r:embed="rId4"/>
          <a:stretch>
            <a:fillRect/>
          </a:stretch>
        </p:blipFill>
        <p:spPr>
          <a:xfrm>
            <a:off x="4125278" y="1930360"/>
            <a:ext cx="566976" cy="566976"/>
          </a:xfrm>
          <a:prstGeom prst="rect">
            <a:avLst/>
          </a:prstGeom>
        </p:spPr>
      </p:pic>
      <p:sp>
        <p:nvSpPr>
          <p:cNvPr id="7" name="Text 3"/>
          <p:cNvSpPr/>
          <p:nvPr/>
        </p:nvSpPr>
        <p:spPr>
          <a:xfrm>
            <a:off x="4125278"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Documentation</a:t>
            </a:r>
            <a:endParaRPr lang="en-US" sz="2200" dirty="0"/>
          </a:p>
        </p:txBody>
      </p:sp>
      <p:sp>
        <p:nvSpPr>
          <p:cNvPr id="8" name="Text 4"/>
          <p:cNvSpPr/>
          <p:nvPr/>
        </p:nvSpPr>
        <p:spPr>
          <a:xfrm>
            <a:off x="4125278" y="321456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Maintain detailed logs of all integration activities, including timestamps, affected records, and error codes. Store error details for troubleshooting and auditing purposes.</a:t>
            </a:r>
            <a:endParaRPr lang="en-US" sz="1750" dirty="0"/>
          </a:p>
        </p:txBody>
      </p:sp>
      <p:pic>
        <p:nvPicPr>
          <p:cNvPr id="9" name="Image 2" descr="preencoded.png"/>
          <p:cNvPicPr>
            <a:picLocks noChangeAspect="1"/>
          </p:cNvPicPr>
          <p:nvPr/>
        </p:nvPicPr>
        <p:blipFill>
          <a:blip r:embed="rId5"/>
          <a:stretch>
            <a:fillRect/>
          </a:stretch>
        </p:blipFill>
        <p:spPr>
          <a:xfrm>
            <a:off x="7456884" y="1930360"/>
            <a:ext cx="566976" cy="566976"/>
          </a:xfrm>
          <a:prstGeom prst="rect">
            <a:avLst/>
          </a:prstGeom>
        </p:spPr>
      </p:pic>
      <p:sp>
        <p:nvSpPr>
          <p:cNvPr id="10" name="Text 5"/>
          <p:cNvSpPr/>
          <p:nvPr/>
        </p:nvSpPr>
        <p:spPr>
          <a:xfrm>
            <a:off x="7456884" y="2724150"/>
            <a:ext cx="3048119"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Recovery Procedures</a:t>
            </a:r>
            <a:endParaRPr lang="en-US" sz="2200" dirty="0"/>
          </a:p>
        </p:txBody>
      </p:sp>
      <p:sp>
        <p:nvSpPr>
          <p:cNvPr id="11" name="Text 6"/>
          <p:cNvSpPr/>
          <p:nvPr/>
        </p:nvSpPr>
        <p:spPr>
          <a:xfrm>
            <a:off x="7456884" y="356889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Develop standard operating procedures for common failure scenarios. Include both automated recovery processes and manual intervention steps for complex issues.</a:t>
            </a:r>
            <a:endParaRPr lang="en-US" sz="1750" dirty="0"/>
          </a:p>
        </p:txBody>
      </p:sp>
      <p:pic>
        <p:nvPicPr>
          <p:cNvPr id="12" name="Image 3" descr="preencoded.png"/>
          <p:cNvPicPr>
            <a:picLocks noChangeAspect="1"/>
          </p:cNvPicPr>
          <p:nvPr/>
        </p:nvPicPr>
        <p:blipFill>
          <a:blip r:embed="rId6"/>
          <a:stretch>
            <a:fillRect/>
          </a:stretch>
        </p:blipFill>
        <p:spPr>
          <a:xfrm>
            <a:off x="10788491" y="1930360"/>
            <a:ext cx="566976" cy="566976"/>
          </a:xfrm>
          <a:prstGeom prst="rect">
            <a:avLst/>
          </a:prstGeom>
        </p:spPr>
      </p:pic>
      <p:sp>
        <p:nvSpPr>
          <p:cNvPr id="13" name="Text 7"/>
          <p:cNvSpPr/>
          <p:nvPr/>
        </p:nvSpPr>
        <p:spPr>
          <a:xfrm>
            <a:off x="10788491" y="272415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Failover Systems</a:t>
            </a:r>
            <a:endParaRPr lang="en-US" sz="2200" dirty="0"/>
          </a:p>
        </p:txBody>
      </p:sp>
      <p:sp>
        <p:nvSpPr>
          <p:cNvPr id="14" name="Text 8"/>
          <p:cNvSpPr/>
          <p:nvPr/>
        </p:nvSpPr>
        <p:spPr>
          <a:xfrm>
            <a:off x="10788491" y="3214568"/>
            <a:ext cx="3048119"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Create redundant pathways for business-critical data flows. Implement queue systems that can temporarily store transactions if primary integration channels fail.</a:t>
            </a:r>
            <a:endParaRPr lang="en-US" sz="1750" dirty="0"/>
          </a:p>
        </p:txBody>
      </p:sp>
      <p:sp>
        <p:nvSpPr>
          <p:cNvPr id="15" name="Text 9"/>
          <p:cNvSpPr/>
          <p:nvPr/>
        </p:nvSpPr>
        <p:spPr>
          <a:xfrm>
            <a:off x="793790" y="6372939"/>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Even the best-designed integrations will occasionally fail. A robust error handling strategy minimizes business disruption and prevents data corruption. Document your approach clearly and ensure support teams are trained on troubleshooting procedures.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389340"/>
          </a:xfrm>
          <a:prstGeom prst="rect">
            <a:avLst/>
          </a:prstGeom>
        </p:spPr>
      </p:pic>
      <p:sp>
        <p:nvSpPr>
          <p:cNvPr id="3" name="Text 0"/>
          <p:cNvSpPr/>
          <p:nvPr/>
        </p:nvSpPr>
        <p:spPr>
          <a:xfrm>
            <a:off x="777954" y="2000607"/>
            <a:ext cx="9653588" cy="694730"/>
          </a:xfrm>
          <a:prstGeom prst="rect">
            <a:avLst/>
          </a:prstGeom>
          <a:noFill/>
          <a:ln/>
        </p:spPr>
        <p:txBody>
          <a:bodyPr wrap="none" lIns="0" tIns="0" rIns="0" bIns="0" rtlCol="0" anchor="t"/>
          <a:lstStyle/>
          <a:p>
            <a:pPr marL="0" indent="0" algn="l">
              <a:lnSpc>
                <a:spcPts val="5450"/>
              </a:lnSpc>
              <a:buNone/>
            </a:pPr>
            <a:r>
              <a:rPr lang="en-US" sz="4350" dirty="0">
                <a:solidFill>
                  <a:srgbClr val="5C4E3D"/>
                </a:solidFill>
                <a:latin typeface="Libre Baskerville" pitchFamily="34" charset="0"/>
                <a:ea typeface="Libre Baskerville" pitchFamily="34" charset="-122"/>
                <a:cs typeface="Libre Baskerville" pitchFamily="34" charset="-120"/>
              </a:rPr>
              <a:t>Stakeholder Communication Plan</a:t>
            </a:r>
            <a:endParaRPr lang="en-US" sz="4350" dirty="0"/>
          </a:p>
        </p:txBody>
      </p:sp>
      <p:sp>
        <p:nvSpPr>
          <p:cNvPr id="4" name="Text 1"/>
          <p:cNvSpPr/>
          <p:nvPr/>
        </p:nvSpPr>
        <p:spPr>
          <a:xfrm>
            <a:off x="777954"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70%</a:t>
            </a:r>
            <a:endParaRPr lang="en-US" sz="5750" dirty="0"/>
          </a:p>
        </p:txBody>
      </p:sp>
      <p:sp>
        <p:nvSpPr>
          <p:cNvPr id="5" name="Text 2"/>
          <p:cNvSpPr/>
          <p:nvPr/>
        </p:nvSpPr>
        <p:spPr>
          <a:xfrm>
            <a:off x="1112282" y="4151114"/>
            <a:ext cx="3467219"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Integration Success Rate</a:t>
            </a:r>
            <a:endParaRPr lang="en-US" sz="2150" dirty="0"/>
          </a:p>
        </p:txBody>
      </p:sp>
      <p:sp>
        <p:nvSpPr>
          <p:cNvPr id="6" name="Text 3"/>
          <p:cNvSpPr/>
          <p:nvPr/>
        </p:nvSpPr>
        <p:spPr>
          <a:xfrm>
            <a:off x="777954"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Projects with comprehensive communication plans vs. 30% for those without</a:t>
            </a:r>
            <a:endParaRPr lang="en-US" sz="1750" dirty="0"/>
          </a:p>
        </p:txBody>
      </p:sp>
      <p:sp>
        <p:nvSpPr>
          <p:cNvPr id="7" name="Text 4"/>
          <p:cNvSpPr/>
          <p:nvPr/>
        </p:nvSpPr>
        <p:spPr>
          <a:xfrm>
            <a:off x="5247203"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4x</a:t>
            </a:r>
            <a:endParaRPr lang="en-US" sz="5750" dirty="0"/>
          </a:p>
        </p:txBody>
      </p:sp>
      <p:sp>
        <p:nvSpPr>
          <p:cNvPr id="8" name="Text 5"/>
          <p:cNvSpPr/>
          <p:nvPr/>
        </p:nvSpPr>
        <p:spPr>
          <a:xfrm>
            <a:off x="5925741" y="4151114"/>
            <a:ext cx="2778681"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Weekly Updates</a:t>
            </a:r>
            <a:endParaRPr lang="en-US" sz="2150" dirty="0"/>
          </a:p>
        </p:txBody>
      </p:sp>
      <p:sp>
        <p:nvSpPr>
          <p:cNvPr id="9" name="Text 6"/>
          <p:cNvSpPr/>
          <p:nvPr/>
        </p:nvSpPr>
        <p:spPr>
          <a:xfrm>
            <a:off x="5247203"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Minimum recommended frequency for stakeholder communications during active phases</a:t>
            </a:r>
            <a:endParaRPr lang="en-US" sz="1750" dirty="0"/>
          </a:p>
        </p:txBody>
      </p:sp>
      <p:sp>
        <p:nvSpPr>
          <p:cNvPr id="10" name="Text 7"/>
          <p:cNvSpPr/>
          <p:nvPr/>
        </p:nvSpPr>
        <p:spPr>
          <a:xfrm>
            <a:off x="9716453" y="3139797"/>
            <a:ext cx="4135874" cy="733544"/>
          </a:xfrm>
          <a:prstGeom prst="rect">
            <a:avLst/>
          </a:prstGeom>
          <a:noFill/>
          <a:ln/>
        </p:spPr>
        <p:txBody>
          <a:bodyPr wrap="none" lIns="0" tIns="0" rIns="0" bIns="0" rtlCol="0" anchor="t"/>
          <a:lstStyle/>
          <a:p>
            <a:pPr marL="0" indent="0" algn="ctr">
              <a:lnSpc>
                <a:spcPts val="5750"/>
              </a:lnSpc>
              <a:buNone/>
            </a:pPr>
            <a:r>
              <a:rPr lang="en-US" sz="5750" dirty="0">
                <a:solidFill>
                  <a:srgbClr val="454240"/>
                </a:solidFill>
                <a:latin typeface="Libre Baskerville" pitchFamily="34" charset="0"/>
                <a:ea typeface="Libre Baskerville" pitchFamily="34" charset="-122"/>
                <a:cs typeface="Libre Baskerville" pitchFamily="34" charset="-120"/>
              </a:rPr>
              <a:t>6+</a:t>
            </a:r>
            <a:endParaRPr lang="en-US" sz="5750" dirty="0"/>
          </a:p>
        </p:txBody>
      </p:sp>
      <p:sp>
        <p:nvSpPr>
          <p:cNvPr id="11" name="Text 8"/>
          <p:cNvSpPr/>
          <p:nvPr/>
        </p:nvSpPr>
        <p:spPr>
          <a:xfrm>
            <a:off x="10394990" y="4151114"/>
            <a:ext cx="2778681" cy="347305"/>
          </a:xfrm>
          <a:prstGeom prst="rect">
            <a:avLst/>
          </a:prstGeom>
          <a:noFill/>
          <a:ln/>
        </p:spPr>
        <p:txBody>
          <a:bodyPr wrap="none" lIns="0" tIns="0" rIns="0" bIns="0" rtlCol="0" anchor="t"/>
          <a:lstStyle/>
          <a:p>
            <a:pPr marL="0" indent="0" algn="ctr">
              <a:lnSpc>
                <a:spcPts val="2700"/>
              </a:lnSpc>
              <a:buNone/>
            </a:pPr>
            <a:r>
              <a:rPr lang="en-US" sz="2150" dirty="0">
                <a:solidFill>
                  <a:srgbClr val="454240"/>
                </a:solidFill>
                <a:latin typeface="Libre Baskerville" pitchFamily="34" charset="0"/>
                <a:ea typeface="Libre Baskerville" pitchFamily="34" charset="-122"/>
                <a:cs typeface="Libre Baskerville" pitchFamily="34" charset="-120"/>
              </a:rPr>
              <a:t>Key Departments</a:t>
            </a:r>
            <a:endParaRPr lang="en-US" sz="2150" dirty="0"/>
          </a:p>
        </p:txBody>
      </p:sp>
      <p:sp>
        <p:nvSpPr>
          <p:cNvPr id="12" name="Text 9"/>
          <p:cNvSpPr/>
          <p:nvPr/>
        </p:nvSpPr>
        <p:spPr>
          <a:xfrm>
            <a:off x="9716453" y="4631769"/>
            <a:ext cx="4135874" cy="1066919"/>
          </a:xfrm>
          <a:prstGeom prst="rect">
            <a:avLst/>
          </a:prstGeom>
          <a:noFill/>
          <a:ln/>
        </p:spPr>
        <p:txBody>
          <a:bodyPr wrap="square" lIns="0" tIns="0" rIns="0" bIns="0" rtlCol="0" anchor="t"/>
          <a:lstStyle/>
          <a:p>
            <a:pPr marL="0" indent="0" algn="ctr">
              <a:lnSpc>
                <a:spcPts val="2800"/>
              </a:lnSpc>
              <a:buNone/>
            </a:pPr>
            <a:r>
              <a:rPr lang="en-US" sz="1750" dirty="0">
                <a:solidFill>
                  <a:srgbClr val="454240"/>
                </a:solidFill>
                <a:latin typeface="DM Sans" pitchFamily="34" charset="0"/>
                <a:ea typeface="DM Sans" pitchFamily="34" charset="-122"/>
                <a:cs typeface="DM Sans" pitchFamily="34" charset="-120"/>
              </a:rPr>
              <a:t>Number of functional areas typically impacted by ERP-eCommerce integrations</a:t>
            </a:r>
            <a:endParaRPr lang="en-US" sz="1750" dirty="0"/>
          </a:p>
        </p:txBody>
      </p:sp>
      <p:sp>
        <p:nvSpPr>
          <p:cNvPr id="13" name="Text 10"/>
          <p:cNvSpPr/>
          <p:nvPr/>
        </p:nvSpPr>
        <p:spPr>
          <a:xfrm>
            <a:off x="777954" y="5948720"/>
            <a:ext cx="13074491" cy="71127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Effective communication is essential for integration success. Create a stakeholder communication matrix identifying who needs what information and when. Include technical teams, business users, leadership, and external vendors in your plan.</a:t>
            </a:r>
            <a:endParaRPr lang="en-US" sz="1750" dirty="0"/>
          </a:p>
        </p:txBody>
      </p:sp>
      <p:sp>
        <p:nvSpPr>
          <p:cNvPr id="14" name="Text 11"/>
          <p:cNvSpPr/>
          <p:nvPr/>
        </p:nvSpPr>
        <p:spPr>
          <a:xfrm>
            <a:off x="777954" y="6910030"/>
            <a:ext cx="13074491" cy="711279"/>
          </a:xfrm>
          <a:prstGeom prst="rect">
            <a:avLst/>
          </a:prstGeom>
          <a:noFill/>
          <a:ln/>
        </p:spPr>
        <p:txBody>
          <a:bodyPr wrap="square" lIns="0" tIns="0" rIns="0" bIns="0" rtlCol="0" anchor="t"/>
          <a:lstStyle/>
          <a:p>
            <a:pPr marL="0" indent="0" algn="l">
              <a:lnSpc>
                <a:spcPts val="2800"/>
              </a:lnSpc>
              <a:buNone/>
            </a:pPr>
            <a:r>
              <a:rPr lang="en-US" sz="1750" dirty="0">
                <a:solidFill>
                  <a:srgbClr val="454240"/>
                </a:solidFill>
                <a:latin typeface="DM Sans" pitchFamily="34" charset="0"/>
                <a:ea typeface="DM Sans" pitchFamily="34" charset="-122"/>
                <a:cs typeface="DM Sans" pitchFamily="34" charset="-120"/>
              </a:rPr>
              <a:t>Proactively communicate milestone achievements, upcoming changes, and potential risks. Establish regular check-ins with key stakeholders to gather feedback and address concerns early.</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76526" y="610791"/>
            <a:ext cx="6541770" cy="554593"/>
          </a:xfrm>
          <a:prstGeom prst="rect">
            <a:avLst/>
          </a:prstGeom>
          <a:noFill/>
          <a:ln/>
        </p:spPr>
        <p:txBody>
          <a:bodyPr wrap="none" lIns="0" tIns="0" rIns="0" bIns="0" rtlCol="0" anchor="t"/>
          <a:lstStyle/>
          <a:p>
            <a:pPr marL="0" indent="0" algn="l">
              <a:lnSpc>
                <a:spcPts val="4350"/>
              </a:lnSpc>
              <a:buNone/>
            </a:pPr>
            <a:r>
              <a:rPr lang="en-US" sz="3450" dirty="0">
                <a:solidFill>
                  <a:srgbClr val="5C4E3D"/>
                </a:solidFill>
                <a:latin typeface="Libre Baskerville" pitchFamily="34" charset="0"/>
                <a:ea typeface="Libre Baskerville" pitchFamily="34" charset="-122"/>
                <a:cs typeface="Libre Baskerville" pitchFamily="34" charset="-120"/>
              </a:rPr>
              <a:t>Common Integration Pitfalls</a:t>
            </a:r>
            <a:endParaRPr lang="en-US" sz="3450" dirty="0"/>
          </a:p>
        </p:txBody>
      </p:sp>
      <p:pic>
        <p:nvPicPr>
          <p:cNvPr id="3" name="Image 0" descr="preencoded.png"/>
          <p:cNvPicPr>
            <a:picLocks noChangeAspect="1"/>
          </p:cNvPicPr>
          <p:nvPr/>
        </p:nvPicPr>
        <p:blipFill>
          <a:blip r:embed="rId3"/>
          <a:stretch>
            <a:fillRect/>
          </a:stretch>
        </p:blipFill>
        <p:spPr>
          <a:xfrm>
            <a:off x="776526" y="1609130"/>
            <a:ext cx="12758976" cy="3735229"/>
          </a:xfrm>
          <a:prstGeom prst="rect">
            <a:avLst/>
          </a:prstGeom>
        </p:spPr>
      </p:pic>
      <p:sp>
        <p:nvSpPr>
          <p:cNvPr id="4" name="Text 1"/>
          <p:cNvSpPr/>
          <p:nvPr/>
        </p:nvSpPr>
        <p:spPr>
          <a:xfrm>
            <a:off x="776526" y="5593913"/>
            <a:ext cx="13077349" cy="1065133"/>
          </a:xfrm>
          <a:prstGeom prst="rect">
            <a:avLst/>
          </a:prstGeom>
          <a:noFill/>
          <a:ln/>
        </p:spPr>
        <p:txBody>
          <a:bodyPr wrap="square" lIns="0" tIns="0" rIns="0" bIns="0" rtlCol="0" anchor="t"/>
          <a:lstStyle/>
          <a:p>
            <a:pPr marL="0" indent="0" algn="l">
              <a:lnSpc>
                <a:spcPts val="2750"/>
              </a:lnSpc>
              <a:buNone/>
            </a:pPr>
            <a:r>
              <a:rPr lang="en-US" sz="1700" dirty="0">
                <a:solidFill>
                  <a:srgbClr val="454240"/>
                </a:solidFill>
                <a:latin typeface="DM Sans" pitchFamily="34" charset="0"/>
                <a:ea typeface="DM Sans" pitchFamily="34" charset="-122"/>
                <a:cs typeface="DM Sans" pitchFamily="34" charset="-120"/>
              </a:rPr>
              <a:t>Most integration projects face significant challenges, with inadequate requirements gathering and poor source data quality topping the list. As a project manager, you can mitigate these risks through thorough documentation, comprehensive data cleansing, and rigorous testing protocols.</a:t>
            </a:r>
            <a:endParaRPr lang="en-US" sz="1700" dirty="0"/>
          </a:p>
        </p:txBody>
      </p:sp>
      <p:sp>
        <p:nvSpPr>
          <p:cNvPr id="5" name="Text 2"/>
          <p:cNvSpPr/>
          <p:nvPr/>
        </p:nvSpPr>
        <p:spPr>
          <a:xfrm>
            <a:off x="776526" y="6908602"/>
            <a:ext cx="13077349" cy="710089"/>
          </a:xfrm>
          <a:prstGeom prst="rect">
            <a:avLst/>
          </a:prstGeom>
          <a:noFill/>
          <a:ln/>
        </p:spPr>
        <p:txBody>
          <a:bodyPr wrap="square" lIns="0" tIns="0" rIns="0" bIns="0" rtlCol="0" anchor="t"/>
          <a:lstStyle/>
          <a:p>
            <a:pPr marL="0" indent="0" algn="l">
              <a:lnSpc>
                <a:spcPts val="2750"/>
              </a:lnSpc>
              <a:buNone/>
            </a:pPr>
            <a:r>
              <a:rPr lang="en-US" sz="1700" dirty="0">
                <a:solidFill>
                  <a:srgbClr val="454240"/>
                </a:solidFill>
                <a:latin typeface="DM Sans" pitchFamily="34" charset="0"/>
                <a:ea typeface="DM Sans" pitchFamily="34" charset="-122"/>
                <a:cs typeface="DM Sans" pitchFamily="34" charset="-120"/>
              </a:rPr>
              <a:t>Remember that technical integration is only part of the equation—change management for affected teams is equally important for project success.</a:t>
            </a:r>
            <a:endParaRPr lang="en-US" sz="1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93790" y="722590"/>
            <a:ext cx="12810292"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Case Study: RetailCorp's Integration Success</a:t>
            </a:r>
            <a:endParaRPr lang="en-US" sz="4450" dirty="0"/>
          </a:p>
        </p:txBody>
      </p:sp>
      <p:sp>
        <p:nvSpPr>
          <p:cNvPr id="3" name="Shape 1"/>
          <p:cNvSpPr/>
          <p:nvPr/>
        </p:nvSpPr>
        <p:spPr>
          <a:xfrm>
            <a:off x="793790" y="2565440"/>
            <a:ext cx="4120753"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4" name="Text 2"/>
          <p:cNvSpPr/>
          <p:nvPr/>
        </p:nvSpPr>
        <p:spPr>
          <a:xfrm>
            <a:off x="793790" y="31324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Challenge</a:t>
            </a:r>
            <a:endParaRPr lang="en-US" sz="2200" dirty="0"/>
          </a:p>
        </p:txBody>
      </p:sp>
      <p:sp>
        <p:nvSpPr>
          <p:cNvPr id="5" name="Text 3"/>
          <p:cNvSpPr/>
          <p:nvPr/>
        </p:nvSpPr>
        <p:spPr>
          <a:xfrm>
            <a:off x="793790" y="3622834"/>
            <a:ext cx="4120753"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RetailCorp, a multi-channel retailer with 50+ locations and a growing e-commerce presence, struggled with inventory discrepancies, delayed order processing, and incomplete financial reporting due to siloed Shopify Plus and NetSuite ERP systems.</a:t>
            </a:r>
            <a:endParaRPr lang="en-US" sz="1750" dirty="0"/>
          </a:p>
        </p:txBody>
      </p:sp>
      <p:sp>
        <p:nvSpPr>
          <p:cNvPr id="6" name="Shape 4"/>
          <p:cNvSpPr/>
          <p:nvPr/>
        </p:nvSpPr>
        <p:spPr>
          <a:xfrm>
            <a:off x="5254704" y="2225159"/>
            <a:ext cx="4120872"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7" name="Text 5"/>
          <p:cNvSpPr/>
          <p:nvPr/>
        </p:nvSpPr>
        <p:spPr>
          <a:xfrm>
            <a:off x="5254704" y="279213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Solution</a:t>
            </a:r>
            <a:endParaRPr lang="en-US" sz="2200" dirty="0"/>
          </a:p>
        </p:txBody>
      </p:sp>
      <p:sp>
        <p:nvSpPr>
          <p:cNvPr id="8" name="Text 6"/>
          <p:cNvSpPr/>
          <p:nvPr/>
        </p:nvSpPr>
        <p:spPr>
          <a:xfrm>
            <a:off x="5254704" y="3282553"/>
            <a:ext cx="4120872"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Implemented a phased integration approach using middleware with real-time syncing for inventory and orders, and scheduled batches for financial data. Created a centralized data governance team to maintain data quality across platforms.</a:t>
            </a:r>
            <a:endParaRPr lang="en-US" sz="1750" dirty="0"/>
          </a:p>
        </p:txBody>
      </p:sp>
      <p:sp>
        <p:nvSpPr>
          <p:cNvPr id="9" name="Shape 7"/>
          <p:cNvSpPr/>
          <p:nvPr/>
        </p:nvSpPr>
        <p:spPr>
          <a:xfrm>
            <a:off x="9715738" y="1884997"/>
            <a:ext cx="4120872" cy="226814"/>
          </a:xfrm>
          <a:prstGeom prst="roundRect">
            <a:avLst>
              <a:gd name="adj" fmla="val 42003"/>
            </a:avLst>
          </a:prstGeom>
          <a:solidFill>
            <a:srgbClr val="F7EDD4"/>
          </a:solidFill>
          <a:ln w="7620">
            <a:solidFill>
              <a:srgbClr val="DDD3BA"/>
            </a:solidFill>
            <a:prstDash val="solid"/>
          </a:ln>
        </p:spPr>
        <p:txBody>
          <a:bodyPr/>
          <a:lstStyle/>
          <a:p>
            <a:endParaRPr lang="en-US"/>
          </a:p>
        </p:txBody>
      </p:sp>
      <p:sp>
        <p:nvSpPr>
          <p:cNvPr id="10" name="Text 8"/>
          <p:cNvSpPr/>
          <p:nvPr/>
        </p:nvSpPr>
        <p:spPr>
          <a:xfrm>
            <a:off x="9715738" y="245197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Results</a:t>
            </a:r>
            <a:endParaRPr lang="en-US" sz="2200" dirty="0"/>
          </a:p>
        </p:txBody>
      </p:sp>
      <p:sp>
        <p:nvSpPr>
          <p:cNvPr id="11" name="Text 9"/>
          <p:cNvSpPr/>
          <p:nvPr/>
        </p:nvSpPr>
        <p:spPr>
          <a:xfrm>
            <a:off x="9715738" y="2942392"/>
            <a:ext cx="4120872" cy="254031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Achieved 99.8% inventory accuracy, reduced order processing time from 6 hours to 4 minutes, decreased manual data entry by 87%, and improved financial reporting accuracy while enabling same-day shipping for 95% of online orders.</a:t>
            </a:r>
            <a:endParaRPr lang="en-US" sz="1750" dirty="0"/>
          </a:p>
        </p:txBody>
      </p:sp>
      <p:sp>
        <p:nvSpPr>
          <p:cNvPr id="12" name="Text 10"/>
          <p:cNvSpPr/>
          <p:nvPr/>
        </p:nvSpPr>
        <p:spPr>
          <a:xfrm>
            <a:off x="793790" y="6418302"/>
            <a:ext cx="130428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RetailCorp's success demonstrates the transformative impact of well-executed integration. By prioritizing cross-functional collaboration and focusing on business outcomes rather than just technical connections, they achieved significant operational improvements within six months of implementation.</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98183" y="548521"/>
            <a:ext cx="8679299" cy="623411"/>
          </a:xfrm>
          <a:prstGeom prst="rect">
            <a:avLst/>
          </a:prstGeom>
          <a:noFill/>
          <a:ln/>
        </p:spPr>
        <p:txBody>
          <a:bodyPr wrap="none" lIns="0" tIns="0" rIns="0" bIns="0" rtlCol="0" anchor="t"/>
          <a:lstStyle/>
          <a:p>
            <a:pPr marL="0" indent="0" algn="l">
              <a:lnSpc>
                <a:spcPts val="4900"/>
              </a:lnSpc>
              <a:buNone/>
            </a:pPr>
            <a:r>
              <a:rPr lang="en-US" sz="3900" dirty="0">
                <a:solidFill>
                  <a:srgbClr val="5C4E3D"/>
                </a:solidFill>
                <a:latin typeface="Libre Baskerville" pitchFamily="34" charset="0"/>
                <a:ea typeface="Libre Baskerville" pitchFamily="34" charset="-122"/>
                <a:cs typeface="Libre Baskerville" pitchFamily="34" charset="-120"/>
              </a:rPr>
              <a:t>Key Takeaways for Project Success</a:t>
            </a:r>
            <a:endParaRPr lang="en-US" sz="3900" dirty="0"/>
          </a:p>
        </p:txBody>
      </p:sp>
      <p:sp>
        <p:nvSpPr>
          <p:cNvPr id="3" name="Text 1"/>
          <p:cNvSpPr/>
          <p:nvPr/>
        </p:nvSpPr>
        <p:spPr>
          <a:xfrm>
            <a:off x="2206347" y="2119193"/>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Plan Thoroughly</a:t>
            </a:r>
            <a:endParaRPr lang="en-US" sz="1950" dirty="0"/>
          </a:p>
        </p:txBody>
      </p:sp>
      <p:sp>
        <p:nvSpPr>
          <p:cNvPr id="4" name="Text 2"/>
          <p:cNvSpPr/>
          <p:nvPr/>
        </p:nvSpPr>
        <p:spPr>
          <a:xfrm>
            <a:off x="698183" y="2550438"/>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Invest time in requirements gathering and detailed data mapping</a:t>
            </a:r>
            <a:endParaRPr lang="en-US" sz="1550" dirty="0"/>
          </a:p>
        </p:txBody>
      </p:sp>
      <p:pic>
        <p:nvPicPr>
          <p:cNvPr id="5" name="Image 0" descr="preencoded.png"/>
          <p:cNvPicPr>
            <a:picLocks noChangeAspect="1"/>
          </p:cNvPicPr>
          <p:nvPr/>
        </p:nvPicPr>
        <p:blipFill>
          <a:blip r:embed="rId3"/>
          <a:stretch>
            <a:fillRect/>
          </a:stretch>
        </p:blipFill>
        <p:spPr>
          <a:xfrm>
            <a:off x="4999196" y="1570911"/>
            <a:ext cx="4631888" cy="4631888"/>
          </a:xfrm>
          <a:prstGeom prst="rect">
            <a:avLst/>
          </a:prstGeom>
        </p:spPr>
      </p:pic>
      <p:pic>
        <p:nvPicPr>
          <p:cNvPr id="6" name="Image 1" descr="preencoded.png"/>
          <p:cNvPicPr>
            <a:picLocks noChangeAspect="1"/>
          </p:cNvPicPr>
          <p:nvPr/>
        </p:nvPicPr>
        <p:blipFill>
          <a:blip r:embed="rId4"/>
          <a:stretch>
            <a:fillRect/>
          </a:stretch>
        </p:blipFill>
        <p:spPr>
          <a:xfrm>
            <a:off x="6037540" y="2536031"/>
            <a:ext cx="298490" cy="373023"/>
          </a:xfrm>
          <a:prstGeom prst="rect">
            <a:avLst/>
          </a:prstGeom>
        </p:spPr>
      </p:pic>
      <p:sp>
        <p:nvSpPr>
          <p:cNvPr id="7" name="Text 3"/>
          <p:cNvSpPr/>
          <p:nvPr/>
        </p:nvSpPr>
        <p:spPr>
          <a:xfrm>
            <a:off x="9930289" y="1708309"/>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Collaborate Widely</a:t>
            </a:r>
            <a:endParaRPr lang="en-US" sz="1950" dirty="0"/>
          </a:p>
        </p:txBody>
      </p:sp>
      <p:sp>
        <p:nvSpPr>
          <p:cNvPr id="8" name="Text 4"/>
          <p:cNvSpPr/>
          <p:nvPr/>
        </p:nvSpPr>
        <p:spPr>
          <a:xfrm>
            <a:off x="9930289" y="2139553"/>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Involve stakeholders from all impacted business functions</a:t>
            </a:r>
            <a:endParaRPr lang="en-US" sz="1550" dirty="0"/>
          </a:p>
        </p:txBody>
      </p:sp>
      <p:pic>
        <p:nvPicPr>
          <p:cNvPr id="9" name="Image 2" descr="preencoded.png"/>
          <p:cNvPicPr>
            <a:picLocks noChangeAspect="1"/>
          </p:cNvPicPr>
          <p:nvPr/>
        </p:nvPicPr>
        <p:blipFill>
          <a:blip r:embed="rId5"/>
          <a:stretch>
            <a:fillRect/>
          </a:stretch>
        </p:blipFill>
        <p:spPr>
          <a:xfrm>
            <a:off x="4999196" y="1570911"/>
            <a:ext cx="4631888" cy="4631888"/>
          </a:xfrm>
          <a:prstGeom prst="rect">
            <a:avLst/>
          </a:prstGeom>
        </p:spPr>
      </p:pic>
      <p:sp>
        <p:nvSpPr>
          <p:cNvPr id="10" name="Text 5"/>
          <p:cNvSpPr/>
          <p:nvPr/>
        </p:nvSpPr>
        <p:spPr>
          <a:xfrm>
            <a:off x="7924324" y="2267545"/>
            <a:ext cx="298490" cy="373023"/>
          </a:xfrm>
          <a:prstGeom prst="rect">
            <a:avLst/>
          </a:prstGeom>
          <a:noFill/>
          <a:ln/>
        </p:spPr>
        <p:txBody>
          <a:bodyPr wrap="none" lIns="0" tIns="0" rIns="0" bIns="0" rtlCol="0" anchor="t"/>
          <a:lstStyle/>
          <a:p>
            <a:pPr marL="0" indent="0" algn="l">
              <a:lnSpc>
                <a:spcPts val="3750"/>
              </a:lnSpc>
              <a:buNone/>
            </a:pPr>
            <a:r>
              <a:rPr lang="en-US" sz="2350" dirty="0">
                <a:solidFill>
                  <a:srgbClr val="454240"/>
                </a:solidFill>
                <a:latin typeface="Libre Baskerville" pitchFamily="34" charset="0"/>
                <a:ea typeface="Libre Baskerville" pitchFamily="34" charset="-122"/>
                <a:cs typeface="Libre Baskerville" pitchFamily="34" charset="-120"/>
              </a:rPr>
              <a:t>2</a:t>
            </a:r>
            <a:endParaRPr lang="en-US" sz="2350" dirty="0"/>
          </a:p>
        </p:txBody>
      </p:sp>
      <p:sp>
        <p:nvSpPr>
          <p:cNvPr id="11" name="Text 6"/>
          <p:cNvSpPr/>
          <p:nvPr/>
        </p:nvSpPr>
        <p:spPr>
          <a:xfrm>
            <a:off x="10030063" y="3351967"/>
            <a:ext cx="2493645"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Test Rigorously</a:t>
            </a:r>
            <a:endParaRPr lang="en-US" sz="1950" dirty="0"/>
          </a:p>
        </p:txBody>
      </p:sp>
      <p:sp>
        <p:nvSpPr>
          <p:cNvPr id="12" name="Text 7"/>
          <p:cNvSpPr/>
          <p:nvPr/>
        </p:nvSpPr>
        <p:spPr>
          <a:xfrm>
            <a:off x="10030063" y="3783211"/>
            <a:ext cx="3902154"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Validate both technical connections and business processes</a:t>
            </a:r>
            <a:endParaRPr lang="en-US" sz="1550" dirty="0"/>
          </a:p>
        </p:txBody>
      </p:sp>
      <p:pic>
        <p:nvPicPr>
          <p:cNvPr id="13" name="Image 3" descr="preencoded.png"/>
          <p:cNvPicPr>
            <a:picLocks noChangeAspect="1"/>
          </p:cNvPicPr>
          <p:nvPr/>
        </p:nvPicPr>
        <p:blipFill>
          <a:blip r:embed="rId6"/>
          <a:stretch>
            <a:fillRect/>
          </a:stretch>
        </p:blipFill>
        <p:spPr>
          <a:xfrm>
            <a:off x="4999196" y="1570911"/>
            <a:ext cx="4631888" cy="4631888"/>
          </a:xfrm>
          <a:prstGeom prst="rect">
            <a:avLst/>
          </a:prstGeom>
        </p:spPr>
      </p:pic>
      <p:pic>
        <p:nvPicPr>
          <p:cNvPr id="14" name="Image 4" descr="preencoded.png"/>
          <p:cNvPicPr>
            <a:picLocks noChangeAspect="1"/>
          </p:cNvPicPr>
          <p:nvPr/>
        </p:nvPicPr>
        <p:blipFill>
          <a:blip r:embed="rId7"/>
          <a:stretch>
            <a:fillRect/>
          </a:stretch>
        </p:blipFill>
        <p:spPr>
          <a:xfrm>
            <a:off x="8762762" y="3978950"/>
            <a:ext cx="298490" cy="373023"/>
          </a:xfrm>
          <a:prstGeom prst="rect">
            <a:avLst/>
          </a:prstGeom>
        </p:spPr>
      </p:pic>
      <p:sp>
        <p:nvSpPr>
          <p:cNvPr id="15" name="Text 8"/>
          <p:cNvSpPr/>
          <p:nvPr/>
        </p:nvSpPr>
        <p:spPr>
          <a:xfrm>
            <a:off x="9930289" y="4995624"/>
            <a:ext cx="2516624" cy="311587"/>
          </a:xfrm>
          <a:prstGeom prst="rect">
            <a:avLst/>
          </a:prstGeom>
          <a:noFill/>
          <a:ln/>
        </p:spPr>
        <p:txBody>
          <a:bodyPr wrap="none" lIns="0" tIns="0" rIns="0" bIns="0" rtlCol="0" anchor="t"/>
          <a:lstStyle/>
          <a:p>
            <a:pPr marL="0" indent="0" algn="l">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Prepare for Failures</a:t>
            </a:r>
            <a:endParaRPr lang="en-US" sz="1950" dirty="0"/>
          </a:p>
        </p:txBody>
      </p:sp>
      <p:sp>
        <p:nvSpPr>
          <p:cNvPr id="16" name="Text 9"/>
          <p:cNvSpPr/>
          <p:nvPr/>
        </p:nvSpPr>
        <p:spPr>
          <a:xfrm>
            <a:off x="9930289" y="5426869"/>
            <a:ext cx="4001929"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Develop comprehensive error handling and recovery plans</a:t>
            </a:r>
            <a:endParaRPr lang="en-US" sz="1550" dirty="0"/>
          </a:p>
        </p:txBody>
      </p:sp>
      <p:pic>
        <p:nvPicPr>
          <p:cNvPr id="17" name="Image 5" descr="preencoded.png"/>
          <p:cNvPicPr>
            <a:picLocks noChangeAspect="1"/>
          </p:cNvPicPr>
          <p:nvPr/>
        </p:nvPicPr>
        <p:blipFill>
          <a:blip r:embed="rId8"/>
          <a:stretch>
            <a:fillRect/>
          </a:stretch>
        </p:blipFill>
        <p:spPr>
          <a:xfrm>
            <a:off x="4999196" y="1570911"/>
            <a:ext cx="4631888" cy="4631888"/>
          </a:xfrm>
          <a:prstGeom prst="rect">
            <a:avLst/>
          </a:prstGeom>
        </p:spPr>
      </p:pic>
      <p:pic>
        <p:nvPicPr>
          <p:cNvPr id="18" name="Image 6" descr="preencoded.png"/>
          <p:cNvPicPr>
            <a:picLocks noChangeAspect="1"/>
          </p:cNvPicPr>
          <p:nvPr/>
        </p:nvPicPr>
        <p:blipFill>
          <a:blip r:embed="rId9"/>
          <a:stretch>
            <a:fillRect/>
          </a:stretch>
        </p:blipFill>
        <p:spPr>
          <a:xfrm>
            <a:off x="7394258" y="5305187"/>
            <a:ext cx="298490" cy="373023"/>
          </a:xfrm>
          <a:prstGeom prst="rect">
            <a:avLst/>
          </a:prstGeom>
        </p:spPr>
      </p:pic>
      <p:sp>
        <p:nvSpPr>
          <p:cNvPr id="19" name="Text 10"/>
          <p:cNvSpPr/>
          <p:nvPr/>
        </p:nvSpPr>
        <p:spPr>
          <a:xfrm>
            <a:off x="2206347" y="4584740"/>
            <a:ext cx="2493645" cy="311587"/>
          </a:xfrm>
          <a:prstGeom prst="rect">
            <a:avLst/>
          </a:prstGeom>
          <a:noFill/>
          <a:ln/>
        </p:spPr>
        <p:txBody>
          <a:bodyPr wrap="none" lIns="0" tIns="0" rIns="0" bIns="0" rtlCol="0" anchor="t"/>
          <a:lstStyle/>
          <a:p>
            <a:pPr marL="0" indent="0" algn="r">
              <a:lnSpc>
                <a:spcPts val="2450"/>
              </a:lnSpc>
              <a:buNone/>
            </a:pPr>
            <a:r>
              <a:rPr lang="en-US" sz="1950" dirty="0">
                <a:solidFill>
                  <a:srgbClr val="454240"/>
                </a:solidFill>
                <a:latin typeface="Libre Baskerville" pitchFamily="34" charset="0"/>
                <a:ea typeface="Libre Baskerville" pitchFamily="34" charset="-122"/>
                <a:cs typeface="Libre Baskerville" pitchFamily="34" charset="-120"/>
              </a:rPr>
              <a:t>Measure Outcomes</a:t>
            </a:r>
            <a:endParaRPr lang="en-US" sz="1950" dirty="0"/>
          </a:p>
        </p:txBody>
      </p:sp>
      <p:sp>
        <p:nvSpPr>
          <p:cNvPr id="20" name="Text 11"/>
          <p:cNvSpPr/>
          <p:nvPr/>
        </p:nvSpPr>
        <p:spPr>
          <a:xfrm>
            <a:off x="698183" y="5015984"/>
            <a:ext cx="4001810" cy="638413"/>
          </a:xfrm>
          <a:prstGeom prst="rect">
            <a:avLst/>
          </a:prstGeom>
          <a:noFill/>
          <a:ln/>
        </p:spPr>
        <p:txBody>
          <a:bodyPr wrap="square" lIns="0" tIns="0" rIns="0" bIns="0" rtlCol="0" anchor="t"/>
          <a:lstStyle/>
          <a:p>
            <a:pPr marL="0" indent="0" algn="r">
              <a:lnSpc>
                <a:spcPts val="2500"/>
              </a:lnSpc>
              <a:buNone/>
            </a:pPr>
            <a:r>
              <a:rPr lang="en-US" sz="1550" dirty="0">
                <a:solidFill>
                  <a:srgbClr val="454240"/>
                </a:solidFill>
                <a:latin typeface="DM Sans" pitchFamily="34" charset="0"/>
                <a:ea typeface="DM Sans" pitchFamily="34" charset="-122"/>
                <a:cs typeface="DM Sans" pitchFamily="34" charset="-120"/>
              </a:rPr>
              <a:t>Track KPIs that demonstrate business value and ROI</a:t>
            </a:r>
            <a:endParaRPr lang="en-US" sz="1550" dirty="0"/>
          </a:p>
        </p:txBody>
      </p:sp>
      <p:pic>
        <p:nvPicPr>
          <p:cNvPr id="21" name="Image 7" descr="preencoded.png"/>
          <p:cNvPicPr>
            <a:picLocks noChangeAspect="1"/>
          </p:cNvPicPr>
          <p:nvPr/>
        </p:nvPicPr>
        <p:blipFill>
          <a:blip r:embed="rId10"/>
          <a:stretch>
            <a:fillRect/>
          </a:stretch>
        </p:blipFill>
        <p:spPr>
          <a:xfrm>
            <a:off x="4999196" y="1570911"/>
            <a:ext cx="4631888" cy="4631888"/>
          </a:xfrm>
          <a:prstGeom prst="rect">
            <a:avLst/>
          </a:prstGeom>
        </p:spPr>
      </p:pic>
      <p:pic>
        <p:nvPicPr>
          <p:cNvPr id="22" name="Image 8" descr="preencoded.png"/>
          <p:cNvPicPr>
            <a:picLocks noChangeAspect="1"/>
          </p:cNvPicPr>
          <p:nvPr/>
        </p:nvPicPr>
        <p:blipFill>
          <a:blip r:embed="rId11"/>
          <a:stretch>
            <a:fillRect/>
          </a:stretch>
        </p:blipFill>
        <p:spPr>
          <a:xfrm>
            <a:off x="5709880" y="4413409"/>
            <a:ext cx="298490" cy="373023"/>
          </a:xfrm>
          <a:prstGeom prst="rect">
            <a:avLst/>
          </a:prstGeom>
        </p:spPr>
      </p:pic>
      <p:sp>
        <p:nvSpPr>
          <p:cNvPr id="23" name="Text 12"/>
          <p:cNvSpPr/>
          <p:nvPr/>
        </p:nvSpPr>
        <p:spPr>
          <a:xfrm>
            <a:off x="698183" y="6427232"/>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ERP-eCommerce integration projects are among the most strategically important—and technically complex—initiatives a digital business can pursue. Done right, they unify operations, improve customer experience, and scale your business with confidence.</a:t>
            </a:r>
            <a:endParaRPr lang="en-US" sz="1550" dirty="0"/>
          </a:p>
        </p:txBody>
      </p:sp>
      <p:sp>
        <p:nvSpPr>
          <p:cNvPr id="24" name="Text 13"/>
          <p:cNvSpPr/>
          <p:nvPr/>
        </p:nvSpPr>
        <p:spPr>
          <a:xfrm>
            <a:off x="698183" y="7290078"/>
            <a:ext cx="13234035" cy="638413"/>
          </a:xfrm>
          <a:prstGeom prst="rect">
            <a:avLst/>
          </a:prstGeom>
          <a:noFill/>
          <a:ln/>
        </p:spPr>
        <p:txBody>
          <a:bodyPr wrap="square" lIns="0" tIns="0" rIns="0" bIns="0" rtlCol="0" anchor="t"/>
          <a:lstStyle/>
          <a:p>
            <a:pPr marL="0" indent="0" algn="l">
              <a:lnSpc>
                <a:spcPts val="2500"/>
              </a:lnSpc>
              <a:buNone/>
            </a:pPr>
            <a:r>
              <a:rPr lang="en-US" sz="1550" dirty="0">
                <a:solidFill>
                  <a:srgbClr val="454240"/>
                </a:solidFill>
                <a:latin typeface="DM Sans" pitchFamily="34" charset="0"/>
                <a:ea typeface="DM Sans" pitchFamily="34" charset="-122"/>
                <a:cs typeface="DM Sans" pitchFamily="34" charset="-120"/>
              </a:rPr>
              <a:t>As a project manager, your ability to bridge business and technical teams while maintaining focus on key outcomes will determine your integration success.</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33921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5C4E3D"/>
                </a:solidFill>
                <a:latin typeface="Libre Baskerville" pitchFamily="34" charset="0"/>
                <a:ea typeface="Libre Baskerville" pitchFamily="34" charset="-122"/>
                <a:cs typeface="Libre Baskerville" pitchFamily="34" charset="-120"/>
              </a:rPr>
              <a:t>Final Thoughts</a:t>
            </a:r>
            <a:endParaRPr lang="en-US" sz="4450" dirty="0"/>
          </a:p>
        </p:txBody>
      </p:sp>
      <p:sp>
        <p:nvSpPr>
          <p:cNvPr id="4" name="Text 1"/>
          <p:cNvSpPr/>
          <p:nvPr/>
        </p:nvSpPr>
        <p:spPr>
          <a:xfrm>
            <a:off x="793790" y="2388156"/>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ERP-eCommerce integration projects are among the most strategically important—and technically complex—initiatives a digital business can pursue. Done right, they unify operations, improve customer experience, and scale your business with confidence. Done poorly, they introduce costly errors and fragmented workflows.</a:t>
            </a:r>
            <a:endParaRPr lang="en-US" sz="1750" dirty="0"/>
          </a:p>
        </p:txBody>
      </p:sp>
      <p:sp>
        <p:nvSpPr>
          <p:cNvPr id="5" name="Text 2"/>
          <p:cNvSpPr/>
          <p:nvPr/>
        </p:nvSpPr>
        <p:spPr>
          <a:xfrm>
            <a:off x="793790" y="4457819"/>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As a project manager, your role is to bridge business strategy and technical execution, ensuring that systems don't just connect—but work together seamlessly.</a:t>
            </a:r>
            <a:endParaRPr lang="en-US" sz="1750" dirty="0"/>
          </a:p>
        </p:txBody>
      </p:sp>
      <p:sp>
        <p:nvSpPr>
          <p:cNvPr id="6" name="Text 3"/>
          <p:cNvSpPr/>
          <p:nvPr/>
        </p:nvSpPr>
        <p:spPr>
          <a:xfrm>
            <a:off x="793790" y="5801678"/>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Seamless e-commerce operations start with strong integrations. If you're planning a system sync between Shopify, NetSuite, Dynamics, or Adobe Commerce, here's what project managers should know.</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0" y="0"/>
            <a:ext cx="3657600" cy="8229600"/>
          </a:xfrm>
          <a:prstGeom prst="rect">
            <a:avLst/>
          </a:prstGeom>
        </p:spPr>
      </p:pic>
      <p:sp>
        <p:nvSpPr>
          <p:cNvPr id="3" name="Text 0"/>
          <p:cNvSpPr/>
          <p:nvPr/>
        </p:nvSpPr>
        <p:spPr>
          <a:xfrm>
            <a:off x="758666" y="597932"/>
            <a:ext cx="6569869" cy="541972"/>
          </a:xfrm>
          <a:prstGeom prst="rect">
            <a:avLst/>
          </a:prstGeom>
          <a:noFill/>
          <a:ln/>
        </p:spPr>
        <p:txBody>
          <a:bodyPr wrap="none" lIns="0" tIns="0" rIns="0" bIns="0" rtlCol="0" anchor="t"/>
          <a:lstStyle/>
          <a:p>
            <a:pPr marL="0" indent="0" algn="l">
              <a:lnSpc>
                <a:spcPts val="4250"/>
              </a:lnSpc>
              <a:buNone/>
            </a:pPr>
            <a:r>
              <a:rPr lang="en-US" sz="3400" dirty="0">
                <a:solidFill>
                  <a:srgbClr val="5C4E3D"/>
                </a:solidFill>
                <a:latin typeface="Libre Baskerville" pitchFamily="34" charset="0"/>
                <a:ea typeface="Libre Baskerville" pitchFamily="34" charset="-122"/>
                <a:cs typeface="Libre Baskerville" pitchFamily="34" charset="-120"/>
              </a:rPr>
              <a:t>Why ERP Integration Matters</a:t>
            </a:r>
            <a:endParaRPr lang="en-US" sz="3400" dirty="0"/>
          </a:p>
        </p:txBody>
      </p:sp>
      <p:sp>
        <p:nvSpPr>
          <p:cNvPr id="4" name="Shape 1"/>
          <p:cNvSpPr/>
          <p:nvPr/>
        </p:nvSpPr>
        <p:spPr>
          <a:xfrm>
            <a:off x="758666" y="1383744"/>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5" name="Image 1" descr="preencoded.png"/>
          <p:cNvPicPr>
            <a:picLocks noChangeAspect="1"/>
          </p:cNvPicPr>
          <p:nvPr/>
        </p:nvPicPr>
        <p:blipFill>
          <a:blip r:embed="rId4"/>
          <a:stretch>
            <a:fillRect/>
          </a:stretch>
        </p:blipFill>
        <p:spPr>
          <a:xfrm>
            <a:off x="839926" y="1424345"/>
            <a:ext cx="325160" cy="406479"/>
          </a:xfrm>
          <a:prstGeom prst="rect">
            <a:avLst/>
          </a:prstGeom>
        </p:spPr>
      </p:pic>
      <p:sp>
        <p:nvSpPr>
          <p:cNvPr id="6" name="Text 2"/>
          <p:cNvSpPr/>
          <p:nvPr/>
        </p:nvSpPr>
        <p:spPr>
          <a:xfrm>
            <a:off x="1463040" y="1458158"/>
            <a:ext cx="519767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Real-time Inventory Synchronization</a:t>
            </a:r>
            <a:endParaRPr lang="en-US" sz="2100" dirty="0"/>
          </a:p>
        </p:txBody>
      </p:sp>
      <p:sp>
        <p:nvSpPr>
          <p:cNvPr id="7" name="Text 3"/>
          <p:cNvSpPr/>
          <p:nvPr/>
        </p:nvSpPr>
        <p:spPr>
          <a:xfrm>
            <a:off x="1463040" y="1926907"/>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Maintain accurate stock levels across all sales channels, preventing overselling and stockouts that damage customer trust.</a:t>
            </a:r>
            <a:endParaRPr lang="en-US" sz="1700" dirty="0"/>
          </a:p>
        </p:txBody>
      </p:sp>
      <p:sp>
        <p:nvSpPr>
          <p:cNvPr id="8" name="Shape 4"/>
          <p:cNvSpPr/>
          <p:nvPr/>
        </p:nvSpPr>
        <p:spPr>
          <a:xfrm>
            <a:off x="758666" y="3054072"/>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9" name="Image 2" descr="preencoded.png"/>
          <p:cNvPicPr>
            <a:picLocks noChangeAspect="1"/>
          </p:cNvPicPr>
          <p:nvPr/>
        </p:nvPicPr>
        <p:blipFill>
          <a:blip r:embed="rId5"/>
          <a:stretch>
            <a:fillRect/>
          </a:stretch>
        </p:blipFill>
        <p:spPr>
          <a:xfrm>
            <a:off x="839926" y="3094673"/>
            <a:ext cx="325160" cy="406479"/>
          </a:xfrm>
          <a:prstGeom prst="rect">
            <a:avLst/>
          </a:prstGeom>
        </p:spPr>
      </p:pic>
      <p:sp>
        <p:nvSpPr>
          <p:cNvPr id="10" name="Text 5"/>
          <p:cNvSpPr/>
          <p:nvPr/>
        </p:nvSpPr>
        <p:spPr>
          <a:xfrm>
            <a:off x="1463040" y="3128486"/>
            <a:ext cx="4023241"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Automated Order Processing</a:t>
            </a:r>
            <a:endParaRPr lang="en-US" sz="2100" dirty="0"/>
          </a:p>
        </p:txBody>
      </p:sp>
      <p:sp>
        <p:nvSpPr>
          <p:cNvPr id="11" name="Text 6"/>
          <p:cNvSpPr/>
          <p:nvPr/>
        </p:nvSpPr>
        <p:spPr>
          <a:xfrm>
            <a:off x="1463040" y="3597235"/>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Eliminate manual data entry, reducing human error and accelerating fulfillment times from days to minutes.</a:t>
            </a:r>
            <a:endParaRPr lang="en-US" sz="1700" dirty="0"/>
          </a:p>
        </p:txBody>
      </p:sp>
      <p:sp>
        <p:nvSpPr>
          <p:cNvPr id="12" name="Shape 7"/>
          <p:cNvSpPr/>
          <p:nvPr/>
        </p:nvSpPr>
        <p:spPr>
          <a:xfrm>
            <a:off x="758666" y="4724400"/>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3" name="Image 3" descr="preencoded.png"/>
          <p:cNvPicPr>
            <a:picLocks noChangeAspect="1"/>
          </p:cNvPicPr>
          <p:nvPr/>
        </p:nvPicPr>
        <p:blipFill>
          <a:blip r:embed="rId6"/>
          <a:stretch>
            <a:fillRect/>
          </a:stretch>
        </p:blipFill>
        <p:spPr>
          <a:xfrm>
            <a:off x="839926" y="4765000"/>
            <a:ext cx="325160" cy="406479"/>
          </a:xfrm>
          <a:prstGeom prst="rect">
            <a:avLst/>
          </a:prstGeom>
        </p:spPr>
      </p:pic>
      <p:sp>
        <p:nvSpPr>
          <p:cNvPr id="14" name="Text 8"/>
          <p:cNvSpPr/>
          <p:nvPr/>
        </p:nvSpPr>
        <p:spPr>
          <a:xfrm>
            <a:off x="1463040" y="4798814"/>
            <a:ext cx="4049792"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Enhanced Financial Visibility</a:t>
            </a:r>
            <a:endParaRPr lang="en-US" sz="2100" dirty="0"/>
          </a:p>
        </p:txBody>
      </p:sp>
      <p:sp>
        <p:nvSpPr>
          <p:cNvPr id="15" name="Text 9"/>
          <p:cNvSpPr/>
          <p:nvPr/>
        </p:nvSpPr>
        <p:spPr>
          <a:xfrm>
            <a:off x="1463040" y="5267563"/>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Gain accurate, real-time reporting on sales, revenue, and profitability across all channels and markets.</a:t>
            </a:r>
            <a:endParaRPr lang="en-US" sz="1700" dirty="0"/>
          </a:p>
        </p:txBody>
      </p:sp>
      <p:sp>
        <p:nvSpPr>
          <p:cNvPr id="16" name="Shape 10"/>
          <p:cNvSpPr/>
          <p:nvPr/>
        </p:nvSpPr>
        <p:spPr>
          <a:xfrm>
            <a:off x="758666" y="6394728"/>
            <a:ext cx="487680" cy="487680"/>
          </a:xfrm>
          <a:prstGeom prst="roundRect">
            <a:avLst>
              <a:gd name="adj" fmla="val 18671"/>
            </a:avLst>
          </a:prstGeom>
          <a:solidFill>
            <a:srgbClr val="F7EDD4"/>
          </a:solidFill>
          <a:ln w="7620">
            <a:solidFill>
              <a:srgbClr val="DDD3BA"/>
            </a:solidFill>
            <a:prstDash val="solid"/>
          </a:ln>
        </p:spPr>
        <p:txBody>
          <a:bodyPr/>
          <a:lstStyle/>
          <a:p>
            <a:endParaRPr lang="en-US"/>
          </a:p>
        </p:txBody>
      </p:sp>
      <p:pic>
        <p:nvPicPr>
          <p:cNvPr id="17" name="Image 4" descr="preencoded.png"/>
          <p:cNvPicPr>
            <a:picLocks noChangeAspect="1"/>
          </p:cNvPicPr>
          <p:nvPr/>
        </p:nvPicPr>
        <p:blipFill>
          <a:blip r:embed="rId7"/>
          <a:stretch>
            <a:fillRect/>
          </a:stretch>
        </p:blipFill>
        <p:spPr>
          <a:xfrm>
            <a:off x="839926" y="6435328"/>
            <a:ext cx="325160" cy="406479"/>
          </a:xfrm>
          <a:prstGeom prst="rect">
            <a:avLst/>
          </a:prstGeom>
        </p:spPr>
      </p:pic>
      <p:sp>
        <p:nvSpPr>
          <p:cNvPr id="18" name="Text 11"/>
          <p:cNvSpPr/>
          <p:nvPr/>
        </p:nvSpPr>
        <p:spPr>
          <a:xfrm>
            <a:off x="1463040" y="6469142"/>
            <a:ext cx="4138136"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Unified Customer Experience</a:t>
            </a:r>
            <a:endParaRPr lang="en-US" sz="2100" dirty="0"/>
          </a:p>
        </p:txBody>
      </p:sp>
      <p:sp>
        <p:nvSpPr>
          <p:cNvPr id="19" name="Text 12"/>
          <p:cNvSpPr/>
          <p:nvPr/>
        </p:nvSpPr>
        <p:spPr>
          <a:xfrm>
            <a:off x="1463040" y="6937891"/>
            <a:ext cx="8751094"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Provide consistent information and service quality regardless of how customers interact with your brand.</a:t>
            </a:r>
            <a:endParaRPr lang="en-US" sz="17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82685"/>
            <a:ext cx="8040767"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The Cost of Disconnected Systems</a:t>
            </a:r>
            <a:endParaRPr lang="en-US" sz="3550" dirty="0"/>
          </a:p>
        </p:txBody>
      </p:sp>
      <p:sp>
        <p:nvSpPr>
          <p:cNvPr id="3" name="Text 1"/>
          <p:cNvSpPr/>
          <p:nvPr/>
        </p:nvSpPr>
        <p:spPr>
          <a:xfrm>
            <a:off x="793790" y="25316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Before Integration</a:t>
            </a:r>
            <a:endParaRPr lang="en-US" sz="2200" dirty="0"/>
          </a:p>
        </p:txBody>
      </p:sp>
      <p:sp>
        <p:nvSpPr>
          <p:cNvPr id="4" name="Text 2"/>
          <p:cNvSpPr/>
          <p:nvPr/>
        </p:nvSpPr>
        <p:spPr>
          <a:xfrm>
            <a:off x="793790" y="311277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Manual data entry causing 4-6 hour delays</a:t>
            </a:r>
            <a:endParaRPr lang="en-US" sz="1750" dirty="0"/>
          </a:p>
        </p:txBody>
      </p:sp>
      <p:sp>
        <p:nvSpPr>
          <p:cNvPr id="5" name="Text 3"/>
          <p:cNvSpPr/>
          <p:nvPr/>
        </p:nvSpPr>
        <p:spPr>
          <a:xfrm>
            <a:off x="793790" y="355496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10-15% error rate in order processing</a:t>
            </a:r>
            <a:endParaRPr lang="en-US" sz="1750" dirty="0"/>
          </a:p>
        </p:txBody>
      </p:sp>
      <p:sp>
        <p:nvSpPr>
          <p:cNvPr id="6" name="Text 4"/>
          <p:cNvSpPr/>
          <p:nvPr/>
        </p:nvSpPr>
        <p:spPr>
          <a:xfrm>
            <a:off x="793790" y="399716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Inventory discrepancies leading to stockouts</a:t>
            </a:r>
            <a:endParaRPr lang="en-US" sz="1750" dirty="0"/>
          </a:p>
        </p:txBody>
      </p:sp>
      <p:sp>
        <p:nvSpPr>
          <p:cNvPr id="7" name="Text 5"/>
          <p:cNvSpPr/>
          <p:nvPr/>
        </p:nvSpPr>
        <p:spPr>
          <a:xfrm>
            <a:off x="793790" y="443936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Duplicate customer records</a:t>
            </a:r>
            <a:endParaRPr lang="en-US" sz="1750" dirty="0"/>
          </a:p>
        </p:txBody>
      </p:sp>
      <p:sp>
        <p:nvSpPr>
          <p:cNvPr id="8" name="Text 6"/>
          <p:cNvSpPr/>
          <p:nvPr/>
        </p:nvSpPr>
        <p:spPr>
          <a:xfrm>
            <a:off x="793790" y="48815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Weekend overtime for reconciliation</a:t>
            </a:r>
            <a:endParaRPr lang="en-US" sz="1750" dirty="0"/>
          </a:p>
        </p:txBody>
      </p:sp>
      <p:sp>
        <p:nvSpPr>
          <p:cNvPr id="9" name="Text 7"/>
          <p:cNvSpPr/>
          <p:nvPr/>
        </p:nvSpPr>
        <p:spPr>
          <a:xfrm>
            <a:off x="793790" y="53237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visibility into true profitability</a:t>
            </a:r>
            <a:endParaRPr lang="en-US" sz="1750" dirty="0"/>
          </a:p>
        </p:txBody>
      </p:sp>
      <p:sp>
        <p:nvSpPr>
          <p:cNvPr id="10" name="Text 8"/>
          <p:cNvSpPr/>
          <p:nvPr/>
        </p:nvSpPr>
        <p:spPr>
          <a:xfrm>
            <a:off x="7599521" y="253162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5C4E3D"/>
                </a:solidFill>
                <a:latin typeface="Libre Baskerville" pitchFamily="34" charset="0"/>
                <a:ea typeface="Libre Baskerville" pitchFamily="34" charset="-122"/>
                <a:cs typeface="Libre Baskerville" pitchFamily="34" charset="-120"/>
              </a:rPr>
              <a:t>After Integration</a:t>
            </a:r>
            <a:endParaRPr lang="en-US" sz="2200" dirty="0"/>
          </a:p>
        </p:txBody>
      </p:sp>
      <p:sp>
        <p:nvSpPr>
          <p:cNvPr id="11" name="Text 9"/>
          <p:cNvSpPr/>
          <p:nvPr/>
        </p:nvSpPr>
        <p:spPr>
          <a:xfrm>
            <a:off x="7599521" y="3112770"/>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Automated real-time data flows</a:t>
            </a:r>
            <a:endParaRPr lang="en-US" sz="1750" dirty="0"/>
          </a:p>
        </p:txBody>
      </p:sp>
      <p:sp>
        <p:nvSpPr>
          <p:cNvPr id="12" name="Text 10"/>
          <p:cNvSpPr/>
          <p:nvPr/>
        </p:nvSpPr>
        <p:spPr>
          <a:xfrm>
            <a:off x="7599521" y="3554968"/>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Error rates below 1%</a:t>
            </a:r>
            <a:endParaRPr lang="en-US" sz="1750" dirty="0"/>
          </a:p>
        </p:txBody>
      </p:sp>
      <p:sp>
        <p:nvSpPr>
          <p:cNvPr id="13" name="Text 11"/>
          <p:cNvSpPr/>
          <p:nvPr/>
        </p:nvSpPr>
        <p:spPr>
          <a:xfrm>
            <a:off x="7599521" y="3997166"/>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Accurate inventory across all channels</a:t>
            </a:r>
            <a:endParaRPr lang="en-US" sz="1750" dirty="0"/>
          </a:p>
        </p:txBody>
      </p:sp>
      <p:sp>
        <p:nvSpPr>
          <p:cNvPr id="14" name="Text 12"/>
          <p:cNvSpPr/>
          <p:nvPr/>
        </p:nvSpPr>
        <p:spPr>
          <a:xfrm>
            <a:off x="7599521" y="4439364"/>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Single customer view</a:t>
            </a:r>
            <a:endParaRPr lang="en-US" sz="1750" dirty="0"/>
          </a:p>
        </p:txBody>
      </p:sp>
      <p:sp>
        <p:nvSpPr>
          <p:cNvPr id="15" name="Text 13"/>
          <p:cNvSpPr/>
          <p:nvPr/>
        </p:nvSpPr>
        <p:spPr>
          <a:xfrm>
            <a:off x="7599521" y="488156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Streamlined accounting processes</a:t>
            </a:r>
            <a:endParaRPr lang="en-US" sz="1750" dirty="0"/>
          </a:p>
        </p:txBody>
      </p:sp>
      <p:sp>
        <p:nvSpPr>
          <p:cNvPr id="16" name="Text 14"/>
          <p:cNvSpPr/>
          <p:nvPr/>
        </p:nvSpPr>
        <p:spPr>
          <a:xfrm>
            <a:off x="7599521" y="532376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Detailed product and channel profitability</a:t>
            </a:r>
            <a:endParaRPr lang="en-US" sz="1750" dirty="0"/>
          </a:p>
        </p:txBody>
      </p:sp>
      <p:sp>
        <p:nvSpPr>
          <p:cNvPr id="17" name="Text 15"/>
          <p:cNvSpPr/>
          <p:nvPr/>
        </p:nvSpPr>
        <p:spPr>
          <a:xfrm>
            <a:off x="793790" y="6021110"/>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Disconnected systems create operational chaos that affects both internal efficiency and customer satisfaction. By eliminating these gaps, companies typically see 15-30% improvements in operational efficiency.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1230154"/>
            <a:ext cx="6644402"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Key Integration Touchpoints</a:t>
            </a:r>
            <a:endParaRPr lang="en-US" sz="3550" dirty="0"/>
          </a:p>
        </p:txBody>
      </p:sp>
      <p:sp>
        <p:nvSpPr>
          <p:cNvPr id="3" name="Shape 1"/>
          <p:cNvSpPr/>
          <p:nvPr/>
        </p:nvSpPr>
        <p:spPr>
          <a:xfrm>
            <a:off x="793790"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878860" y="2293263"/>
            <a:ext cx="340162" cy="425291"/>
          </a:xfrm>
          <a:prstGeom prst="rect">
            <a:avLst/>
          </a:prstGeom>
        </p:spPr>
      </p:pic>
      <p:sp>
        <p:nvSpPr>
          <p:cNvPr id="5" name="Text 2"/>
          <p:cNvSpPr/>
          <p:nvPr/>
        </p:nvSpPr>
        <p:spPr>
          <a:xfrm>
            <a:off x="1530906" y="2328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Product Catalog</a:t>
            </a:r>
            <a:endParaRPr lang="en-US" sz="2200" dirty="0"/>
          </a:p>
        </p:txBody>
      </p:sp>
      <p:sp>
        <p:nvSpPr>
          <p:cNvPr id="6" name="Text 3"/>
          <p:cNvSpPr/>
          <p:nvPr/>
        </p:nvSpPr>
        <p:spPr>
          <a:xfrm>
            <a:off x="1530906" y="2819043"/>
            <a:ext cx="3421499"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SKUs, descriptions, pricing, variants, images, inventory levels, and product attributes</a:t>
            </a:r>
            <a:endParaRPr lang="en-US" sz="1750" dirty="0"/>
          </a:p>
        </p:txBody>
      </p:sp>
      <p:sp>
        <p:nvSpPr>
          <p:cNvPr id="7" name="Shape 4"/>
          <p:cNvSpPr/>
          <p:nvPr/>
        </p:nvSpPr>
        <p:spPr>
          <a:xfrm>
            <a:off x="5235893"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8" name="Image 1" descr="preencoded.png"/>
          <p:cNvPicPr>
            <a:picLocks noChangeAspect="1"/>
          </p:cNvPicPr>
          <p:nvPr/>
        </p:nvPicPr>
        <p:blipFill>
          <a:blip r:embed="rId4"/>
          <a:stretch>
            <a:fillRect/>
          </a:stretch>
        </p:blipFill>
        <p:spPr>
          <a:xfrm>
            <a:off x="5320963" y="2293263"/>
            <a:ext cx="340162" cy="425291"/>
          </a:xfrm>
          <a:prstGeom prst="rect">
            <a:avLst/>
          </a:prstGeom>
        </p:spPr>
      </p:pic>
      <p:sp>
        <p:nvSpPr>
          <p:cNvPr id="9" name="Text 5"/>
          <p:cNvSpPr/>
          <p:nvPr/>
        </p:nvSpPr>
        <p:spPr>
          <a:xfrm>
            <a:off x="5973008" y="2328624"/>
            <a:ext cx="3070979"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Orders &amp; Fulfillment</a:t>
            </a:r>
            <a:endParaRPr lang="en-US" sz="2200" dirty="0"/>
          </a:p>
        </p:txBody>
      </p:sp>
      <p:sp>
        <p:nvSpPr>
          <p:cNvPr id="10" name="Text 6"/>
          <p:cNvSpPr/>
          <p:nvPr/>
        </p:nvSpPr>
        <p:spPr>
          <a:xfrm>
            <a:off x="5973008" y="2819043"/>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Sales orders, shipping status, tracking information, returns processing, and delivery notifications</a:t>
            </a:r>
            <a:endParaRPr lang="en-US" sz="1750" dirty="0"/>
          </a:p>
        </p:txBody>
      </p:sp>
      <p:sp>
        <p:nvSpPr>
          <p:cNvPr id="11" name="Shape 7"/>
          <p:cNvSpPr/>
          <p:nvPr/>
        </p:nvSpPr>
        <p:spPr>
          <a:xfrm>
            <a:off x="9677995" y="2250758"/>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2" name="Image 2" descr="preencoded.png"/>
          <p:cNvPicPr>
            <a:picLocks noChangeAspect="1"/>
          </p:cNvPicPr>
          <p:nvPr/>
        </p:nvPicPr>
        <p:blipFill>
          <a:blip r:embed="rId5"/>
          <a:stretch>
            <a:fillRect/>
          </a:stretch>
        </p:blipFill>
        <p:spPr>
          <a:xfrm>
            <a:off x="9763065" y="2293263"/>
            <a:ext cx="340162" cy="425291"/>
          </a:xfrm>
          <a:prstGeom prst="rect">
            <a:avLst/>
          </a:prstGeom>
        </p:spPr>
      </p:pic>
      <p:sp>
        <p:nvSpPr>
          <p:cNvPr id="13" name="Text 8"/>
          <p:cNvSpPr/>
          <p:nvPr/>
        </p:nvSpPr>
        <p:spPr>
          <a:xfrm>
            <a:off x="10415111" y="232862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Customer Data</a:t>
            </a:r>
            <a:endParaRPr lang="en-US" sz="2200" dirty="0"/>
          </a:p>
        </p:txBody>
      </p:sp>
      <p:sp>
        <p:nvSpPr>
          <p:cNvPr id="14" name="Text 9"/>
          <p:cNvSpPr/>
          <p:nvPr/>
        </p:nvSpPr>
        <p:spPr>
          <a:xfrm>
            <a:off x="10415111" y="2819043"/>
            <a:ext cx="3421499" cy="1451610"/>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Profiles, purchase history, contact information, B2B account structures, and communication preferences</a:t>
            </a:r>
            <a:endParaRPr lang="en-US" sz="1750" dirty="0"/>
          </a:p>
        </p:txBody>
      </p:sp>
      <p:sp>
        <p:nvSpPr>
          <p:cNvPr id="15" name="Shape 10"/>
          <p:cNvSpPr/>
          <p:nvPr/>
        </p:nvSpPr>
        <p:spPr>
          <a:xfrm>
            <a:off x="793790" y="4724281"/>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16" name="Image 3" descr="preencoded.png"/>
          <p:cNvPicPr>
            <a:picLocks noChangeAspect="1"/>
          </p:cNvPicPr>
          <p:nvPr/>
        </p:nvPicPr>
        <p:blipFill>
          <a:blip r:embed="rId6"/>
          <a:stretch>
            <a:fillRect/>
          </a:stretch>
        </p:blipFill>
        <p:spPr>
          <a:xfrm>
            <a:off x="878860" y="4766786"/>
            <a:ext cx="340162" cy="425291"/>
          </a:xfrm>
          <a:prstGeom prst="rect">
            <a:avLst/>
          </a:prstGeom>
        </p:spPr>
      </p:pic>
      <p:sp>
        <p:nvSpPr>
          <p:cNvPr id="17" name="Text 11"/>
          <p:cNvSpPr/>
          <p:nvPr/>
        </p:nvSpPr>
        <p:spPr>
          <a:xfrm>
            <a:off x="1530906" y="48021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Finance</a:t>
            </a:r>
            <a:endParaRPr lang="en-US" sz="2200" dirty="0"/>
          </a:p>
        </p:txBody>
      </p:sp>
      <p:sp>
        <p:nvSpPr>
          <p:cNvPr id="18" name="Text 12"/>
          <p:cNvSpPr/>
          <p:nvPr/>
        </p:nvSpPr>
        <p:spPr>
          <a:xfrm>
            <a:off x="1530906" y="5292566"/>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Tax rules, payment status, refunds, reconciliations, and revenue recognition</a:t>
            </a:r>
            <a:endParaRPr lang="en-US" sz="1750" dirty="0"/>
          </a:p>
        </p:txBody>
      </p:sp>
      <p:sp>
        <p:nvSpPr>
          <p:cNvPr id="19" name="Shape 13"/>
          <p:cNvSpPr/>
          <p:nvPr/>
        </p:nvSpPr>
        <p:spPr>
          <a:xfrm>
            <a:off x="7457003" y="4724281"/>
            <a:ext cx="510302" cy="510302"/>
          </a:xfrm>
          <a:prstGeom prst="roundRect">
            <a:avLst>
              <a:gd name="adj" fmla="val 18669"/>
            </a:avLst>
          </a:prstGeom>
          <a:solidFill>
            <a:srgbClr val="F7EDD4"/>
          </a:solidFill>
          <a:ln w="7620">
            <a:solidFill>
              <a:srgbClr val="DDD3BA"/>
            </a:solidFill>
            <a:prstDash val="solid"/>
          </a:ln>
        </p:spPr>
        <p:txBody>
          <a:bodyPr/>
          <a:lstStyle/>
          <a:p>
            <a:endParaRPr lang="en-US"/>
          </a:p>
        </p:txBody>
      </p:sp>
      <p:pic>
        <p:nvPicPr>
          <p:cNvPr id="20" name="Image 4" descr="preencoded.png"/>
          <p:cNvPicPr>
            <a:picLocks noChangeAspect="1"/>
          </p:cNvPicPr>
          <p:nvPr/>
        </p:nvPicPr>
        <p:blipFill>
          <a:blip r:embed="rId7"/>
          <a:stretch>
            <a:fillRect/>
          </a:stretch>
        </p:blipFill>
        <p:spPr>
          <a:xfrm>
            <a:off x="7542074" y="4766786"/>
            <a:ext cx="340162" cy="425291"/>
          </a:xfrm>
          <a:prstGeom prst="rect">
            <a:avLst/>
          </a:prstGeom>
        </p:spPr>
      </p:pic>
      <p:sp>
        <p:nvSpPr>
          <p:cNvPr id="21" name="Text 14"/>
          <p:cNvSpPr/>
          <p:nvPr/>
        </p:nvSpPr>
        <p:spPr>
          <a:xfrm>
            <a:off x="8194119" y="48021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Promotions</a:t>
            </a:r>
            <a:endParaRPr lang="en-US" sz="2200" dirty="0"/>
          </a:p>
        </p:txBody>
      </p:sp>
      <p:sp>
        <p:nvSpPr>
          <p:cNvPr id="22" name="Text 15"/>
          <p:cNvSpPr/>
          <p:nvPr/>
        </p:nvSpPr>
        <p:spPr>
          <a:xfrm>
            <a:off x="8194119" y="5292566"/>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Coupon codes, loyalty points, campaign tracking, and discount rules</a:t>
            </a:r>
            <a:endParaRPr lang="en-US" sz="1750" dirty="0"/>
          </a:p>
        </p:txBody>
      </p:sp>
      <p:sp>
        <p:nvSpPr>
          <p:cNvPr id="23" name="Text 16"/>
          <p:cNvSpPr/>
          <p:nvPr/>
        </p:nvSpPr>
        <p:spPr>
          <a:xfrm>
            <a:off x="793790" y="6273522"/>
            <a:ext cx="13042821"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Each touchpoint requires careful consideration of data ownership, synchronization frequency, and exception handling. Project managers should facilitate detailed discussions with stakeholders from each functional area.</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154549"/>
            <a:ext cx="7144226"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Common Integration Methods</a:t>
            </a:r>
            <a:endParaRPr lang="en-US" sz="3550" dirty="0"/>
          </a:p>
        </p:txBody>
      </p:sp>
      <p:sp>
        <p:nvSpPr>
          <p:cNvPr id="3" name="Shape 1"/>
          <p:cNvSpPr/>
          <p:nvPr/>
        </p:nvSpPr>
        <p:spPr>
          <a:xfrm>
            <a:off x="793790"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4" name="Text 2"/>
          <p:cNvSpPr/>
          <p:nvPr/>
        </p:nvSpPr>
        <p:spPr>
          <a:xfrm>
            <a:off x="1028224" y="2211110"/>
            <a:ext cx="3073718"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Pre-Built Connectors</a:t>
            </a:r>
            <a:endParaRPr lang="en-US" sz="2200" dirty="0"/>
          </a:p>
        </p:txBody>
      </p:sp>
      <p:sp>
        <p:nvSpPr>
          <p:cNvPr id="5" name="Text 3"/>
          <p:cNvSpPr/>
          <p:nvPr/>
        </p:nvSpPr>
        <p:spPr>
          <a:xfrm>
            <a:off x="1028224" y="2701528"/>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Vendor-supplied integration apps that connect specific platforms with minimal configuration.</a:t>
            </a:r>
            <a:endParaRPr lang="en-US" sz="1750" dirty="0"/>
          </a:p>
        </p:txBody>
      </p:sp>
      <p:sp>
        <p:nvSpPr>
          <p:cNvPr id="6" name="Text 4"/>
          <p:cNvSpPr/>
          <p:nvPr/>
        </p:nvSpPr>
        <p:spPr>
          <a:xfrm>
            <a:off x="1028224" y="3926324"/>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Faster deployment (2-6 weeks)</a:t>
            </a:r>
            <a:endParaRPr lang="en-US" sz="1750" dirty="0"/>
          </a:p>
        </p:txBody>
      </p:sp>
      <p:sp>
        <p:nvSpPr>
          <p:cNvPr id="7" name="Text 5"/>
          <p:cNvSpPr/>
          <p:nvPr/>
        </p:nvSpPr>
        <p:spPr>
          <a:xfrm>
            <a:off x="1028224" y="43685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Lower technical complexity</a:t>
            </a:r>
            <a:endParaRPr lang="en-US" sz="1750" dirty="0"/>
          </a:p>
        </p:txBody>
      </p:sp>
      <p:sp>
        <p:nvSpPr>
          <p:cNvPr id="8" name="Text 6"/>
          <p:cNvSpPr/>
          <p:nvPr/>
        </p:nvSpPr>
        <p:spPr>
          <a:xfrm>
            <a:off x="1028224" y="48107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Vendor-managed updates</a:t>
            </a:r>
            <a:endParaRPr lang="en-US" sz="1750" dirty="0"/>
          </a:p>
        </p:txBody>
      </p:sp>
      <p:sp>
        <p:nvSpPr>
          <p:cNvPr id="9" name="Text 7"/>
          <p:cNvSpPr/>
          <p:nvPr/>
        </p:nvSpPr>
        <p:spPr>
          <a:xfrm>
            <a:off x="1028224" y="52529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Limited customization options</a:t>
            </a:r>
            <a:endParaRPr lang="en-US" sz="1750" dirty="0"/>
          </a:p>
        </p:txBody>
      </p:sp>
      <p:sp>
        <p:nvSpPr>
          <p:cNvPr id="10" name="Text 8"/>
          <p:cNvSpPr/>
          <p:nvPr/>
        </p:nvSpPr>
        <p:spPr>
          <a:xfrm>
            <a:off x="1028224" y="5751909"/>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Examples: Celigo for NetSuite + Shopify, Microsoft Dataverse + D365</a:t>
            </a:r>
            <a:endParaRPr lang="en-US" sz="1750" dirty="0"/>
          </a:p>
        </p:txBody>
      </p:sp>
      <p:sp>
        <p:nvSpPr>
          <p:cNvPr id="11" name="Shape 9"/>
          <p:cNvSpPr/>
          <p:nvPr/>
        </p:nvSpPr>
        <p:spPr>
          <a:xfrm>
            <a:off x="5216962"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12" name="Text 10"/>
          <p:cNvSpPr/>
          <p:nvPr/>
        </p:nvSpPr>
        <p:spPr>
          <a:xfrm>
            <a:off x="5451396" y="2211110"/>
            <a:ext cx="3227665"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Middleware Platforms</a:t>
            </a:r>
            <a:endParaRPr lang="en-US" sz="2200" dirty="0"/>
          </a:p>
        </p:txBody>
      </p:sp>
      <p:sp>
        <p:nvSpPr>
          <p:cNvPr id="13" name="Text 11"/>
          <p:cNvSpPr/>
          <p:nvPr/>
        </p:nvSpPr>
        <p:spPr>
          <a:xfrm>
            <a:off x="5451396" y="2701528"/>
            <a:ext cx="3727490"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Integration-as-a-Service platforms that connect multiple systems through a central hub.</a:t>
            </a:r>
            <a:endParaRPr lang="en-US" sz="1750" dirty="0"/>
          </a:p>
        </p:txBody>
      </p:sp>
      <p:sp>
        <p:nvSpPr>
          <p:cNvPr id="14" name="Text 12"/>
          <p:cNvSpPr/>
          <p:nvPr/>
        </p:nvSpPr>
        <p:spPr>
          <a:xfrm>
            <a:off x="5451396" y="3926324"/>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Flexible connection options</a:t>
            </a:r>
            <a:endParaRPr lang="en-US" sz="1750" dirty="0"/>
          </a:p>
        </p:txBody>
      </p:sp>
      <p:sp>
        <p:nvSpPr>
          <p:cNvPr id="15" name="Text 13"/>
          <p:cNvSpPr/>
          <p:nvPr/>
        </p:nvSpPr>
        <p:spPr>
          <a:xfrm>
            <a:off x="5451396" y="43685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Visual workflow builders</a:t>
            </a:r>
            <a:endParaRPr lang="en-US" sz="1750" dirty="0"/>
          </a:p>
        </p:txBody>
      </p:sp>
      <p:sp>
        <p:nvSpPr>
          <p:cNvPr id="16" name="Text 14"/>
          <p:cNvSpPr/>
          <p:nvPr/>
        </p:nvSpPr>
        <p:spPr>
          <a:xfrm>
            <a:off x="5451396" y="48107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Monitoring and alerts</a:t>
            </a:r>
            <a:endParaRPr lang="en-US" sz="1750" dirty="0"/>
          </a:p>
        </p:txBody>
      </p:sp>
      <p:sp>
        <p:nvSpPr>
          <p:cNvPr id="17" name="Text 15"/>
          <p:cNvSpPr/>
          <p:nvPr/>
        </p:nvSpPr>
        <p:spPr>
          <a:xfrm>
            <a:off x="5451396" y="52529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Additional subscription costs</a:t>
            </a:r>
            <a:endParaRPr lang="en-US" sz="1750" dirty="0"/>
          </a:p>
        </p:txBody>
      </p:sp>
      <p:sp>
        <p:nvSpPr>
          <p:cNvPr id="18" name="Text 16"/>
          <p:cNvSpPr/>
          <p:nvPr/>
        </p:nvSpPr>
        <p:spPr>
          <a:xfrm>
            <a:off x="5451396" y="5751909"/>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Examples: Boomi, MuleSoft, Jitterbit, Zapier (for SMBs)</a:t>
            </a:r>
            <a:endParaRPr lang="en-US" sz="1750" dirty="0"/>
          </a:p>
        </p:txBody>
      </p:sp>
      <p:sp>
        <p:nvSpPr>
          <p:cNvPr id="19" name="Shape 17"/>
          <p:cNvSpPr/>
          <p:nvPr/>
        </p:nvSpPr>
        <p:spPr>
          <a:xfrm>
            <a:off x="9640133" y="1976676"/>
            <a:ext cx="4196358" cy="5098375"/>
          </a:xfrm>
          <a:prstGeom prst="roundRect">
            <a:avLst>
              <a:gd name="adj" fmla="val 2270"/>
            </a:avLst>
          </a:prstGeom>
          <a:solidFill>
            <a:srgbClr val="F7EDD4"/>
          </a:solidFill>
          <a:ln w="7620">
            <a:solidFill>
              <a:srgbClr val="DDD3BA"/>
            </a:solidFill>
            <a:prstDash val="solid"/>
          </a:ln>
        </p:spPr>
        <p:txBody>
          <a:bodyPr/>
          <a:lstStyle/>
          <a:p>
            <a:endParaRPr lang="en-US"/>
          </a:p>
        </p:txBody>
      </p:sp>
      <p:sp>
        <p:nvSpPr>
          <p:cNvPr id="20" name="Text 18"/>
          <p:cNvSpPr/>
          <p:nvPr/>
        </p:nvSpPr>
        <p:spPr>
          <a:xfrm>
            <a:off x="9874568" y="2211110"/>
            <a:ext cx="3453170" cy="354330"/>
          </a:xfrm>
          <a:prstGeom prst="rect">
            <a:avLst/>
          </a:prstGeom>
          <a:noFill/>
          <a:ln/>
        </p:spPr>
        <p:txBody>
          <a:bodyPr wrap="non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Custom API Integration</a:t>
            </a:r>
            <a:endParaRPr lang="en-US" sz="2200" dirty="0"/>
          </a:p>
        </p:txBody>
      </p:sp>
      <p:sp>
        <p:nvSpPr>
          <p:cNvPr id="21" name="Text 19"/>
          <p:cNvSpPr/>
          <p:nvPr/>
        </p:nvSpPr>
        <p:spPr>
          <a:xfrm>
            <a:off x="9874568" y="2701528"/>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Tailor-made connections built by developers using platform APIs.</a:t>
            </a:r>
            <a:endParaRPr lang="en-US" sz="1750" dirty="0"/>
          </a:p>
        </p:txBody>
      </p:sp>
      <p:sp>
        <p:nvSpPr>
          <p:cNvPr id="22" name="Text 20"/>
          <p:cNvSpPr/>
          <p:nvPr/>
        </p:nvSpPr>
        <p:spPr>
          <a:xfrm>
            <a:off x="9874568" y="3563422"/>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Fully customizable</a:t>
            </a:r>
            <a:endParaRPr lang="en-US" sz="1750" dirty="0"/>
          </a:p>
        </p:txBody>
      </p:sp>
      <p:sp>
        <p:nvSpPr>
          <p:cNvPr id="23" name="Text 21"/>
          <p:cNvSpPr/>
          <p:nvPr/>
        </p:nvSpPr>
        <p:spPr>
          <a:xfrm>
            <a:off x="9874568" y="4005620"/>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Specific to business needs</a:t>
            </a:r>
            <a:endParaRPr lang="en-US" sz="1750" dirty="0"/>
          </a:p>
        </p:txBody>
      </p:sp>
      <p:sp>
        <p:nvSpPr>
          <p:cNvPr id="24" name="Text 22"/>
          <p:cNvSpPr/>
          <p:nvPr/>
        </p:nvSpPr>
        <p:spPr>
          <a:xfrm>
            <a:off x="9874568" y="4447818"/>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Higher development cost</a:t>
            </a:r>
            <a:endParaRPr lang="en-US" sz="1750" dirty="0"/>
          </a:p>
        </p:txBody>
      </p:sp>
      <p:sp>
        <p:nvSpPr>
          <p:cNvPr id="25" name="Text 23"/>
          <p:cNvSpPr/>
          <p:nvPr/>
        </p:nvSpPr>
        <p:spPr>
          <a:xfrm>
            <a:off x="9874568" y="4890016"/>
            <a:ext cx="3727490"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Requires ongoing maintenance</a:t>
            </a:r>
            <a:endParaRPr lang="en-US" sz="1750" dirty="0"/>
          </a:p>
        </p:txBody>
      </p:sp>
      <p:sp>
        <p:nvSpPr>
          <p:cNvPr id="26" name="Text 24"/>
          <p:cNvSpPr/>
          <p:nvPr/>
        </p:nvSpPr>
        <p:spPr>
          <a:xfrm>
            <a:off x="9874568" y="5389007"/>
            <a:ext cx="3727490"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Best for: Highly customized platforms or unique workflows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78418" y="534472"/>
            <a:ext cx="8213169" cy="484703"/>
          </a:xfrm>
          <a:prstGeom prst="rect">
            <a:avLst/>
          </a:prstGeom>
          <a:noFill/>
          <a:ln/>
        </p:spPr>
        <p:txBody>
          <a:bodyPr wrap="none" lIns="0" tIns="0" rIns="0" bIns="0" rtlCol="0" anchor="t"/>
          <a:lstStyle/>
          <a:p>
            <a:pPr marL="0" indent="0" algn="l">
              <a:lnSpc>
                <a:spcPts val="3800"/>
              </a:lnSpc>
              <a:buNone/>
            </a:pPr>
            <a:r>
              <a:rPr lang="en-US" sz="3050" dirty="0">
                <a:solidFill>
                  <a:srgbClr val="5C4E3D"/>
                </a:solidFill>
                <a:latin typeface="Libre Baskerville" pitchFamily="34" charset="0"/>
                <a:ea typeface="Libre Baskerville" pitchFamily="34" charset="-122"/>
                <a:cs typeface="Libre Baskerville" pitchFamily="34" charset="-120"/>
              </a:rPr>
              <a:t>Choosing the Right Integration Approach</a:t>
            </a:r>
            <a:endParaRPr lang="en-US" sz="3050" dirty="0"/>
          </a:p>
        </p:txBody>
      </p:sp>
      <p:pic>
        <p:nvPicPr>
          <p:cNvPr id="3" name="Image 0" descr="preencoded.png"/>
          <p:cNvPicPr>
            <a:picLocks noChangeAspect="1"/>
          </p:cNvPicPr>
          <p:nvPr/>
        </p:nvPicPr>
        <p:blipFill>
          <a:blip r:embed="rId3"/>
          <a:stretch>
            <a:fillRect/>
          </a:stretch>
        </p:blipFill>
        <p:spPr>
          <a:xfrm>
            <a:off x="3175397" y="1406843"/>
            <a:ext cx="1642586" cy="1116687"/>
          </a:xfrm>
          <a:prstGeom prst="rect">
            <a:avLst/>
          </a:prstGeom>
        </p:spPr>
      </p:pic>
      <p:pic>
        <p:nvPicPr>
          <p:cNvPr id="4" name="Image 1" descr="preencoded.png"/>
          <p:cNvPicPr>
            <a:picLocks noChangeAspect="1"/>
          </p:cNvPicPr>
          <p:nvPr/>
        </p:nvPicPr>
        <p:blipFill>
          <a:blip r:embed="rId4"/>
          <a:stretch>
            <a:fillRect/>
          </a:stretch>
        </p:blipFill>
        <p:spPr>
          <a:xfrm>
            <a:off x="3860363" y="1933099"/>
            <a:ext cx="272534" cy="340757"/>
          </a:xfrm>
          <a:prstGeom prst="rect">
            <a:avLst/>
          </a:prstGeom>
        </p:spPr>
      </p:pic>
      <p:sp>
        <p:nvSpPr>
          <p:cNvPr id="5" name="Text 1"/>
          <p:cNvSpPr/>
          <p:nvPr/>
        </p:nvSpPr>
        <p:spPr>
          <a:xfrm>
            <a:off x="5011817" y="1600676"/>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Strategic Fit</a:t>
            </a:r>
            <a:endParaRPr lang="en-US" sz="1900" dirty="0"/>
          </a:p>
        </p:txBody>
      </p:sp>
      <p:sp>
        <p:nvSpPr>
          <p:cNvPr id="6" name="Text 2"/>
          <p:cNvSpPr/>
          <p:nvPr/>
        </p:nvSpPr>
        <p:spPr>
          <a:xfrm>
            <a:off x="5011817" y="2019657"/>
            <a:ext cx="4261128"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Does it align with long-term technical strategy?</a:t>
            </a:r>
            <a:endParaRPr lang="en-US" sz="1500" dirty="0"/>
          </a:p>
        </p:txBody>
      </p:sp>
      <p:sp>
        <p:nvSpPr>
          <p:cNvPr id="7" name="Shape 3"/>
          <p:cNvSpPr/>
          <p:nvPr/>
        </p:nvSpPr>
        <p:spPr>
          <a:xfrm>
            <a:off x="4866442" y="2538174"/>
            <a:ext cx="9037082" cy="11430"/>
          </a:xfrm>
          <a:prstGeom prst="roundRect">
            <a:avLst>
              <a:gd name="adj" fmla="val 712366"/>
            </a:avLst>
          </a:prstGeom>
          <a:solidFill>
            <a:srgbClr val="DDD3BA"/>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54104" y="2571988"/>
            <a:ext cx="3285172" cy="1116687"/>
          </a:xfrm>
          <a:prstGeom prst="rect">
            <a:avLst/>
          </a:prstGeom>
        </p:spPr>
      </p:pic>
      <p:pic>
        <p:nvPicPr>
          <p:cNvPr id="9" name="Image 3" descr="preencoded.png"/>
          <p:cNvPicPr>
            <a:picLocks noChangeAspect="1"/>
          </p:cNvPicPr>
          <p:nvPr/>
        </p:nvPicPr>
        <p:blipFill>
          <a:blip r:embed="rId6"/>
          <a:stretch>
            <a:fillRect/>
          </a:stretch>
        </p:blipFill>
        <p:spPr>
          <a:xfrm>
            <a:off x="3860363" y="2959894"/>
            <a:ext cx="272534" cy="340757"/>
          </a:xfrm>
          <a:prstGeom prst="rect">
            <a:avLst/>
          </a:prstGeom>
        </p:spPr>
      </p:pic>
      <p:sp>
        <p:nvSpPr>
          <p:cNvPr id="10" name="Text 4"/>
          <p:cNvSpPr/>
          <p:nvPr/>
        </p:nvSpPr>
        <p:spPr>
          <a:xfrm>
            <a:off x="5833110" y="2765822"/>
            <a:ext cx="301632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Technical Requirements</a:t>
            </a:r>
            <a:endParaRPr lang="en-US" sz="1900" dirty="0"/>
          </a:p>
        </p:txBody>
      </p:sp>
      <p:sp>
        <p:nvSpPr>
          <p:cNvPr id="11" name="Text 5"/>
          <p:cNvSpPr/>
          <p:nvPr/>
        </p:nvSpPr>
        <p:spPr>
          <a:xfrm>
            <a:off x="5833110" y="3184803"/>
            <a:ext cx="4709041"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Customization needs, data volumes, real-time needs</a:t>
            </a:r>
            <a:endParaRPr lang="en-US" sz="1500" dirty="0"/>
          </a:p>
        </p:txBody>
      </p:sp>
      <p:sp>
        <p:nvSpPr>
          <p:cNvPr id="12" name="Shape 6"/>
          <p:cNvSpPr/>
          <p:nvPr/>
        </p:nvSpPr>
        <p:spPr>
          <a:xfrm>
            <a:off x="5687735" y="3703320"/>
            <a:ext cx="8215789" cy="11430"/>
          </a:xfrm>
          <a:prstGeom prst="roundRect">
            <a:avLst>
              <a:gd name="adj" fmla="val 712366"/>
            </a:avLst>
          </a:prstGeom>
          <a:solidFill>
            <a:srgbClr val="DDD3BA"/>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32811" y="3737134"/>
            <a:ext cx="4927759" cy="1116687"/>
          </a:xfrm>
          <a:prstGeom prst="rect">
            <a:avLst/>
          </a:prstGeom>
        </p:spPr>
      </p:pic>
      <p:pic>
        <p:nvPicPr>
          <p:cNvPr id="14" name="Image 5" descr="preencoded.png"/>
          <p:cNvPicPr>
            <a:picLocks noChangeAspect="1"/>
          </p:cNvPicPr>
          <p:nvPr/>
        </p:nvPicPr>
        <p:blipFill>
          <a:blip r:embed="rId8"/>
          <a:stretch>
            <a:fillRect/>
          </a:stretch>
        </p:blipFill>
        <p:spPr>
          <a:xfrm>
            <a:off x="3860363" y="4125039"/>
            <a:ext cx="272534" cy="340757"/>
          </a:xfrm>
          <a:prstGeom prst="rect">
            <a:avLst/>
          </a:prstGeom>
        </p:spPr>
      </p:pic>
      <p:sp>
        <p:nvSpPr>
          <p:cNvPr id="15" name="Text 7"/>
          <p:cNvSpPr/>
          <p:nvPr/>
        </p:nvSpPr>
        <p:spPr>
          <a:xfrm>
            <a:off x="6654403" y="3930968"/>
            <a:ext cx="2597706"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Resource Availability</a:t>
            </a:r>
            <a:endParaRPr lang="en-US" sz="1900" dirty="0"/>
          </a:p>
        </p:txBody>
      </p:sp>
      <p:sp>
        <p:nvSpPr>
          <p:cNvPr id="16" name="Text 8"/>
          <p:cNvSpPr/>
          <p:nvPr/>
        </p:nvSpPr>
        <p:spPr>
          <a:xfrm>
            <a:off x="6654403" y="4349948"/>
            <a:ext cx="3886200"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Developer expertise, maintenance capacity</a:t>
            </a:r>
            <a:endParaRPr lang="en-US" sz="1500" dirty="0"/>
          </a:p>
        </p:txBody>
      </p:sp>
      <p:sp>
        <p:nvSpPr>
          <p:cNvPr id="17" name="Shape 9"/>
          <p:cNvSpPr/>
          <p:nvPr/>
        </p:nvSpPr>
        <p:spPr>
          <a:xfrm>
            <a:off x="6509028" y="4868466"/>
            <a:ext cx="7394496" cy="11430"/>
          </a:xfrm>
          <a:prstGeom prst="roundRect">
            <a:avLst>
              <a:gd name="adj" fmla="val 712366"/>
            </a:avLst>
          </a:prstGeom>
          <a:solidFill>
            <a:srgbClr val="DDD3BA"/>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11518" y="4902279"/>
            <a:ext cx="6570345" cy="1116687"/>
          </a:xfrm>
          <a:prstGeom prst="rect">
            <a:avLst/>
          </a:prstGeom>
        </p:spPr>
      </p:pic>
      <p:pic>
        <p:nvPicPr>
          <p:cNvPr id="19" name="Image 7" descr="preencoded.png"/>
          <p:cNvPicPr>
            <a:picLocks noChangeAspect="1"/>
          </p:cNvPicPr>
          <p:nvPr/>
        </p:nvPicPr>
        <p:blipFill>
          <a:blip r:embed="rId10"/>
          <a:stretch>
            <a:fillRect/>
          </a:stretch>
        </p:blipFill>
        <p:spPr>
          <a:xfrm>
            <a:off x="3860363" y="5290185"/>
            <a:ext cx="272534" cy="340757"/>
          </a:xfrm>
          <a:prstGeom prst="rect">
            <a:avLst/>
          </a:prstGeom>
        </p:spPr>
      </p:pic>
      <p:sp>
        <p:nvSpPr>
          <p:cNvPr id="20" name="Text 10"/>
          <p:cNvSpPr/>
          <p:nvPr/>
        </p:nvSpPr>
        <p:spPr>
          <a:xfrm>
            <a:off x="7475696" y="5096113"/>
            <a:ext cx="2423279" cy="302776"/>
          </a:xfrm>
          <a:prstGeom prst="rect">
            <a:avLst/>
          </a:prstGeom>
          <a:noFill/>
          <a:ln/>
        </p:spPr>
        <p:txBody>
          <a:bodyPr wrap="none" lIns="0" tIns="0" rIns="0" bIns="0" rtlCol="0" anchor="t"/>
          <a:lstStyle/>
          <a:p>
            <a:pPr marL="0" indent="0" algn="l">
              <a:lnSpc>
                <a:spcPts val="2350"/>
              </a:lnSpc>
              <a:buNone/>
            </a:pPr>
            <a:r>
              <a:rPr lang="en-US" sz="1900" dirty="0">
                <a:solidFill>
                  <a:srgbClr val="454240"/>
                </a:solidFill>
                <a:latin typeface="Libre Baskerville" pitchFamily="34" charset="0"/>
                <a:ea typeface="Libre Baskerville" pitchFamily="34" charset="-122"/>
                <a:cs typeface="Libre Baskerville" pitchFamily="34" charset="-120"/>
              </a:rPr>
              <a:t>Budget Constraints</a:t>
            </a:r>
            <a:endParaRPr lang="en-US" sz="1900" dirty="0"/>
          </a:p>
        </p:txBody>
      </p:sp>
      <p:sp>
        <p:nvSpPr>
          <p:cNvPr id="21" name="Text 11"/>
          <p:cNvSpPr/>
          <p:nvPr/>
        </p:nvSpPr>
        <p:spPr>
          <a:xfrm>
            <a:off x="7475696" y="5515094"/>
            <a:ext cx="3441383"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Upfront vs. ongoing costs, ROI timeline</a:t>
            </a:r>
            <a:endParaRPr lang="en-US" sz="1500" dirty="0"/>
          </a:p>
        </p:txBody>
      </p:sp>
      <p:sp>
        <p:nvSpPr>
          <p:cNvPr id="22" name="Text 12"/>
          <p:cNvSpPr/>
          <p:nvPr/>
        </p:nvSpPr>
        <p:spPr>
          <a:xfrm>
            <a:off x="678418" y="6236970"/>
            <a:ext cx="13273564" cy="930116"/>
          </a:xfrm>
          <a:prstGeom prst="rect">
            <a:avLst/>
          </a:prstGeom>
          <a:noFill/>
          <a:ln/>
        </p:spPr>
        <p:txBody>
          <a:bodyPr wrap="squar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The most successful integration projects begin with a thorough evaluation of your organization's specific needs, capabilities, and constraints. While pre-built connectors offer speed, they may not accommodate complex business rules. Custom solutions provide flexibility but require significant development resources.</a:t>
            </a:r>
            <a:endParaRPr lang="en-US" sz="1500" dirty="0"/>
          </a:p>
        </p:txBody>
      </p:sp>
      <p:sp>
        <p:nvSpPr>
          <p:cNvPr id="23" name="Text 13"/>
          <p:cNvSpPr/>
          <p:nvPr/>
        </p:nvSpPr>
        <p:spPr>
          <a:xfrm>
            <a:off x="678418" y="7385090"/>
            <a:ext cx="13273564" cy="310039"/>
          </a:xfrm>
          <a:prstGeom prst="rect">
            <a:avLst/>
          </a:prstGeom>
          <a:noFill/>
          <a:ln/>
        </p:spPr>
        <p:txBody>
          <a:bodyPr wrap="none" lIns="0" tIns="0" rIns="0" bIns="0" rtlCol="0" anchor="t"/>
          <a:lstStyle/>
          <a:p>
            <a:pPr marL="0" indent="0" algn="l">
              <a:lnSpc>
                <a:spcPts val="2400"/>
              </a:lnSpc>
              <a:buNone/>
            </a:pPr>
            <a:r>
              <a:rPr lang="en-US" sz="1500" dirty="0">
                <a:solidFill>
                  <a:srgbClr val="454240"/>
                </a:solidFill>
                <a:latin typeface="DM Sans" pitchFamily="34" charset="0"/>
                <a:ea typeface="DM Sans" pitchFamily="34" charset="-122"/>
                <a:cs typeface="DM Sans" pitchFamily="34" charset="-120"/>
              </a:rPr>
              <a:t>Consider conducting a formal evaluation process with input from IT, operations, and finance stakeholders.</a:t>
            </a:r>
            <a:endParaRPr lang="en-US"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1875" y="559356"/>
            <a:ext cx="7345323" cy="508516"/>
          </a:xfrm>
          <a:prstGeom prst="rect">
            <a:avLst/>
          </a:prstGeom>
          <a:noFill/>
          <a:ln/>
        </p:spPr>
        <p:txBody>
          <a:bodyPr wrap="none" lIns="0" tIns="0" rIns="0" bIns="0" rtlCol="0" anchor="t"/>
          <a:lstStyle/>
          <a:p>
            <a:pPr marL="0" indent="0" algn="l">
              <a:lnSpc>
                <a:spcPts val="4000"/>
              </a:lnSpc>
              <a:buNone/>
            </a:pPr>
            <a:r>
              <a:rPr lang="en-US" sz="3200" dirty="0">
                <a:solidFill>
                  <a:srgbClr val="5C4E3D"/>
                </a:solidFill>
                <a:latin typeface="Libre Baskerville" pitchFamily="34" charset="0"/>
                <a:ea typeface="Libre Baskerville" pitchFamily="34" charset="-122"/>
                <a:cs typeface="Libre Baskerville" pitchFamily="34" charset="-120"/>
              </a:rPr>
              <a:t>Data Mapping Workshop Essentials</a:t>
            </a:r>
            <a:endParaRPr lang="en-US" sz="3200" dirty="0"/>
          </a:p>
        </p:txBody>
      </p:sp>
      <p:sp>
        <p:nvSpPr>
          <p:cNvPr id="3" name="Shape 1"/>
          <p:cNvSpPr/>
          <p:nvPr/>
        </p:nvSpPr>
        <p:spPr>
          <a:xfrm>
            <a:off x="711875" y="1474708"/>
            <a:ext cx="1650802"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4" name="Image 0" descr="preencoded.png"/>
          <p:cNvPicPr>
            <a:picLocks noChangeAspect="1"/>
          </p:cNvPicPr>
          <p:nvPr/>
        </p:nvPicPr>
        <p:blipFill>
          <a:blip r:embed="rId3"/>
          <a:stretch>
            <a:fillRect/>
          </a:stretch>
        </p:blipFill>
        <p:spPr>
          <a:xfrm>
            <a:off x="1394222" y="1882021"/>
            <a:ext cx="285988" cy="357545"/>
          </a:xfrm>
          <a:prstGeom prst="rect">
            <a:avLst/>
          </a:prstGeom>
        </p:spPr>
      </p:pic>
      <p:sp>
        <p:nvSpPr>
          <p:cNvPr id="5" name="Text 2"/>
          <p:cNvSpPr/>
          <p:nvPr/>
        </p:nvSpPr>
        <p:spPr>
          <a:xfrm>
            <a:off x="2566035" y="1678067"/>
            <a:ext cx="3782735"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Gather the right stakeholders</a:t>
            </a:r>
            <a:endParaRPr lang="en-US" sz="2000" dirty="0"/>
          </a:p>
        </p:txBody>
      </p:sp>
      <p:sp>
        <p:nvSpPr>
          <p:cNvPr id="6" name="Text 3"/>
          <p:cNvSpPr/>
          <p:nvPr/>
        </p:nvSpPr>
        <p:spPr>
          <a:xfrm>
            <a:off x="2566035" y="2118003"/>
            <a:ext cx="4466392"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IT, Finance, Operations, Sales, Customer Service</a:t>
            </a:r>
            <a:endParaRPr lang="en-US" sz="1600" dirty="0"/>
          </a:p>
        </p:txBody>
      </p:sp>
      <p:sp>
        <p:nvSpPr>
          <p:cNvPr id="7" name="Shape 4"/>
          <p:cNvSpPr/>
          <p:nvPr/>
        </p:nvSpPr>
        <p:spPr>
          <a:xfrm>
            <a:off x="2464356" y="2637353"/>
            <a:ext cx="11352490" cy="11430"/>
          </a:xfrm>
          <a:prstGeom prst="roundRect">
            <a:avLst>
              <a:gd name="adj" fmla="val 747471"/>
            </a:avLst>
          </a:prstGeom>
          <a:solidFill>
            <a:srgbClr val="DDD3BA"/>
          </a:solidFill>
          <a:ln/>
        </p:spPr>
        <p:txBody>
          <a:bodyPr/>
          <a:lstStyle/>
          <a:p>
            <a:endParaRPr lang="en-US"/>
          </a:p>
        </p:txBody>
      </p:sp>
      <p:sp>
        <p:nvSpPr>
          <p:cNvPr id="8" name="Shape 5"/>
          <p:cNvSpPr/>
          <p:nvPr/>
        </p:nvSpPr>
        <p:spPr>
          <a:xfrm>
            <a:off x="711875" y="2748558"/>
            <a:ext cx="3301603"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9" name="Image 1" descr="preencoded.png"/>
          <p:cNvPicPr>
            <a:picLocks noChangeAspect="1"/>
          </p:cNvPicPr>
          <p:nvPr/>
        </p:nvPicPr>
        <p:blipFill>
          <a:blip r:embed="rId4"/>
          <a:stretch>
            <a:fillRect/>
          </a:stretch>
        </p:blipFill>
        <p:spPr>
          <a:xfrm>
            <a:off x="2219682" y="3155871"/>
            <a:ext cx="285988" cy="357545"/>
          </a:xfrm>
          <a:prstGeom prst="rect">
            <a:avLst/>
          </a:prstGeom>
        </p:spPr>
      </p:pic>
      <p:sp>
        <p:nvSpPr>
          <p:cNvPr id="10" name="Text 6"/>
          <p:cNvSpPr/>
          <p:nvPr/>
        </p:nvSpPr>
        <p:spPr>
          <a:xfrm>
            <a:off x="4216837" y="2951917"/>
            <a:ext cx="2905244"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Identify data elements</a:t>
            </a:r>
            <a:endParaRPr lang="en-US" sz="2000" dirty="0"/>
          </a:p>
        </p:txBody>
      </p:sp>
      <p:sp>
        <p:nvSpPr>
          <p:cNvPr id="11" name="Text 7"/>
          <p:cNvSpPr/>
          <p:nvPr/>
        </p:nvSpPr>
        <p:spPr>
          <a:xfrm>
            <a:off x="4216837" y="3391853"/>
            <a:ext cx="4573191"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List all fields that need to sync between systems</a:t>
            </a:r>
            <a:endParaRPr lang="en-US" sz="1600" dirty="0"/>
          </a:p>
        </p:txBody>
      </p:sp>
      <p:sp>
        <p:nvSpPr>
          <p:cNvPr id="12" name="Shape 8"/>
          <p:cNvSpPr/>
          <p:nvPr/>
        </p:nvSpPr>
        <p:spPr>
          <a:xfrm>
            <a:off x="4115157" y="3911203"/>
            <a:ext cx="9701689" cy="11430"/>
          </a:xfrm>
          <a:prstGeom prst="roundRect">
            <a:avLst>
              <a:gd name="adj" fmla="val 747471"/>
            </a:avLst>
          </a:prstGeom>
          <a:solidFill>
            <a:srgbClr val="DDD3BA"/>
          </a:solidFill>
          <a:ln/>
        </p:spPr>
        <p:txBody>
          <a:bodyPr/>
          <a:lstStyle/>
          <a:p>
            <a:endParaRPr lang="en-US"/>
          </a:p>
        </p:txBody>
      </p:sp>
      <p:sp>
        <p:nvSpPr>
          <p:cNvPr id="13" name="Shape 9"/>
          <p:cNvSpPr/>
          <p:nvPr/>
        </p:nvSpPr>
        <p:spPr>
          <a:xfrm>
            <a:off x="711875" y="4022408"/>
            <a:ext cx="4952405"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4" name="Image 2" descr="preencoded.png"/>
          <p:cNvPicPr>
            <a:picLocks noChangeAspect="1"/>
          </p:cNvPicPr>
          <p:nvPr/>
        </p:nvPicPr>
        <p:blipFill>
          <a:blip r:embed="rId5"/>
          <a:stretch>
            <a:fillRect/>
          </a:stretch>
        </p:blipFill>
        <p:spPr>
          <a:xfrm>
            <a:off x="3045023" y="4429720"/>
            <a:ext cx="285988" cy="357545"/>
          </a:xfrm>
          <a:prstGeom prst="rect">
            <a:avLst/>
          </a:prstGeom>
        </p:spPr>
      </p:pic>
      <p:sp>
        <p:nvSpPr>
          <p:cNvPr id="15" name="Text 10"/>
          <p:cNvSpPr/>
          <p:nvPr/>
        </p:nvSpPr>
        <p:spPr>
          <a:xfrm>
            <a:off x="5867638" y="4225766"/>
            <a:ext cx="3391853"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Define data flow direction</a:t>
            </a:r>
            <a:endParaRPr lang="en-US" sz="2000" dirty="0"/>
          </a:p>
        </p:txBody>
      </p:sp>
      <p:sp>
        <p:nvSpPr>
          <p:cNvPr id="16" name="Text 11"/>
          <p:cNvSpPr/>
          <p:nvPr/>
        </p:nvSpPr>
        <p:spPr>
          <a:xfrm>
            <a:off x="5867638" y="4665702"/>
            <a:ext cx="4060865"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One-way, bidirectional, or conditional flows</a:t>
            </a:r>
            <a:endParaRPr lang="en-US" sz="1600" dirty="0"/>
          </a:p>
        </p:txBody>
      </p:sp>
      <p:sp>
        <p:nvSpPr>
          <p:cNvPr id="17" name="Shape 12"/>
          <p:cNvSpPr/>
          <p:nvPr/>
        </p:nvSpPr>
        <p:spPr>
          <a:xfrm>
            <a:off x="5765959" y="5185053"/>
            <a:ext cx="8050887" cy="11430"/>
          </a:xfrm>
          <a:prstGeom prst="roundRect">
            <a:avLst>
              <a:gd name="adj" fmla="val 747471"/>
            </a:avLst>
          </a:prstGeom>
          <a:solidFill>
            <a:srgbClr val="DDD3BA"/>
          </a:solidFill>
          <a:ln/>
        </p:spPr>
        <p:txBody>
          <a:bodyPr/>
          <a:lstStyle/>
          <a:p>
            <a:endParaRPr lang="en-US"/>
          </a:p>
        </p:txBody>
      </p:sp>
      <p:sp>
        <p:nvSpPr>
          <p:cNvPr id="18" name="Shape 13"/>
          <p:cNvSpPr/>
          <p:nvPr/>
        </p:nvSpPr>
        <p:spPr>
          <a:xfrm>
            <a:off x="711875" y="5296257"/>
            <a:ext cx="6603325" cy="1172170"/>
          </a:xfrm>
          <a:prstGeom prst="roundRect">
            <a:avLst>
              <a:gd name="adj" fmla="val 7289"/>
            </a:avLst>
          </a:prstGeom>
          <a:solidFill>
            <a:srgbClr val="F7EDD4"/>
          </a:solidFill>
          <a:ln w="7620">
            <a:solidFill>
              <a:srgbClr val="DDD3BA"/>
            </a:solidFill>
            <a:prstDash val="solid"/>
          </a:ln>
        </p:spPr>
        <p:txBody>
          <a:bodyPr/>
          <a:lstStyle/>
          <a:p>
            <a:endParaRPr lang="en-US"/>
          </a:p>
        </p:txBody>
      </p:sp>
      <p:pic>
        <p:nvPicPr>
          <p:cNvPr id="19" name="Image 3" descr="preencoded.png"/>
          <p:cNvPicPr>
            <a:picLocks noChangeAspect="1"/>
          </p:cNvPicPr>
          <p:nvPr/>
        </p:nvPicPr>
        <p:blipFill>
          <a:blip r:embed="rId6"/>
          <a:stretch>
            <a:fillRect/>
          </a:stretch>
        </p:blipFill>
        <p:spPr>
          <a:xfrm>
            <a:off x="3870484" y="5703570"/>
            <a:ext cx="285988" cy="357545"/>
          </a:xfrm>
          <a:prstGeom prst="rect">
            <a:avLst/>
          </a:prstGeom>
        </p:spPr>
      </p:pic>
      <p:sp>
        <p:nvSpPr>
          <p:cNvPr id="20" name="Text 14"/>
          <p:cNvSpPr/>
          <p:nvPr/>
        </p:nvSpPr>
        <p:spPr>
          <a:xfrm>
            <a:off x="7518559" y="5499616"/>
            <a:ext cx="3278981" cy="317897"/>
          </a:xfrm>
          <a:prstGeom prst="rect">
            <a:avLst/>
          </a:prstGeom>
          <a:noFill/>
          <a:ln/>
        </p:spPr>
        <p:txBody>
          <a:bodyPr wrap="none" lIns="0" tIns="0" rIns="0" bIns="0" rtlCol="0" anchor="t"/>
          <a:lstStyle/>
          <a:p>
            <a:pPr marL="0" indent="0" algn="l">
              <a:lnSpc>
                <a:spcPts val="2500"/>
              </a:lnSpc>
              <a:buNone/>
            </a:pPr>
            <a:r>
              <a:rPr lang="en-US" sz="2000" dirty="0">
                <a:solidFill>
                  <a:srgbClr val="454240"/>
                </a:solidFill>
                <a:latin typeface="Libre Baskerville" pitchFamily="34" charset="0"/>
                <a:ea typeface="Libre Baskerville" pitchFamily="34" charset="-122"/>
                <a:cs typeface="Libre Baskerville" pitchFamily="34" charset="-120"/>
              </a:rPr>
              <a:t>Establish sources of truth</a:t>
            </a:r>
            <a:endParaRPr lang="en-US" sz="2000" dirty="0"/>
          </a:p>
        </p:txBody>
      </p:sp>
      <p:sp>
        <p:nvSpPr>
          <p:cNvPr id="21" name="Text 15"/>
          <p:cNvSpPr/>
          <p:nvPr/>
        </p:nvSpPr>
        <p:spPr>
          <a:xfrm>
            <a:off x="7518559" y="5939552"/>
            <a:ext cx="4919067" cy="325517"/>
          </a:xfrm>
          <a:prstGeom prst="rect">
            <a:avLst/>
          </a:prstGeom>
          <a:noFill/>
          <a:ln/>
        </p:spPr>
        <p:txBody>
          <a:bodyPr wrap="non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Which system is authoritative for each data element</a:t>
            </a:r>
            <a:endParaRPr lang="en-US" sz="1600" dirty="0"/>
          </a:p>
        </p:txBody>
      </p:sp>
      <p:sp>
        <p:nvSpPr>
          <p:cNvPr id="22" name="Text 16"/>
          <p:cNvSpPr/>
          <p:nvPr/>
        </p:nvSpPr>
        <p:spPr>
          <a:xfrm>
            <a:off x="711875" y="6697266"/>
            <a:ext cx="13206651" cy="976551"/>
          </a:xfrm>
          <a:prstGeom prst="rect">
            <a:avLst/>
          </a:prstGeom>
          <a:noFill/>
          <a:ln/>
        </p:spPr>
        <p:txBody>
          <a:bodyPr wrap="square" lIns="0" tIns="0" rIns="0" bIns="0" rtlCol="0" anchor="t"/>
          <a:lstStyle/>
          <a:p>
            <a:pPr marL="0" indent="0" algn="l">
              <a:lnSpc>
                <a:spcPts val="2550"/>
              </a:lnSpc>
              <a:buNone/>
            </a:pPr>
            <a:r>
              <a:rPr lang="en-US" sz="1600" dirty="0">
                <a:solidFill>
                  <a:srgbClr val="454240"/>
                </a:solidFill>
                <a:latin typeface="DM Sans" pitchFamily="34" charset="0"/>
                <a:ea typeface="DM Sans" pitchFamily="34" charset="-122"/>
                <a:cs typeface="DM Sans" pitchFamily="34" charset="-120"/>
              </a:rPr>
              <a:t>A comprehensive data mapping workshop is the foundation of successful integration. This collaborative session should document exactly how data will move between systems and establish clear ownership for each data element. The resulting data mapping document becomes your blueprint for configuration and testing.</a:t>
            </a:r>
            <a:endParaRPr lang="en-US"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451390" y="755333"/>
            <a:ext cx="7360087" cy="566976"/>
          </a:xfrm>
          <a:prstGeom prst="rect">
            <a:avLst/>
          </a:prstGeom>
          <a:noFill/>
          <a:ln/>
        </p:spPr>
        <p:txBody>
          <a:bodyPr wrap="none" lIns="0" tIns="0" rIns="0" bIns="0" rtlCol="0" anchor="t"/>
          <a:lstStyle/>
          <a:p>
            <a:pPr marL="0" indent="0" algn="l">
              <a:lnSpc>
                <a:spcPts val="4450"/>
              </a:lnSpc>
              <a:buNone/>
            </a:pPr>
            <a:r>
              <a:rPr lang="en-US" sz="3550" dirty="0">
                <a:solidFill>
                  <a:srgbClr val="5C4E3D"/>
                </a:solidFill>
                <a:latin typeface="Libre Baskerville" pitchFamily="34" charset="0"/>
                <a:ea typeface="Libre Baskerville" pitchFamily="34" charset="-122"/>
                <a:cs typeface="Libre Baskerville" pitchFamily="34" charset="-120"/>
              </a:rPr>
              <a:t>Sync Frequency Considerations</a:t>
            </a:r>
            <a:endParaRPr lang="en-US" sz="3550" dirty="0"/>
          </a:p>
        </p:txBody>
      </p:sp>
      <p:pic>
        <p:nvPicPr>
          <p:cNvPr id="4" name="Image 1" descr="preencoded.png"/>
          <p:cNvPicPr>
            <a:picLocks noChangeAspect="1"/>
          </p:cNvPicPr>
          <p:nvPr/>
        </p:nvPicPr>
        <p:blipFill>
          <a:blip r:embed="rId4"/>
          <a:stretch>
            <a:fillRect/>
          </a:stretch>
        </p:blipFill>
        <p:spPr>
          <a:xfrm>
            <a:off x="4451390" y="1577459"/>
            <a:ext cx="566976" cy="566976"/>
          </a:xfrm>
          <a:prstGeom prst="rect">
            <a:avLst/>
          </a:prstGeom>
        </p:spPr>
      </p:pic>
      <p:sp>
        <p:nvSpPr>
          <p:cNvPr id="5" name="Text 1"/>
          <p:cNvSpPr/>
          <p:nvPr/>
        </p:nvSpPr>
        <p:spPr>
          <a:xfrm>
            <a:off x="4451390"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Real-Time (Immediate)</a:t>
            </a:r>
            <a:endParaRPr lang="en-US" sz="2200" dirty="0"/>
          </a:p>
        </p:txBody>
      </p:sp>
      <p:sp>
        <p:nvSpPr>
          <p:cNvPr id="6" name="Text 2"/>
          <p:cNvSpPr/>
          <p:nvPr/>
        </p:nvSpPr>
        <p:spPr>
          <a:xfrm>
            <a:off x="4451390" y="3215997"/>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Inventory availability</a:t>
            </a:r>
            <a:endParaRPr lang="en-US" sz="1750" dirty="0"/>
          </a:p>
        </p:txBody>
      </p:sp>
      <p:sp>
        <p:nvSpPr>
          <p:cNvPr id="7" name="Text 3"/>
          <p:cNvSpPr/>
          <p:nvPr/>
        </p:nvSpPr>
        <p:spPr>
          <a:xfrm>
            <a:off x="4451390" y="3658195"/>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Order status updates</a:t>
            </a:r>
            <a:endParaRPr lang="en-US" sz="1750" dirty="0"/>
          </a:p>
        </p:txBody>
      </p:sp>
      <p:sp>
        <p:nvSpPr>
          <p:cNvPr id="8" name="Text 4"/>
          <p:cNvSpPr/>
          <p:nvPr/>
        </p:nvSpPr>
        <p:spPr>
          <a:xfrm>
            <a:off x="4451390" y="4100393"/>
            <a:ext cx="293941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Customer account changes</a:t>
            </a:r>
            <a:endParaRPr lang="en-US" sz="1750" dirty="0"/>
          </a:p>
        </p:txBody>
      </p:sp>
      <p:sp>
        <p:nvSpPr>
          <p:cNvPr id="9" name="Text 5"/>
          <p:cNvSpPr/>
          <p:nvPr/>
        </p:nvSpPr>
        <p:spPr>
          <a:xfrm>
            <a:off x="4451390" y="4905494"/>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Payment confirmations</a:t>
            </a:r>
            <a:endParaRPr lang="en-US" sz="1750" dirty="0"/>
          </a:p>
        </p:txBody>
      </p:sp>
      <p:sp>
        <p:nvSpPr>
          <p:cNvPr id="10" name="Text 6"/>
          <p:cNvSpPr/>
          <p:nvPr/>
        </p:nvSpPr>
        <p:spPr>
          <a:xfrm>
            <a:off x="4451390" y="5404485"/>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Critical for customer-facing operations</a:t>
            </a:r>
            <a:endParaRPr lang="en-US" sz="1750" dirty="0"/>
          </a:p>
        </p:txBody>
      </p:sp>
      <p:pic>
        <p:nvPicPr>
          <p:cNvPr id="11" name="Image 2" descr="preencoded.png"/>
          <p:cNvPicPr>
            <a:picLocks noChangeAspect="1"/>
          </p:cNvPicPr>
          <p:nvPr/>
        </p:nvPicPr>
        <p:blipFill>
          <a:blip r:embed="rId5"/>
          <a:stretch>
            <a:fillRect/>
          </a:stretch>
        </p:blipFill>
        <p:spPr>
          <a:xfrm>
            <a:off x="7674293" y="1577459"/>
            <a:ext cx="566976" cy="566976"/>
          </a:xfrm>
          <a:prstGeom prst="rect">
            <a:avLst/>
          </a:prstGeom>
        </p:spPr>
      </p:pic>
      <p:sp>
        <p:nvSpPr>
          <p:cNvPr id="12" name="Text 7"/>
          <p:cNvSpPr/>
          <p:nvPr/>
        </p:nvSpPr>
        <p:spPr>
          <a:xfrm>
            <a:off x="7674293"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Near Real-Time (Minutes)</a:t>
            </a:r>
            <a:endParaRPr lang="en-US" sz="2200" dirty="0"/>
          </a:p>
        </p:txBody>
      </p:sp>
      <p:sp>
        <p:nvSpPr>
          <p:cNvPr id="13" name="Text 8"/>
          <p:cNvSpPr/>
          <p:nvPr/>
        </p:nvSpPr>
        <p:spPr>
          <a:xfrm>
            <a:off x="7674293" y="3215997"/>
            <a:ext cx="2939415"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Product information updates</a:t>
            </a:r>
            <a:endParaRPr lang="en-US" sz="1750" dirty="0"/>
          </a:p>
        </p:txBody>
      </p:sp>
      <p:sp>
        <p:nvSpPr>
          <p:cNvPr id="14" name="Text 9"/>
          <p:cNvSpPr/>
          <p:nvPr/>
        </p:nvSpPr>
        <p:spPr>
          <a:xfrm>
            <a:off x="7674293" y="4021098"/>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Shipping confirmations</a:t>
            </a:r>
            <a:endParaRPr lang="en-US" sz="1750" dirty="0"/>
          </a:p>
        </p:txBody>
      </p:sp>
      <p:sp>
        <p:nvSpPr>
          <p:cNvPr id="15" name="Text 10"/>
          <p:cNvSpPr/>
          <p:nvPr/>
        </p:nvSpPr>
        <p:spPr>
          <a:xfrm>
            <a:off x="7674293" y="4463296"/>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Price changes</a:t>
            </a:r>
            <a:endParaRPr lang="en-US" sz="1750" dirty="0"/>
          </a:p>
        </p:txBody>
      </p:sp>
      <p:sp>
        <p:nvSpPr>
          <p:cNvPr id="16" name="Text 11"/>
          <p:cNvSpPr/>
          <p:nvPr/>
        </p:nvSpPr>
        <p:spPr>
          <a:xfrm>
            <a:off x="7674293" y="4962287"/>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Balance between timeliness and system load</a:t>
            </a:r>
            <a:endParaRPr lang="en-US" sz="1750" dirty="0"/>
          </a:p>
        </p:txBody>
      </p:sp>
      <p:pic>
        <p:nvPicPr>
          <p:cNvPr id="17" name="Image 3" descr="preencoded.png"/>
          <p:cNvPicPr>
            <a:picLocks noChangeAspect="1"/>
          </p:cNvPicPr>
          <p:nvPr/>
        </p:nvPicPr>
        <p:blipFill>
          <a:blip r:embed="rId6"/>
          <a:stretch>
            <a:fillRect/>
          </a:stretch>
        </p:blipFill>
        <p:spPr>
          <a:xfrm>
            <a:off x="10897195" y="1577459"/>
            <a:ext cx="566976" cy="566976"/>
          </a:xfrm>
          <a:prstGeom prst="rect">
            <a:avLst/>
          </a:prstGeom>
        </p:spPr>
      </p:pic>
      <p:sp>
        <p:nvSpPr>
          <p:cNvPr id="18" name="Text 12"/>
          <p:cNvSpPr/>
          <p:nvPr/>
        </p:nvSpPr>
        <p:spPr>
          <a:xfrm>
            <a:off x="10897195" y="2371249"/>
            <a:ext cx="2939415" cy="708660"/>
          </a:xfrm>
          <a:prstGeom prst="rect">
            <a:avLst/>
          </a:prstGeom>
          <a:noFill/>
          <a:ln/>
        </p:spPr>
        <p:txBody>
          <a:bodyPr wrap="square" lIns="0" tIns="0" rIns="0" bIns="0" rtlCol="0" anchor="t"/>
          <a:lstStyle/>
          <a:p>
            <a:pPr marL="0" indent="0" algn="l">
              <a:lnSpc>
                <a:spcPts val="2750"/>
              </a:lnSpc>
              <a:buNone/>
            </a:pPr>
            <a:r>
              <a:rPr lang="en-US" sz="2200" dirty="0">
                <a:solidFill>
                  <a:srgbClr val="454240"/>
                </a:solidFill>
                <a:latin typeface="Libre Baskerville" pitchFamily="34" charset="0"/>
                <a:ea typeface="Libre Baskerville" pitchFamily="34" charset="-122"/>
                <a:cs typeface="Libre Baskerville" pitchFamily="34" charset="-120"/>
              </a:rPr>
              <a:t>Scheduled Batch (Hours/Daily)</a:t>
            </a:r>
            <a:endParaRPr lang="en-US" sz="2200" dirty="0"/>
          </a:p>
        </p:txBody>
      </p:sp>
      <p:sp>
        <p:nvSpPr>
          <p:cNvPr id="19" name="Text 13"/>
          <p:cNvSpPr/>
          <p:nvPr/>
        </p:nvSpPr>
        <p:spPr>
          <a:xfrm>
            <a:off x="10897195" y="3215997"/>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Financial reconciliation</a:t>
            </a:r>
            <a:endParaRPr lang="en-US" sz="1750" dirty="0"/>
          </a:p>
        </p:txBody>
      </p:sp>
      <p:sp>
        <p:nvSpPr>
          <p:cNvPr id="20" name="Text 14"/>
          <p:cNvSpPr/>
          <p:nvPr/>
        </p:nvSpPr>
        <p:spPr>
          <a:xfrm>
            <a:off x="10897195" y="3658195"/>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Reporting data</a:t>
            </a:r>
            <a:endParaRPr lang="en-US" sz="1750" dirty="0"/>
          </a:p>
        </p:txBody>
      </p:sp>
      <p:sp>
        <p:nvSpPr>
          <p:cNvPr id="21" name="Text 15"/>
          <p:cNvSpPr/>
          <p:nvPr/>
        </p:nvSpPr>
        <p:spPr>
          <a:xfrm>
            <a:off x="10897195" y="4100393"/>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Customer analytics</a:t>
            </a:r>
            <a:endParaRPr lang="en-US" sz="1750" dirty="0"/>
          </a:p>
        </p:txBody>
      </p:sp>
      <p:sp>
        <p:nvSpPr>
          <p:cNvPr id="22" name="Text 16"/>
          <p:cNvSpPr/>
          <p:nvPr/>
        </p:nvSpPr>
        <p:spPr>
          <a:xfrm>
            <a:off x="10897195" y="4542592"/>
            <a:ext cx="2939415"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454240"/>
                </a:solidFill>
                <a:latin typeface="DM Sans" pitchFamily="34" charset="0"/>
                <a:ea typeface="DM Sans" pitchFamily="34" charset="-122"/>
                <a:cs typeface="DM Sans" pitchFamily="34" charset="-120"/>
              </a:rPr>
              <a:t>Bulk catalog updates</a:t>
            </a:r>
            <a:endParaRPr lang="en-US" sz="1750" dirty="0"/>
          </a:p>
        </p:txBody>
      </p:sp>
      <p:sp>
        <p:nvSpPr>
          <p:cNvPr id="23" name="Text 17"/>
          <p:cNvSpPr/>
          <p:nvPr/>
        </p:nvSpPr>
        <p:spPr>
          <a:xfrm>
            <a:off x="10897195" y="5041583"/>
            <a:ext cx="2939415" cy="725805"/>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Efficient for high-volume, low-urgency data</a:t>
            </a:r>
            <a:endParaRPr lang="en-US" sz="1750" dirty="0"/>
          </a:p>
        </p:txBody>
      </p:sp>
      <p:sp>
        <p:nvSpPr>
          <p:cNvPr id="24" name="Text 18"/>
          <p:cNvSpPr/>
          <p:nvPr/>
        </p:nvSpPr>
        <p:spPr>
          <a:xfrm>
            <a:off x="4451390" y="6385441"/>
            <a:ext cx="9385221" cy="1088708"/>
          </a:xfrm>
          <a:prstGeom prst="rect">
            <a:avLst/>
          </a:prstGeom>
          <a:noFill/>
          <a:ln/>
        </p:spPr>
        <p:txBody>
          <a:bodyPr wrap="square" lIns="0" tIns="0" rIns="0" bIns="0" rtlCol="0" anchor="t"/>
          <a:lstStyle/>
          <a:p>
            <a:pPr marL="0" indent="0" algn="l">
              <a:lnSpc>
                <a:spcPts val="2850"/>
              </a:lnSpc>
              <a:buNone/>
            </a:pPr>
            <a:r>
              <a:rPr lang="en-US" sz="1750" dirty="0">
                <a:solidFill>
                  <a:srgbClr val="454240"/>
                </a:solidFill>
                <a:latin typeface="DM Sans" pitchFamily="34" charset="0"/>
                <a:ea typeface="DM Sans" pitchFamily="34" charset="-122"/>
                <a:cs typeface="DM Sans" pitchFamily="34" charset="-120"/>
              </a:rPr>
              <a:t>Misaligned synchronization timing can lead to serious operational issues. Balance system performance with business needs when determining sync frequency. Document your decisions and review them regularly as business volumes grow.</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58666" y="941784"/>
            <a:ext cx="11042452" cy="677466"/>
          </a:xfrm>
          <a:prstGeom prst="rect">
            <a:avLst/>
          </a:prstGeom>
          <a:noFill/>
          <a:ln/>
        </p:spPr>
        <p:txBody>
          <a:bodyPr wrap="none" lIns="0" tIns="0" rIns="0" bIns="0" rtlCol="0" anchor="t"/>
          <a:lstStyle/>
          <a:p>
            <a:pPr marL="0" indent="0" algn="l">
              <a:lnSpc>
                <a:spcPts val="5300"/>
              </a:lnSpc>
              <a:buNone/>
            </a:pPr>
            <a:r>
              <a:rPr lang="en-US" sz="4250" dirty="0">
                <a:solidFill>
                  <a:srgbClr val="5C4E3D"/>
                </a:solidFill>
                <a:latin typeface="Libre Baskerville" pitchFamily="34" charset="0"/>
                <a:ea typeface="Libre Baskerville" pitchFamily="34" charset="-122"/>
                <a:cs typeface="Libre Baskerville" pitchFamily="34" charset="-120"/>
              </a:rPr>
              <a:t>Testing Strategy for Integration Projects</a:t>
            </a:r>
            <a:endParaRPr lang="en-US" sz="4250" dirty="0"/>
          </a:p>
        </p:txBody>
      </p:sp>
      <p:pic>
        <p:nvPicPr>
          <p:cNvPr id="3" name="Image 0" descr="preencoded.png"/>
          <p:cNvPicPr>
            <a:picLocks noChangeAspect="1"/>
          </p:cNvPicPr>
          <p:nvPr/>
        </p:nvPicPr>
        <p:blipFill>
          <a:blip r:embed="rId3"/>
          <a:stretch>
            <a:fillRect/>
          </a:stretch>
        </p:blipFill>
        <p:spPr>
          <a:xfrm>
            <a:off x="758666" y="2052757"/>
            <a:ext cx="3278267" cy="867132"/>
          </a:xfrm>
          <a:prstGeom prst="rect">
            <a:avLst/>
          </a:prstGeom>
        </p:spPr>
      </p:pic>
      <p:sp>
        <p:nvSpPr>
          <p:cNvPr id="4" name="Text 1"/>
          <p:cNvSpPr/>
          <p:nvPr/>
        </p:nvSpPr>
        <p:spPr>
          <a:xfrm>
            <a:off x="975360" y="324504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Unit Testing</a:t>
            </a:r>
            <a:endParaRPr lang="en-US" sz="2100" dirty="0"/>
          </a:p>
        </p:txBody>
      </p:sp>
      <p:sp>
        <p:nvSpPr>
          <p:cNvPr id="5" name="Text 2"/>
          <p:cNvSpPr/>
          <p:nvPr/>
        </p:nvSpPr>
        <p:spPr>
          <a:xfrm>
            <a:off x="975360" y="3713798"/>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Verify individual API calls and data mappings work correctly in isolation. Focus on proper data transformation and field mapping accuracy.</a:t>
            </a:r>
            <a:endParaRPr lang="en-US" sz="1700" dirty="0"/>
          </a:p>
        </p:txBody>
      </p:sp>
      <p:pic>
        <p:nvPicPr>
          <p:cNvPr id="6" name="Image 1" descr="preencoded.png"/>
          <p:cNvPicPr>
            <a:picLocks noChangeAspect="1"/>
          </p:cNvPicPr>
          <p:nvPr/>
        </p:nvPicPr>
        <p:blipFill>
          <a:blip r:embed="rId4"/>
          <a:stretch>
            <a:fillRect/>
          </a:stretch>
        </p:blipFill>
        <p:spPr>
          <a:xfrm>
            <a:off x="4036933" y="2052757"/>
            <a:ext cx="3278267" cy="867132"/>
          </a:xfrm>
          <a:prstGeom prst="rect">
            <a:avLst/>
          </a:prstGeom>
        </p:spPr>
      </p:pic>
      <p:sp>
        <p:nvSpPr>
          <p:cNvPr id="7" name="Text 3"/>
          <p:cNvSpPr/>
          <p:nvPr/>
        </p:nvSpPr>
        <p:spPr>
          <a:xfrm>
            <a:off x="4253627" y="3245048"/>
            <a:ext cx="2709863" cy="338733"/>
          </a:xfrm>
          <a:prstGeom prst="rect">
            <a:avLst/>
          </a:prstGeom>
          <a:noFill/>
          <a:ln/>
        </p:spPr>
        <p:txBody>
          <a:bodyPr wrap="non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Integration Testing</a:t>
            </a:r>
            <a:endParaRPr lang="en-US" sz="2100" dirty="0"/>
          </a:p>
        </p:txBody>
      </p:sp>
      <p:sp>
        <p:nvSpPr>
          <p:cNvPr id="8" name="Text 4"/>
          <p:cNvSpPr/>
          <p:nvPr/>
        </p:nvSpPr>
        <p:spPr>
          <a:xfrm>
            <a:off x="4253627" y="3713798"/>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Test connections between systems with controlled data sets. Ensure data flows correctly in both directions and triggers appropriate actions.</a:t>
            </a:r>
            <a:endParaRPr lang="en-US" sz="1700" dirty="0"/>
          </a:p>
        </p:txBody>
      </p:sp>
      <p:pic>
        <p:nvPicPr>
          <p:cNvPr id="9" name="Image 2" descr="preencoded.png"/>
          <p:cNvPicPr>
            <a:picLocks noChangeAspect="1"/>
          </p:cNvPicPr>
          <p:nvPr/>
        </p:nvPicPr>
        <p:blipFill>
          <a:blip r:embed="rId5"/>
          <a:stretch>
            <a:fillRect/>
          </a:stretch>
        </p:blipFill>
        <p:spPr>
          <a:xfrm>
            <a:off x="7315200" y="2052757"/>
            <a:ext cx="3278267" cy="867132"/>
          </a:xfrm>
          <a:prstGeom prst="rect">
            <a:avLst/>
          </a:prstGeom>
        </p:spPr>
      </p:pic>
      <p:sp>
        <p:nvSpPr>
          <p:cNvPr id="10" name="Text 5"/>
          <p:cNvSpPr/>
          <p:nvPr/>
        </p:nvSpPr>
        <p:spPr>
          <a:xfrm>
            <a:off x="7531894" y="3245048"/>
            <a:ext cx="2844879" cy="677466"/>
          </a:xfrm>
          <a:prstGeom prst="rect">
            <a:avLst/>
          </a:prstGeom>
          <a:noFill/>
          <a:ln/>
        </p:spPr>
        <p:txBody>
          <a:bodyPr wrap="squar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End-to-End Process Testing</a:t>
            </a:r>
            <a:endParaRPr lang="en-US" sz="2100" dirty="0"/>
          </a:p>
        </p:txBody>
      </p:sp>
      <p:sp>
        <p:nvSpPr>
          <p:cNvPr id="11" name="Text 6"/>
          <p:cNvSpPr/>
          <p:nvPr/>
        </p:nvSpPr>
        <p:spPr>
          <a:xfrm>
            <a:off x="7531894" y="4052530"/>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Validate complete business workflows across all connected systems. Test order-to-cash, returns, inventory adjustments, and customer updates.</a:t>
            </a:r>
            <a:endParaRPr lang="en-US" sz="1700" dirty="0"/>
          </a:p>
        </p:txBody>
      </p:sp>
      <p:pic>
        <p:nvPicPr>
          <p:cNvPr id="12" name="Image 3" descr="preencoded.png"/>
          <p:cNvPicPr>
            <a:picLocks noChangeAspect="1"/>
          </p:cNvPicPr>
          <p:nvPr/>
        </p:nvPicPr>
        <p:blipFill>
          <a:blip r:embed="rId6"/>
          <a:stretch>
            <a:fillRect/>
          </a:stretch>
        </p:blipFill>
        <p:spPr>
          <a:xfrm>
            <a:off x="10593467" y="2052757"/>
            <a:ext cx="3278267" cy="867132"/>
          </a:xfrm>
          <a:prstGeom prst="rect">
            <a:avLst/>
          </a:prstGeom>
        </p:spPr>
      </p:pic>
      <p:sp>
        <p:nvSpPr>
          <p:cNvPr id="13" name="Text 7"/>
          <p:cNvSpPr/>
          <p:nvPr/>
        </p:nvSpPr>
        <p:spPr>
          <a:xfrm>
            <a:off x="10810161" y="3245048"/>
            <a:ext cx="2844879" cy="677466"/>
          </a:xfrm>
          <a:prstGeom prst="rect">
            <a:avLst/>
          </a:prstGeom>
          <a:noFill/>
          <a:ln/>
        </p:spPr>
        <p:txBody>
          <a:bodyPr wrap="square" lIns="0" tIns="0" rIns="0" bIns="0" rtlCol="0" anchor="t"/>
          <a:lstStyle/>
          <a:p>
            <a:pPr marL="0" indent="0" algn="l">
              <a:lnSpc>
                <a:spcPts val="2650"/>
              </a:lnSpc>
              <a:buNone/>
            </a:pPr>
            <a:r>
              <a:rPr lang="en-US" sz="2100" dirty="0">
                <a:solidFill>
                  <a:srgbClr val="454240"/>
                </a:solidFill>
                <a:latin typeface="Libre Baskerville" pitchFamily="34" charset="0"/>
                <a:ea typeface="Libre Baskerville" pitchFamily="34" charset="-122"/>
                <a:cs typeface="Libre Baskerville" pitchFamily="34" charset="-120"/>
              </a:rPr>
              <a:t>User Acceptance Testing</a:t>
            </a:r>
            <a:endParaRPr lang="en-US" sz="2100" dirty="0"/>
          </a:p>
        </p:txBody>
      </p:sp>
      <p:sp>
        <p:nvSpPr>
          <p:cNvPr id="14" name="Text 8"/>
          <p:cNvSpPr/>
          <p:nvPr/>
        </p:nvSpPr>
        <p:spPr>
          <a:xfrm>
            <a:off x="10810161" y="4052530"/>
            <a:ext cx="2844879" cy="2080974"/>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Have business users verify the integration supports their daily operations. Document and address any gaps in business requirements.</a:t>
            </a:r>
            <a:endParaRPr lang="en-US" sz="1700" dirty="0"/>
          </a:p>
        </p:txBody>
      </p:sp>
      <p:sp>
        <p:nvSpPr>
          <p:cNvPr id="15" name="Text 9"/>
          <p:cNvSpPr/>
          <p:nvPr/>
        </p:nvSpPr>
        <p:spPr>
          <a:xfrm>
            <a:off x="758666" y="6594038"/>
            <a:ext cx="13113068" cy="693658"/>
          </a:xfrm>
          <a:prstGeom prst="rect">
            <a:avLst/>
          </a:prstGeom>
          <a:noFill/>
          <a:ln/>
        </p:spPr>
        <p:txBody>
          <a:bodyPr wrap="square" lIns="0" tIns="0" rIns="0" bIns="0" rtlCol="0" anchor="t"/>
          <a:lstStyle/>
          <a:p>
            <a:pPr marL="0" indent="0" algn="l">
              <a:lnSpc>
                <a:spcPts val="2700"/>
              </a:lnSpc>
              <a:buNone/>
            </a:pPr>
            <a:r>
              <a:rPr lang="en-US" sz="1700" dirty="0">
                <a:solidFill>
                  <a:srgbClr val="454240"/>
                </a:solidFill>
                <a:latin typeface="DM Sans" pitchFamily="34" charset="0"/>
                <a:ea typeface="DM Sans" pitchFamily="34" charset="-122"/>
                <a:cs typeface="DM Sans" pitchFamily="34" charset="-120"/>
              </a:rPr>
              <a:t>Comprehensive testing is essential for integration success. Create detailed test plans that cover both technical functionality and business processes. Include edge cases and high-volume scenarios to ensure performance under real-world conditions.</a:t>
            </a:r>
            <a:endParaRPr lang="en-US" sz="1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1667</Words>
  <Application>Microsoft Office PowerPoint</Application>
  <PresentationFormat>Custom</PresentationFormat>
  <Paragraphs>180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DM Sans</vt:lpstr>
      <vt:lpstr>Arial</vt:lpstr>
      <vt:lpstr>Libre Baskerville</vt:lpstr>
      <vt:lpstr>DM Sans Medium</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2025-05-14T22:03:22Z</dcterms:created>
  <dcterms:modified xsi:type="dcterms:W3CDTF">2025-05-14T22:07:59Z</dcterms:modified>
</cp:coreProperties>
</file>