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Alexandria" panose="020B0604020202020204" charset="-78"/>
      <p:regular r:id="rId17"/>
    </p:embeddedFont>
    <p:embeddedFont>
      <p:font typeface="Nobile"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0" d="100"/>
          <a:sy n="90" d="100"/>
        </p:scale>
        <p:origin x="6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46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787837"/>
            <a:ext cx="9385221" cy="1240155"/>
          </a:xfrm>
          <a:prstGeom prst="rect">
            <a:avLst/>
          </a:prstGeom>
          <a:noFill/>
          <a:ln/>
        </p:spPr>
        <p:txBody>
          <a:bodyPr wrap="squar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Everything You Need to Know About the PMI-PMP® Certification in 2026</a:t>
            </a:r>
            <a:endParaRPr lang="en-US" sz="3900" dirty="0"/>
          </a:p>
        </p:txBody>
      </p:sp>
      <p:sp>
        <p:nvSpPr>
          <p:cNvPr id="4" name="Text 1"/>
          <p:cNvSpPr/>
          <p:nvPr/>
        </p:nvSpPr>
        <p:spPr>
          <a:xfrm>
            <a:off x="793790" y="2325648"/>
            <a:ext cx="9385221"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Project Management Professional (PMP®) certification remains the most globally recognized credential for project managers across all industries. Whether you work in IT, healthcare, construction, government, finance, manufacturing, or consulting, the PMP validates your ability to lead teams, manage complexity, and deliver outcomes.</a:t>
            </a:r>
            <a:endParaRPr lang="en-US" sz="1550" dirty="0"/>
          </a:p>
        </p:txBody>
      </p:sp>
      <p:sp>
        <p:nvSpPr>
          <p:cNvPr id="5" name="Text 2"/>
          <p:cNvSpPr/>
          <p:nvPr/>
        </p:nvSpPr>
        <p:spPr>
          <a:xfrm>
            <a:off x="793790" y="3819049"/>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comprehensive guide provides everything you need to know about the PMP exam—what it is, who should apply, requirements, domains, exam coverage, fees, preparation resources, maintaining the certification, and why earning a PMP is worth the investment in your career.</a:t>
            </a:r>
            <a:endParaRPr lang="en-US" sz="1550" dirty="0"/>
          </a:p>
        </p:txBody>
      </p:sp>
      <p:pic>
        <p:nvPicPr>
          <p:cNvPr id="6" name="Image 1" descr="preencoded.png"/>
          <p:cNvPicPr>
            <a:picLocks noChangeAspect="1"/>
          </p:cNvPicPr>
          <p:nvPr/>
        </p:nvPicPr>
        <p:blipFill>
          <a:blip r:embed="rId4"/>
          <a:stretch>
            <a:fillRect/>
          </a:stretch>
        </p:blipFill>
        <p:spPr>
          <a:xfrm>
            <a:off x="793790" y="4994910"/>
            <a:ext cx="5695831" cy="953333"/>
          </a:xfrm>
          <a:prstGeom prst="rect">
            <a:avLst/>
          </a:prstGeom>
        </p:spPr>
      </p:pic>
      <p:sp>
        <p:nvSpPr>
          <p:cNvPr id="7" name="Text 3"/>
          <p:cNvSpPr/>
          <p:nvPr/>
        </p:nvSpPr>
        <p:spPr>
          <a:xfrm>
            <a:off x="793790" y="6171486"/>
            <a:ext cx="9385221"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#PMP #PMI #ProjectManagement #PMPExam #PMBOK #AgileProjectManagement #HybridProjectManagement #PMOCertification #PMICertifications #PMPPrep #ProjectManager #LeadershipDevelopment #CareerGrowth #DigitalTransformation #ScrumMaster #AgileLeadership #BusinessAgility #ProfessionalDevelopment #ManagingProjectsTheAgileWay</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5" name="Text 2"/>
          <p:cNvSpPr/>
          <p:nvPr/>
        </p:nvSpPr>
        <p:spPr>
          <a:xfrm>
            <a:off x="1148596" y="639842"/>
            <a:ext cx="8645247" cy="533162"/>
          </a:xfrm>
          <a:prstGeom prst="rect">
            <a:avLst/>
          </a:prstGeom>
          <a:noFill/>
          <a:ln/>
        </p:spPr>
        <p:txBody>
          <a:bodyPr wrap="none" lIns="0" tIns="0" rIns="0" bIns="0" rtlCol="0" anchor="t"/>
          <a:lstStyle/>
          <a:p>
            <a:pPr marL="0" indent="0" algn="l">
              <a:lnSpc>
                <a:spcPts val="4150"/>
              </a:lnSpc>
              <a:buNone/>
            </a:pPr>
            <a:r>
              <a:rPr lang="en-US" sz="3350" dirty="0">
                <a:solidFill>
                  <a:srgbClr val="1B1B27"/>
                </a:solidFill>
                <a:latin typeface="Alexandria" pitchFamily="34" charset="0"/>
                <a:ea typeface="Alexandria" pitchFamily="34" charset="-122"/>
                <a:cs typeface="Alexandria" pitchFamily="34" charset="-120"/>
              </a:rPr>
              <a:t>Certification Fees (2026 Pricing)</a:t>
            </a:r>
            <a:endParaRPr lang="en-US" sz="3350" dirty="0"/>
          </a:p>
        </p:txBody>
      </p:sp>
      <p:sp>
        <p:nvSpPr>
          <p:cNvPr id="6" name="Text 3"/>
          <p:cNvSpPr/>
          <p:nvPr/>
        </p:nvSpPr>
        <p:spPr>
          <a:xfrm>
            <a:off x="1148596" y="1535549"/>
            <a:ext cx="12333208" cy="545783"/>
          </a:xfrm>
          <a:prstGeom prst="rect">
            <a:avLst/>
          </a:prstGeom>
          <a:noFill/>
          <a:ln/>
        </p:spPr>
        <p:txBody>
          <a:bodyPr wrap="squar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Understanding the investment required for PMP certification helps you plan your budget. PMI membership often pays for itself through exam discounts and access to valuable study resources.</a:t>
            </a:r>
            <a:endParaRPr lang="en-US" sz="1300" dirty="0"/>
          </a:p>
        </p:txBody>
      </p:sp>
      <p:sp>
        <p:nvSpPr>
          <p:cNvPr id="7" name="Shape 4"/>
          <p:cNvSpPr/>
          <p:nvPr/>
        </p:nvSpPr>
        <p:spPr>
          <a:xfrm>
            <a:off x="1148596" y="2273260"/>
            <a:ext cx="12333208" cy="2971324"/>
          </a:xfrm>
          <a:prstGeom prst="roundRect">
            <a:avLst>
              <a:gd name="adj" fmla="val 2412"/>
            </a:avLst>
          </a:prstGeom>
          <a:noFill/>
          <a:ln w="7620">
            <a:solidFill>
              <a:srgbClr val="000000">
                <a:alpha val="8000"/>
              </a:srgbClr>
            </a:solidFill>
            <a:prstDash val="solid"/>
          </a:ln>
        </p:spPr>
        <p:txBody>
          <a:bodyPr/>
          <a:lstStyle/>
          <a:p>
            <a:endParaRPr lang="en-US"/>
          </a:p>
        </p:txBody>
      </p:sp>
      <p:sp>
        <p:nvSpPr>
          <p:cNvPr id="8" name="Shape 5"/>
          <p:cNvSpPr/>
          <p:nvPr/>
        </p:nvSpPr>
        <p:spPr>
          <a:xfrm>
            <a:off x="1156216" y="2280880"/>
            <a:ext cx="12317968" cy="492681"/>
          </a:xfrm>
          <a:prstGeom prst="rect">
            <a:avLst/>
          </a:prstGeom>
          <a:solidFill>
            <a:srgbClr val="FFFFFF">
              <a:alpha val="4000"/>
            </a:srgbClr>
          </a:solidFill>
          <a:ln/>
        </p:spPr>
        <p:txBody>
          <a:bodyPr/>
          <a:lstStyle/>
          <a:p>
            <a:endParaRPr lang="en-US"/>
          </a:p>
        </p:txBody>
      </p:sp>
      <p:sp>
        <p:nvSpPr>
          <p:cNvPr id="9" name="Text 6"/>
          <p:cNvSpPr/>
          <p:nvPr/>
        </p:nvSpPr>
        <p:spPr>
          <a:xfrm>
            <a:off x="1326952" y="2390775"/>
            <a:ext cx="7045643" cy="272891"/>
          </a:xfrm>
          <a:prstGeom prst="rect">
            <a:avLst/>
          </a:prstGeom>
          <a:noFill/>
          <a:ln/>
        </p:spPr>
        <p:txBody>
          <a:bodyPr wrap="none" lIns="0" tIns="0" rIns="0" bIns="0" rtlCol="0" anchor="t"/>
          <a:lstStyle/>
          <a:p>
            <a:pPr marL="0" indent="0" algn="l">
              <a:lnSpc>
                <a:spcPts val="2100"/>
              </a:lnSpc>
              <a:buNone/>
            </a:pPr>
            <a:r>
              <a:rPr lang="en-US" sz="1300" b="1" dirty="0">
                <a:solidFill>
                  <a:srgbClr val="404155"/>
                </a:solidFill>
                <a:latin typeface="Nobile" pitchFamily="34" charset="0"/>
                <a:ea typeface="Nobile" pitchFamily="34" charset="-122"/>
                <a:cs typeface="Nobile" pitchFamily="34" charset="-120"/>
              </a:rPr>
              <a:t>Category</a:t>
            </a:r>
            <a:endParaRPr lang="en-US" sz="1300" dirty="0"/>
          </a:p>
        </p:txBody>
      </p:sp>
      <p:sp>
        <p:nvSpPr>
          <p:cNvPr id="10" name="Text 7"/>
          <p:cNvSpPr/>
          <p:nvPr/>
        </p:nvSpPr>
        <p:spPr>
          <a:xfrm>
            <a:off x="8721447" y="2390775"/>
            <a:ext cx="4582120" cy="272891"/>
          </a:xfrm>
          <a:prstGeom prst="rect">
            <a:avLst/>
          </a:prstGeom>
          <a:noFill/>
          <a:ln/>
        </p:spPr>
        <p:txBody>
          <a:bodyPr wrap="none" lIns="0" tIns="0" rIns="0" bIns="0" rtlCol="0" anchor="t"/>
          <a:lstStyle/>
          <a:p>
            <a:pPr marL="0" indent="0" algn="l">
              <a:lnSpc>
                <a:spcPts val="2100"/>
              </a:lnSpc>
              <a:buNone/>
            </a:pPr>
            <a:r>
              <a:rPr lang="en-US" sz="1300" b="1" dirty="0">
                <a:solidFill>
                  <a:srgbClr val="404155"/>
                </a:solidFill>
                <a:latin typeface="Nobile" pitchFamily="34" charset="0"/>
                <a:ea typeface="Nobile" pitchFamily="34" charset="-122"/>
                <a:cs typeface="Nobile" pitchFamily="34" charset="-120"/>
              </a:rPr>
              <a:t>Cost</a:t>
            </a:r>
            <a:endParaRPr lang="en-US" sz="1300" dirty="0"/>
          </a:p>
        </p:txBody>
      </p:sp>
      <p:sp>
        <p:nvSpPr>
          <p:cNvPr id="11" name="Shape 8"/>
          <p:cNvSpPr/>
          <p:nvPr/>
        </p:nvSpPr>
        <p:spPr>
          <a:xfrm>
            <a:off x="1156216" y="2773561"/>
            <a:ext cx="12317968" cy="492681"/>
          </a:xfrm>
          <a:prstGeom prst="rect">
            <a:avLst/>
          </a:prstGeom>
          <a:solidFill>
            <a:srgbClr val="000000">
              <a:alpha val="4000"/>
            </a:srgbClr>
          </a:solidFill>
          <a:ln/>
        </p:spPr>
        <p:txBody>
          <a:bodyPr/>
          <a:lstStyle/>
          <a:p>
            <a:endParaRPr lang="en-US"/>
          </a:p>
        </p:txBody>
      </p:sp>
      <p:sp>
        <p:nvSpPr>
          <p:cNvPr id="12" name="Text 9"/>
          <p:cNvSpPr/>
          <p:nvPr/>
        </p:nvSpPr>
        <p:spPr>
          <a:xfrm>
            <a:off x="1326952" y="2883456"/>
            <a:ext cx="7045643" cy="272891"/>
          </a:xfrm>
          <a:prstGeom prst="rect">
            <a:avLst/>
          </a:prstGeom>
          <a:noFill/>
          <a:ln/>
        </p:spPr>
        <p:txBody>
          <a:bodyPr wrap="non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PMP Exam (PMI Member)</a:t>
            </a:r>
            <a:endParaRPr lang="en-US" sz="1300" dirty="0"/>
          </a:p>
        </p:txBody>
      </p:sp>
      <p:sp>
        <p:nvSpPr>
          <p:cNvPr id="13" name="Text 10"/>
          <p:cNvSpPr/>
          <p:nvPr/>
        </p:nvSpPr>
        <p:spPr>
          <a:xfrm>
            <a:off x="8721447" y="2883456"/>
            <a:ext cx="4582120" cy="272891"/>
          </a:xfrm>
          <a:prstGeom prst="rect">
            <a:avLst/>
          </a:prstGeom>
          <a:noFill/>
          <a:ln/>
        </p:spPr>
        <p:txBody>
          <a:bodyPr wrap="none" lIns="0" tIns="0" rIns="0" bIns="0" rtlCol="0" anchor="t"/>
          <a:lstStyle/>
          <a:p>
            <a:pPr marL="0" indent="0" algn="l">
              <a:lnSpc>
                <a:spcPts val="2100"/>
              </a:lnSpc>
              <a:buNone/>
            </a:pPr>
            <a:r>
              <a:rPr lang="en-US" sz="1300" dirty="0">
                <a:solidFill>
                  <a:srgbClr val="1B54DA"/>
                </a:solidFill>
                <a:latin typeface="Nobile" pitchFamily="34" charset="0"/>
                <a:ea typeface="Nobile" pitchFamily="34" charset="-122"/>
                <a:cs typeface="Nobile" pitchFamily="34" charset="-120"/>
              </a:rPr>
              <a:t>$405</a:t>
            </a:r>
            <a:endParaRPr lang="en-US" sz="1300" dirty="0"/>
          </a:p>
        </p:txBody>
      </p:sp>
      <p:sp>
        <p:nvSpPr>
          <p:cNvPr id="14" name="Shape 11"/>
          <p:cNvSpPr/>
          <p:nvPr/>
        </p:nvSpPr>
        <p:spPr>
          <a:xfrm>
            <a:off x="1156216" y="3266242"/>
            <a:ext cx="12317968" cy="492681"/>
          </a:xfrm>
          <a:prstGeom prst="rect">
            <a:avLst/>
          </a:prstGeom>
          <a:solidFill>
            <a:srgbClr val="FFFFFF">
              <a:alpha val="4000"/>
            </a:srgbClr>
          </a:solidFill>
          <a:ln/>
        </p:spPr>
        <p:txBody>
          <a:bodyPr/>
          <a:lstStyle/>
          <a:p>
            <a:endParaRPr lang="en-US"/>
          </a:p>
        </p:txBody>
      </p:sp>
      <p:sp>
        <p:nvSpPr>
          <p:cNvPr id="15" name="Text 12"/>
          <p:cNvSpPr/>
          <p:nvPr/>
        </p:nvSpPr>
        <p:spPr>
          <a:xfrm>
            <a:off x="1326952" y="3376136"/>
            <a:ext cx="7045643" cy="272891"/>
          </a:xfrm>
          <a:prstGeom prst="rect">
            <a:avLst/>
          </a:prstGeom>
          <a:noFill/>
          <a:ln/>
        </p:spPr>
        <p:txBody>
          <a:bodyPr wrap="non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PMP Exam (Non-Member)</a:t>
            </a:r>
            <a:endParaRPr lang="en-US" sz="1300" dirty="0"/>
          </a:p>
        </p:txBody>
      </p:sp>
      <p:sp>
        <p:nvSpPr>
          <p:cNvPr id="16" name="Text 13"/>
          <p:cNvSpPr/>
          <p:nvPr/>
        </p:nvSpPr>
        <p:spPr>
          <a:xfrm>
            <a:off x="8721447" y="3376136"/>
            <a:ext cx="4582120" cy="272891"/>
          </a:xfrm>
          <a:prstGeom prst="rect">
            <a:avLst/>
          </a:prstGeom>
          <a:noFill/>
          <a:ln/>
        </p:spPr>
        <p:txBody>
          <a:bodyPr wrap="non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$575</a:t>
            </a:r>
            <a:endParaRPr lang="en-US" sz="1300" dirty="0"/>
          </a:p>
        </p:txBody>
      </p:sp>
      <p:sp>
        <p:nvSpPr>
          <p:cNvPr id="17" name="Shape 14"/>
          <p:cNvSpPr/>
          <p:nvPr/>
        </p:nvSpPr>
        <p:spPr>
          <a:xfrm>
            <a:off x="1156216" y="3758922"/>
            <a:ext cx="12317968" cy="492681"/>
          </a:xfrm>
          <a:prstGeom prst="rect">
            <a:avLst/>
          </a:prstGeom>
          <a:solidFill>
            <a:srgbClr val="000000">
              <a:alpha val="4000"/>
            </a:srgbClr>
          </a:solidFill>
          <a:ln/>
        </p:spPr>
        <p:txBody>
          <a:bodyPr/>
          <a:lstStyle/>
          <a:p>
            <a:endParaRPr lang="en-US"/>
          </a:p>
        </p:txBody>
      </p:sp>
      <p:sp>
        <p:nvSpPr>
          <p:cNvPr id="18" name="Text 15"/>
          <p:cNvSpPr/>
          <p:nvPr/>
        </p:nvSpPr>
        <p:spPr>
          <a:xfrm>
            <a:off x="1326952" y="3868817"/>
            <a:ext cx="7045643" cy="272891"/>
          </a:xfrm>
          <a:prstGeom prst="rect">
            <a:avLst/>
          </a:prstGeom>
          <a:noFill/>
          <a:ln/>
        </p:spPr>
        <p:txBody>
          <a:bodyPr wrap="non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Re-Examination (Member)</a:t>
            </a:r>
            <a:endParaRPr lang="en-US" sz="1300" dirty="0"/>
          </a:p>
        </p:txBody>
      </p:sp>
      <p:sp>
        <p:nvSpPr>
          <p:cNvPr id="19" name="Text 16"/>
          <p:cNvSpPr/>
          <p:nvPr/>
        </p:nvSpPr>
        <p:spPr>
          <a:xfrm>
            <a:off x="8721447" y="3868817"/>
            <a:ext cx="4582120" cy="272891"/>
          </a:xfrm>
          <a:prstGeom prst="rect">
            <a:avLst/>
          </a:prstGeom>
          <a:noFill/>
          <a:ln/>
        </p:spPr>
        <p:txBody>
          <a:bodyPr wrap="non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$275</a:t>
            </a:r>
            <a:endParaRPr lang="en-US" sz="1300" dirty="0"/>
          </a:p>
        </p:txBody>
      </p:sp>
      <p:sp>
        <p:nvSpPr>
          <p:cNvPr id="20" name="Shape 17"/>
          <p:cNvSpPr/>
          <p:nvPr/>
        </p:nvSpPr>
        <p:spPr>
          <a:xfrm>
            <a:off x="1156216" y="4251603"/>
            <a:ext cx="12317968" cy="492681"/>
          </a:xfrm>
          <a:prstGeom prst="rect">
            <a:avLst/>
          </a:prstGeom>
          <a:solidFill>
            <a:srgbClr val="FFFFFF">
              <a:alpha val="4000"/>
            </a:srgbClr>
          </a:solidFill>
          <a:ln/>
        </p:spPr>
        <p:txBody>
          <a:bodyPr/>
          <a:lstStyle/>
          <a:p>
            <a:endParaRPr lang="en-US"/>
          </a:p>
        </p:txBody>
      </p:sp>
      <p:sp>
        <p:nvSpPr>
          <p:cNvPr id="21" name="Text 18"/>
          <p:cNvSpPr/>
          <p:nvPr/>
        </p:nvSpPr>
        <p:spPr>
          <a:xfrm>
            <a:off x="1326952" y="4361498"/>
            <a:ext cx="7045643" cy="272891"/>
          </a:xfrm>
          <a:prstGeom prst="rect">
            <a:avLst/>
          </a:prstGeom>
          <a:noFill/>
          <a:ln/>
        </p:spPr>
        <p:txBody>
          <a:bodyPr wrap="non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Re-Examination (Non-Member)</a:t>
            </a:r>
            <a:endParaRPr lang="en-US" sz="1300" dirty="0"/>
          </a:p>
        </p:txBody>
      </p:sp>
      <p:sp>
        <p:nvSpPr>
          <p:cNvPr id="22" name="Text 19"/>
          <p:cNvSpPr/>
          <p:nvPr/>
        </p:nvSpPr>
        <p:spPr>
          <a:xfrm>
            <a:off x="8721447" y="4361498"/>
            <a:ext cx="4582120" cy="272891"/>
          </a:xfrm>
          <a:prstGeom prst="rect">
            <a:avLst/>
          </a:prstGeom>
          <a:noFill/>
          <a:ln/>
        </p:spPr>
        <p:txBody>
          <a:bodyPr wrap="non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$375</a:t>
            </a:r>
            <a:endParaRPr lang="en-US" sz="1300" dirty="0"/>
          </a:p>
        </p:txBody>
      </p:sp>
      <p:sp>
        <p:nvSpPr>
          <p:cNvPr id="23" name="Shape 20"/>
          <p:cNvSpPr/>
          <p:nvPr/>
        </p:nvSpPr>
        <p:spPr>
          <a:xfrm>
            <a:off x="1156216" y="4744283"/>
            <a:ext cx="12317968" cy="492681"/>
          </a:xfrm>
          <a:prstGeom prst="rect">
            <a:avLst/>
          </a:prstGeom>
          <a:solidFill>
            <a:srgbClr val="000000">
              <a:alpha val="4000"/>
            </a:srgbClr>
          </a:solidFill>
          <a:ln/>
        </p:spPr>
        <p:txBody>
          <a:bodyPr/>
          <a:lstStyle/>
          <a:p>
            <a:endParaRPr lang="en-US"/>
          </a:p>
        </p:txBody>
      </p:sp>
      <p:sp>
        <p:nvSpPr>
          <p:cNvPr id="24" name="Text 21"/>
          <p:cNvSpPr/>
          <p:nvPr/>
        </p:nvSpPr>
        <p:spPr>
          <a:xfrm>
            <a:off x="1326952" y="4854178"/>
            <a:ext cx="7045643" cy="272891"/>
          </a:xfrm>
          <a:prstGeom prst="rect">
            <a:avLst/>
          </a:prstGeom>
          <a:noFill/>
          <a:ln/>
        </p:spPr>
        <p:txBody>
          <a:bodyPr wrap="non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PMI Membership (Annual)</a:t>
            </a:r>
            <a:endParaRPr lang="en-US" sz="1300" dirty="0"/>
          </a:p>
        </p:txBody>
      </p:sp>
      <p:sp>
        <p:nvSpPr>
          <p:cNvPr id="25" name="Text 22"/>
          <p:cNvSpPr/>
          <p:nvPr/>
        </p:nvSpPr>
        <p:spPr>
          <a:xfrm>
            <a:off x="8721447" y="4854178"/>
            <a:ext cx="4582120" cy="272891"/>
          </a:xfrm>
          <a:prstGeom prst="rect">
            <a:avLst/>
          </a:prstGeom>
          <a:noFill/>
          <a:ln/>
        </p:spPr>
        <p:txBody>
          <a:bodyPr wrap="non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$129 + $10 application fee</a:t>
            </a:r>
            <a:endParaRPr lang="en-US" sz="1300" dirty="0"/>
          </a:p>
        </p:txBody>
      </p:sp>
      <p:sp>
        <p:nvSpPr>
          <p:cNvPr id="26" name="Text 23"/>
          <p:cNvSpPr/>
          <p:nvPr/>
        </p:nvSpPr>
        <p:spPr>
          <a:xfrm>
            <a:off x="1148596" y="5607129"/>
            <a:ext cx="2559248" cy="319921"/>
          </a:xfrm>
          <a:prstGeom prst="rect">
            <a:avLst/>
          </a:prstGeom>
          <a:noFill/>
          <a:ln/>
        </p:spPr>
        <p:txBody>
          <a:bodyPr wrap="none" lIns="0" tIns="0" rIns="0" bIns="0" rtlCol="0" anchor="t"/>
          <a:lstStyle/>
          <a:p>
            <a:pPr marL="0" indent="0" algn="l">
              <a:lnSpc>
                <a:spcPts val="2500"/>
              </a:lnSpc>
              <a:buNone/>
            </a:pPr>
            <a:r>
              <a:rPr lang="en-US" sz="2000" dirty="0">
                <a:solidFill>
                  <a:srgbClr val="1B1B27"/>
                </a:solidFill>
                <a:latin typeface="Alexandria" pitchFamily="34" charset="0"/>
                <a:ea typeface="Alexandria" pitchFamily="34" charset="-122"/>
                <a:cs typeface="Alexandria" pitchFamily="34" charset="-120"/>
              </a:rPr>
              <a:t>Member Benefits</a:t>
            </a:r>
            <a:endParaRPr lang="en-US" sz="2000" dirty="0"/>
          </a:p>
        </p:txBody>
      </p:sp>
      <p:sp>
        <p:nvSpPr>
          <p:cNvPr id="27" name="Text 24"/>
          <p:cNvSpPr/>
          <p:nvPr/>
        </p:nvSpPr>
        <p:spPr>
          <a:xfrm>
            <a:off x="1148596" y="6097667"/>
            <a:ext cx="5958483" cy="272891"/>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$170 savings on initial exam fee</a:t>
            </a:r>
            <a:endParaRPr lang="en-US" sz="1300" dirty="0"/>
          </a:p>
        </p:txBody>
      </p:sp>
      <p:sp>
        <p:nvSpPr>
          <p:cNvPr id="28" name="Text 25"/>
          <p:cNvSpPr/>
          <p:nvPr/>
        </p:nvSpPr>
        <p:spPr>
          <a:xfrm>
            <a:off x="1148596" y="6430208"/>
            <a:ext cx="5958483" cy="272891"/>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Access to PMI Study Hall™</a:t>
            </a:r>
            <a:endParaRPr lang="en-US" sz="1300" dirty="0"/>
          </a:p>
        </p:txBody>
      </p:sp>
      <p:sp>
        <p:nvSpPr>
          <p:cNvPr id="29" name="Text 26"/>
          <p:cNvSpPr/>
          <p:nvPr/>
        </p:nvSpPr>
        <p:spPr>
          <a:xfrm>
            <a:off x="1148596" y="6762750"/>
            <a:ext cx="5958483" cy="272891"/>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PMBOK® Guide digital access</a:t>
            </a:r>
            <a:endParaRPr lang="en-US" sz="1300" dirty="0"/>
          </a:p>
        </p:txBody>
      </p:sp>
      <p:sp>
        <p:nvSpPr>
          <p:cNvPr id="30" name="Text 27"/>
          <p:cNvSpPr/>
          <p:nvPr/>
        </p:nvSpPr>
        <p:spPr>
          <a:xfrm>
            <a:off x="1148596" y="7095292"/>
            <a:ext cx="5958483" cy="272891"/>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Networking and professional development</a:t>
            </a:r>
            <a:endParaRPr lang="en-US" sz="1300" dirty="0"/>
          </a:p>
        </p:txBody>
      </p:sp>
      <p:sp>
        <p:nvSpPr>
          <p:cNvPr id="31" name="Text 28"/>
          <p:cNvSpPr/>
          <p:nvPr/>
        </p:nvSpPr>
        <p:spPr>
          <a:xfrm>
            <a:off x="1148596" y="7427833"/>
            <a:ext cx="5958483" cy="272891"/>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Discounted re-examination fees</a:t>
            </a:r>
            <a:endParaRPr lang="en-US" sz="1300" dirty="0"/>
          </a:p>
        </p:txBody>
      </p:sp>
      <p:sp>
        <p:nvSpPr>
          <p:cNvPr id="32" name="Text 29"/>
          <p:cNvSpPr/>
          <p:nvPr/>
        </p:nvSpPr>
        <p:spPr>
          <a:xfrm>
            <a:off x="7530941" y="5589984"/>
            <a:ext cx="5958483" cy="272891"/>
          </a:xfrm>
          <a:prstGeom prst="rect">
            <a:avLst/>
          </a:prstGeom>
          <a:noFill/>
          <a:ln/>
        </p:spPr>
        <p:txBody>
          <a:bodyPr wrap="non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 </a:t>
            </a:r>
            <a:endParaRPr lang="en-US" sz="1300" dirty="0"/>
          </a:p>
        </p:txBody>
      </p:sp>
      <p:sp>
        <p:nvSpPr>
          <p:cNvPr id="33" name="Shape 30"/>
          <p:cNvSpPr/>
          <p:nvPr/>
        </p:nvSpPr>
        <p:spPr>
          <a:xfrm>
            <a:off x="7530941" y="6054804"/>
            <a:ext cx="5958483" cy="1270635"/>
          </a:xfrm>
          <a:prstGeom prst="roundRect">
            <a:avLst>
              <a:gd name="adj" fmla="val 5640"/>
            </a:avLst>
          </a:prstGeom>
          <a:solidFill>
            <a:srgbClr val="BBCDF7"/>
          </a:solidFill>
          <a:ln/>
        </p:spPr>
        <p:txBody>
          <a:bodyPr/>
          <a:lstStyle/>
          <a:p>
            <a:endParaRPr lang="en-US"/>
          </a:p>
        </p:txBody>
      </p:sp>
      <p:pic>
        <p:nvPicPr>
          <p:cNvPr id="34" name="Image 1" descr="preencoded.png"/>
          <p:cNvPicPr>
            <a:picLocks noChangeAspect="1"/>
          </p:cNvPicPr>
          <p:nvPr/>
        </p:nvPicPr>
        <p:blipFill>
          <a:blip r:embed="rId3"/>
          <a:stretch>
            <a:fillRect/>
          </a:stretch>
        </p:blipFill>
        <p:spPr>
          <a:xfrm>
            <a:off x="7701558" y="6301621"/>
            <a:ext cx="213241" cy="170617"/>
          </a:xfrm>
          <a:prstGeom prst="rect">
            <a:avLst/>
          </a:prstGeom>
        </p:spPr>
      </p:pic>
      <p:sp>
        <p:nvSpPr>
          <p:cNvPr id="35" name="Text 31"/>
          <p:cNvSpPr/>
          <p:nvPr/>
        </p:nvSpPr>
        <p:spPr>
          <a:xfrm>
            <a:off x="8085415" y="6268045"/>
            <a:ext cx="5233392" cy="818674"/>
          </a:xfrm>
          <a:prstGeom prst="rect">
            <a:avLst/>
          </a:prstGeom>
          <a:noFill/>
          <a:ln/>
        </p:spPr>
        <p:txBody>
          <a:bodyPr wrap="square" lIns="0" tIns="0" rIns="0" bIns="0" rtlCol="0" anchor="t"/>
          <a:lstStyle/>
          <a:p>
            <a:pPr marL="0" indent="0" algn="l">
              <a:lnSpc>
                <a:spcPts val="2100"/>
              </a:lnSpc>
              <a:buNone/>
            </a:pPr>
            <a:r>
              <a:rPr lang="en-US" sz="1300" b="1" dirty="0">
                <a:solidFill>
                  <a:srgbClr val="000000"/>
                </a:solidFill>
                <a:latin typeface="Nobile" pitchFamily="34" charset="0"/>
                <a:ea typeface="Nobile" pitchFamily="34" charset="-122"/>
                <a:cs typeface="Nobile" pitchFamily="34" charset="-120"/>
              </a:rPr>
              <a:t>Cost-Saving Tip:</a:t>
            </a:r>
            <a:r>
              <a:rPr lang="en-US" sz="1300" dirty="0">
                <a:solidFill>
                  <a:srgbClr val="000000"/>
                </a:solidFill>
                <a:latin typeface="Nobile" pitchFamily="34" charset="0"/>
                <a:ea typeface="Nobile" pitchFamily="34" charset="-122"/>
                <a:cs typeface="Nobile" pitchFamily="34" charset="-120"/>
              </a:rPr>
              <a:t> PMI membership saves you money even if you only use it for the exam. The $139 membership fee is offset by the $170 exam discount.</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5" name="Text 2"/>
          <p:cNvSpPr/>
          <p:nvPr/>
        </p:nvSpPr>
        <p:spPr>
          <a:xfrm>
            <a:off x="793791" y="1121807"/>
            <a:ext cx="9210080"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PMI Preparation Resources</a:t>
            </a:r>
            <a:endParaRPr lang="en-US" sz="3900" dirty="0"/>
          </a:p>
        </p:txBody>
      </p:sp>
      <p:sp>
        <p:nvSpPr>
          <p:cNvPr id="6" name="Text 3"/>
          <p:cNvSpPr/>
          <p:nvPr/>
        </p:nvSpPr>
        <p:spPr>
          <a:xfrm>
            <a:off x="793790" y="2163485"/>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PMI offers several high-quality resources that align directly with the exam content and format. Using official materials ensures you're studying the right content in the right way.</a:t>
            </a:r>
            <a:endParaRPr lang="en-US" sz="1550" dirty="0"/>
          </a:p>
        </p:txBody>
      </p:sp>
      <p:sp>
        <p:nvSpPr>
          <p:cNvPr id="7" name="Text 4"/>
          <p:cNvSpPr/>
          <p:nvPr/>
        </p:nvSpPr>
        <p:spPr>
          <a:xfrm>
            <a:off x="793790" y="326981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PMI Study Hall™</a:t>
            </a:r>
            <a:endParaRPr lang="en-US" sz="1950" dirty="0"/>
          </a:p>
        </p:txBody>
      </p:sp>
      <p:sp>
        <p:nvSpPr>
          <p:cNvPr id="8" name="Text 5"/>
          <p:cNvSpPr/>
          <p:nvPr/>
        </p:nvSpPr>
        <p:spPr>
          <a:xfrm>
            <a:off x="793790" y="3699034"/>
            <a:ext cx="4182189" cy="127015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Highly Recommended</a:t>
            </a:r>
            <a:r>
              <a:rPr lang="en-US" sz="1550" dirty="0">
                <a:solidFill>
                  <a:srgbClr val="404155"/>
                </a:solidFill>
                <a:latin typeface="Nobile" pitchFamily="34" charset="0"/>
                <a:ea typeface="Nobile" pitchFamily="34" charset="-122"/>
                <a:cs typeface="Nobile" pitchFamily="34" charset="-120"/>
              </a:rPr>
              <a:t> — A realistic simulator providing mock exams, mini quizzes, high-difficulty scenario questions, learning paths, and detailed explanations.</a:t>
            </a:r>
            <a:endParaRPr lang="en-US" sz="1550" dirty="0"/>
          </a:p>
        </p:txBody>
      </p:sp>
      <p:sp>
        <p:nvSpPr>
          <p:cNvPr id="9" name="Text 6"/>
          <p:cNvSpPr/>
          <p:nvPr/>
        </p:nvSpPr>
        <p:spPr>
          <a:xfrm>
            <a:off x="5223986" y="3269813"/>
            <a:ext cx="4182308" cy="620316"/>
          </a:xfrm>
          <a:prstGeom prst="rect">
            <a:avLst/>
          </a:prstGeom>
          <a:noFill/>
          <a:ln/>
        </p:spPr>
        <p:txBody>
          <a:bodyPr wrap="squar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Authorized PMP Exam Prep Course</a:t>
            </a:r>
            <a:endParaRPr lang="en-US" sz="1950" dirty="0"/>
          </a:p>
        </p:txBody>
      </p:sp>
      <p:sp>
        <p:nvSpPr>
          <p:cNvPr id="10" name="Text 7"/>
          <p:cNvSpPr/>
          <p:nvPr/>
        </p:nvSpPr>
        <p:spPr>
          <a:xfrm>
            <a:off x="5223986" y="4009192"/>
            <a:ext cx="4182308"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Delivered through PMI or Authorized Training Partners (ATPs). Provides the required 35 contact hours and structured learning.</a:t>
            </a:r>
            <a:endParaRPr lang="en-US" sz="1550" dirty="0"/>
          </a:p>
        </p:txBody>
      </p:sp>
      <p:sp>
        <p:nvSpPr>
          <p:cNvPr id="11" name="Text 8"/>
          <p:cNvSpPr/>
          <p:nvPr/>
        </p:nvSpPr>
        <p:spPr>
          <a:xfrm>
            <a:off x="9654302" y="3269813"/>
            <a:ext cx="4182308" cy="620316"/>
          </a:xfrm>
          <a:prstGeom prst="rect">
            <a:avLst/>
          </a:prstGeom>
          <a:noFill/>
          <a:ln/>
        </p:spPr>
        <p:txBody>
          <a:bodyPr wrap="squar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PMBOK® Guide 7th Edition + Agile Practice Guide</a:t>
            </a:r>
            <a:endParaRPr lang="en-US" sz="1950" dirty="0"/>
          </a:p>
        </p:txBody>
      </p:sp>
      <p:sp>
        <p:nvSpPr>
          <p:cNvPr id="12" name="Text 9"/>
          <p:cNvSpPr/>
          <p:nvPr/>
        </p:nvSpPr>
        <p:spPr>
          <a:xfrm>
            <a:off x="9654302" y="4009192"/>
            <a:ext cx="4182308"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Core references explaining principles, domains, value delivery system, and agile frameworks essential for exam success.</a:t>
            </a:r>
            <a:endParaRPr lang="en-US" sz="1550" dirty="0"/>
          </a:p>
        </p:txBody>
      </p:sp>
      <p:sp>
        <p:nvSpPr>
          <p:cNvPr id="13" name="Text 10"/>
          <p:cNvSpPr/>
          <p:nvPr/>
        </p:nvSpPr>
        <p:spPr>
          <a:xfrm>
            <a:off x="793790" y="5924193"/>
            <a:ext cx="3749397"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Process Groups Practice Guide</a:t>
            </a:r>
            <a:endParaRPr lang="en-US" sz="1950" dirty="0"/>
          </a:p>
        </p:txBody>
      </p:sp>
      <p:sp>
        <p:nvSpPr>
          <p:cNvPr id="14" name="Text 11"/>
          <p:cNvSpPr/>
          <p:nvPr/>
        </p:nvSpPr>
        <p:spPr>
          <a:xfrm>
            <a:off x="793790" y="6353413"/>
            <a:ext cx="4182189"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Helps map traditional PM processes to modern exam questions, bridging classic and contemporary approaches.</a:t>
            </a:r>
            <a:endParaRPr lang="en-US" sz="1550" dirty="0"/>
          </a:p>
        </p:txBody>
      </p:sp>
      <p:sp>
        <p:nvSpPr>
          <p:cNvPr id="15" name="Text 12"/>
          <p:cNvSpPr/>
          <p:nvPr/>
        </p:nvSpPr>
        <p:spPr>
          <a:xfrm>
            <a:off x="5223986" y="5924193"/>
            <a:ext cx="3622000"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PMIstandards+ Online Library</a:t>
            </a:r>
            <a:endParaRPr lang="en-US" sz="1950" dirty="0"/>
          </a:p>
        </p:txBody>
      </p:sp>
      <p:sp>
        <p:nvSpPr>
          <p:cNvPr id="16" name="Text 13"/>
          <p:cNvSpPr/>
          <p:nvPr/>
        </p:nvSpPr>
        <p:spPr>
          <a:xfrm>
            <a:off x="5223986" y="6353413"/>
            <a:ext cx="4182308"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Interactive, continuously updated guidance aligned with PMBOK®, providing searchable access to current standards.</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5" name="Text 2"/>
          <p:cNvSpPr/>
          <p:nvPr/>
        </p:nvSpPr>
        <p:spPr>
          <a:xfrm>
            <a:off x="967384" y="797600"/>
            <a:ext cx="11296530" cy="549473"/>
          </a:xfrm>
          <a:prstGeom prst="rect">
            <a:avLst/>
          </a:prstGeom>
          <a:noFill/>
          <a:ln/>
        </p:spPr>
        <p:txBody>
          <a:bodyPr wrap="none" lIns="0" tIns="0" rIns="0" bIns="0" rtlCol="0" anchor="t"/>
          <a:lstStyle/>
          <a:p>
            <a:pPr marL="0" indent="0" algn="l">
              <a:lnSpc>
                <a:spcPts val="4300"/>
              </a:lnSpc>
              <a:buNone/>
            </a:pPr>
            <a:r>
              <a:rPr lang="en-US" sz="3450" dirty="0">
                <a:solidFill>
                  <a:srgbClr val="1B1B27"/>
                </a:solidFill>
                <a:latin typeface="Alexandria" pitchFamily="34" charset="0"/>
                <a:ea typeface="Alexandria" pitchFamily="34" charset="-122"/>
                <a:cs typeface="Alexandria" pitchFamily="34" charset="-120"/>
              </a:rPr>
              <a:t>How to Maintain Your PMP Certification</a:t>
            </a:r>
            <a:endParaRPr lang="en-US" sz="3450" dirty="0"/>
          </a:p>
        </p:txBody>
      </p:sp>
      <p:sp>
        <p:nvSpPr>
          <p:cNvPr id="6" name="Text 3"/>
          <p:cNvSpPr/>
          <p:nvPr/>
        </p:nvSpPr>
        <p:spPr>
          <a:xfrm>
            <a:off x="959763" y="1720572"/>
            <a:ext cx="12710874" cy="562689"/>
          </a:xfrm>
          <a:prstGeom prst="rect">
            <a:avLst/>
          </a:prstGeom>
          <a:noFill/>
          <a:ln/>
        </p:spPr>
        <p:txBody>
          <a:bodyPr wrap="squar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To maintain the PMP, you must earn </a:t>
            </a:r>
            <a:r>
              <a:rPr lang="en-US" sz="1350" b="1" dirty="0">
                <a:solidFill>
                  <a:srgbClr val="404155"/>
                </a:solidFill>
                <a:latin typeface="Nobile" pitchFamily="34" charset="0"/>
                <a:ea typeface="Nobile" pitchFamily="34" charset="-122"/>
                <a:cs typeface="Nobile" pitchFamily="34" charset="-120"/>
              </a:rPr>
              <a:t>60 Professional Development Units (PDUs)</a:t>
            </a:r>
            <a:r>
              <a:rPr lang="en-US" sz="1350" dirty="0">
                <a:solidFill>
                  <a:srgbClr val="404155"/>
                </a:solidFill>
                <a:latin typeface="Nobile" pitchFamily="34" charset="0"/>
                <a:ea typeface="Nobile" pitchFamily="34" charset="-122"/>
                <a:cs typeface="Nobile" pitchFamily="34" charset="-120"/>
              </a:rPr>
              <a:t> every three years. This requirement ensures certified professionals stay current with evolving practices and continuously develop their skills.</a:t>
            </a:r>
            <a:endParaRPr lang="en-US" sz="1350" dirty="0"/>
          </a:p>
        </p:txBody>
      </p:sp>
      <p:sp>
        <p:nvSpPr>
          <p:cNvPr id="7" name="Shape 4"/>
          <p:cNvSpPr/>
          <p:nvPr/>
        </p:nvSpPr>
        <p:spPr>
          <a:xfrm>
            <a:off x="959763" y="2481024"/>
            <a:ext cx="12710874" cy="1696403"/>
          </a:xfrm>
          <a:prstGeom prst="roundRect">
            <a:avLst>
              <a:gd name="adj" fmla="val 4354"/>
            </a:avLst>
          </a:prstGeom>
          <a:solidFill>
            <a:srgbClr val="D2DDF9"/>
          </a:solidFill>
          <a:ln w="7620">
            <a:solidFill>
              <a:srgbClr val="B8C3DF"/>
            </a:solidFill>
            <a:prstDash val="solid"/>
          </a:ln>
        </p:spPr>
        <p:txBody>
          <a:bodyPr/>
          <a:lstStyle/>
          <a:p>
            <a:endParaRPr lang="en-US"/>
          </a:p>
        </p:txBody>
      </p:sp>
      <p:sp>
        <p:nvSpPr>
          <p:cNvPr id="8" name="Shape 5"/>
          <p:cNvSpPr/>
          <p:nvPr/>
        </p:nvSpPr>
        <p:spPr>
          <a:xfrm>
            <a:off x="967383" y="2488644"/>
            <a:ext cx="6347817" cy="1681163"/>
          </a:xfrm>
          <a:prstGeom prst="roundRect">
            <a:avLst>
              <a:gd name="adj" fmla="val 4393"/>
            </a:avLst>
          </a:prstGeom>
          <a:solidFill>
            <a:srgbClr val="D2DDF9"/>
          </a:solidFill>
          <a:ln/>
        </p:spPr>
        <p:txBody>
          <a:bodyPr/>
          <a:lstStyle/>
          <a:p>
            <a:endParaRPr lang="en-US"/>
          </a:p>
        </p:txBody>
      </p:sp>
      <p:sp>
        <p:nvSpPr>
          <p:cNvPr id="9" name="Text 6"/>
          <p:cNvSpPr/>
          <p:nvPr/>
        </p:nvSpPr>
        <p:spPr>
          <a:xfrm>
            <a:off x="1143119" y="2664381"/>
            <a:ext cx="2198013" cy="274677"/>
          </a:xfrm>
          <a:prstGeom prst="rect">
            <a:avLst/>
          </a:prstGeom>
          <a:noFill/>
          <a:ln/>
        </p:spPr>
        <p:txBody>
          <a:bodyPr wrap="none" lIns="0" tIns="0" rIns="0" bIns="0" rtlCol="0" anchor="t"/>
          <a:lstStyle/>
          <a:p>
            <a:pPr marL="0" indent="0" algn="l">
              <a:lnSpc>
                <a:spcPts val="2150"/>
              </a:lnSpc>
              <a:buNone/>
            </a:pPr>
            <a:r>
              <a:rPr lang="en-US" sz="1700" dirty="0">
                <a:solidFill>
                  <a:srgbClr val="404155"/>
                </a:solidFill>
                <a:latin typeface="Alexandria" pitchFamily="34" charset="0"/>
                <a:ea typeface="Alexandria" pitchFamily="34" charset="-122"/>
                <a:cs typeface="Alexandria" pitchFamily="34" charset="-120"/>
              </a:rPr>
              <a:t>Education</a:t>
            </a:r>
            <a:endParaRPr lang="en-US" sz="1700" dirty="0"/>
          </a:p>
        </p:txBody>
      </p:sp>
      <p:sp>
        <p:nvSpPr>
          <p:cNvPr id="10" name="Text 7"/>
          <p:cNvSpPr/>
          <p:nvPr/>
        </p:nvSpPr>
        <p:spPr>
          <a:xfrm>
            <a:off x="1143119" y="3044547"/>
            <a:ext cx="5996345" cy="281345"/>
          </a:xfrm>
          <a:prstGeom prst="rect">
            <a:avLst/>
          </a:prstGeom>
          <a:noFill/>
          <a:ln/>
        </p:spPr>
        <p:txBody>
          <a:bodyPr wrap="none" lIns="0" tIns="0" rIns="0" bIns="0" rtlCol="0" anchor="t"/>
          <a:lstStyle/>
          <a:p>
            <a:pPr marL="0" indent="0" algn="l">
              <a:lnSpc>
                <a:spcPts val="2200"/>
              </a:lnSpc>
              <a:buNone/>
            </a:pPr>
            <a:r>
              <a:rPr lang="en-US" sz="1350" b="1" dirty="0">
                <a:solidFill>
                  <a:srgbClr val="404155"/>
                </a:solidFill>
                <a:latin typeface="Nobile" pitchFamily="34" charset="0"/>
                <a:ea typeface="Nobile" pitchFamily="34" charset="-122"/>
                <a:cs typeface="Nobile" pitchFamily="34" charset="-120"/>
              </a:rPr>
              <a:t>Minimum 35 PDUs</a:t>
            </a:r>
            <a:endParaRPr lang="en-US" sz="1350" dirty="0"/>
          </a:p>
        </p:txBody>
      </p:sp>
      <p:sp>
        <p:nvSpPr>
          <p:cNvPr id="11" name="Text 8"/>
          <p:cNvSpPr/>
          <p:nvPr/>
        </p:nvSpPr>
        <p:spPr>
          <a:xfrm>
            <a:off x="1143119" y="3431381"/>
            <a:ext cx="5996345" cy="281345"/>
          </a:xfrm>
          <a:prstGeom prst="rect">
            <a:avLst/>
          </a:prstGeom>
          <a:noFill/>
          <a:ln/>
        </p:spPr>
        <p:txBody>
          <a:bodyPr wrap="non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Earned through courses, training, and learning activities</a:t>
            </a:r>
            <a:endParaRPr lang="en-US" sz="1350" dirty="0"/>
          </a:p>
        </p:txBody>
      </p:sp>
      <p:sp>
        <p:nvSpPr>
          <p:cNvPr id="12" name="Shape 9"/>
          <p:cNvSpPr/>
          <p:nvPr/>
        </p:nvSpPr>
        <p:spPr>
          <a:xfrm>
            <a:off x="7315200" y="2488644"/>
            <a:ext cx="6347817" cy="1681163"/>
          </a:xfrm>
          <a:prstGeom prst="rect">
            <a:avLst/>
          </a:prstGeom>
          <a:solidFill>
            <a:srgbClr val="D2DDF9"/>
          </a:solidFill>
          <a:ln/>
        </p:spPr>
        <p:txBody>
          <a:bodyPr/>
          <a:lstStyle/>
          <a:p>
            <a:endParaRPr lang="en-US"/>
          </a:p>
        </p:txBody>
      </p:sp>
      <p:sp>
        <p:nvSpPr>
          <p:cNvPr id="13" name="Shape 10"/>
          <p:cNvSpPr/>
          <p:nvPr/>
        </p:nvSpPr>
        <p:spPr>
          <a:xfrm>
            <a:off x="7315200" y="2488644"/>
            <a:ext cx="22860" cy="1681163"/>
          </a:xfrm>
          <a:prstGeom prst="roundRect">
            <a:avLst>
              <a:gd name="adj" fmla="val 323071"/>
            </a:avLst>
          </a:prstGeom>
          <a:solidFill>
            <a:srgbClr val="B8C3DF"/>
          </a:solidFill>
          <a:ln/>
        </p:spPr>
        <p:txBody>
          <a:bodyPr/>
          <a:lstStyle/>
          <a:p>
            <a:endParaRPr lang="en-US"/>
          </a:p>
        </p:txBody>
      </p:sp>
      <p:sp>
        <p:nvSpPr>
          <p:cNvPr id="14" name="Text 11"/>
          <p:cNvSpPr/>
          <p:nvPr/>
        </p:nvSpPr>
        <p:spPr>
          <a:xfrm>
            <a:off x="7490936" y="2664381"/>
            <a:ext cx="2198013" cy="274677"/>
          </a:xfrm>
          <a:prstGeom prst="rect">
            <a:avLst/>
          </a:prstGeom>
          <a:noFill/>
          <a:ln/>
        </p:spPr>
        <p:txBody>
          <a:bodyPr wrap="none" lIns="0" tIns="0" rIns="0" bIns="0" rtlCol="0" anchor="t"/>
          <a:lstStyle/>
          <a:p>
            <a:pPr marL="0" indent="0" algn="l">
              <a:lnSpc>
                <a:spcPts val="2150"/>
              </a:lnSpc>
              <a:buNone/>
            </a:pPr>
            <a:r>
              <a:rPr lang="en-US" sz="1700" dirty="0">
                <a:solidFill>
                  <a:srgbClr val="404155"/>
                </a:solidFill>
                <a:latin typeface="Alexandria" pitchFamily="34" charset="0"/>
                <a:ea typeface="Alexandria" pitchFamily="34" charset="-122"/>
                <a:cs typeface="Alexandria" pitchFamily="34" charset="-120"/>
              </a:rPr>
              <a:t>Giving Back</a:t>
            </a:r>
            <a:endParaRPr lang="en-US" sz="1700" dirty="0"/>
          </a:p>
        </p:txBody>
      </p:sp>
      <p:sp>
        <p:nvSpPr>
          <p:cNvPr id="15" name="Text 12"/>
          <p:cNvSpPr/>
          <p:nvPr/>
        </p:nvSpPr>
        <p:spPr>
          <a:xfrm>
            <a:off x="7490936" y="3044547"/>
            <a:ext cx="5996345" cy="281345"/>
          </a:xfrm>
          <a:prstGeom prst="rect">
            <a:avLst/>
          </a:prstGeom>
          <a:noFill/>
          <a:ln/>
        </p:spPr>
        <p:txBody>
          <a:bodyPr wrap="none" lIns="0" tIns="0" rIns="0" bIns="0" rtlCol="0" anchor="t"/>
          <a:lstStyle/>
          <a:p>
            <a:pPr marL="0" indent="0" algn="l">
              <a:lnSpc>
                <a:spcPts val="2200"/>
              </a:lnSpc>
              <a:buNone/>
            </a:pPr>
            <a:r>
              <a:rPr lang="en-US" sz="1350" b="1" dirty="0">
                <a:solidFill>
                  <a:srgbClr val="404155"/>
                </a:solidFill>
                <a:latin typeface="Nobile" pitchFamily="34" charset="0"/>
                <a:ea typeface="Nobile" pitchFamily="34" charset="-122"/>
                <a:cs typeface="Nobile" pitchFamily="34" charset="-120"/>
              </a:rPr>
              <a:t>Maximum 25 PDUs</a:t>
            </a:r>
            <a:endParaRPr lang="en-US" sz="1350" dirty="0"/>
          </a:p>
        </p:txBody>
      </p:sp>
      <p:sp>
        <p:nvSpPr>
          <p:cNvPr id="16" name="Text 13"/>
          <p:cNvSpPr/>
          <p:nvPr/>
        </p:nvSpPr>
        <p:spPr>
          <a:xfrm>
            <a:off x="7490936" y="3431381"/>
            <a:ext cx="5996345" cy="562689"/>
          </a:xfrm>
          <a:prstGeom prst="rect">
            <a:avLst/>
          </a:prstGeom>
          <a:noFill/>
          <a:ln/>
        </p:spPr>
        <p:txBody>
          <a:bodyPr wrap="squar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Earned through content creation, speaking, volunteering, and professional work</a:t>
            </a:r>
            <a:endParaRPr lang="en-US" sz="1350" dirty="0"/>
          </a:p>
        </p:txBody>
      </p:sp>
      <p:sp>
        <p:nvSpPr>
          <p:cNvPr id="17" name="Text 14"/>
          <p:cNvSpPr/>
          <p:nvPr/>
        </p:nvSpPr>
        <p:spPr>
          <a:xfrm>
            <a:off x="959763" y="4441150"/>
            <a:ext cx="3890486" cy="329565"/>
          </a:xfrm>
          <a:prstGeom prst="rect">
            <a:avLst/>
          </a:prstGeom>
          <a:noFill/>
          <a:ln/>
        </p:spPr>
        <p:txBody>
          <a:bodyPr wrap="none" lIns="0" tIns="0" rIns="0" bIns="0" rtlCol="0" anchor="t"/>
          <a:lstStyle/>
          <a:p>
            <a:pPr marL="0" indent="0" algn="l">
              <a:lnSpc>
                <a:spcPts val="2550"/>
              </a:lnSpc>
              <a:buNone/>
            </a:pPr>
            <a:r>
              <a:rPr lang="en-US" sz="2050" dirty="0">
                <a:solidFill>
                  <a:srgbClr val="1B1B27"/>
                </a:solidFill>
                <a:latin typeface="Alexandria" pitchFamily="34" charset="0"/>
                <a:ea typeface="Alexandria" pitchFamily="34" charset="-122"/>
                <a:cs typeface="Alexandria" pitchFamily="34" charset="-120"/>
              </a:rPr>
              <a:t>PDU Categories for Education</a:t>
            </a:r>
            <a:endParaRPr lang="en-US" sz="2050" dirty="0"/>
          </a:p>
        </p:txBody>
      </p:sp>
      <p:sp>
        <p:nvSpPr>
          <p:cNvPr id="18" name="Text 15"/>
          <p:cNvSpPr/>
          <p:nvPr/>
        </p:nvSpPr>
        <p:spPr>
          <a:xfrm>
            <a:off x="959763" y="4944360"/>
            <a:ext cx="2198013" cy="274677"/>
          </a:xfrm>
          <a:prstGeom prst="rect">
            <a:avLst/>
          </a:prstGeom>
          <a:noFill/>
          <a:ln/>
        </p:spPr>
        <p:txBody>
          <a:bodyPr wrap="none" lIns="0" tIns="0" rIns="0" bIns="0" rtlCol="0" anchor="t"/>
          <a:lstStyle/>
          <a:p>
            <a:pPr marL="0" indent="0" algn="l">
              <a:lnSpc>
                <a:spcPts val="2150"/>
              </a:lnSpc>
              <a:buNone/>
            </a:pPr>
            <a:r>
              <a:rPr lang="en-US" sz="1700" dirty="0">
                <a:solidFill>
                  <a:srgbClr val="1B1B27"/>
                </a:solidFill>
                <a:latin typeface="Alexandria" pitchFamily="34" charset="0"/>
                <a:ea typeface="Alexandria" pitchFamily="34" charset="-122"/>
                <a:cs typeface="Alexandria" pitchFamily="34" charset="-120"/>
              </a:rPr>
              <a:t>Ways of Working</a:t>
            </a:r>
            <a:endParaRPr lang="en-US" sz="1700" dirty="0"/>
          </a:p>
        </p:txBody>
      </p:sp>
      <p:sp>
        <p:nvSpPr>
          <p:cNvPr id="19" name="Text 16"/>
          <p:cNvSpPr/>
          <p:nvPr/>
        </p:nvSpPr>
        <p:spPr>
          <a:xfrm>
            <a:off x="959763" y="5394773"/>
            <a:ext cx="3907155" cy="562689"/>
          </a:xfrm>
          <a:prstGeom prst="rect">
            <a:avLst/>
          </a:prstGeom>
          <a:noFill/>
          <a:ln/>
        </p:spPr>
        <p:txBody>
          <a:bodyPr wrap="squar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Technical project management skills, methodologies, tools, and techniques</a:t>
            </a:r>
            <a:endParaRPr lang="en-US" sz="1350" dirty="0"/>
          </a:p>
        </p:txBody>
      </p:sp>
      <p:sp>
        <p:nvSpPr>
          <p:cNvPr id="20" name="Text 17"/>
          <p:cNvSpPr/>
          <p:nvPr/>
        </p:nvSpPr>
        <p:spPr>
          <a:xfrm>
            <a:off x="5303401" y="4944360"/>
            <a:ext cx="2198013" cy="274677"/>
          </a:xfrm>
          <a:prstGeom prst="rect">
            <a:avLst/>
          </a:prstGeom>
          <a:noFill/>
          <a:ln/>
        </p:spPr>
        <p:txBody>
          <a:bodyPr wrap="none" lIns="0" tIns="0" rIns="0" bIns="0" rtlCol="0" anchor="t"/>
          <a:lstStyle/>
          <a:p>
            <a:pPr marL="0" indent="0" algn="l">
              <a:lnSpc>
                <a:spcPts val="2150"/>
              </a:lnSpc>
              <a:buNone/>
            </a:pPr>
            <a:r>
              <a:rPr lang="en-US" sz="1700" dirty="0">
                <a:solidFill>
                  <a:srgbClr val="1B1B27"/>
                </a:solidFill>
                <a:latin typeface="Alexandria" pitchFamily="34" charset="0"/>
                <a:ea typeface="Alexandria" pitchFamily="34" charset="-122"/>
                <a:cs typeface="Alexandria" pitchFamily="34" charset="-120"/>
              </a:rPr>
              <a:t>Power Skills</a:t>
            </a:r>
            <a:endParaRPr lang="en-US" sz="1700" dirty="0"/>
          </a:p>
        </p:txBody>
      </p:sp>
      <p:sp>
        <p:nvSpPr>
          <p:cNvPr id="21" name="Text 18"/>
          <p:cNvSpPr/>
          <p:nvPr/>
        </p:nvSpPr>
        <p:spPr>
          <a:xfrm>
            <a:off x="5303401" y="5394773"/>
            <a:ext cx="3907155" cy="562689"/>
          </a:xfrm>
          <a:prstGeom prst="rect">
            <a:avLst/>
          </a:prstGeom>
          <a:noFill/>
          <a:ln/>
        </p:spPr>
        <p:txBody>
          <a:bodyPr wrap="squar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Leadership, communication, emotional intelligence, and interpersonal abilities</a:t>
            </a:r>
            <a:endParaRPr lang="en-US" sz="1350" dirty="0"/>
          </a:p>
        </p:txBody>
      </p:sp>
      <p:sp>
        <p:nvSpPr>
          <p:cNvPr id="22" name="Text 19"/>
          <p:cNvSpPr/>
          <p:nvPr/>
        </p:nvSpPr>
        <p:spPr>
          <a:xfrm>
            <a:off x="9647039" y="4944360"/>
            <a:ext cx="2198013" cy="274677"/>
          </a:xfrm>
          <a:prstGeom prst="rect">
            <a:avLst/>
          </a:prstGeom>
          <a:noFill/>
          <a:ln/>
        </p:spPr>
        <p:txBody>
          <a:bodyPr wrap="none" lIns="0" tIns="0" rIns="0" bIns="0" rtlCol="0" anchor="t"/>
          <a:lstStyle/>
          <a:p>
            <a:pPr marL="0" indent="0" algn="l">
              <a:lnSpc>
                <a:spcPts val="2150"/>
              </a:lnSpc>
              <a:buNone/>
            </a:pPr>
            <a:r>
              <a:rPr lang="en-US" sz="1700" dirty="0">
                <a:solidFill>
                  <a:srgbClr val="1B1B27"/>
                </a:solidFill>
                <a:latin typeface="Alexandria" pitchFamily="34" charset="0"/>
                <a:ea typeface="Alexandria" pitchFamily="34" charset="-122"/>
                <a:cs typeface="Alexandria" pitchFamily="34" charset="-120"/>
              </a:rPr>
              <a:t>Business Acumen</a:t>
            </a:r>
            <a:endParaRPr lang="en-US" sz="1700" dirty="0"/>
          </a:p>
        </p:txBody>
      </p:sp>
      <p:sp>
        <p:nvSpPr>
          <p:cNvPr id="23" name="Text 20"/>
          <p:cNvSpPr/>
          <p:nvPr/>
        </p:nvSpPr>
        <p:spPr>
          <a:xfrm>
            <a:off x="9647039" y="5394773"/>
            <a:ext cx="4038600" cy="562689"/>
          </a:xfrm>
          <a:prstGeom prst="rect">
            <a:avLst/>
          </a:prstGeom>
          <a:noFill/>
          <a:ln/>
        </p:spPr>
        <p:txBody>
          <a:bodyPr wrap="squar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Strategic alignment, financial management, and organizational awareness</a:t>
            </a:r>
            <a:endParaRPr lang="en-US" sz="1350" dirty="0"/>
          </a:p>
        </p:txBody>
      </p:sp>
      <p:sp>
        <p:nvSpPr>
          <p:cNvPr id="24" name="Shape 21"/>
          <p:cNvSpPr/>
          <p:nvPr/>
        </p:nvSpPr>
        <p:spPr>
          <a:xfrm>
            <a:off x="959763" y="6313460"/>
            <a:ext cx="12710874" cy="1028462"/>
          </a:xfrm>
          <a:prstGeom prst="roundRect">
            <a:avLst>
              <a:gd name="adj" fmla="val 7181"/>
            </a:avLst>
          </a:prstGeom>
          <a:solidFill>
            <a:srgbClr val="BBCDF7"/>
          </a:solidFill>
          <a:ln/>
        </p:spPr>
        <p:txBody>
          <a:bodyPr/>
          <a:lstStyle/>
          <a:p>
            <a:endParaRPr lang="en-US"/>
          </a:p>
        </p:txBody>
      </p:sp>
      <p:pic>
        <p:nvPicPr>
          <p:cNvPr id="25" name="Image 1" descr="preencoded.png"/>
          <p:cNvPicPr>
            <a:picLocks noChangeAspect="1"/>
          </p:cNvPicPr>
          <p:nvPr/>
        </p:nvPicPr>
        <p:blipFill>
          <a:blip r:embed="rId3"/>
          <a:stretch>
            <a:fillRect/>
          </a:stretch>
        </p:blipFill>
        <p:spPr>
          <a:xfrm>
            <a:off x="1135499" y="6562181"/>
            <a:ext cx="219789" cy="175736"/>
          </a:xfrm>
          <a:prstGeom prst="rect">
            <a:avLst/>
          </a:prstGeom>
        </p:spPr>
      </p:pic>
      <p:sp>
        <p:nvSpPr>
          <p:cNvPr id="26" name="Text 22"/>
          <p:cNvSpPr/>
          <p:nvPr/>
        </p:nvSpPr>
        <p:spPr>
          <a:xfrm>
            <a:off x="1531025" y="6533130"/>
            <a:ext cx="11963876" cy="562689"/>
          </a:xfrm>
          <a:prstGeom prst="rect">
            <a:avLst/>
          </a:prstGeom>
          <a:noFill/>
          <a:ln/>
        </p:spPr>
        <p:txBody>
          <a:bodyPr wrap="square" lIns="0" tIns="0" rIns="0" bIns="0" rtlCol="0" anchor="t"/>
          <a:lstStyle/>
          <a:p>
            <a:pPr marL="0" indent="0" algn="l">
              <a:lnSpc>
                <a:spcPts val="2200"/>
              </a:lnSpc>
              <a:buNone/>
            </a:pPr>
            <a:r>
              <a:rPr lang="en-US" sz="1350" dirty="0">
                <a:solidFill>
                  <a:srgbClr val="000000"/>
                </a:solidFill>
                <a:latin typeface="Nobile" pitchFamily="34" charset="0"/>
                <a:ea typeface="Nobile" pitchFamily="34" charset="-122"/>
                <a:cs typeface="Nobile" pitchFamily="34" charset="-120"/>
              </a:rPr>
              <a:t>PDUs are logged in PMI's </a:t>
            </a:r>
            <a:r>
              <a:rPr lang="en-US" sz="1350" b="1" dirty="0">
                <a:solidFill>
                  <a:srgbClr val="000000"/>
                </a:solidFill>
                <a:latin typeface="Nobile" pitchFamily="34" charset="0"/>
                <a:ea typeface="Nobile" pitchFamily="34" charset="-122"/>
                <a:cs typeface="Nobile" pitchFamily="34" charset="-120"/>
              </a:rPr>
              <a:t>Continuing Certification Requirements System (CCRS)</a:t>
            </a:r>
            <a:r>
              <a:rPr lang="en-US" sz="1350" dirty="0">
                <a:solidFill>
                  <a:srgbClr val="000000"/>
                </a:solidFill>
                <a:latin typeface="Nobile" pitchFamily="34" charset="0"/>
                <a:ea typeface="Nobile" pitchFamily="34" charset="-122"/>
                <a:cs typeface="Nobile" pitchFamily="34" charset="-120"/>
              </a:rPr>
              <a:t>. Many activities you already do—like attending conferences or mentoring—count toward PDUs.</a:t>
            </a:r>
            <a:endParaRPr lang="en-US" sz="13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5" name="Text 2"/>
          <p:cNvSpPr/>
          <p:nvPr/>
        </p:nvSpPr>
        <p:spPr>
          <a:xfrm>
            <a:off x="801410" y="1180148"/>
            <a:ext cx="10026729"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Why Earn the PMP Certification?</a:t>
            </a:r>
            <a:endParaRPr lang="en-US" sz="3900" dirty="0"/>
          </a:p>
        </p:txBody>
      </p:sp>
      <p:sp>
        <p:nvSpPr>
          <p:cNvPr id="6" name="Shape 3"/>
          <p:cNvSpPr/>
          <p:nvPr/>
        </p:nvSpPr>
        <p:spPr>
          <a:xfrm>
            <a:off x="793790" y="2221825"/>
            <a:ext cx="13042821" cy="5025985"/>
          </a:xfrm>
          <a:prstGeom prst="roundRect">
            <a:avLst>
              <a:gd name="adj" fmla="val 1659"/>
            </a:avLst>
          </a:prstGeom>
          <a:solidFill>
            <a:srgbClr val="D2DDF9"/>
          </a:solidFill>
          <a:ln w="7620">
            <a:solidFill>
              <a:srgbClr val="B8C3DF"/>
            </a:solidFill>
            <a:prstDash val="solid"/>
          </a:ln>
        </p:spPr>
        <p:txBody>
          <a:bodyPr/>
          <a:lstStyle/>
          <a:p>
            <a:endParaRPr lang="en-US"/>
          </a:p>
        </p:txBody>
      </p:sp>
      <p:sp>
        <p:nvSpPr>
          <p:cNvPr id="7" name="Shape 4"/>
          <p:cNvSpPr/>
          <p:nvPr/>
        </p:nvSpPr>
        <p:spPr>
          <a:xfrm>
            <a:off x="801410" y="2229445"/>
            <a:ext cx="6513790" cy="1461016"/>
          </a:xfrm>
          <a:prstGeom prst="roundRect">
            <a:avLst>
              <a:gd name="adj" fmla="val 5706"/>
            </a:avLst>
          </a:prstGeom>
          <a:solidFill>
            <a:srgbClr val="D2DDF9"/>
          </a:solidFill>
          <a:ln/>
        </p:spPr>
        <p:txBody>
          <a:bodyPr/>
          <a:lstStyle/>
          <a:p>
            <a:endParaRPr lang="en-US"/>
          </a:p>
        </p:txBody>
      </p:sp>
      <p:sp>
        <p:nvSpPr>
          <p:cNvPr id="8" name="Text 5"/>
          <p:cNvSpPr/>
          <p:nvPr/>
        </p:nvSpPr>
        <p:spPr>
          <a:xfrm>
            <a:off x="999768" y="2427803"/>
            <a:ext cx="305395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Higher Earning Potential</a:t>
            </a:r>
            <a:endParaRPr lang="en-US" sz="1950" dirty="0"/>
          </a:p>
        </p:txBody>
      </p:sp>
      <p:sp>
        <p:nvSpPr>
          <p:cNvPr id="9" name="Text 6"/>
          <p:cNvSpPr/>
          <p:nvPr/>
        </p:nvSpPr>
        <p:spPr>
          <a:xfrm>
            <a:off x="999768" y="2857024"/>
            <a:ext cx="6117074"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PMP-certified professionals earn 20–30% more than non-certified counterparts across industries and regions</a:t>
            </a:r>
            <a:endParaRPr lang="en-US" sz="1550" dirty="0"/>
          </a:p>
        </p:txBody>
      </p:sp>
      <p:sp>
        <p:nvSpPr>
          <p:cNvPr id="10" name="Shape 7"/>
          <p:cNvSpPr/>
          <p:nvPr/>
        </p:nvSpPr>
        <p:spPr>
          <a:xfrm>
            <a:off x="7315200" y="2229445"/>
            <a:ext cx="6513790" cy="1461016"/>
          </a:xfrm>
          <a:prstGeom prst="rect">
            <a:avLst/>
          </a:prstGeom>
          <a:solidFill>
            <a:srgbClr val="D2DDF9"/>
          </a:solidFill>
          <a:ln/>
        </p:spPr>
        <p:txBody>
          <a:bodyPr/>
          <a:lstStyle/>
          <a:p>
            <a:endParaRPr lang="en-US"/>
          </a:p>
        </p:txBody>
      </p:sp>
      <p:sp>
        <p:nvSpPr>
          <p:cNvPr id="11" name="Shape 8"/>
          <p:cNvSpPr/>
          <p:nvPr/>
        </p:nvSpPr>
        <p:spPr>
          <a:xfrm>
            <a:off x="7315200" y="2229445"/>
            <a:ext cx="22860" cy="1461016"/>
          </a:xfrm>
          <a:prstGeom prst="roundRect">
            <a:avLst>
              <a:gd name="adj" fmla="val 364651"/>
            </a:avLst>
          </a:prstGeom>
          <a:solidFill>
            <a:srgbClr val="B8C3DF"/>
          </a:solidFill>
          <a:ln/>
        </p:spPr>
        <p:txBody>
          <a:bodyPr/>
          <a:lstStyle/>
          <a:p>
            <a:endParaRPr lang="en-US"/>
          </a:p>
        </p:txBody>
      </p:sp>
      <p:sp>
        <p:nvSpPr>
          <p:cNvPr id="12" name="Text 9"/>
          <p:cNvSpPr/>
          <p:nvPr/>
        </p:nvSpPr>
        <p:spPr>
          <a:xfrm>
            <a:off x="7513558" y="242780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Global Recognition</a:t>
            </a:r>
            <a:endParaRPr lang="en-US" sz="1950" dirty="0"/>
          </a:p>
        </p:txBody>
      </p:sp>
      <p:sp>
        <p:nvSpPr>
          <p:cNvPr id="13" name="Text 10"/>
          <p:cNvSpPr/>
          <p:nvPr/>
        </p:nvSpPr>
        <p:spPr>
          <a:xfrm>
            <a:off x="7513558" y="2857024"/>
            <a:ext cx="6117074"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PMP is accepted across industries and countries, providing career portability and international credibility</a:t>
            </a:r>
            <a:endParaRPr lang="en-US" sz="1550" dirty="0"/>
          </a:p>
        </p:txBody>
      </p:sp>
      <p:sp>
        <p:nvSpPr>
          <p:cNvPr id="14" name="Shape 11"/>
          <p:cNvSpPr/>
          <p:nvPr/>
        </p:nvSpPr>
        <p:spPr>
          <a:xfrm>
            <a:off x="801410" y="3690461"/>
            <a:ext cx="6513790" cy="1778556"/>
          </a:xfrm>
          <a:prstGeom prst="rect">
            <a:avLst/>
          </a:prstGeom>
          <a:solidFill>
            <a:srgbClr val="D2DDF9"/>
          </a:solidFill>
          <a:ln/>
        </p:spPr>
        <p:txBody>
          <a:bodyPr/>
          <a:lstStyle/>
          <a:p>
            <a:endParaRPr lang="en-US"/>
          </a:p>
        </p:txBody>
      </p:sp>
      <p:sp>
        <p:nvSpPr>
          <p:cNvPr id="15" name="Shape 12"/>
          <p:cNvSpPr/>
          <p:nvPr/>
        </p:nvSpPr>
        <p:spPr>
          <a:xfrm>
            <a:off x="801410" y="3690461"/>
            <a:ext cx="6513790" cy="22860"/>
          </a:xfrm>
          <a:prstGeom prst="roundRect">
            <a:avLst>
              <a:gd name="adj" fmla="val 364651"/>
            </a:avLst>
          </a:prstGeom>
          <a:solidFill>
            <a:srgbClr val="B8C3DF"/>
          </a:solidFill>
          <a:ln/>
        </p:spPr>
        <p:txBody>
          <a:bodyPr/>
          <a:lstStyle/>
          <a:p>
            <a:endParaRPr lang="en-US"/>
          </a:p>
        </p:txBody>
      </p:sp>
      <p:sp>
        <p:nvSpPr>
          <p:cNvPr id="16" name="Text 13"/>
          <p:cNvSpPr/>
          <p:nvPr/>
        </p:nvSpPr>
        <p:spPr>
          <a:xfrm>
            <a:off x="999768" y="3888819"/>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Career Mobility</a:t>
            </a:r>
            <a:endParaRPr lang="en-US" sz="1950" dirty="0"/>
          </a:p>
        </p:txBody>
      </p:sp>
      <p:sp>
        <p:nvSpPr>
          <p:cNvPr id="17" name="Text 14"/>
          <p:cNvSpPr/>
          <p:nvPr/>
        </p:nvSpPr>
        <p:spPr>
          <a:xfrm>
            <a:off x="999768" y="4318040"/>
            <a:ext cx="6117074"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Opens doors to senior roles such as Senior Project Manager, Program Manager, PMO Lead, Agile Project Manager, and Delivery Manager</a:t>
            </a:r>
            <a:endParaRPr lang="en-US" sz="1550" dirty="0"/>
          </a:p>
        </p:txBody>
      </p:sp>
      <p:sp>
        <p:nvSpPr>
          <p:cNvPr id="18" name="Shape 15"/>
          <p:cNvSpPr/>
          <p:nvPr/>
        </p:nvSpPr>
        <p:spPr>
          <a:xfrm>
            <a:off x="7315200" y="3690461"/>
            <a:ext cx="6513790" cy="1778556"/>
          </a:xfrm>
          <a:prstGeom prst="rect">
            <a:avLst/>
          </a:prstGeom>
          <a:solidFill>
            <a:srgbClr val="D2DDF9"/>
          </a:solidFill>
          <a:ln/>
        </p:spPr>
        <p:txBody>
          <a:bodyPr/>
          <a:lstStyle/>
          <a:p>
            <a:endParaRPr lang="en-US"/>
          </a:p>
        </p:txBody>
      </p:sp>
      <p:sp>
        <p:nvSpPr>
          <p:cNvPr id="19" name="Shape 16"/>
          <p:cNvSpPr/>
          <p:nvPr/>
        </p:nvSpPr>
        <p:spPr>
          <a:xfrm>
            <a:off x="7315200" y="3690461"/>
            <a:ext cx="22860" cy="1778556"/>
          </a:xfrm>
          <a:prstGeom prst="roundRect">
            <a:avLst>
              <a:gd name="adj" fmla="val 364651"/>
            </a:avLst>
          </a:prstGeom>
          <a:solidFill>
            <a:srgbClr val="B8C3DF"/>
          </a:solidFill>
          <a:ln/>
        </p:spPr>
        <p:txBody>
          <a:bodyPr/>
          <a:lstStyle/>
          <a:p>
            <a:endParaRPr lang="en-US"/>
          </a:p>
        </p:txBody>
      </p:sp>
      <p:sp>
        <p:nvSpPr>
          <p:cNvPr id="20" name="Shape 17"/>
          <p:cNvSpPr/>
          <p:nvPr/>
        </p:nvSpPr>
        <p:spPr>
          <a:xfrm>
            <a:off x="7315200" y="3690461"/>
            <a:ext cx="6513790" cy="22860"/>
          </a:xfrm>
          <a:prstGeom prst="roundRect">
            <a:avLst>
              <a:gd name="adj" fmla="val 364651"/>
            </a:avLst>
          </a:prstGeom>
          <a:solidFill>
            <a:srgbClr val="B8C3DF"/>
          </a:solidFill>
          <a:ln/>
        </p:spPr>
        <p:txBody>
          <a:bodyPr/>
          <a:lstStyle/>
          <a:p>
            <a:endParaRPr lang="en-US"/>
          </a:p>
        </p:txBody>
      </p:sp>
      <p:sp>
        <p:nvSpPr>
          <p:cNvPr id="21" name="Text 18"/>
          <p:cNvSpPr/>
          <p:nvPr/>
        </p:nvSpPr>
        <p:spPr>
          <a:xfrm>
            <a:off x="7513558" y="3888819"/>
            <a:ext cx="5565577"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Stronger Leadership &amp; Decision-Making Skills</a:t>
            </a:r>
            <a:endParaRPr lang="en-US" sz="1950" dirty="0"/>
          </a:p>
        </p:txBody>
      </p:sp>
      <p:sp>
        <p:nvSpPr>
          <p:cNvPr id="22" name="Text 19"/>
          <p:cNvSpPr/>
          <p:nvPr/>
        </p:nvSpPr>
        <p:spPr>
          <a:xfrm>
            <a:off x="7513558" y="4318040"/>
            <a:ext cx="6117074"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exam prepares you for stakeholder management, conflict resolution, risk mitigation, and team motivation</a:t>
            </a:r>
            <a:endParaRPr lang="en-US" sz="1550" dirty="0"/>
          </a:p>
        </p:txBody>
      </p:sp>
      <p:sp>
        <p:nvSpPr>
          <p:cNvPr id="23" name="Shape 20"/>
          <p:cNvSpPr/>
          <p:nvPr/>
        </p:nvSpPr>
        <p:spPr>
          <a:xfrm>
            <a:off x="801410" y="5469017"/>
            <a:ext cx="6513790" cy="1771174"/>
          </a:xfrm>
          <a:prstGeom prst="rect">
            <a:avLst/>
          </a:prstGeom>
          <a:solidFill>
            <a:srgbClr val="D2DDF9"/>
          </a:solidFill>
          <a:ln/>
        </p:spPr>
        <p:txBody>
          <a:bodyPr/>
          <a:lstStyle/>
          <a:p>
            <a:endParaRPr lang="en-US"/>
          </a:p>
        </p:txBody>
      </p:sp>
      <p:sp>
        <p:nvSpPr>
          <p:cNvPr id="24" name="Shape 21"/>
          <p:cNvSpPr/>
          <p:nvPr/>
        </p:nvSpPr>
        <p:spPr>
          <a:xfrm>
            <a:off x="801410" y="5469017"/>
            <a:ext cx="6513790" cy="22860"/>
          </a:xfrm>
          <a:prstGeom prst="roundRect">
            <a:avLst>
              <a:gd name="adj" fmla="val 364651"/>
            </a:avLst>
          </a:prstGeom>
          <a:solidFill>
            <a:srgbClr val="B8C3DF"/>
          </a:solidFill>
          <a:ln/>
        </p:spPr>
        <p:txBody>
          <a:bodyPr/>
          <a:lstStyle/>
          <a:p>
            <a:endParaRPr lang="en-US"/>
          </a:p>
        </p:txBody>
      </p:sp>
      <p:sp>
        <p:nvSpPr>
          <p:cNvPr id="25" name="Text 22"/>
          <p:cNvSpPr/>
          <p:nvPr/>
        </p:nvSpPr>
        <p:spPr>
          <a:xfrm>
            <a:off x="999768" y="5667375"/>
            <a:ext cx="6117074" cy="620316"/>
          </a:xfrm>
          <a:prstGeom prst="rect">
            <a:avLst/>
          </a:prstGeom>
          <a:noFill/>
          <a:ln/>
        </p:spPr>
        <p:txBody>
          <a:bodyPr wrap="squar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Validates Agile, Hybrid, and Predictive Delivery Skills</a:t>
            </a:r>
            <a:endParaRPr lang="en-US" sz="1950" dirty="0"/>
          </a:p>
        </p:txBody>
      </p:sp>
      <p:sp>
        <p:nvSpPr>
          <p:cNvPr id="26" name="Text 23"/>
          <p:cNvSpPr/>
          <p:nvPr/>
        </p:nvSpPr>
        <p:spPr>
          <a:xfrm>
            <a:off x="999768" y="6406753"/>
            <a:ext cx="6117074"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You become fluent in multiple delivery models, increasing your adaptability in diverse project environments</a:t>
            </a:r>
            <a:endParaRPr lang="en-US" sz="1550" dirty="0"/>
          </a:p>
        </p:txBody>
      </p:sp>
      <p:sp>
        <p:nvSpPr>
          <p:cNvPr id="27" name="Shape 24"/>
          <p:cNvSpPr/>
          <p:nvPr/>
        </p:nvSpPr>
        <p:spPr>
          <a:xfrm>
            <a:off x="7315200" y="5469017"/>
            <a:ext cx="6513790" cy="1771174"/>
          </a:xfrm>
          <a:prstGeom prst="rect">
            <a:avLst/>
          </a:prstGeom>
          <a:solidFill>
            <a:srgbClr val="D2DDF9"/>
          </a:solidFill>
          <a:ln/>
        </p:spPr>
        <p:txBody>
          <a:bodyPr/>
          <a:lstStyle/>
          <a:p>
            <a:endParaRPr lang="en-US"/>
          </a:p>
        </p:txBody>
      </p:sp>
      <p:sp>
        <p:nvSpPr>
          <p:cNvPr id="28" name="Shape 25"/>
          <p:cNvSpPr/>
          <p:nvPr/>
        </p:nvSpPr>
        <p:spPr>
          <a:xfrm>
            <a:off x="7315200" y="5469017"/>
            <a:ext cx="22860" cy="1771174"/>
          </a:xfrm>
          <a:prstGeom prst="roundRect">
            <a:avLst>
              <a:gd name="adj" fmla="val 364651"/>
            </a:avLst>
          </a:prstGeom>
          <a:solidFill>
            <a:srgbClr val="B8C3DF"/>
          </a:solidFill>
          <a:ln/>
        </p:spPr>
        <p:txBody>
          <a:bodyPr/>
          <a:lstStyle/>
          <a:p>
            <a:endParaRPr lang="en-US"/>
          </a:p>
        </p:txBody>
      </p:sp>
      <p:sp>
        <p:nvSpPr>
          <p:cNvPr id="29" name="Shape 26"/>
          <p:cNvSpPr/>
          <p:nvPr/>
        </p:nvSpPr>
        <p:spPr>
          <a:xfrm>
            <a:off x="7315200" y="5469017"/>
            <a:ext cx="6513790" cy="22860"/>
          </a:xfrm>
          <a:prstGeom prst="roundRect">
            <a:avLst>
              <a:gd name="adj" fmla="val 364651"/>
            </a:avLst>
          </a:prstGeom>
          <a:solidFill>
            <a:srgbClr val="B8C3DF"/>
          </a:solidFill>
          <a:ln/>
        </p:spPr>
        <p:txBody>
          <a:bodyPr/>
          <a:lstStyle/>
          <a:p>
            <a:endParaRPr lang="en-US"/>
          </a:p>
        </p:txBody>
      </p:sp>
      <p:sp>
        <p:nvSpPr>
          <p:cNvPr id="30" name="Text 27"/>
          <p:cNvSpPr/>
          <p:nvPr/>
        </p:nvSpPr>
        <p:spPr>
          <a:xfrm>
            <a:off x="7513558" y="5667375"/>
            <a:ext cx="6117074" cy="620316"/>
          </a:xfrm>
          <a:prstGeom prst="rect">
            <a:avLst/>
          </a:prstGeom>
          <a:noFill/>
          <a:ln/>
        </p:spPr>
        <p:txBody>
          <a:bodyPr wrap="squar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Demonstrates Commitment to Professional Growth</a:t>
            </a:r>
            <a:endParaRPr lang="en-US" sz="1950" dirty="0"/>
          </a:p>
        </p:txBody>
      </p:sp>
      <p:sp>
        <p:nvSpPr>
          <p:cNvPr id="31" name="Text 28"/>
          <p:cNvSpPr/>
          <p:nvPr/>
        </p:nvSpPr>
        <p:spPr>
          <a:xfrm>
            <a:off x="7513558" y="6406753"/>
            <a:ext cx="6117074"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Employers see PMP as a sign of discipline, experience, and credibility—a differentiator in competitive job markets</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37235" y="650915"/>
            <a:ext cx="4607719" cy="575905"/>
          </a:xfrm>
          <a:prstGeom prst="rect">
            <a:avLst/>
          </a:prstGeom>
          <a:noFill/>
          <a:ln/>
        </p:spPr>
        <p:txBody>
          <a:bodyPr wrap="none" lIns="0" tIns="0" rIns="0" bIns="0" rtlCol="0" anchor="t"/>
          <a:lstStyle/>
          <a:p>
            <a:pPr marL="0" indent="0" algn="l">
              <a:lnSpc>
                <a:spcPts val="4500"/>
              </a:lnSpc>
              <a:buNone/>
            </a:pPr>
            <a:r>
              <a:rPr lang="en-US" sz="3600" dirty="0">
                <a:solidFill>
                  <a:srgbClr val="1B1B27"/>
                </a:solidFill>
                <a:latin typeface="Alexandria" pitchFamily="34" charset="0"/>
                <a:ea typeface="Alexandria" pitchFamily="34" charset="-122"/>
                <a:cs typeface="Alexandria" pitchFamily="34" charset="-120"/>
              </a:rPr>
              <a:t>Final Thoughts</a:t>
            </a:r>
            <a:endParaRPr lang="en-US" sz="3600" dirty="0"/>
          </a:p>
        </p:txBody>
      </p:sp>
      <p:sp>
        <p:nvSpPr>
          <p:cNvPr id="3" name="Text 1"/>
          <p:cNvSpPr/>
          <p:nvPr/>
        </p:nvSpPr>
        <p:spPr>
          <a:xfrm>
            <a:off x="737235" y="1595438"/>
            <a:ext cx="13155930" cy="589598"/>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The PMI-PMP certification remains a powerful differentiator for professionals seeking career advancement in project management. With the exam's strong emphasis on agile and hybrid practices, modern project managers must be versatile, strategic, and people-focused.</a:t>
            </a:r>
            <a:endParaRPr lang="en-US" sz="1450" dirty="0"/>
          </a:p>
        </p:txBody>
      </p:sp>
      <p:sp>
        <p:nvSpPr>
          <p:cNvPr id="4" name="Text 2"/>
          <p:cNvSpPr/>
          <p:nvPr/>
        </p:nvSpPr>
        <p:spPr>
          <a:xfrm>
            <a:off x="737235" y="2392323"/>
            <a:ext cx="13155930" cy="884396"/>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The investment in time, study, and exam fees pays dividends through higher earning potential, career mobility, and enhanced leadership capabilities. Whether you're managing traditional waterfall projects, agile sprints, or hybrid initiatives, the PMP validates your ability to deliver value across any delivery model.</a:t>
            </a:r>
            <a:endParaRPr lang="en-US" sz="1450" dirty="0"/>
          </a:p>
        </p:txBody>
      </p:sp>
      <p:sp>
        <p:nvSpPr>
          <p:cNvPr id="5" name="Text 3"/>
          <p:cNvSpPr/>
          <p:nvPr/>
        </p:nvSpPr>
        <p:spPr>
          <a:xfrm>
            <a:off x="737235" y="3553182"/>
            <a:ext cx="5618083" cy="345519"/>
          </a:xfrm>
          <a:prstGeom prst="rect">
            <a:avLst/>
          </a:prstGeom>
          <a:noFill/>
          <a:ln/>
        </p:spPr>
        <p:txBody>
          <a:bodyPr wrap="none" lIns="0" tIns="0" rIns="0" bIns="0" rtlCol="0" anchor="t"/>
          <a:lstStyle/>
          <a:p>
            <a:pPr marL="0" indent="0" algn="l">
              <a:lnSpc>
                <a:spcPts val="2700"/>
              </a:lnSpc>
              <a:buNone/>
            </a:pPr>
            <a:r>
              <a:rPr lang="en-US" sz="2150" dirty="0">
                <a:solidFill>
                  <a:srgbClr val="1B1B27"/>
                </a:solidFill>
                <a:latin typeface="Alexandria" pitchFamily="34" charset="0"/>
                <a:ea typeface="Alexandria" pitchFamily="34" charset="-122"/>
                <a:cs typeface="Alexandria" pitchFamily="34" charset="-120"/>
              </a:rPr>
              <a:t>Coming Soon: Additional PMP Resources</a:t>
            </a:r>
            <a:endParaRPr lang="en-US" sz="2150" dirty="0"/>
          </a:p>
        </p:txBody>
      </p:sp>
      <p:sp>
        <p:nvSpPr>
          <p:cNvPr id="6" name="Text 4"/>
          <p:cNvSpPr/>
          <p:nvPr/>
        </p:nvSpPr>
        <p:spPr>
          <a:xfrm>
            <a:off x="737235" y="4175165"/>
            <a:ext cx="13155930" cy="294799"/>
          </a:xfrm>
          <a:prstGeom prst="rect">
            <a:avLst/>
          </a:prstGeom>
          <a:noFill/>
          <a:ln/>
        </p:spPr>
        <p:txBody>
          <a:bodyPr wrap="non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If you're planning to take the PMP, stay tuned for upcoming guides designed to accelerate your preparation:</a:t>
            </a:r>
            <a:endParaRPr lang="en-US" sz="1450" dirty="0"/>
          </a:p>
        </p:txBody>
      </p:sp>
      <p:sp>
        <p:nvSpPr>
          <p:cNvPr id="7" name="Shape 5"/>
          <p:cNvSpPr/>
          <p:nvPr/>
        </p:nvSpPr>
        <p:spPr>
          <a:xfrm>
            <a:off x="737235" y="4677251"/>
            <a:ext cx="6485811" cy="1107519"/>
          </a:xfrm>
          <a:prstGeom prst="roundRect">
            <a:avLst>
              <a:gd name="adj" fmla="val 6990"/>
            </a:avLst>
          </a:prstGeom>
          <a:solidFill>
            <a:srgbClr val="F9F9FF"/>
          </a:solidFill>
          <a:ln w="22860">
            <a:solidFill>
              <a:srgbClr val="B8C3DF"/>
            </a:solidFill>
            <a:prstDash val="solid"/>
          </a:ln>
        </p:spPr>
        <p:txBody>
          <a:bodyPr/>
          <a:lstStyle/>
          <a:p>
            <a:endParaRPr lang="en-US"/>
          </a:p>
        </p:txBody>
      </p:sp>
      <p:sp>
        <p:nvSpPr>
          <p:cNvPr id="8" name="Text 6"/>
          <p:cNvSpPr/>
          <p:nvPr/>
        </p:nvSpPr>
        <p:spPr>
          <a:xfrm>
            <a:off x="944404" y="4884420"/>
            <a:ext cx="2836069" cy="287893"/>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Alexandria" pitchFamily="34" charset="0"/>
                <a:ea typeface="Alexandria" pitchFamily="34" charset="-122"/>
                <a:cs typeface="Alexandria" pitchFamily="34" charset="-120"/>
              </a:rPr>
              <a:t>12-Week PMP Study Plan</a:t>
            </a:r>
            <a:endParaRPr lang="en-US" sz="1800" dirty="0"/>
          </a:p>
        </p:txBody>
      </p:sp>
      <p:sp>
        <p:nvSpPr>
          <p:cNvPr id="9" name="Text 7"/>
          <p:cNvSpPr/>
          <p:nvPr/>
        </p:nvSpPr>
        <p:spPr>
          <a:xfrm>
            <a:off x="944404" y="5282803"/>
            <a:ext cx="6071473" cy="294799"/>
          </a:xfrm>
          <a:prstGeom prst="rect">
            <a:avLst/>
          </a:prstGeom>
          <a:noFill/>
          <a:ln/>
        </p:spPr>
        <p:txBody>
          <a:bodyPr wrap="non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A structured timeline to master all three domains efficiently</a:t>
            </a:r>
            <a:endParaRPr lang="en-US" sz="1450" dirty="0"/>
          </a:p>
        </p:txBody>
      </p:sp>
      <p:sp>
        <p:nvSpPr>
          <p:cNvPr id="10" name="Shape 8"/>
          <p:cNvSpPr/>
          <p:nvPr/>
        </p:nvSpPr>
        <p:spPr>
          <a:xfrm>
            <a:off x="7407354" y="4677251"/>
            <a:ext cx="6485811" cy="1107519"/>
          </a:xfrm>
          <a:prstGeom prst="roundRect">
            <a:avLst>
              <a:gd name="adj" fmla="val 6990"/>
            </a:avLst>
          </a:prstGeom>
          <a:solidFill>
            <a:srgbClr val="F9F9FF"/>
          </a:solidFill>
          <a:ln w="22860">
            <a:solidFill>
              <a:srgbClr val="B8C3DF"/>
            </a:solidFill>
            <a:prstDash val="solid"/>
          </a:ln>
        </p:spPr>
        <p:txBody>
          <a:bodyPr/>
          <a:lstStyle/>
          <a:p>
            <a:endParaRPr lang="en-US"/>
          </a:p>
        </p:txBody>
      </p:sp>
      <p:sp>
        <p:nvSpPr>
          <p:cNvPr id="11" name="Text 9"/>
          <p:cNvSpPr/>
          <p:nvPr/>
        </p:nvSpPr>
        <p:spPr>
          <a:xfrm>
            <a:off x="7614523" y="4884420"/>
            <a:ext cx="3124795" cy="287893"/>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Alexandria" pitchFamily="34" charset="0"/>
                <a:ea typeface="Alexandria" pitchFamily="34" charset="-122"/>
                <a:cs typeface="Alexandria" pitchFamily="34" charset="-120"/>
              </a:rPr>
              <a:t>Agile/Hybrid Scenario Drills</a:t>
            </a:r>
            <a:endParaRPr lang="en-US" sz="1800" dirty="0"/>
          </a:p>
        </p:txBody>
      </p:sp>
      <p:sp>
        <p:nvSpPr>
          <p:cNvPr id="12" name="Text 10"/>
          <p:cNvSpPr/>
          <p:nvPr/>
        </p:nvSpPr>
        <p:spPr>
          <a:xfrm>
            <a:off x="7614523" y="5282803"/>
            <a:ext cx="6071473" cy="294799"/>
          </a:xfrm>
          <a:prstGeom prst="rect">
            <a:avLst/>
          </a:prstGeom>
          <a:noFill/>
          <a:ln/>
        </p:spPr>
        <p:txBody>
          <a:bodyPr wrap="non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Practice questions focused on the exam's toughest content area</a:t>
            </a:r>
            <a:endParaRPr lang="en-US" sz="1450" dirty="0"/>
          </a:p>
        </p:txBody>
      </p:sp>
      <p:sp>
        <p:nvSpPr>
          <p:cNvPr id="13" name="Shape 11"/>
          <p:cNvSpPr/>
          <p:nvPr/>
        </p:nvSpPr>
        <p:spPr>
          <a:xfrm>
            <a:off x="737235" y="5969079"/>
            <a:ext cx="6485811" cy="1107519"/>
          </a:xfrm>
          <a:prstGeom prst="roundRect">
            <a:avLst>
              <a:gd name="adj" fmla="val 6990"/>
            </a:avLst>
          </a:prstGeom>
          <a:solidFill>
            <a:srgbClr val="F9F9FF"/>
          </a:solidFill>
          <a:ln w="22860">
            <a:solidFill>
              <a:srgbClr val="B8C3DF"/>
            </a:solidFill>
            <a:prstDash val="solid"/>
          </a:ln>
        </p:spPr>
        <p:txBody>
          <a:bodyPr/>
          <a:lstStyle/>
          <a:p>
            <a:endParaRPr lang="en-US"/>
          </a:p>
        </p:txBody>
      </p:sp>
      <p:sp>
        <p:nvSpPr>
          <p:cNvPr id="14" name="Text 12"/>
          <p:cNvSpPr/>
          <p:nvPr/>
        </p:nvSpPr>
        <p:spPr>
          <a:xfrm>
            <a:off x="944404" y="6176248"/>
            <a:ext cx="3603308" cy="287893"/>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Alexandria" pitchFamily="34" charset="0"/>
                <a:ea typeface="Alexandria" pitchFamily="34" charset="-122"/>
                <a:cs typeface="Alexandria" pitchFamily="34" charset="-120"/>
              </a:rPr>
              <a:t>Memory Hooks &amp; Trigger Words</a:t>
            </a:r>
            <a:endParaRPr lang="en-US" sz="1800" dirty="0"/>
          </a:p>
        </p:txBody>
      </p:sp>
      <p:sp>
        <p:nvSpPr>
          <p:cNvPr id="15" name="Text 13"/>
          <p:cNvSpPr/>
          <p:nvPr/>
        </p:nvSpPr>
        <p:spPr>
          <a:xfrm>
            <a:off x="944404" y="6574631"/>
            <a:ext cx="6071473" cy="294799"/>
          </a:xfrm>
          <a:prstGeom prst="rect">
            <a:avLst/>
          </a:prstGeom>
          <a:noFill/>
          <a:ln/>
        </p:spPr>
        <p:txBody>
          <a:bodyPr wrap="non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Techniques to recall key concepts under exam pressure</a:t>
            </a:r>
            <a:endParaRPr lang="en-US" sz="1450" dirty="0"/>
          </a:p>
        </p:txBody>
      </p:sp>
      <p:sp>
        <p:nvSpPr>
          <p:cNvPr id="16" name="Shape 14"/>
          <p:cNvSpPr/>
          <p:nvPr/>
        </p:nvSpPr>
        <p:spPr>
          <a:xfrm>
            <a:off x="7407354" y="5969079"/>
            <a:ext cx="6485811" cy="1107519"/>
          </a:xfrm>
          <a:prstGeom prst="roundRect">
            <a:avLst>
              <a:gd name="adj" fmla="val 6990"/>
            </a:avLst>
          </a:prstGeom>
          <a:solidFill>
            <a:srgbClr val="F9F9FF"/>
          </a:solidFill>
          <a:ln w="22860">
            <a:solidFill>
              <a:srgbClr val="B8C3DF"/>
            </a:solidFill>
            <a:prstDash val="solid"/>
          </a:ln>
        </p:spPr>
        <p:txBody>
          <a:bodyPr/>
          <a:lstStyle/>
          <a:p>
            <a:endParaRPr lang="en-US"/>
          </a:p>
        </p:txBody>
      </p:sp>
      <p:sp>
        <p:nvSpPr>
          <p:cNvPr id="17" name="Text 15"/>
          <p:cNvSpPr/>
          <p:nvPr/>
        </p:nvSpPr>
        <p:spPr>
          <a:xfrm>
            <a:off x="7614523" y="6176248"/>
            <a:ext cx="3113246" cy="287893"/>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Alexandria" pitchFamily="34" charset="0"/>
                <a:ea typeface="Alexandria" pitchFamily="34" charset="-122"/>
                <a:cs typeface="Alexandria" pitchFamily="34" charset="-120"/>
              </a:rPr>
              <a:t>200-Question Practice Sets</a:t>
            </a:r>
            <a:endParaRPr lang="en-US" sz="1800" dirty="0"/>
          </a:p>
        </p:txBody>
      </p:sp>
      <p:sp>
        <p:nvSpPr>
          <p:cNvPr id="18" name="Text 16"/>
          <p:cNvSpPr/>
          <p:nvPr/>
        </p:nvSpPr>
        <p:spPr>
          <a:xfrm>
            <a:off x="7614523" y="6574631"/>
            <a:ext cx="6071473" cy="294799"/>
          </a:xfrm>
          <a:prstGeom prst="rect">
            <a:avLst/>
          </a:prstGeom>
          <a:noFill/>
          <a:ln/>
        </p:spPr>
        <p:txBody>
          <a:bodyPr wrap="non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Full-length simulations mirroring actual exam difficulty</a:t>
            </a:r>
            <a:endParaRPr lang="en-US" sz="1450" dirty="0"/>
          </a:p>
        </p:txBody>
      </p:sp>
      <p:sp>
        <p:nvSpPr>
          <p:cNvPr id="19" name="Text 17"/>
          <p:cNvSpPr/>
          <p:nvPr/>
        </p:nvSpPr>
        <p:spPr>
          <a:xfrm>
            <a:off x="737235" y="7283887"/>
            <a:ext cx="13155930" cy="294799"/>
          </a:xfrm>
          <a:prstGeom prst="rect">
            <a:avLst/>
          </a:prstGeom>
          <a:noFill/>
          <a:ln/>
        </p:spPr>
        <p:txBody>
          <a:bodyPr wrap="non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"The PMP is more than a certification—it's a commitment to excellence in project leadership and continuous professional growth."</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5" name="Text 2"/>
          <p:cNvSpPr/>
          <p:nvPr/>
        </p:nvSpPr>
        <p:spPr>
          <a:xfrm>
            <a:off x="793790" y="636439"/>
            <a:ext cx="7348299"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What Is the PMI-PMP® Exam?</a:t>
            </a:r>
            <a:endParaRPr lang="en-US" sz="3900" dirty="0"/>
          </a:p>
        </p:txBody>
      </p:sp>
      <p:sp>
        <p:nvSpPr>
          <p:cNvPr id="6" name="Text 3"/>
          <p:cNvSpPr/>
          <p:nvPr/>
        </p:nvSpPr>
        <p:spPr>
          <a:xfrm>
            <a:off x="793790" y="1732767"/>
            <a:ext cx="763202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PMP exam is administered by the Project Management Institute (PMI) to validate an individual's experience and competency in managing predictive, agile, and hybrid projects. The exam is heavily scenario-based and tests real-world decision-making across people, process, and business value.</a:t>
            </a:r>
            <a:endParaRPr lang="en-US" sz="1550" dirty="0"/>
          </a:p>
        </p:txBody>
      </p:sp>
      <p:sp>
        <p:nvSpPr>
          <p:cNvPr id="7" name="Text 4"/>
          <p:cNvSpPr/>
          <p:nvPr/>
        </p:nvSpPr>
        <p:spPr>
          <a:xfrm>
            <a:off x="793790" y="3201284"/>
            <a:ext cx="4344353"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Alexandria" pitchFamily="34" charset="0"/>
                <a:ea typeface="Alexandria" pitchFamily="34" charset="-122"/>
                <a:cs typeface="Alexandria" pitchFamily="34" charset="-120"/>
              </a:rPr>
              <a:t>The Exam Evaluates Your Ability To:</a:t>
            </a:r>
            <a:endParaRPr lang="en-US" sz="1950" dirty="0"/>
          </a:p>
        </p:txBody>
      </p:sp>
      <p:sp>
        <p:nvSpPr>
          <p:cNvPr id="8" name="Text 5"/>
          <p:cNvSpPr/>
          <p:nvPr/>
        </p:nvSpPr>
        <p:spPr>
          <a:xfrm>
            <a:off x="793790" y="3709800"/>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Lead and motivate project teams through challenges</a:t>
            </a:r>
            <a:endParaRPr lang="en-US" sz="1550" dirty="0"/>
          </a:p>
        </p:txBody>
      </p:sp>
      <p:sp>
        <p:nvSpPr>
          <p:cNvPr id="9" name="Text 6"/>
          <p:cNvSpPr/>
          <p:nvPr/>
        </p:nvSpPr>
        <p:spPr>
          <a:xfrm>
            <a:off x="793790" y="4096753"/>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Manage scope, cost, schedule, and risk effectively</a:t>
            </a:r>
            <a:endParaRPr lang="en-US" sz="1550" dirty="0"/>
          </a:p>
        </p:txBody>
      </p:sp>
      <p:sp>
        <p:nvSpPr>
          <p:cNvPr id="10" name="Text 7"/>
          <p:cNvSpPr/>
          <p:nvPr/>
        </p:nvSpPr>
        <p:spPr>
          <a:xfrm>
            <a:off x="793790" y="4483706"/>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Apply agile and hybrid frameworks appropriately</a:t>
            </a:r>
            <a:endParaRPr lang="en-US" sz="1550" dirty="0"/>
          </a:p>
        </p:txBody>
      </p:sp>
      <p:sp>
        <p:nvSpPr>
          <p:cNvPr id="11" name="Text 8"/>
          <p:cNvSpPr/>
          <p:nvPr/>
        </p:nvSpPr>
        <p:spPr>
          <a:xfrm>
            <a:off x="793790" y="4870659"/>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Communicate clearly with stakeholders at all levels</a:t>
            </a:r>
            <a:endParaRPr lang="en-US" sz="1550" dirty="0"/>
          </a:p>
        </p:txBody>
      </p:sp>
      <p:sp>
        <p:nvSpPr>
          <p:cNvPr id="12" name="Text 9"/>
          <p:cNvSpPr/>
          <p:nvPr/>
        </p:nvSpPr>
        <p:spPr>
          <a:xfrm>
            <a:off x="793790" y="5257612"/>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Ensure value delivery and benefits realization</a:t>
            </a:r>
            <a:endParaRPr lang="en-US" sz="1550" dirty="0"/>
          </a:p>
        </p:txBody>
      </p:sp>
      <p:sp>
        <p:nvSpPr>
          <p:cNvPr id="13" name="Text 10"/>
          <p:cNvSpPr/>
          <p:nvPr/>
        </p:nvSpPr>
        <p:spPr>
          <a:xfrm>
            <a:off x="793790" y="5644565"/>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Uphold professional ethics and conduct standards</a:t>
            </a:r>
            <a:endParaRPr lang="en-US" sz="1550" dirty="0"/>
          </a:p>
        </p:txBody>
      </p:sp>
      <p:pic>
        <p:nvPicPr>
          <p:cNvPr id="14" name="Image 1" descr="preencoded.png"/>
          <p:cNvPicPr>
            <a:picLocks noChangeAspect="1"/>
          </p:cNvPicPr>
          <p:nvPr/>
        </p:nvPicPr>
        <p:blipFill>
          <a:blip r:embed="rId3"/>
          <a:stretch>
            <a:fillRect/>
          </a:stretch>
        </p:blipFill>
        <p:spPr>
          <a:xfrm>
            <a:off x="8917543" y="1777415"/>
            <a:ext cx="4234101" cy="4234101"/>
          </a:xfrm>
          <a:prstGeom prst="rect">
            <a:avLst/>
          </a:prstGeom>
        </p:spPr>
      </p:pic>
      <p:sp>
        <p:nvSpPr>
          <p:cNvPr id="15" name="Shape 11"/>
          <p:cNvSpPr/>
          <p:nvPr/>
        </p:nvSpPr>
        <p:spPr>
          <a:xfrm>
            <a:off x="793790" y="6458000"/>
            <a:ext cx="13042821" cy="843201"/>
          </a:xfrm>
          <a:prstGeom prst="roundRect">
            <a:avLst>
              <a:gd name="adj" fmla="val 9886"/>
            </a:avLst>
          </a:prstGeom>
          <a:solidFill>
            <a:srgbClr val="BBCDF7"/>
          </a:solidFill>
          <a:ln/>
        </p:spPr>
        <p:txBody>
          <a:bodyPr/>
          <a:lstStyle/>
          <a:p>
            <a:endParaRPr lang="en-US"/>
          </a:p>
        </p:txBody>
      </p:sp>
      <p:pic>
        <p:nvPicPr>
          <p:cNvPr id="16" name="Image 2" descr="preencoded.png"/>
          <p:cNvPicPr>
            <a:picLocks noChangeAspect="1"/>
          </p:cNvPicPr>
          <p:nvPr/>
        </p:nvPicPr>
        <p:blipFill>
          <a:blip r:embed="rId4"/>
          <a:stretch>
            <a:fillRect/>
          </a:stretch>
        </p:blipFill>
        <p:spPr>
          <a:xfrm>
            <a:off x="992148" y="6745655"/>
            <a:ext cx="248007" cy="198358"/>
          </a:xfrm>
          <a:prstGeom prst="rect">
            <a:avLst/>
          </a:prstGeom>
        </p:spPr>
      </p:pic>
      <p:sp>
        <p:nvSpPr>
          <p:cNvPr id="17" name="Text 12"/>
          <p:cNvSpPr/>
          <p:nvPr/>
        </p:nvSpPr>
        <p:spPr>
          <a:xfrm>
            <a:off x="1438513" y="6705889"/>
            <a:ext cx="12199739" cy="317540"/>
          </a:xfrm>
          <a:prstGeom prst="rect">
            <a:avLst/>
          </a:prstGeom>
          <a:noFill/>
          <a:ln/>
        </p:spPr>
        <p:txBody>
          <a:bodyPr wrap="none" lIns="0" tIns="0" rIns="0" bIns="0" rtlCol="0" anchor="t"/>
          <a:lstStyle/>
          <a:p>
            <a:pPr marL="0" indent="0" algn="l">
              <a:lnSpc>
                <a:spcPts val="2500"/>
              </a:lnSpc>
              <a:buNone/>
            </a:pPr>
            <a:r>
              <a:rPr lang="en-US" sz="1550" dirty="0">
                <a:solidFill>
                  <a:srgbClr val="000000"/>
                </a:solidFill>
                <a:latin typeface="Nobile" pitchFamily="34" charset="0"/>
                <a:ea typeface="Nobile" pitchFamily="34" charset="-122"/>
                <a:cs typeface="Nobile" pitchFamily="34" charset="-120"/>
              </a:rPr>
              <a:t>The PMP exam format is entirely </a:t>
            </a:r>
            <a:r>
              <a:rPr lang="en-US" sz="1550" b="1" dirty="0">
                <a:solidFill>
                  <a:srgbClr val="000000"/>
                </a:solidFill>
                <a:latin typeface="Nobile" pitchFamily="34" charset="0"/>
                <a:ea typeface="Nobile" pitchFamily="34" charset="-122"/>
                <a:cs typeface="Nobile" pitchFamily="34" charset="-120"/>
              </a:rPr>
              <a:t>scenario-based</a:t>
            </a:r>
            <a:r>
              <a:rPr lang="en-US" sz="1550" dirty="0">
                <a:solidFill>
                  <a:srgbClr val="000000"/>
                </a:solidFill>
                <a:latin typeface="Nobile" pitchFamily="34" charset="0"/>
                <a:ea typeface="Nobile" pitchFamily="34" charset="-122"/>
                <a:cs typeface="Nobile" pitchFamily="34" charset="-120"/>
              </a:rPr>
              <a:t>, requiring you to apply knowledge rather than memorize definitions.</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5" name="Text 2"/>
          <p:cNvSpPr/>
          <p:nvPr/>
        </p:nvSpPr>
        <p:spPr>
          <a:xfrm>
            <a:off x="793790" y="515989"/>
            <a:ext cx="1143595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Who Should Apply for the PMP® Certification?</a:t>
            </a:r>
            <a:endParaRPr lang="en-US" sz="3900" dirty="0"/>
          </a:p>
        </p:txBody>
      </p:sp>
      <p:sp>
        <p:nvSpPr>
          <p:cNvPr id="6" name="Text 3"/>
          <p:cNvSpPr/>
          <p:nvPr/>
        </p:nvSpPr>
        <p:spPr>
          <a:xfrm>
            <a:off x="793790" y="1433723"/>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PMP is ideal for professionals who lead projects, coordinate teams, or manage strategic initiatives in complex environments. You don't need "Project Manager" in your title—PMI cares about the work you've performed.</a:t>
            </a:r>
            <a:endParaRPr lang="en-US" sz="1550" dirty="0"/>
          </a:p>
        </p:txBody>
      </p:sp>
      <p:sp>
        <p:nvSpPr>
          <p:cNvPr id="7" name="Shape 4"/>
          <p:cNvSpPr/>
          <p:nvPr/>
        </p:nvSpPr>
        <p:spPr>
          <a:xfrm>
            <a:off x="793790" y="2292045"/>
            <a:ext cx="4215289" cy="1793796"/>
          </a:xfrm>
          <a:prstGeom prst="roundRect">
            <a:avLst>
              <a:gd name="adj" fmla="val 4647"/>
            </a:avLst>
          </a:prstGeom>
          <a:solidFill>
            <a:srgbClr val="D2DDF9"/>
          </a:solidFill>
          <a:ln w="7620">
            <a:solidFill>
              <a:srgbClr val="B8C3DF"/>
            </a:solidFill>
            <a:prstDash val="solid"/>
          </a:ln>
        </p:spPr>
        <p:txBody>
          <a:bodyPr/>
          <a:lstStyle/>
          <a:p>
            <a:endParaRPr lang="en-US"/>
          </a:p>
        </p:txBody>
      </p:sp>
      <p:sp>
        <p:nvSpPr>
          <p:cNvPr id="8" name="Text 5"/>
          <p:cNvSpPr/>
          <p:nvPr/>
        </p:nvSpPr>
        <p:spPr>
          <a:xfrm>
            <a:off x="999768" y="2498023"/>
            <a:ext cx="335851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You Lead Projects or Teams</a:t>
            </a:r>
            <a:endParaRPr lang="en-US" sz="1950" dirty="0"/>
          </a:p>
        </p:txBody>
      </p:sp>
      <p:sp>
        <p:nvSpPr>
          <p:cNvPr id="9" name="Text 6"/>
          <p:cNvSpPr/>
          <p:nvPr/>
        </p:nvSpPr>
        <p:spPr>
          <a:xfrm>
            <a:off x="999768" y="2927243"/>
            <a:ext cx="3803333"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Direct cross-functional teams, coordinate deliverables, and drive project outcomes</a:t>
            </a:r>
            <a:endParaRPr lang="en-US" sz="1550" dirty="0"/>
          </a:p>
        </p:txBody>
      </p:sp>
      <p:sp>
        <p:nvSpPr>
          <p:cNvPr id="10" name="Shape 7"/>
          <p:cNvSpPr/>
          <p:nvPr/>
        </p:nvSpPr>
        <p:spPr>
          <a:xfrm>
            <a:off x="5207437" y="2292045"/>
            <a:ext cx="4215408" cy="1793796"/>
          </a:xfrm>
          <a:prstGeom prst="roundRect">
            <a:avLst>
              <a:gd name="adj" fmla="val 4647"/>
            </a:avLst>
          </a:prstGeom>
          <a:solidFill>
            <a:srgbClr val="D2DDF9"/>
          </a:solidFill>
          <a:ln w="7620">
            <a:solidFill>
              <a:srgbClr val="B8C3DF"/>
            </a:solidFill>
            <a:prstDash val="solid"/>
          </a:ln>
        </p:spPr>
        <p:txBody>
          <a:bodyPr/>
          <a:lstStyle/>
          <a:p>
            <a:endParaRPr lang="en-US"/>
          </a:p>
        </p:txBody>
      </p:sp>
      <p:sp>
        <p:nvSpPr>
          <p:cNvPr id="11" name="Text 8"/>
          <p:cNvSpPr/>
          <p:nvPr/>
        </p:nvSpPr>
        <p:spPr>
          <a:xfrm>
            <a:off x="5413415" y="2498023"/>
            <a:ext cx="299180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You Manage Complexity</a:t>
            </a:r>
            <a:endParaRPr lang="en-US" sz="1950" dirty="0"/>
          </a:p>
        </p:txBody>
      </p:sp>
      <p:sp>
        <p:nvSpPr>
          <p:cNvPr id="12" name="Text 9"/>
          <p:cNvSpPr/>
          <p:nvPr/>
        </p:nvSpPr>
        <p:spPr>
          <a:xfrm>
            <a:off x="5413415" y="2927243"/>
            <a:ext cx="3803452"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Handle vendors, strategic initiatives, or work in fast-paced, dynamic environments</a:t>
            </a:r>
            <a:endParaRPr lang="en-US" sz="1550" dirty="0"/>
          </a:p>
        </p:txBody>
      </p:sp>
      <p:sp>
        <p:nvSpPr>
          <p:cNvPr id="13" name="Shape 10"/>
          <p:cNvSpPr/>
          <p:nvPr/>
        </p:nvSpPr>
        <p:spPr>
          <a:xfrm>
            <a:off x="9621203" y="2292045"/>
            <a:ext cx="4215289" cy="1793796"/>
          </a:xfrm>
          <a:prstGeom prst="roundRect">
            <a:avLst>
              <a:gd name="adj" fmla="val 4647"/>
            </a:avLst>
          </a:prstGeom>
          <a:solidFill>
            <a:srgbClr val="D2DDF9"/>
          </a:solidFill>
          <a:ln w="7620">
            <a:solidFill>
              <a:srgbClr val="B8C3DF"/>
            </a:solidFill>
            <a:prstDash val="solid"/>
          </a:ln>
        </p:spPr>
        <p:txBody>
          <a:bodyPr/>
          <a:lstStyle/>
          <a:p>
            <a:endParaRPr lang="en-US"/>
          </a:p>
        </p:txBody>
      </p:sp>
      <p:sp>
        <p:nvSpPr>
          <p:cNvPr id="14" name="Text 11"/>
          <p:cNvSpPr/>
          <p:nvPr/>
        </p:nvSpPr>
        <p:spPr>
          <a:xfrm>
            <a:off x="9827181" y="2498023"/>
            <a:ext cx="3052286"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You Want Career Growth</a:t>
            </a:r>
            <a:endParaRPr lang="en-US" sz="1950" dirty="0"/>
          </a:p>
        </p:txBody>
      </p:sp>
      <p:sp>
        <p:nvSpPr>
          <p:cNvPr id="15" name="Text 12"/>
          <p:cNvSpPr/>
          <p:nvPr/>
        </p:nvSpPr>
        <p:spPr>
          <a:xfrm>
            <a:off x="9827181" y="2927243"/>
            <a:ext cx="3803333"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Transition into higher PM roles and validate your experience and leadership ability</a:t>
            </a:r>
            <a:endParaRPr lang="en-US" sz="1550" dirty="0"/>
          </a:p>
        </p:txBody>
      </p:sp>
      <p:sp>
        <p:nvSpPr>
          <p:cNvPr id="16" name="Text 13"/>
          <p:cNvSpPr/>
          <p:nvPr/>
        </p:nvSpPr>
        <p:spPr>
          <a:xfrm>
            <a:off x="793790" y="4383496"/>
            <a:ext cx="4883229"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Roles That Benefit From the PMP</a:t>
            </a:r>
            <a:endParaRPr lang="en-US" sz="2300" dirty="0"/>
          </a:p>
        </p:txBody>
      </p:sp>
      <p:sp>
        <p:nvSpPr>
          <p:cNvPr id="17" name="Text 14"/>
          <p:cNvSpPr/>
          <p:nvPr/>
        </p:nvSpPr>
        <p:spPr>
          <a:xfrm>
            <a:off x="793790" y="5231817"/>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Project Manager</a:t>
            </a:r>
            <a:endParaRPr lang="en-US" sz="1550" dirty="0"/>
          </a:p>
        </p:txBody>
      </p:sp>
      <p:sp>
        <p:nvSpPr>
          <p:cNvPr id="18" name="Text 15"/>
          <p:cNvSpPr/>
          <p:nvPr/>
        </p:nvSpPr>
        <p:spPr>
          <a:xfrm>
            <a:off x="793790" y="5618770"/>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Program Manager</a:t>
            </a:r>
            <a:endParaRPr lang="en-US" sz="1550" dirty="0"/>
          </a:p>
        </p:txBody>
      </p:sp>
      <p:sp>
        <p:nvSpPr>
          <p:cNvPr id="19" name="Text 16"/>
          <p:cNvSpPr/>
          <p:nvPr/>
        </p:nvSpPr>
        <p:spPr>
          <a:xfrm>
            <a:off x="793790" y="6005723"/>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Scrum Master</a:t>
            </a:r>
            <a:endParaRPr lang="en-US" sz="1550" dirty="0"/>
          </a:p>
        </p:txBody>
      </p:sp>
      <p:sp>
        <p:nvSpPr>
          <p:cNvPr id="20" name="Text 17"/>
          <p:cNvSpPr/>
          <p:nvPr/>
        </p:nvSpPr>
        <p:spPr>
          <a:xfrm>
            <a:off x="793790" y="6392676"/>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Agile Project Manager</a:t>
            </a:r>
            <a:endParaRPr lang="en-US" sz="1550" dirty="0"/>
          </a:p>
        </p:txBody>
      </p:sp>
      <p:sp>
        <p:nvSpPr>
          <p:cNvPr id="21" name="Text 18"/>
          <p:cNvSpPr/>
          <p:nvPr/>
        </p:nvSpPr>
        <p:spPr>
          <a:xfrm>
            <a:off x="793790" y="6779629"/>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Technical Lead or Architect</a:t>
            </a:r>
            <a:endParaRPr lang="en-US" sz="1550" dirty="0"/>
          </a:p>
        </p:txBody>
      </p:sp>
      <p:sp>
        <p:nvSpPr>
          <p:cNvPr id="22" name="Text 19"/>
          <p:cNvSpPr/>
          <p:nvPr/>
        </p:nvSpPr>
        <p:spPr>
          <a:xfrm>
            <a:off x="7564874" y="5231817"/>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Business Analyst</a:t>
            </a:r>
            <a:endParaRPr lang="en-US" sz="1550" dirty="0"/>
          </a:p>
        </p:txBody>
      </p:sp>
      <p:sp>
        <p:nvSpPr>
          <p:cNvPr id="23" name="Text 20"/>
          <p:cNvSpPr/>
          <p:nvPr/>
        </p:nvSpPr>
        <p:spPr>
          <a:xfrm>
            <a:off x="7564874" y="5618770"/>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PMO Analyst</a:t>
            </a:r>
            <a:endParaRPr lang="en-US" sz="1550" dirty="0"/>
          </a:p>
        </p:txBody>
      </p:sp>
      <p:sp>
        <p:nvSpPr>
          <p:cNvPr id="24" name="Text 21"/>
          <p:cNvSpPr/>
          <p:nvPr/>
        </p:nvSpPr>
        <p:spPr>
          <a:xfrm>
            <a:off x="7564874" y="6005723"/>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Product Owner</a:t>
            </a:r>
            <a:endParaRPr lang="en-US" sz="1550" dirty="0"/>
          </a:p>
        </p:txBody>
      </p:sp>
      <p:sp>
        <p:nvSpPr>
          <p:cNvPr id="25" name="Text 22"/>
          <p:cNvSpPr/>
          <p:nvPr/>
        </p:nvSpPr>
        <p:spPr>
          <a:xfrm>
            <a:off x="7564874" y="6392676"/>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Operations Manager</a:t>
            </a:r>
            <a:endParaRPr lang="en-US" sz="1550" dirty="0"/>
          </a:p>
        </p:txBody>
      </p:sp>
      <p:sp>
        <p:nvSpPr>
          <p:cNvPr id="26" name="Text 23"/>
          <p:cNvSpPr/>
          <p:nvPr/>
        </p:nvSpPr>
        <p:spPr>
          <a:xfrm>
            <a:off x="7564874" y="6779629"/>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Delivery Manager</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6" name="Text 2"/>
          <p:cNvSpPr/>
          <p:nvPr/>
        </p:nvSpPr>
        <p:spPr>
          <a:xfrm>
            <a:off x="520541" y="637084"/>
            <a:ext cx="7001708" cy="406718"/>
          </a:xfrm>
          <a:prstGeom prst="rect">
            <a:avLst/>
          </a:prstGeom>
          <a:noFill/>
          <a:ln/>
        </p:spPr>
        <p:txBody>
          <a:bodyPr wrap="none" lIns="0" tIns="0" rIns="0" bIns="0" rtlCol="0" anchor="t"/>
          <a:lstStyle/>
          <a:p>
            <a:pPr marL="0" indent="0" algn="l">
              <a:lnSpc>
                <a:spcPts val="3200"/>
              </a:lnSpc>
              <a:buNone/>
            </a:pPr>
            <a:r>
              <a:rPr lang="en-US" sz="2550" dirty="0">
                <a:solidFill>
                  <a:srgbClr val="1B1B27"/>
                </a:solidFill>
                <a:latin typeface="Alexandria" pitchFamily="34" charset="0"/>
                <a:ea typeface="Alexandria" pitchFamily="34" charset="-122"/>
                <a:cs typeface="Alexandria" pitchFamily="34" charset="-120"/>
              </a:rPr>
              <a:t>Requirements to Apply for the PMP® Exam</a:t>
            </a:r>
            <a:endParaRPr lang="en-US" sz="2550" dirty="0"/>
          </a:p>
        </p:txBody>
      </p:sp>
      <p:sp>
        <p:nvSpPr>
          <p:cNvPr id="7" name="Text 3"/>
          <p:cNvSpPr/>
          <p:nvPr/>
        </p:nvSpPr>
        <p:spPr>
          <a:xfrm>
            <a:off x="520541" y="1238945"/>
            <a:ext cx="8102918" cy="416243"/>
          </a:xfrm>
          <a:prstGeom prst="rect">
            <a:avLst/>
          </a:prstGeom>
          <a:noFill/>
          <a:ln/>
        </p:spPr>
        <p:txBody>
          <a:bodyPr wrap="square" lIns="0" tIns="0" rIns="0" bIns="0" rtlCol="0" anchor="t"/>
          <a:lstStyle/>
          <a:p>
            <a:pPr marL="0" indent="0" algn="l">
              <a:lnSpc>
                <a:spcPts val="1600"/>
              </a:lnSpc>
              <a:buNone/>
            </a:pPr>
            <a:r>
              <a:rPr lang="en-US" sz="1000" dirty="0">
                <a:solidFill>
                  <a:srgbClr val="404155"/>
                </a:solidFill>
                <a:latin typeface="Nobile" pitchFamily="34" charset="0"/>
                <a:ea typeface="Nobile" pitchFamily="34" charset="-122"/>
                <a:cs typeface="Nobile" pitchFamily="34" charset="-120"/>
              </a:rPr>
              <a:t>PMI offers two eligibility paths based on your educational background. Project leadership experience does not require the title "Project Manager"—PMI evaluates the work you performed, not what was on your business card.</a:t>
            </a:r>
            <a:endParaRPr lang="en-US" sz="1000" dirty="0"/>
          </a:p>
        </p:txBody>
      </p:sp>
      <p:sp>
        <p:nvSpPr>
          <p:cNvPr id="8" name="Shape 4"/>
          <p:cNvSpPr/>
          <p:nvPr/>
        </p:nvSpPr>
        <p:spPr>
          <a:xfrm>
            <a:off x="520541" y="1801516"/>
            <a:ext cx="8102918" cy="2341007"/>
          </a:xfrm>
          <a:prstGeom prst="roundRect">
            <a:avLst>
              <a:gd name="adj" fmla="val 2335"/>
            </a:avLst>
          </a:prstGeom>
          <a:solidFill>
            <a:srgbClr val="F9F9FF"/>
          </a:solidFill>
          <a:ln w="15240">
            <a:solidFill>
              <a:srgbClr val="B8C3DF"/>
            </a:solidFill>
            <a:prstDash val="solid"/>
          </a:ln>
        </p:spPr>
        <p:txBody>
          <a:bodyPr/>
          <a:lstStyle/>
          <a:p>
            <a:endParaRPr lang="en-US"/>
          </a:p>
        </p:txBody>
      </p:sp>
      <p:sp>
        <p:nvSpPr>
          <p:cNvPr id="9" name="Shape 5"/>
          <p:cNvSpPr/>
          <p:nvPr/>
        </p:nvSpPr>
        <p:spPr>
          <a:xfrm>
            <a:off x="535781" y="1816756"/>
            <a:ext cx="520541" cy="2310527"/>
          </a:xfrm>
          <a:prstGeom prst="roundRect">
            <a:avLst>
              <a:gd name="adj" fmla="val 6988"/>
            </a:avLst>
          </a:prstGeom>
          <a:solidFill>
            <a:srgbClr val="D2DDF9"/>
          </a:solidFill>
          <a:ln/>
        </p:spPr>
        <p:txBody>
          <a:bodyPr/>
          <a:lstStyle/>
          <a:p>
            <a:endParaRPr lang="en-US"/>
          </a:p>
        </p:txBody>
      </p:sp>
      <p:sp>
        <p:nvSpPr>
          <p:cNvPr id="10" name="Text 6"/>
          <p:cNvSpPr/>
          <p:nvPr/>
        </p:nvSpPr>
        <p:spPr>
          <a:xfrm>
            <a:off x="694611" y="2849980"/>
            <a:ext cx="195143" cy="243959"/>
          </a:xfrm>
          <a:prstGeom prst="rect">
            <a:avLst/>
          </a:prstGeom>
          <a:noFill/>
          <a:ln/>
        </p:spPr>
        <p:txBody>
          <a:bodyPr wrap="none" lIns="0" tIns="0" rIns="0" bIns="0" rtlCol="0" anchor="t"/>
          <a:lstStyle/>
          <a:p>
            <a:pPr marL="0" indent="0" algn="l">
              <a:lnSpc>
                <a:spcPts val="1500"/>
              </a:lnSpc>
              <a:buNone/>
            </a:pPr>
            <a:r>
              <a:rPr lang="en-US" sz="1500" dirty="0">
                <a:solidFill>
                  <a:srgbClr val="404155"/>
                </a:solidFill>
                <a:latin typeface="Alexandria" pitchFamily="34" charset="0"/>
                <a:ea typeface="Alexandria" pitchFamily="34" charset="-122"/>
                <a:cs typeface="Alexandria" pitchFamily="34" charset="-120"/>
              </a:rPr>
              <a:t>1</a:t>
            </a:r>
            <a:endParaRPr lang="en-US" sz="1500" dirty="0"/>
          </a:p>
        </p:txBody>
      </p:sp>
      <p:sp>
        <p:nvSpPr>
          <p:cNvPr id="11" name="Text 7"/>
          <p:cNvSpPr/>
          <p:nvPr/>
        </p:nvSpPr>
        <p:spPr>
          <a:xfrm>
            <a:off x="1186458" y="1946891"/>
            <a:ext cx="2493764" cy="244078"/>
          </a:xfrm>
          <a:prstGeom prst="rect">
            <a:avLst/>
          </a:prstGeom>
          <a:noFill/>
          <a:ln/>
        </p:spPr>
        <p:txBody>
          <a:bodyPr wrap="none" lIns="0" tIns="0" rIns="0" bIns="0" rtlCol="0" anchor="t"/>
          <a:lstStyle/>
          <a:p>
            <a:pPr marL="0" indent="0" algn="l">
              <a:lnSpc>
                <a:spcPts val="1900"/>
              </a:lnSpc>
              <a:buNone/>
            </a:pPr>
            <a:r>
              <a:rPr lang="en-US" sz="1500" dirty="0">
                <a:solidFill>
                  <a:srgbClr val="404155"/>
                </a:solidFill>
                <a:latin typeface="Alexandria" pitchFamily="34" charset="0"/>
                <a:ea typeface="Alexandria" pitchFamily="34" charset="-122"/>
                <a:cs typeface="Alexandria" pitchFamily="34" charset="-120"/>
              </a:rPr>
              <a:t>Path A: Bachelor's Degree</a:t>
            </a:r>
            <a:endParaRPr lang="en-US" sz="1500" dirty="0"/>
          </a:p>
        </p:txBody>
      </p:sp>
      <p:sp>
        <p:nvSpPr>
          <p:cNvPr id="12" name="Text 8"/>
          <p:cNvSpPr/>
          <p:nvPr/>
        </p:nvSpPr>
        <p:spPr>
          <a:xfrm>
            <a:off x="1186458" y="2268955"/>
            <a:ext cx="7291626" cy="208121"/>
          </a:xfrm>
          <a:prstGeom prst="rect">
            <a:avLst/>
          </a:prstGeom>
          <a:noFill/>
          <a:ln/>
        </p:spPr>
        <p:txBody>
          <a:bodyPr wrap="none" lIns="0" tIns="0" rIns="0" bIns="0" rtlCol="0" anchor="t"/>
          <a:lstStyle/>
          <a:p>
            <a:pPr marL="0" indent="0" algn="l">
              <a:lnSpc>
                <a:spcPts val="1600"/>
              </a:lnSpc>
              <a:buNone/>
            </a:pPr>
            <a:r>
              <a:rPr lang="en-US" sz="1000" dirty="0">
                <a:solidFill>
                  <a:srgbClr val="404155"/>
                </a:solidFill>
                <a:latin typeface="Nobile" pitchFamily="34" charset="0"/>
                <a:ea typeface="Nobile" pitchFamily="34" charset="-122"/>
                <a:cs typeface="Nobile" pitchFamily="34" charset="-120"/>
              </a:rPr>
              <a:t>For candidates with a four-year degree or global equivalent</a:t>
            </a:r>
            <a:endParaRPr lang="en-US" sz="1000" dirty="0"/>
          </a:p>
        </p:txBody>
      </p:sp>
      <p:sp>
        <p:nvSpPr>
          <p:cNvPr id="13" name="Text 9"/>
          <p:cNvSpPr/>
          <p:nvPr/>
        </p:nvSpPr>
        <p:spPr>
          <a:xfrm>
            <a:off x="1186458" y="2555062"/>
            <a:ext cx="1626751" cy="203240"/>
          </a:xfrm>
          <a:prstGeom prst="rect">
            <a:avLst/>
          </a:prstGeom>
          <a:noFill/>
          <a:ln/>
        </p:spPr>
        <p:txBody>
          <a:bodyPr wrap="none" lIns="0" tIns="0" rIns="0" bIns="0" rtlCol="0" anchor="t"/>
          <a:lstStyle/>
          <a:p>
            <a:pPr marL="0" indent="0" algn="l">
              <a:lnSpc>
                <a:spcPts val="1600"/>
              </a:lnSpc>
              <a:buNone/>
            </a:pPr>
            <a:r>
              <a:rPr lang="en-US" sz="1250" dirty="0">
                <a:solidFill>
                  <a:srgbClr val="404155"/>
                </a:solidFill>
                <a:latin typeface="Alexandria" pitchFamily="34" charset="0"/>
                <a:ea typeface="Alexandria" pitchFamily="34" charset="-122"/>
                <a:cs typeface="Alexandria" pitchFamily="34" charset="-120"/>
              </a:rPr>
              <a:t>Requirements:</a:t>
            </a:r>
            <a:endParaRPr lang="en-US" sz="1250" dirty="0"/>
          </a:p>
        </p:txBody>
      </p:sp>
      <p:sp>
        <p:nvSpPr>
          <p:cNvPr id="14" name="Text 10"/>
          <p:cNvSpPr/>
          <p:nvPr/>
        </p:nvSpPr>
        <p:spPr>
          <a:xfrm>
            <a:off x="1186458" y="2836288"/>
            <a:ext cx="7291626" cy="208121"/>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404155"/>
                </a:solidFill>
                <a:latin typeface="Nobile" pitchFamily="34" charset="0"/>
                <a:ea typeface="Nobile" pitchFamily="34" charset="-122"/>
                <a:cs typeface="Nobile" pitchFamily="34" charset="-120"/>
              </a:rPr>
              <a:t>36 months</a:t>
            </a:r>
            <a:r>
              <a:rPr lang="en-US" sz="1000" dirty="0">
                <a:solidFill>
                  <a:srgbClr val="404155"/>
                </a:solidFill>
                <a:latin typeface="Nobile" pitchFamily="34" charset="0"/>
                <a:ea typeface="Nobile" pitchFamily="34" charset="-122"/>
                <a:cs typeface="Nobile" pitchFamily="34" charset="-120"/>
              </a:rPr>
              <a:t> leading projects</a:t>
            </a:r>
            <a:endParaRPr lang="en-US" sz="1000" dirty="0"/>
          </a:p>
        </p:txBody>
      </p:sp>
      <p:sp>
        <p:nvSpPr>
          <p:cNvPr id="15" name="Text 11"/>
          <p:cNvSpPr/>
          <p:nvPr/>
        </p:nvSpPr>
        <p:spPr>
          <a:xfrm>
            <a:off x="1186458" y="3089891"/>
            <a:ext cx="7291626" cy="208121"/>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404155"/>
                </a:solidFill>
                <a:latin typeface="Nobile" pitchFamily="34" charset="0"/>
                <a:ea typeface="Nobile" pitchFamily="34" charset="-122"/>
                <a:cs typeface="Nobile" pitchFamily="34" charset="-120"/>
              </a:rPr>
              <a:t>35 hours</a:t>
            </a:r>
            <a:r>
              <a:rPr lang="en-US" sz="1000" dirty="0">
                <a:solidFill>
                  <a:srgbClr val="404155"/>
                </a:solidFill>
                <a:latin typeface="Nobile" pitchFamily="34" charset="0"/>
                <a:ea typeface="Nobile" pitchFamily="34" charset="-122"/>
                <a:cs typeface="Nobile" pitchFamily="34" charset="-120"/>
              </a:rPr>
              <a:t> of formal project management education (or CAPM® certification)</a:t>
            </a:r>
            <a:endParaRPr lang="en-US" sz="1000" dirty="0"/>
          </a:p>
        </p:txBody>
      </p:sp>
      <p:sp>
        <p:nvSpPr>
          <p:cNvPr id="16" name="Shape 12"/>
          <p:cNvSpPr/>
          <p:nvPr/>
        </p:nvSpPr>
        <p:spPr>
          <a:xfrm>
            <a:off x="1186458" y="3444340"/>
            <a:ext cx="7291626" cy="552807"/>
          </a:xfrm>
          <a:prstGeom prst="roundRect">
            <a:avLst>
              <a:gd name="adj" fmla="val 9888"/>
            </a:avLst>
          </a:prstGeom>
          <a:solidFill>
            <a:srgbClr val="BBCDF7"/>
          </a:solidFill>
          <a:ln/>
        </p:spPr>
        <p:txBody>
          <a:bodyPr/>
          <a:lstStyle/>
          <a:p>
            <a:endParaRPr lang="en-US"/>
          </a:p>
        </p:txBody>
      </p:sp>
      <p:pic>
        <p:nvPicPr>
          <p:cNvPr id="17" name="Image 2" descr="preencoded.png"/>
          <p:cNvPicPr>
            <a:picLocks noChangeAspect="1"/>
          </p:cNvPicPr>
          <p:nvPr/>
        </p:nvPicPr>
        <p:blipFill>
          <a:blip r:embed="rId4"/>
          <a:stretch>
            <a:fillRect/>
          </a:stretch>
        </p:blipFill>
        <p:spPr>
          <a:xfrm>
            <a:off x="1316593" y="3630197"/>
            <a:ext cx="162639" cy="130135"/>
          </a:xfrm>
          <a:prstGeom prst="rect">
            <a:avLst/>
          </a:prstGeom>
        </p:spPr>
      </p:pic>
      <p:sp>
        <p:nvSpPr>
          <p:cNvPr id="18" name="Text 13"/>
          <p:cNvSpPr/>
          <p:nvPr/>
        </p:nvSpPr>
        <p:spPr>
          <a:xfrm>
            <a:off x="1609368" y="3606979"/>
            <a:ext cx="6738580" cy="208121"/>
          </a:xfrm>
          <a:prstGeom prst="rect">
            <a:avLst/>
          </a:prstGeom>
          <a:noFill/>
          <a:ln/>
        </p:spPr>
        <p:txBody>
          <a:bodyPr wrap="none" lIns="0" tIns="0" rIns="0" bIns="0" rtlCol="0" anchor="t"/>
          <a:lstStyle/>
          <a:p>
            <a:pPr marL="0" indent="0" algn="l">
              <a:lnSpc>
                <a:spcPts val="1600"/>
              </a:lnSpc>
              <a:buNone/>
            </a:pPr>
            <a:r>
              <a:rPr lang="en-US" sz="1000" dirty="0">
                <a:solidFill>
                  <a:srgbClr val="000000"/>
                </a:solidFill>
                <a:latin typeface="Nobile" pitchFamily="34" charset="0"/>
                <a:ea typeface="Nobile" pitchFamily="34" charset="-122"/>
                <a:cs typeface="Nobile" pitchFamily="34" charset="-120"/>
              </a:rPr>
              <a:t>Most common path for professionals with university degrees</a:t>
            </a:r>
            <a:endParaRPr lang="en-US" sz="1000" dirty="0"/>
          </a:p>
        </p:txBody>
      </p:sp>
      <p:sp>
        <p:nvSpPr>
          <p:cNvPr id="19" name="Shape 14"/>
          <p:cNvSpPr/>
          <p:nvPr/>
        </p:nvSpPr>
        <p:spPr>
          <a:xfrm>
            <a:off x="520541" y="4272658"/>
            <a:ext cx="8102918" cy="2341007"/>
          </a:xfrm>
          <a:prstGeom prst="roundRect">
            <a:avLst>
              <a:gd name="adj" fmla="val 2335"/>
            </a:avLst>
          </a:prstGeom>
          <a:solidFill>
            <a:srgbClr val="F9F9FF"/>
          </a:solidFill>
          <a:ln w="15240">
            <a:solidFill>
              <a:srgbClr val="B8C3DF"/>
            </a:solidFill>
            <a:prstDash val="solid"/>
          </a:ln>
        </p:spPr>
        <p:txBody>
          <a:bodyPr/>
          <a:lstStyle/>
          <a:p>
            <a:endParaRPr lang="en-US"/>
          </a:p>
        </p:txBody>
      </p:sp>
      <p:sp>
        <p:nvSpPr>
          <p:cNvPr id="20" name="Shape 15"/>
          <p:cNvSpPr/>
          <p:nvPr/>
        </p:nvSpPr>
        <p:spPr>
          <a:xfrm>
            <a:off x="535781" y="4287898"/>
            <a:ext cx="520541" cy="2310527"/>
          </a:xfrm>
          <a:prstGeom prst="roundRect">
            <a:avLst>
              <a:gd name="adj" fmla="val 6988"/>
            </a:avLst>
          </a:prstGeom>
          <a:solidFill>
            <a:srgbClr val="D2DDF9"/>
          </a:solidFill>
          <a:ln/>
        </p:spPr>
        <p:txBody>
          <a:bodyPr/>
          <a:lstStyle/>
          <a:p>
            <a:endParaRPr lang="en-US"/>
          </a:p>
        </p:txBody>
      </p:sp>
      <p:sp>
        <p:nvSpPr>
          <p:cNvPr id="21" name="Text 16"/>
          <p:cNvSpPr/>
          <p:nvPr/>
        </p:nvSpPr>
        <p:spPr>
          <a:xfrm>
            <a:off x="694611" y="5321122"/>
            <a:ext cx="195143" cy="243959"/>
          </a:xfrm>
          <a:prstGeom prst="rect">
            <a:avLst/>
          </a:prstGeom>
          <a:noFill/>
          <a:ln/>
        </p:spPr>
        <p:txBody>
          <a:bodyPr wrap="none" lIns="0" tIns="0" rIns="0" bIns="0" rtlCol="0" anchor="t"/>
          <a:lstStyle/>
          <a:p>
            <a:pPr marL="0" indent="0" algn="l">
              <a:lnSpc>
                <a:spcPts val="1500"/>
              </a:lnSpc>
              <a:buNone/>
            </a:pPr>
            <a:r>
              <a:rPr lang="en-US" sz="1500" dirty="0">
                <a:solidFill>
                  <a:srgbClr val="404155"/>
                </a:solidFill>
                <a:latin typeface="Alexandria" pitchFamily="34" charset="0"/>
                <a:ea typeface="Alexandria" pitchFamily="34" charset="-122"/>
                <a:cs typeface="Alexandria" pitchFamily="34" charset="-120"/>
              </a:rPr>
              <a:t>2</a:t>
            </a:r>
            <a:endParaRPr lang="en-US" sz="1500" dirty="0"/>
          </a:p>
        </p:txBody>
      </p:sp>
      <p:sp>
        <p:nvSpPr>
          <p:cNvPr id="22" name="Text 17"/>
          <p:cNvSpPr/>
          <p:nvPr/>
        </p:nvSpPr>
        <p:spPr>
          <a:xfrm>
            <a:off x="1186458" y="4418033"/>
            <a:ext cx="2812256" cy="244078"/>
          </a:xfrm>
          <a:prstGeom prst="rect">
            <a:avLst/>
          </a:prstGeom>
          <a:noFill/>
          <a:ln/>
        </p:spPr>
        <p:txBody>
          <a:bodyPr wrap="none" lIns="0" tIns="0" rIns="0" bIns="0" rtlCol="0" anchor="t"/>
          <a:lstStyle/>
          <a:p>
            <a:pPr marL="0" indent="0" algn="l">
              <a:lnSpc>
                <a:spcPts val="1900"/>
              </a:lnSpc>
              <a:buNone/>
            </a:pPr>
            <a:r>
              <a:rPr lang="en-US" sz="1500" dirty="0">
                <a:solidFill>
                  <a:srgbClr val="404155"/>
                </a:solidFill>
                <a:latin typeface="Alexandria" pitchFamily="34" charset="0"/>
                <a:ea typeface="Alexandria" pitchFamily="34" charset="-122"/>
                <a:cs typeface="Alexandria" pitchFamily="34" charset="-120"/>
              </a:rPr>
              <a:t>Path B: High School Diploma</a:t>
            </a:r>
            <a:endParaRPr lang="en-US" sz="1500" dirty="0"/>
          </a:p>
        </p:txBody>
      </p:sp>
      <p:sp>
        <p:nvSpPr>
          <p:cNvPr id="23" name="Text 18"/>
          <p:cNvSpPr/>
          <p:nvPr/>
        </p:nvSpPr>
        <p:spPr>
          <a:xfrm>
            <a:off x="1186458" y="4740097"/>
            <a:ext cx="7291626" cy="208121"/>
          </a:xfrm>
          <a:prstGeom prst="rect">
            <a:avLst/>
          </a:prstGeom>
          <a:noFill/>
          <a:ln/>
        </p:spPr>
        <p:txBody>
          <a:bodyPr wrap="none" lIns="0" tIns="0" rIns="0" bIns="0" rtlCol="0" anchor="t"/>
          <a:lstStyle/>
          <a:p>
            <a:pPr marL="0" indent="0" algn="l">
              <a:lnSpc>
                <a:spcPts val="1600"/>
              </a:lnSpc>
              <a:buNone/>
            </a:pPr>
            <a:r>
              <a:rPr lang="en-US" sz="1000" dirty="0">
                <a:solidFill>
                  <a:srgbClr val="404155"/>
                </a:solidFill>
                <a:latin typeface="Nobile" pitchFamily="34" charset="0"/>
                <a:ea typeface="Nobile" pitchFamily="34" charset="-122"/>
                <a:cs typeface="Nobile" pitchFamily="34" charset="-120"/>
              </a:rPr>
              <a:t>For candidates with high school diploma or associate degree</a:t>
            </a:r>
            <a:endParaRPr lang="en-US" sz="1000" dirty="0"/>
          </a:p>
        </p:txBody>
      </p:sp>
      <p:sp>
        <p:nvSpPr>
          <p:cNvPr id="24" name="Text 19"/>
          <p:cNvSpPr/>
          <p:nvPr/>
        </p:nvSpPr>
        <p:spPr>
          <a:xfrm>
            <a:off x="1186458" y="5026204"/>
            <a:ext cx="1626751" cy="203240"/>
          </a:xfrm>
          <a:prstGeom prst="rect">
            <a:avLst/>
          </a:prstGeom>
          <a:noFill/>
          <a:ln/>
        </p:spPr>
        <p:txBody>
          <a:bodyPr wrap="none" lIns="0" tIns="0" rIns="0" bIns="0" rtlCol="0" anchor="t"/>
          <a:lstStyle/>
          <a:p>
            <a:pPr marL="0" indent="0" algn="l">
              <a:lnSpc>
                <a:spcPts val="1600"/>
              </a:lnSpc>
              <a:buNone/>
            </a:pPr>
            <a:r>
              <a:rPr lang="en-US" sz="1250" dirty="0">
                <a:solidFill>
                  <a:srgbClr val="404155"/>
                </a:solidFill>
                <a:latin typeface="Alexandria" pitchFamily="34" charset="0"/>
                <a:ea typeface="Alexandria" pitchFamily="34" charset="-122"/>
                <a:cs typeface="Alexandria" pitchFamily="34" charset="-120"/>
              </a:rPr>
              <a:t>Requirements:</a:t>
            </a:r>
            <a:endParaRPr lang="en-US" sz="1250" dirty="0"/>
          </a:p>
        </p:txBody>
      </p:sp>
      <p:sp>
        <p:nvSpPr>
          <p:cNvPr id="25" name="Text 20"/>
          <p:cNvSpPr/>
          <p:nvPr/>
        </p:nvSpPr>
        <p:spPr>
          <a:xfrm>
            <a:off x="1186458" y="5307430"/>
            <a:ext cx="7291626" cy="208121"/>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404155"/>
                </a:solidFill>
                <a:latin typeface="Nobile" pitchFamily="34" charset="0"/>
                <a:ea typeface="Nobile" pitchFamily="34" charset="-122"/>
                <a:cs typeface="Nobile" pitchFamily="34" charset="-120"/>
              </a:rPr>
              <a:t>60 months</a:t>
            </a:r>
            <a:r>
              <a:rPr lang="en-US" sz="1000" dirty="0">
                <a:solidFill>
                  <a:srgbClr val="404155"/>
                </a:solidFill>
                <a:latin typeface="Nobile" pitchFamily="34" charset="0"/>
                <a:ea typeface="Nobile" pitchFamily="34" charset="-122"/>
                <a:cs typeface="Nobile" pitchFamily="34" charset="-120"/>
              </a:rPr>
              <a:t> leading projects</a:t>
            </a:r>
            <a:endParaRPr lang="en-US" sz="1000" dirty="0"/>
          </a:p>
        </p:txBody>
      </p:sp>
      <p:sp>
        <p:nvSpPr>
          <p:cNvPr id="26" name="Text 21"/>
          <p:cNvSpPr/>
          <p:nvPr/>
        </p:nvSpPr>
        <p:spPr>
          <a:xfrm>
            <a:off x="1186458" y="5561033"/>
            <a:ext cx="7291626" cy="208121"/>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404155"/>
                </a:solidFill>
                <a:latin typeface="Nobile" pitchFamily="34" charset="0"/>
                <a:ea typeface="Nobile" pitchFamily="34" charset="-122"/>
                <a:cs typeface="Nobile" pitchFamily="34" charset="-120"/>
              </a:rPr>
              <a:t>35 hours</a:t>
            </a:r>
            <a:r>
              <a:rPr lang="en-US" sz="1000" dirty="0">
                <a:solidFill>
                  <a:srgbClr val="404155"/>
                </a:solidFill>
                <a:latin typeface="Nobile" pitchFamily="34" charset="0"/>
                <a:ea typeface="Nobile" pitchFamily="34" charset="-122"/>
                <a:cs typeface="Nobile" pitchFamily="34" charset="-120"/>
              </a:rPr>
              <a:t> of PM education (or CAPM® certification)</a:t>
            </a:r>
            <a:endParaRPr lang="en-US" sz="1000" dirty="0"/>
          </a:p>
        </p:txBody>
      </p:sp>
      <p:sp>
        <p:nvSpPr>
          <p:cNvPr id="27" name="Shape 22"/>
          <p:cNvSpPr/>
          <p:nvPr/>
        </p:nvSpPr>
        <p:spPr>
          <a:xfrm>
            <a:off x="1186458" y="5915482"/>
            <a:ext cx="7291626" cy="552807"/>
          </a:xfrm>
          <a:prstGeom prst="roundRect">
            <a:avLst>
              <a:gd name="adj" fmla="val 9888"/>
            </a:avLst>
          </a:prstGeom>
          <a:solidFill>
            <a:srgbClr val="BBCDF7"/>
          </a:solidFill>
          <a:ln/>
        </p:spPr>
        <p:txBody>
          <a:bodyPr/>
          <a:lstStyle/>
          <a:p>
            <a:endParaRPr lang="en-US"/>
          </a:p>
        </p:txBody>
      </p:sp>
      <p:pic>
        <p:nvPicPr>
          <p:cNvPr id="28" name="Image 3" descr="preencoded.png"/>
          <p:cNvPicPr>
            <a:picLocks noChangeAspect="1"/>
          </p:cNvPicPr>
          <p:nvPr/>
        </p:nvPicPr>
        <p:blipFill>
          <a:blip r:embed="rId4"/>
          <a:stretch>
            <a:fillRect/>
          </a:stretch>
        </p:blipFill>
        <p:spPr>
          <a:xfrm>
            <a:off x="1316593" y="6101339"/>
            <a:ext cx="162639" cy="130135"/>
          </a:xfrm>
          <a:prstGeom prst="rect">
            <a:avLst/>
          </a:prstGeom>
        </p:spPr>
      </p:pic>
      <p:sp>
        <p:nvSpPr>
          <p:cNvPr id="29" name="Text 23"/>
          <p:cNvSpPr/>
          <p:nvPr/>
        </p:nvSpPr>
        <p:spPr>
          <a:xfrm>
            <a:off x="1609368" y="6078122"/>
            <a:ext cx="6738580" cy="208121"/>
          </a:xfrm>
          <a:prstGeom prst="rect">
            <a:avLst/>
          </a:prstGeom>
          <a:noFill/>
          <a:ln/>
        </p:spPr>
        <p:txBody>
          <a:bodyPr wrap="none" lIns="0" tIns="0" rIns="0" bIns="0" rtlCol="0" anchor="t"/>
          <a:lstStyle/>
          <a:p>
            <a:pPr marL="0" indent="0" algn="l">
              <a:lnSpc>
                <a:spcPts val="1600"/>
              </a:lnSpc>
              <a:buNone/>
            </a:pPr>
            <a:r>
              <a:rPr lang="en-US" sz="1000" dirty="0">
                <a:solidFill>
                  <a:srgbClr val="000000"/>
                </a:solidFill>
                <a:latin typeface="Nobile" pitchFamily="34" charset="0"/>
                <a:ea typeface="Nobile" pitchFamily="34" charset="-122"/>
                <a:cs typeface="Nobile" pitchFamily="34" charset="-120"/>
              </a:rPr>
              <a:t>Requires additional experience to compensate for educational requirements</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5" name="Text 2"/>
          <p:cNvSpPr/>
          <p:nvPr/>
        </p:nvSpPr>
        <p:spPr>
          <a:xfrm>
            <a:off x="946298" y="728662"/>
            <a:ext cx="12915077" cy="1213485"/>
          </a:xfrm>
          <a:prstGeom prst="rect">
            <a:avLst/>
          </a:prstGeom>
          <a:noFill/>
          <a:ln/>
        </p:spPr>
        <p:txBody>
          <a:bodyPr wrap="square" lIns="0" tIns="0" rIns="0" bIns="0" rtlCol="0" anchor="t"/>
          <a:lstStyle/>
          <a:p>
            <a:pPr marL="0" indent="0" algn="l">
              <a:lnSpc>
                <a:spcPts val="4750"/>
              </a:lnSpc>
              <a:buNone/>
            </a:pPr>
            <a:r>
              <a:rPr lang="en-US" sz="3800" dirty="0">
                <a:solidFill>
                  <a:srgbClr val="1B1B27"/>
                </a:solidFill>
                <a:latin typeface="Alexandria" pitchFamily="34" charset="0"/>
                <a:ea typeface="Alexandria" pitchFamily="34" charset="-122"/>
                <a:cs typeface="Alexandria" pitchFamily="34" charset="-120"/>
              </a:rPr>
              <a:t>What the PMP Exam Covers: Domains &amp; Sections</a:t>
            </a:r>
            <a:endParaRPr lang="en-US" sz="3800" dirty="0"/>
          </a:p>
        </p:txBody>
      </p:sp>
      <p:sp>
        <p:nvSpPr>
          <p:cNvPr id="6" name="Text 3"/>
          <p:cNvSpPr/>
          <p:nvPr/>
        </p:nvSpPr>
        <p:spPr>
          <a:xfrm>
            <a:off x="776526" y="1674092"/>
            <a:ext cx="13077349" cy="621268"/>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The PMP exam is based on three primary domains outlined in the Exam Content Outline (ECO). Understanding the weight and focus of each domain is critical for effective preparation and exam success.</a:t>
            </a:r>
            <a:endParaRPr lang="en-US" sz="1500" dirty="0"/>
          </a:p>
        </p:txBody>
      </p:sp>
      <p:pic>
        <p:nvPicPr>
          <p:cNvPr id="7" name="Image 1" descr="preencoded.png"/>
          <p:cNvPicPr>
            <a:picLocks noChangeAspect="1"/>
          </p:cNvPicPr>
          <p:nvPr/>
        </p:nvPicPr>
        <p:blipFill>
          <a:blip r:embed="rId3"/>
          <a:stretch>
            <a:fillRect/>
          </a:stretch>
        </p:blipFill>
        <p:spPr>
          <a:xfrm>
            <a:off x="776526" y="2513721"/>
            <a:ext cx="12758976" cy="3436501"/>
          </a:xfrm>
          <a:prstGeom prst="rect">
            <a:avLst/>
          </a:prstGeom>
        </p:spPr>
      </p:pic>
      <p:sp>
        <p:nvSpPr>
          <p:cNvPr id="8" name="Shape 4"/>
          <p:cNvSpPr/>
          <p:nvPr/>
        </p:nvSpPr>
        <p:spPr>
          <a:xfrm>
            <a:off x="4042291" y="5980702"/>
            <a:ext cx="194072" cy="194072"/>
          </a:xfrm>
          <a:prstGeom prst="roundRect">
            <a:avLst>
              <a:gd name="adj" fmla="val 9423"/>
            </a:avLst>
          </a:prstGeom>
          <a:solidFill>
            <a:srgbClr val="081A44"/>
          </a:solidFill>
          <a:ln/>
        </p:spPr>
        <p:txBody>
          <a:bodyPr/>
          <a:lstStyle/>
          <a:p>
            <a:endParaRPr lang="en-US"/>
          </a:p>
        </p:txBody>
      </p:sp>
      <p:sp>
        <p:nvSpPr>
          <p:cNvPr id="9" name="Text 5"/>
          <p:cNvSpPr/>
          <p:nvPr/>
        </p:nvSpPr>
        <p:spPr>
          <a:xfrm>
            <a:off x="4297323" y="5980702"/>
            <a:ext cx="630555" cy="194191"/>
          </a:xfrm>
          <a:prstGeom prst="rect">
            <a:avLst/>
          </a:prstGeom>
          <a:noFill/>
          <a:ln/>
        </p:spPr>
        <p:txBody>
          <a:bodyPr wrap="none" lIns="0" tIns="0" rIns="0" bIns="0" rtlCol="0" anchor="t"/>
          <a:lstStyle/>
          <a:p>
            <a:pPr marL="0" indent="0" algn="l">
              <a:lnSpc>
                <a:spcPts val="1500"/>
              </a:lnSpc>
              <a:buNone/>
            </a:pPr>
            <a:r>
              <a:rPr lang="en-US" sz="1500" dirty="0">
                <a:solidFill>
                  <a:srgbClr val="404155"/>
                </a:solidFill>
                <a:latin typeface="Nobile" pitchFamily="34" charset="0"/>
                <a:ea typeface="Nobile" pitchFamily="34" charset="-122"/>
                <a:cs typeface="Nobile" pitchFamily="34" charset="-120"/>
              </a:rPr>
              <a:t>People</a:t>
            </a:r>
            <a:endParaRPr lang="en-US" sz="1500" dirty="0"/>
          </a:p>
        </p:txBody>
      </p:sp>
      <p:sp>
        <p:nvSpPr>
          <p:cNvPr id="10" name="Shape 6"/>
          <p:cNvSpPr/>
          <p:nvPr/>
        </p:nvSpPr>
        <p:spPr>
          <a:xfrm>
            <a:off x="6671548" y="5980702"/>
            <a:ext cx="194072" cy="194072"/>
          </a:xfrm>
          <a:prstGeom prst="roundRect">
            <a:avLst>
              <a:gd name="adj" fmla="val 9423"/>
            </a:avLst>
          </a:prstGeom>
          <a:solidFill>
            <a:srgbClr val="1645B4"/>
          </a:solidFill>
          <a:ln/>
        </p:spPr>
        <p:txBody>
          <a:bodyPr/>
          <a:lstStyle/>
          <a:p>
            <a:endParaRPr lang="en-US"/>
          </a:p>
        </p:txBody>
      </p:sp>
      <p:sp>
        <p:nvSpPr>
          <p:cNvPr id="11" name="Text 7"/>
          <p:cNvSpPr/>
          <p:nvPr/>
        </p:nvSpPr>
        <p:spPr>
          <a:xfrm>
            <a:off x="6926580" y="5980702"/>
            <a:ext cx="713780" cy="194191"/>
          </a:xfrm>
          <a:prstGeom prst="rect">
            <a:avLst/>
          </a:prstGeom>
          <a:noFill/>
          <a:ln/>
        </p:spPr>
        <p:txBody>
          <a:bodyPr wrap="none" lIns="0" tIns="0" rIns="0" bIns="0" rtlCol="0" anchor="t"/>
          <a:lstStyle/>
          <a:p>
            <a:pPr marL="0" indent="0" algn="l">
              <a:lnSpc>
                <a:spcPts val="1500"/>
              </a:lnSpc>
              <a:buNone/>
            </a:pPr>
            <a:r>
              <a:rPr lang="en-US" sz="1500" dirty="0">
                <a:solidFill>
                  <a:srgbClr val="404155"/>
                </a:solidFill>
                <a:latin typeface="Nobile" pitchFamily="34" charset="0"/>
                <a:ea typeface="Nobile" pitchFamily="34" charset="-122"/>
                <a:cs typeface="Nobile" pitchFamily="34" charset="-120"/>
              </a:rPr>
              <a:t>Process</a:t>
            </a:r>
            <a:endParaRPr lang="en-US" sz="1500" dirty="0"/>
          </a:p>
        </p:txBody>
      </p:sp>
      <p:sp>
        <p:nvSpPr>
          <p:cNvPr id="12" name="Shape 8"/>
          <p:cNvSpPr/>
          <p:nvPr/>
        </p:nvSpPr>
        <p:spPr>
          <a:xfrm>
            <a:off x="9384030" y="5980702"/>
            <a:ext cx="194072" cy="194072"/>
          </a:xfrm>
          <a:prstGeom prst="roundRect">
            <a:avLst>
              <a:gd name="adj" fmla="val 9423"/>
            </a:avLst>
          </a:prstGeom>
          <a:solidFill>
            <a:srgbClr val="5D87EB"/>
          </a:solidFill>
          <a:ln/>
        </p:spPr>
        <p:txBody>
          <a:bodyPr/>
          <a:lstStyle/>
          <a:p>
            <a:endParaRPr lang="en-US"/>
          </a:p>
        </p:txBody>
      </p:sp>
      <p:sp>
        <p:nvSpPr>
          <p:cNvPr id="13" name="Text 9"/>
          <p:cNvSpPr/>
          <p:nvPr/>
        </p:nvSpPr>
        <p:spPr>
          <a:xfrm>
            <a:off x="9639062" y="5980702"/>
            <a:ext cx="2049899" cy="194191"/>
          </a:xfrm>
          <a:prstGeom prst="rect">
            <a:avLst/>
          </a:prstGeom>
          <a:noFill/>
          <a:ln/>
        </p:spPr>
        <p:txBody>
          <a:bodyPr wrap="none" lIns="0" tIns="0" rIns="0" bIns="0" rtlCol="0" anchor="t"/>
          <a:lstStyle/>
          <a:p>
            <a:pPr marL="0" indent="0" algn="l">
              <a:lnSpc>
                <a:spcPts val="1500"/>
              </a:lnSpc>
              <a:buNone/>
            </a:pPr>
            <a:r>
              <a:rPr lang="en-US" sz="1500" dirty="0">
                <a:solidFill>
                  <a:srgbClr val="404155"/>
                </a:solidFill>
                <a:latin typeface="Nobile" pitchFamily="34" charset="0"/>
                <a:ea typeface="Nobile" pitchFamily="34" charset="-122"/>
                <a:cs typeface="Nobile" pitchFamily="34" charset="-120"/>
              </a:rPr>
              <a:t>Business Environment</a:t>
            </a:r>
            <a:endParaRPr lang="en-US" sz="1500" dirty="0"/>
          </a:p>
        </p:txBody>
      </p:sp>
      <p:sp>
        <p:nvSpPr>
          <p:cNvPr id="14" name="Text 10"/>
          <p:cNvSpPr/>
          <p:nvPr/>
        </p:nvSpPr>
        <p:spPr>
          <a:xfrm>
            <a:off x="776526" y="6393253"/>
            <a:ext cx="13077349" cy="621268"/>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Each domain tests different competencies that project managers need in real-world scenarios. The following slides break down the key topics within each domain, helping you understand where to focus your study efforts.</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4" name="Text 2"/>
          <p:cNvSpPr/>
          <p:nvPr/>
        </p:nvSpPr>
        <p:spPr>
          <a:xfrm>
            <a:off x="801529" y="676513"/>
            <a:ext cx="6744057" cy="451009"/>
          </a:xfrm>
          <a:prstGeom prst="rect">
            <a:avLst/>
          </a:prstGeom>
          <a:noFill/>
          <a:ln/>
        </p:spPr>
        <p:txBody>
          <a:bodyPr wrap="none" lIns="0" tIns="0" rIns="0" bIns="0" rtlCol="0" anchor="t"/>
          <a:lstStyle/>
          <a:p>
            <a:pPr marL="0" indent="0" algn="l">
              <a:lnSpc>
                <a:spcPts val="3550"/>
              </a:lnSpc>
              <a:buNone/>
            </a:pPr>
            <a:r>
              <a:rPr lang="en-US" sz="2800" dirty="0">
                <a:solidFill>
                  <a:srgbClr val="1B1B27"/>
                </a:solidFill>
                <a:latin typeface="Alexandria" pitchFamily="34" charset="0"/>
                <a:ea typeface="Alexandria" pitchFamily="34" charset="-122"/>
                <a:cs typeface="Alexandria" pitchFamily="34" charset="-120"/>
              </a:rPr>
              <a:t>People — 42% of the Exam</a:t>
            </a:r>
            <a:endParaRPr lang="en-US" sz="2800" dirty="0"/>
          </a:p>
        </p:txBody>
      </p:sp>
      <p:sp>
        <p:nvSpPr>
          <p:cNvPr id="5" name="Text 3"/>
          <p:cNvSpPr/>
          <p:nvPr/>
        </p:nvSpPr>
        <p:spPr>
          <a:xfrm>
            <a:off x="793909" y="1510784"/>
            <a:ext cx="13042583" cy="577215"/>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This domain focuses on leadership, communication, and team enablement. It emphasizes the interpersonal skills required to lead diverse teams, resolve conflicts, and create high-performing collaborative environments.</a:t>
            </a:r>
            <a:endParaRPr lang="en-US" sz="1400" dirty="0"/>
          </a:p>
        </p:txBody>
      </p:sp>
      <p:sp>
        <p:nvSpPr>
          <p:cNvPr id="6" name="Text 4"/>
          <p:cNvSpPr/>
          <p:nvPr/>
        </p:nvSpPr>
        <p:spPr>
          <a:xfrm>
            <a:off x="793909" y="2358628"/>
            <a:ext cx="2706410" cy="338257"/>
          </a:xfrm>
          <a:prstGeom prst="rect">
            <a:avLst/>
          </a:prstGeom>
          <a:noFill/>
          <a:ln/>
        </p:spPr>
        <p:txBody>
          <a:bodyPr wrap="none" lIns="0" tIns="0" rIns="0" bIns="0" rtlCol="0" anchor="t"/>
          <a:lstStyle/>
          <a:p>
            <a:pPr marL="0" indent="0" algn="l">
              <a:lnSpc>
                <a:spcPts val="2650"/>
              </a:lnSpc>
              <a:buNone/>
            </a:pPr>
            <a:r>
              <a:rPr lang="en-US" sz="2100" dirty="0">
                <a:solidFill>
                  <a:srgbClr val="1B1B27"/>
                </a:solidFill>
                <a:latin typeface="Alexandria" pitchFamily="34" charset="0"/>
                <a:ea typeface="Alexandria" pitchFamily="34" charset="-122"/>
                <a:cs typeface="Alexandria" pitchFamily="34" charset="-120"/>
              </a:rPr>
              <a:t>Key Topics Covered:</a:t>
            </a:r>
            <a:endParaRPr lang="en-US" sz="2100" dirty="0"/>
          </a:p>
        </p:txBody>
      </p:sp>
      <p:sp>
        <p:nvSpPr>
          <p:cNvPr id="7" name="Shape 5"/>
          <p:cNvSpPr/>
          <p:nvPr/>
        </p:nvSpPr>
        <p:spPr>
          <a:xfrm>
            <a:off x="793909" y="2967514"/>
            <a:ext cx="13042583" cy="4274344"/>
          </a:xfrm>
          <a:prstGeom prst="roundRect">
            <a:avLst>
              <a:gd name="adj" fmla="val 1773"/>
            </a:avLst>
          </a:prstGeom>
          <a:solidFill>
            <a:srgbClr val="D2DDF9"/>
          </a:solidFill>
          <a:ln w="7620">
            <a:solidFill>
              <a:srgbClr val="B8C3DF"/>
            </a:solidFill>
            <a:prstDash val="solid"/>
          </a:ln>
        </p:spPr>
        <p:txBody>
          <a:bodyPr/>
          <a:lstStyle/>
          <a:p>
            <a:endParaRPr lang="en-US"/>
          </a:p>
        </p:txBody>
      </p:sp>
      <p:sp>
        <p:nvSpPr>
          <p:cNvPr id="8" name="Shape 6"/>
          <p:cNvSpPr/>
          <p:nvPr/>
        </p:nvSpPr>
        <p:spPr>
          <a:xfrm>
            <a:off x="801529" y="2975134"/>
            <a:ext cx="4342448" cy="1609844"/>
          </a:xfrm>
          <a:prstGeom prst="roundRect">
            <a:avLst>
              <a:gd name="adj" fmla="val 4707"/>
            </a:avLst>
          </a:prstGeom>
          <a:solidFill>
            <a:srgbClr val="D2DDF9"/>
          </a:solidFill>
          <a:ln/>
        </p:spPr>
        <p:txBody>
          <a:bodyPr/>
          <a:lstStyle/>
          <a:p>
            <a:endParaRPr lang="en-US"/>
          </a:p>
        </p:txBody>
      </p:sp>
      <p:sp>
        <p:nvSpPr>
          <p:cNvPr id="9" name="Text 7"/>
          <p:cNvSpPr/>
          <p:nvPr/>
        </p:nvSpPr>
        <p:spPr>
          <a:xfrm>
            <a:off x="981908" y="3155513"/>
            <a:ext cx="3013472" cy="281821"/>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Team Formation and Roles</a:t>
            </a:r>
            <a:endParaRPr lang="en-US" sz="1750" dirty="0"/>
          </a:p>
        </p:txBody>
      </p:sp>
      <p:sp>
        <p:nvSpPr>
          <p:cNvPr id="10" name="Text 8"/>
          <p:cNvSpPr/>
          <p:nvPr/>
        </p:nvSpPr>
        <p:spPr>
          <a:xfrm>
            <a:off x="981908" y="3545562"/>
            <a:ext cx="3981688" cy="577215"/>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Building effective teams and defining clear responsibilities</a:t>
            </a:r>
            <a:endParaRPr lang="en-US" sz="1400" dirty="0"/>
          </a:p>
        </p:txBody>
      </p:sp>
      <p:sp>
        <p:nvSpPr>
          <p:cNvPr id="11" name="Shape 9"/>
          <p:cNvSpPr/>
          <p:nvPr/>
        </p:nvSpPr>
        <p:spPr>
          <a:xfrm>
            <a:off x="5143976" y="2975134"/>
            <a:ext cx="4342448" cy="1609844"/>
          </a:xfrm>
          <a:prstGeom prst="rect">
            <a:avLst/>
          </a:prstGeom>
          <a:solidFill>
            <a:srgbClr val="D2DDF9"/>
          </a:solidFill>
          <a:ln/>
        </p:spPr>
        <p:txBody>
          <a:bodyPr/>
          <a:lstStyle/>
          <a:p>
            <a:endParaRPr lang="en-US"/>
          </a:p>
        </p:txBody>
      </p:sp>
      <p:sp>
        <p:nvSpPr>
          <p:cNvPr id="12" name="Shape 10"/>
          <p:cNvSpPr/>
          <p:nvPr/>
        </p:nvSpPr>
        <p:spPr>
          <a:xfrm>
            <a:off x="5143976" y="2975134"/>
            <a:ext cx="22860" cy="1609844"/>
          </a:xfrm>
          <a:prstGeom prst="roundRect">
            <a:avLst>
              <a:gd name="adj" fmla="val 331501"/>
            </a:avLst>
          </a:prstGeom>
          <a:solidFill>
            <a:srgbClr val="B8C3DF"/>
          </a:solidFill>
          <a:ln/>
        </p:spPr>
        <p:txBody>
          <a:bodyPr/>
          <a:lstStyle/>
          <a:p>
            <a:endParaRPr lang="en-US"/>
          </a:p>
        </p:txBody>
      </p:sp>
      <p:sp>
        <p:nvSpPr>
          <p:cNvPr id="13" name="Text 11"/>
          <p:cNvSpPr/>
          <p:nvPr/>
        </p:nvSpPr>
        <p:spPr>
          <a:xfrm>
            <a:off x="5324356" y="3155513"/>
            <a:ext cx="2255282" cy="281821"/>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Conflict Resolution</a:t>
            </a:r>
            <a:endParaRPr lang="en-US" sz="1750" dirty="0"/>
          </a:p>
        </p:txBody>
      </p:sp>
      <p:sp>
        <p:nvSpPr>
          <p:cNvPr id="14" name="Text 12"/>
          <p:cNvSpPr/>
          <p:nvPr/>
        </p:nvSpPr>
        <p:spPr>
          <a:xfrm>
            <a:off x="5324356" y="3545562"/>
            <a:ext cx="3981688" cy="577215"/>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Addressing disagreements constructively and maintaining team cohesion</a:t>
            </a:r>
            <a:endParaRPr lang="en-US" sz="1400" dirty="0"/>
          </a:p>
        </p:txBody>
      </p:sp>
      <p:sp>
        <p:nvSpPr>
          <p:cNvPr id="15" name="Shape 13"/>
          <p:cNvSpPr/>
          <p:nvPr/>
        </p:nvSpPr>
        <p:spPr>
          <a:xfrm>
            <a:off x="9486424" y="2975134"/>
            <a:ext cx="4342448" cy="1609844"/>
          </a:xfrm>
          <a:prstGeom prst="rect">
            <a:avLst/>
          </a:prstGeom>
          <a:solidFill>
            <a:srgbClr val="D2DDF9"/>
          </a:solidFill>
          <a:ln/>
        </p:spPr>
        <p:txBody>
          <a:bodyPr/>
          <a:lstStyle/>
          <a:p>
            <a:endParaRPr lang="en-US"/>
          </a:p>
        </p:txBody>
      </p:sp>
      <p:sp>
        <p:nvSpPr>
          <p:cNvPr id="16" name="Shape 14"/>
          <p:cNvSpPr/>
          <p:nvPr/>
        </p:nvSpPr>
        <p:spPr>
          <a:xfrm>
            <a:off x="9486424" y="2975134"/>
            <a:ext cx="22860" cy="1609844"/>
          </a:xfrm>
          <a:prstGeom prst="roundRect">
            <a:avLst>
              <a:gd name="adj" fmla="val 331501"/>
            </a:avLst>
          </a:prstGeom>
          <a:solidFill>
            <a:srgbClr val="B8C3DF"/>
          </a:solidFill>
          <a:ln/>
        </p:spPr>
        <p:txBody>
          <a:bodyPr/>
          <a:lstStyle/>
          <a:p>
            <a:endParaRPr lang="en-US"/>
          </a:p>
        </p:txBody>
      </p:sp>
      <p:sp>
        <p:nvSpPr>
          <p:cNvPr id="17" name="Text 15"/>
          <p:cNvSpPr/>
          <p:nvPr/>
        </p:nvSpPr>
        <p:spPr>
          <a:xfrm>
            <a:off x="9666803" y="3155513"/>
            <a:ext cx="3981688" cy="563642"/>
          </a:xfrm>
          <a:prstGeom prst="rect">
            <a:avLst/>
          </a:prstGeom>
          <a:noFill/>
          <a:ln/>
        </p:spPr>
        <p:txBody>
          <a:bodyPr wrap="squar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Agile Leadership &amp; Servant Leadership</a:t>
            </a:r>
            <a:endParaRPr lang="en-US" sz="1750" dirty="0"/>
          </a:p>
        </p:txBody>
      </p:sp>
      <p:sp>
        <p:nvSpPr>
          <p:cNvPr id="18" name="Text 16"/>
          <p:cNvSpPr/>
          <p:nvPr/>
        </p:nvSpPr>
        <p:spPr>
          <a:xfrm>
            <a:off x="9666803" y="3827383"/>
            <a:ext cx="3981688" cy="577215"/>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Empowering teams and removing impediments to success</a:t>
            </a:r>
            <a:endParaRPr lang="en-US" sz="1400" dirty="0"/>
          </a:p>
        </p:txBody>
      </p:sp>
      <p:sp>
        <p:nvSpPr>
          <p:cNvPr id="19" name="Shape 17"/>
          <p:cNvSpPr/>
          <p:nvPr/>
        </p:nvSpPr>
        <p:spPr>
          <a:xfrm>
            <a:off x="801529" y="4584978"/>
            <a:ext cx="4342448" cy="1609844"/>
          </a:xfrm>
          <a:prstGeom prst="rect">
            <a:avLst/>
          </a:prstGeom>
          <a:solidFill>
            <a:srgbClr val="D2DDF9"/>
          </a:solidFill>
          <a:ln/>
        </p:spPr>
        <p:txBody>
          <a:bodyPr/>
          <a:lstStyle/>
          <a:p>
            <a:endParaRPr lang="en-US"/>
          </a:p>
        </p:txBody>
      </p:sp>
      <p:sp>
        <p:nvSpPr>
          <p:cNvPr id="20" name="Shape 18"/>
          <p:cNvSpPr/>
          <p:nvPr/>
        </p:nvSpPr>
        <p:spPr>
          <a:xfrm>
            <a:off x="801529" y="4584978"/>
            <a:ext cx="4342448" cy="22860"/>
          </a:xfrm>
          <a:prstGeom prst="roundRect">
            <a:avLst>
              <a:gd name="adj" fmla="val 331501"/>
            </a:avLst>
          </a:prstGeom>
          <a:solidFill>
            <a:srgbClr val="B8C3DF"/>
          </a:solidFill>
          <a:ln/>
        </p:spPr>
        <p:txBody>
          <a:bodyPr/>
          <a:lstStyle/>
          <a:p>
            <a:endParaRPr lang="en-US"/>
          </a:p>
        </p:txBody>
      </p:sp>
      <p:sp>
        <p:nvSpPr>
          <p:cNvPr id="21" name="Text 19"/>
          <p:cNvSpPr/>
          <p:nvPr/>
        </p:nvSpPr>
        <p:spPr>
          <a:xfrm>
            <a:off x="981908" y="4765358"/>
            <a:ext cx="2878217" cy="281821"/>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Stakeholder Engagement</a:t>
            </a:r>
            <a:endParaRPr lang="en-US" sz="1750" dirty="0"/>
          </a:p>
        </p:txBody>
      </p:sp>
      <p:sp>
        <p:nvSpPr>
          <p:cNvPr id="22" name="Text 20"/>
          <p:cNvSpPr/>
          <p:nvPr/>
        </p:nvSpPr>
        <p:spPr>
          <a:xfrm>
            <a:off x="981908" y="5155406"/>
            <a:ext cx="3981688" cy="577215"/>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Managing expectations and maintaining transparent communication</a:t>
            </a:r>
            <a:endParaRPr lang="en-US" sz="1400" dirty="0"/>
          </a:p>
        </p:txBody>
      </p:sp>
      <p:sp>
        <p:nvSpPr>
          <p:cNvPr id="23" name="Shape 21"/>
          <p:cNvSpPr/>
          <p:nvPr/>
        </p:nvSpPr>
        <p:spPr>
          <a:xfrm>
            <a:off x="5143976" y="4584978"/>
            <a:ext cx="4342448" cy="1609844"/>
          </a:xfrm>
          <a:prstGeom prst="rect">
            <a:avLst/>
          </a:prstGeom>
          <a:solidFill>
            <a:srgbClr val="D2DDF9"/>
          </a:solidFill>
          <a:ln/>
        </p:spPr>
        <p:txBody>
          <a:bodyPr/>
          <a:lstStyle/>
          <a:p>
            <a:endParaRPr lang="en-US"/>
          </a:p>
        </p:txBody>
      </p:sp>
      <p:sp>
        <p:nvSpPr>
          <p:cNvPr id="24" name="Shape 22"/>
          <p:cNvSpPr/>
          <p:nvPr/>
        </p:nvSpPr>
        <p:spPr>
          <a:xfrm>
            <a:off x="5143976" y="4584978"/>
            <a:ext cx="22860" cy="1609844"/>
          </a:xfrm>
          <a:prstGeom prst="roundRect">
            <a:avLst>
              <a:gd name="adj" fmla="val 331501"/>
            </a:avLst>
          </a:prstGeom>
          <a:solidFill>
            <a:srgbClr val="B8C3DF"/>
          </a:solidFill>
          <a:ln/>
        </p:spPr>
        <p:txBody>
          <a:bodyPr/>
          <a:lstStyle/>
          <a:p>
            <a:endParaRPr lang="en-US"/>
          </a:p>
        </p:txBody>
      </p:sp>
      <p:sp>
        <p:nvSpPr>
          <p:cNvPr id="25" name="Shape 23"/>
          <p:cNvSpPr/>
          <p:nvPr/>
        </p:nvSpPr>
        <p:spPr>
          <a:xfrm>
            <a:off x="5143976" y="4584978"/>
            <a:ext cx="4342448" cy="22860"/>
          </a:xfrm>
          <a:prstGeom prst="roundRect">
            <a:avLst>
              <a:gd name="adj" fmla="val 331501"/>
            </a:avLst>
          </a:prstGeom>
          <a:solidFill>
            <a:srgbClr val="B8C3DF"/>
          </a:solidFill>
          <a:ln/>
        </p:spPr>
        <p:txBody>
          <a:bodyPr/>
          <a:lstStyle/>
          <a:p>
            <a:endParaRPr lang="en-US"/>
          </a:p>
        </p:txBody>
      </p:sp>
      <p:sp>
        <p:nvSpPr>
          <p:cNvPr id="26" name="Text 24"/>
          <p:cNvSpPr/>
          <p:nvPr/>
        </p:nvSpPr>
        <p:spPr>
          <a:xfrm>
            <a:off x="5324356" y="4765358"/>
            <a:ext cx="3981688" cy="563642"/>
          </a:xfrm>
          <a:prstGeom prst="rect">
            <a:avLst/>
          </a:prstGeom>
          <a:noFill/>
          <a:ln/>
        </p:spPr>
        <p:txBody>
          <a:bodyPr wrap="squar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Mentoring and Team Empowerment</a:t>
            </a:r>
            <a:endParaRPr lang="en-US" sz="1750" dirty="0"/>
          </a:p>
        </p:txBody>
      </p:sp>
      <p:sp>
        <p:nvSpPr>
          <p:cNvPr id="27" name="Text 25"/>
          <p:cNvSpPr/>
          <p:nvPr/>
        </p:nvSpPr>
        <p:spPr>
          <a:xfrm>
            <a:off x="5324356" y="5437227"/>
            <a:ext cx="3981688" cy="577215"/>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Developing team capabilities and fostering growth</a:t>
            </a:r>
            <a:endParaRPr lang="en-US" sz="1400" dirty="0"/>
          </a:p>
        </p:txBody>
      </p:sp>
      <p:sp>
        <p:nvSpPr>
          <p:cNvPr id="28" name="Shape 26"/>
          <p:cNvSpPr/>
          <p:nvPr/>
        </p:nvSpPr>
        <p:spPr>
          <a:xfrm>
            <a:off x="9486424" y="4584978"/>
            <a:ext cx="4342448" cy="1609844"/>
          </a:xfrm>
          <a:prstGeom prst="rect">
            <a:avLst/>
          </a:prstGeom>
          <a:solidFill>
            <a:srgbClr val="D2DDF9"/>
          </a:solidFill>
          <a:ln/>
        </p:spPr>
        <p:txBody>
          <a:bodyPr/>
          <a:lstStyle/>
          <a:p>
            <a:endParaRPr lang="en-US"/>
          </a:p>
        </p:txBody>
      </p:sp>
      <p:sp>
        <p:nvSpPr>
          <p:cNvPr id="29" name="Shape 27"/>
          <p:cNvSpPr/>
          <p:nvPr/>
        </p:nvSpPr>
        <p:spPr>
          <a:xfrm>
            <a:off x="9486424" y="4584978"/>
            <a:ext cx="22860" cy="1609844"/>
          </a:xfrm>
          <a:prstGeom prst="roundRect">
            <a:avLst>
              <a:gd name="adj" fmla="val 331501"/>
            </a:avLst>
          </a:prstGeom>
          <a:solidFill>
            <a:srgbClr val="B8C3DF"/>
          </a:solidFill>
          <a:ln/>
        </p:spPr>
        <p:txBody>
          <a:bodyPr/>
          <a:lstStyle/>
          <a:p>
            <a:endParaRPr lang="en-US"/>
          </a:p>
        </p:txBody>
      </p:sp>
      <p:sp>
        <p:nvSpPr>
          <p:cNvPr id="30" name="Shape 28"/>
          <p:cNvSpPr/>
          <p:nvPr/>
        </p:nvSpPr>
        <p:spPr>
          <a:xfrm>
            <a:off x="9486424" y="4584978"/>
            <a:ext cx="4342448" cy="22860"/>
          </a:xfrm>
          <a:prstGeom prst="roundRect">
            <a:avLst>
              <a:gd name="adj" fmla="val 331501"/>
            </a:avLst>
          </a:prstGeom>
          <a:solidFill>
            <a:srgbClr val="B8C3DF"/>
          </a:solidFill>
          <a:ln/>
        </p:spPr>
        <p:txBody>
          <a:bodyPr/>
          <a:lstStyle/>
          <a:p>
            <a:endParaRPr lang="en-US"/>
          </a:p>
        </p:txBody>
      </p:sp>
      <p:sp>
        <p:nvSpPr>
          <p:cNvPr id="31" name="Text 29"/>
          <p:cNvSpPr/>
          <p:nvPr/>
        </p:nvSpPr>
        <p:spPr>
          <a:xfrm>
            <a:off x="9666803" y="4765358"/>
            <a:ext cx="3401616" cy="281821"/>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Facilitation &amp; Decision-Making</a:t>
            </a:r>
            <a:endParaRPr lang="en-US" sz="1750" dirty="0"/>
          </a:p>
        </p:txBody>
      </p:sp>
      <p:sp>
        <p:nvSpPr>
          <p:cNvPr id="32" name="Text 30"/>
          <p:cNvSpPr/>
          <p:nvPr/>
        </p:nvSpPr>
        <p:spPr>
          <a:xfrm>
            <a:off x="9666803" y="5155406"/>
            <a:ext cx="3981688" cy="577215"/>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Guiding collaborative decisions and building consensus</a:t>
            </a:r>
            <a:endParaRPr lang="en-US" sz="1400" dirty="0"/>
          </a:p>
        </p:txBody>
      </p:sp>
      <p:sp>
        <p:nvSpPr>
          <p:cNvPr id="33" name="Shape 31"/>
          <p:cNvSpPr/>
          <p:nvPr/>
        </p:nvSpPr>
        <p:spPr>
          <a:xfrm>
            <a:off x="801529" y="6194822"/>
            <a:ext cx="13027343" cy="1039416"/>
          </a:xfrm>
          <a:prstGeom prst="rect">
            <a:avLst/>
          </a:prstGeom>
          <a:solidFill>
            <a:srgbClr val="D2DDF9"/>
          </a:solidFill>
          <a:ln/>
        </p:spPr>
        <p:txBody>
          <a:bodyPr/>
          <a:lstStyle/>
          <a:p>
            <a:endParaRPr lang="en-US"/>
          </a:p>
        </p:txBody>
      </p:sp>
      <p:sp>
        <p:nvSpPr>
          <p:cNvPr id="34" name="Shape 32"/>
          <p:cNvSpPr/>
          <p:nvPr/>
        </p:nvSpPr>
        <p:spPr>
          <a:xfrm>
            <a:off x="801529" y="6194822"/>
            <a:ext cx="13027343" cy="22860"/>
          </a:xfrm>
          <a:prstGeom prst="roundRect">
            <a:avLst>
              <a:gd name="adj" fmla="val 331501"/>
            </a:avLst>
          </a:prstGeom>
          <a:solidFill>
            <a:srgbClr val="B8C3DF"/>
          </a:solidFill>
          <a:ln/>
        </p:spPr>
        <p:txBody>
          <a:bodyPr/>
          <a:lstStyle/>
          <a:p>
            <a:endParaRPr lang="en-US"/>
          </a:p>
        </p:txBody>
      </p:sp>
      <p:sp>
        <p:nvSpPr>
          <p:cNvPr id="35" name="Text 33"/>
          <p:cNvSpPr/>
          <p:nvPr/>
        </p:nvSpPr>
        <p:spPr>
          <a:xfrm>
            <a:off x="981908" y="6375202"/>
            <a:ext cx="3168134" cy="281821"/>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Negotiation and Influencing</a:t>
            </a:r>
            <a:endParaRPr lang="en-US" sz="1750" dirty="0"/>
          </a:p>
        </p:txBody>
      </p:sp>
      <p:sp>
        <p:nvSpPr>
          <p:cNvPr id="36" name="Text 34"/>
          <p:cNvSpPr/>
          <p:nvPr/>
        </p:nvSpPr>
        <p:spPr>
          <a:xfrm>
            <a:off x="981908" y="6765250"/>
            <a:ext cx="12666583" cy="288608"/>
          </a:xfrm>
          <a:prstGeom prst="rect">
            <a:avLst/>
          </a:prstGeom>
          <a:noFill/>
          <a:ln/>
        </p:spPr>
        <p:txBody>
          <a:bodyPr wrap="non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Driving outcomes without direct authority</a:t>
            </a:r>
            <a:endParaRPr lang="en-US" sz="1400" dirty="0"/>
          </a:p>
        </p:txBody>
      </p:sp>
      <p:sp>
        <p:nvSpPr>
          <p:cNvPr id="37" name="Text 35"/>
          <p:cNvSpPr/>
          <p:nvPr/>
        </p:nvSpPr>
        <p:spPr>
          <a:xfrm>
            <a:off x="793909" y="7444740"/>
            <a:ext cx="13042583" cy="288608"/>
          </a:xfrm>
          <a:prstGeom prst="rect">
            <a:avLst/>
          </a:prstGeom>
          <a:noFill/>
          <a:ln/>
        </p:spPr>
        <p:txBody>
          <a:bodyPr wrap="non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"The People domain tests your ability to lead, inspire, and manage the human side of projects—the most critical factor in project success."</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4" name="Text 2"/>
          <p:cNvSpPr/>
          <p:nvPr/>
        </p:nvSpPr>
        <p:spPr>
          <a:xfrm>
            <a:off x="793790" y="1134547"/>
            <a:ext cx="7411760"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Process — 50% of the Exam</a:t>
            </a:r>
            <a:endParaRPr lang="en-US" sz="3100" dirty="0"/>
          </a:p>
        </p:txBody>
      </p:sp>
      <p:sp>
        <p:nvSpPr>
          <p:cNvPr id="5" name="Text 3"/>
          <p:cNvSpPr/>
          <p:nvPr/>
        </p:nvSpPr>
        <p:spPr>
          <a:xfrm>
            <a:off x="793790" y="2052280"/>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domain covers the technical skills required to manage a project from initiation to closing. It represents the largest portion of the exam and tests your ability to apply processes, tools, and techniques across multiple delivery approaches.</a:t>
            </a:r>
            <a:endParaRPr lang="en-US" sz="1550" dirty="0"/>
          </a:p>
        </p:txBody>
      </p:sp>
      <p:sp>
        <p:nvSpPr>
          <p:cNvPr id="6" name="Text 4"/>
          <p:cNvSpPr/>
          <p:nvPr/>
        </p:nvSpPr>
        <p:spPr>
          <a:xfrm>
            <a:off x="793790" y="2985016"/>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Key Topics Covered:</a:t>
            </a:r>
            <a:endParaRPr lang="en-US" sz="2300" dirty="0"/>
          </a:p>
        </p:txBody>
      </p:sp>
      <p:sp>
        <p:nvSpPr>
          <p:cNvPr id="7" name="Text 5"/>
          <p:cNvSpPr/>
          <p:nvPr/>
        </p:nvSpPr>
        <p:spPr>
          <a:xfrm>
            <a:off x="793790" y="3853101"/>
            <a:ext cx="3238738"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Alexandria" pitchFamily="34" charset="0"/>
                <a:ea typeface="Alexandria" pitchFamily="34" charset="-122"/>
                <a:cs typeface="Alexandria" pitchFamily="34" charset="-120"/>
              </a:rPr>
              <a:t>Core Project Management</a:t>
            </a:r>
            <a:endParaRPr lang="en-US" sz="1950" dirty="0"/>
          </a:p>
        </p:txBody>
      </p:sp>
      <p:sp>
        <p:nvSpPr>
          <p:cNvPr id="8" name="Text 6"/>
          <p:cNvSpPr/>
          <p:nvPr/>
        </p:nvSpPr>
        <p:spPr>
          <a:xfrm>
            <a:off x="793790" y="4361617"/>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Scope, schedule, cost, quality, resources</a:t>
            </a:r>
            <a:endParaRPr lang="en-US" sz="1550" dirty="0"/>
          </a:p>
        </p:txBody>
      </p:sp>
      <p:sp>
        <p:nvSpPr>
          <p:cNvPr id="9" name="Text 7"/>
          <p:cNvSpPr/>
          <p:nvPr/>
        </p:nvSpPr>
        <p:spPr>
          <a:xfrm>
            <a:off x="793790" y="4748570"/>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Risk identification and risk response</a:t>
            </a:r>
            <a:endParaRPr lang="en-US" sz="1550" dirty="0"/>
          </a:p>
        </p:txBody>
      </p:sp>
      <p:sp>
        <p:nvSpPr>
          <p:cNvPr id="10" name="Text 8"/>
          <p:cNvSpPr/>
          <p:nvPr/>
        </p:nvSpPr>
        <p:spPr>
          <a:xfrm>
            <a:off x="793790" y="5135523"/>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Procurement, contracts, and vendor management</a:t>
            </a:r>
            <a:endParaRPr lang="en-US" sz="1550" dirty="0"/>
          </a:p>
        </p:txBody>
      </p:sp>
      <p:sp>
        <p:nvSpPr>
          <p:cNvPr id="11" name="Text 9"/>
          <p:cNvSpPr/>
          <p:nvPr/>
        </p:nvSpPr>
        <p:spPr>
          <a:xfrm>
            <a:off x="793790" y="5522476"/>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Change control and governance</a:t>
            </a:r>
            <a:endParaRPr lang="en-US" sz="1550" dirty="0"/>
          </a:p>
        </p:txBody>
      </p:sp>
      <p:sp>
        <p:nvSpPr>
          <p:cNvPr id="12" name="Text 10"/>
          <p:cNvSpPr/>
          <p:nvPr/>
        </p:nvSpPr>
        <p:spPr>
          <a:xfrm>
            <a:off x="7564874" y="385310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Alexandria" pitchFamily="34" charset="0"/>
                <a:ea typeface="Alexandria" pitchFamily="34" charset="-122"/>
                <a:cs typeface="Alexandria" pitchFamily="34" charset="-120"/>
              </a:rPr>
              <a:t>Technical Execution</a:t>
            </a:r>
            <a:endParaRPr lang="en-US" sz="1950" dirty="0"/>
          </a:p>
        </p:txBody>
      </p:sp>
      <p:sp>
        <p:nvSpPr>
          <p:cNvPr id="13" name="Text 11"/>
          <p:cNvSpPr/>
          <p:nvPr/>
        </p:nvSpPr>
        <p:spPr>
          <a:xfrm>
            <a:off x="7564874" y="4361617"/>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Budgeting and forecasting</a:t>
            </a:r>
            <a:endParaRPr lang="en-US" sz="1550" dirty="0"/>
          </a:p>
        </p:txBody>
      </p:sp>
      <p:sp>
        <p:nvSpPr>
          <p:cNvPr id="14" name="Text 12"/>
          <p:cNvSpPr/>
          <p:nvPr/>
        </p:nvSpPr>
        <p:spPr>
          <a:xfrm>
            <a:off x="7564874" y="4748570"/>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Project methodology selection (predictive, agile, or hybrid)</a:t>
            </a:r>
            <a:endParaRPr lang="en-US" sz="1550" dirty="0"/>
          </a:p>
        </p:txBody>
      </p:sp>
      <p:sp>
        <p:nvSpPr>
          <p:cNvPr id="15" name="Text 13"/>
          <p:cNvSpPr/>
          <p:nvPr/>
        </p:nvSpPr>
        <p:spPr>
          <a:xfrm>
            <a:off x="7564874" y="5135523"/>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Managing project artifacts and performance data</a:t>
            </a:r>
            <a:endParaRPr lang="en-US" sz="1550" dirty="0"/>
          </a:p>
        </p:txBody>
      </p:sp>
      <p:sp>
        <p:nvSpPr>
          <p:cNvPr id="16" name="Text 14"/>
          <p:cNvSpPr/>
          <p:nvPr/>
        </p:nvSpPr>
        <p:spPr>
          <a:xfrm>
            <a:off x="7564874" y="5522476"/>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Quality assurance and continuous improvement</a:t>
            </a:r>
            <a:endParaRPr lang="en-US" sz="1550" dirty="0"/>
          </a:p>
        </p:txBody>
      </p:sp>
      <p:sp>
        <p:nvSpPr>
          <p:cNvPr id="17" name="Shape 15"/>
          <p:cNvSpPr/>
          <p:nvPr/>
        </p:nvSpPr>
        <p:spPr>
          <a:xfrm>
            <a:off x="793790" y="6132671"/>
            <a:ext cx="13042821" cy="1160740"/>
          </a:xfrm>
          <a:prstGeom prst="roundRect">
            <a:avLst>
              <a:gd name="adj" fmla="val 7182"/>
            </a:avLst>
          </a:prstGeom>
          <a:solidFill>
            <a:srgbClr val="BBCDF7"/>
          </a:solidFill>
          <a:ln/>
        </p:spPr>
        <p:txBody>
          <a:bodyPr/>
          <a:lstStyle/>
          <a:p>
            <a:endParaRPr lang="en-US"/>
          </a:p>
        </p:txBody>
      </p:sp>
      <p:pic>
        <p:nvPicPr>
          <p:cNvPr id="18" name="Image 0" descr="preencoded.png"/>
          <p:cNvPicPr>
            <a:picLocks noChangeAspect="1"/>
          </p:cNvPicPr>
          <p:nvPr/>
        </p:nvPicPr>
        <p:blipFill>
          <a:blip r:embed="rId3"/>
          <a:stretch>
            <a:fillRect/>
          </a:stretch>
        </p:blipFill>
        <p:spPr>
          <a:xfrm>
            <a:off x="992148" y="6420326"/>
            <a:ext cx="248007" cy="198358"/>
          </a:xfrm>
          <a:prstGeom prst="rect">
            <a:avLst/>
          </a:prstGeom>
        </p:spPr>
      </p:pic>
      <p:sp>
        <p:nvSpPr>
          <p:cNvPr id="19" name="Text 16"/>
          <p:cNvSpPr/>
          <p:nvPr/>
        </p:nvSpPr>
        <p:spPr>
          <a:xfrm>
            <a:off x="1438513" y="6380559"/>
            <a:ext cx="12199739" cy="635079"/>
          </a:xfrm>
          <a:prstGeom prst="rect">
            <a:avLst/>
          </a:prstGeom>
          <a:noFill/>
          <a:ln/>
        </p:spPr>
        <p:txBody>
          <a:bodyPr wrap="square" lIns="0" tIns="0" rIns="0" bIns="0" rtlCol="0" anchor="t"/>
          <a:lstStyle/>
          <a:p>
            <a:pPr marL="0" indent="0" algn="l">
              <a:lnSpc>
                <a:spcPts val="2500"/>
              </a:lnSpc>
              <a:buNone/>
            </a:pPr>
            <a:r>
              <a:rPr lang="en-US" sz="1550" dirty="0">
                <a:solidFill>
                  <a:srgbClr val="000000"/>
                </a:solidFill>
                <a:latin typeface="Nobile" pitchFamily="34" charset="0"/>
                <a:ea typeface="Nobile" pitchFamily="34" charset="-122"/>
                <a:cs typeface="Nobile" pitchFamily="34" charset="-120"/>
              </a:rPr>
              <a:t>The Process domain requires you to know </a:t>
            </a:r>
            <a:r>
              <a:rPr lang="en-US" sz="1550" b="1" dirty="0">
                <a:solidFill>
                  <a:srgbClr val="000000"/>
                </a:solidFill>
                <a:latin typeface="Nobile" pitchFamily="34" charset="0"/>
                <a:ea typeface="Nobile" pitchFamily="34" charset="-122"/>
                <a:cs typeface="Nobile" pitchFamily="34" charset="-120"/>
              </a:rPr>
              <a:t>when</a:t>
            </a:r>
            <a:r>
              <a:rPr lang="en-US" sz="1550" dirty="0">
                <a:solidFill>
                  <a:srgbClr val="000000"/>
                </a:solidFill>
                <a:latin typeface="Nobile" pitchFamily="34" charset="0"/>
                <a:ea typeface="Nobile" pitchFamily="34" charset="-122"/>
                <a:cs typeface="Nobile" pitchFamily="34" charset="-120"/>
              </a:rPr>
              <a:t> and </a:t>
            </a:r>
            <a:r>
              <a:rPr lang="en-US" sz="1550" b="1" dirty="0">
                <a:solidFill>
                  <a:srgbClr val="000000"/>
                </a:solidFill>
                <a:latin typeface="Nobile" pitchFamily="34" charset="0"/>
                <a:ea typeface="Nobile" pitchFamily="34" charset="-122"/>
                <a:cs typeface="Nobile" pitchFamily="34" charset="-120"/>
              </a:rPr>
              <a:t>how</a:t>
            </a:r>
            <a:r>
              <a:rPr lang="en-US" sz="1550" dirty="0">
                <a:solidFill>
                  <a:srgbClr val="000000"/>
                </a:solidFill>
                <a:latin typeface="Nobile" pitchFamily="34" charset="0"/>
                <a:ea typeface="Nobile" pitchFamily="34" charset="-122"/>
                <a:cs typeface="Nobile" pitchFamily="34" charset="-120"/>
              </a:rPr>
              <a:t> to apply techniques, not just memorize definitions. Scenario-based questions test your judgment in realistic situations.</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4" name="Text 2"/>
          <p:cNvSpPr/>
          <p:nvPr/>
        </p:nvSpPr>
        <p:spPr>
          <a:xfrm>
            <a:off x="793790" y="754737"/>
            <a:ext cx="10036373"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Business Environment — 8% of the Exam</a:t>
            </a:r>
            <a:endParaRPr lang="en-US" sz="3100" dirty="0"/>
          </a:p>
        </p:txBody>
      </p:sp>
      <p:sp>
        <p:nvSpPr>
          <p:cNvPr id="5" name="Text 3"/>
          <p:cNvSpPr/>
          <p:nvPr/>
        </p:nvSpPr>
        <p:spPr>
          <a:xfrm>
            <a:off x="793790" y="167247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domain ensures project managers understand the strategic and organizational context surrounding the project. While it represents the smallest percentage of the exam, it's critical for aligning project work with business objectives.</a:t>
            </a:r>
            <a:endParaRPr lang="en-US" sz="1550" dirty="0"/>
          </a:p>
        </p:txBody>
      </p:sp>
      <p:sp>
        <p:nvSpPr>
          <p:cNvPr id="6" name="Text 4"/>
          <p:cNvSpPr/>
          <p:nvPr/>
        </p:nvSpPr>
        <p:spPr>
          <a:xfrm>
            <a:off x="793790" y="2605207"/>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Key Topics Covered:</a:t>
            </a:r>
            <a:endParaRPr lang="en-US" sz="2300" dirty="0"/>
          </a:p>
        </p:txBody>
      </p:sp>
      <p:sp>
        <p:nvSpPr>
          <p:cNvPr id="7" name="Shape 5"/>
          <p:cNvSpPr/>
          <p:nvPr/>
        </p:nvSpPr>
        <p:spPr>
          <a:xfrm>
            <a:off x="793790" y="3274933"/>
            <a:ext cx="13042821" cy="4398288"/>
          </a:xfrm>
          <a:prstGeom prst="roundRect">
            <a:avLst>
              <a:gd name="adj" fmla="val 1895"/>
            </a:avLst>
          </a:prstGeom>
          <a:solidFill>
            <a:srgbClr val="D2DDF9"/>
          </a:solidFill>
          <a:ln w="7620">
            <a:solidFill>
              <a:srgbClr val="B8C3DF"/>
            </a:solidFill>
            <a:prstDash val="solid"/>
          </a:ln>
        </p:spPr>
        <p:txBody>
          <a:bodyPr/>
          <a:lstStyle/>
          <a:p>
            <a:endParaRPr lang="en-US"/>
          </a:p>
        </p:txBody>
      </p:sp>
      <p:sp>
        <p:nvSpPr>
          <p:cNvPr id="8" name="Shape 6"/>
          <p:cNvSpPr/>
          <p:nvPr/>
        </p:nvSpPr>
        <p:spPr>
          <a:xfrm>
            <a:off x="801410" y="3282553"/>
            <a:ext cx="6513790" cy="1461016"/>
          </a:xfrm>
          <a:prstGeom prst="roundRect">
            <a:avLst>
              <a:gd name="adj" fmla="val 5706"/>
            </a:avLst>
          </a:prstGeom>
          <a:solidFill>
            <a:srgbClr val="D2DDF9"/>
          </a:solidFill>
          <a:ln/>
        </p:spPr>
        <p:txBody>
          <a:bodyPr/>
          <a:lstStyle/>
          <a:p>
            <a:endParaRPr lang="en-US"/>
          </a:p>
        </p:txBody>
      </p:sp>
      <p:sp>
        <p:nvSpPr>
          <p:cNvPr id="9" name="Text 7"/>
          <p:cNvSpPr/>
          <p:nvPr/>
        </p:nvSpPr>
        <p:spPr>
          <a:xfrm>
            <a:off x="999768" y="3480911"/>
            <a:ext cx="457259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Organizational Change Management</a:t>
            </a:r>
            <a:endParaRPr lang="en-US" sz="1950" dirty="0"/>
          </a:p>
        </p:txBody>
      </p:sp>
      <p:sp>
        <p:nvSpPr>
          <p:cNvPr id="10" name="Text 8"/>
          <p:cNvSpPr/>
          <p:nvPr/>
        </p:nvSpPr>
        <p:spPr>
          <a:xfrm>
            <a:off x="999768" y="3910132"/>
            <a:ext cx="6117074"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Supporting transformation and helping organizations adapt to change</a:t>
            </a:r>
            <a:endParaRPr lang="en-US" sz="1550" dirty="0"/>
          </a:p>
        </p:txBody>
      </p:sp>
      <p:sp>
        <p:nvSpPr>
          <p:cNvPr id="11" name="Shape 9"/>
          <p:cNvSpPr/>
          <p:nvPr/>
        </p:nvSpPr>
        <p:spPr>
          <a:xfrm>
            <a:off x="7315200" y="3282553"/>
            <a:ext cx="6513790" cy="1461016"/>
          </a:xfrm>
          <a:prstGeom prst="rect">
            <a:avLst/>
          </a:prstGeom>
          <a:solidFill>
            <a:srgbClr val="D2DDF9"/>
          </a:solidFill>
          <a:ln/>
        </p:spPr>
        <p:txBody>
          <a:bodyPr/>
          <a:lstStyle/>
          <a:p>
            <a:endParaRPr lang="en-US"/>
          </a:p>
        </p:txBody>
      </p:sp>
      <p:sp>
        <p:nvSpPr>
          <p:cNvPr id="12" name="Shape 10"/>
          <p:cNvSpPr/>
          <p:nvPr/>
        </p:nvSpPr>
        <p:spPr>
          <a:xfrm>
            <a:off x="7315200" y="3282553"/>
            <a:ext cx="22860" cy="1461016"/>
          </a:xfrm>
          <a:prstGeom prst="roundRect">
            <a:avLst>
              <a:gd name="adj" fmla="val 364651"/>
            </a:avLst>
          </a:prstGeom>
          <a:solidFill>
            <a:srgbClr val="B8C3DF"/>
          </a:solidFill>
          <a:ln/>
        </p:spPr>
        <p:txBody>
          <a:bodyPr/>
          <a:lstStyle/>
          <a:p>
            <a:endParaRPr lang="en-US"/>
          </a:p>
        </p:txBody>
      </p:sp>
      <p:sp>
        <p:nvSpPr>
          <p:cNvPr id="13" name="Text 11"/>
          <p:cNvSpPr/>
          <p:nvPr/>
        </p:nvSpPr>
        <p:spPr>
          <a:xfrm>
            <a:off x="7513558" y="3480911"/>
            <a:ext cx="290691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Regulatory Compliance</a:t>
            </a:r>
            <a:endParaRPr lang="en-US" sz="1950" dirty="0"/>
          </a:p>
        </p:txBody>
      </p:sp>
      <p:sp>
        <p:nvSpPr>
          <p:cNvPr id="14" name="Text 12"/>
          <p:cNvSpPr/>
          <p:nvPr/>
        </p:nvSpPr>
        <p:spPr>
          <a:xfrm>
            <a:off x="7513558" y="3910132"/>
            <a:ext cx="6117074"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Understanding legal, ethical, and regulatory requirements</a:t>
            </a:r>
            <a:endParaRPr lang="en-US" sz="1550" dirty="0"/>
          </a:p>
        </p:txBody>
      </p:sp>
      <p:sp>
        <p:nvSpPr>
          <p:cNvPr id="15" name="Shape 13"/>
          <p:cNvSpPr/>
          <p:nvPr/>
        </p:nvSpPr>
        <p:spPr>
          <a:xfrm>
            <a:off x="801410" y="4743569"/>
            <a:ext cx="6513790" cy="1461016"/>
          </a:xfrm>
          <a:prstGeom prst="rect">
            <a:avLst/>
          </a:prstGeom>
          <a:solidFill>
            <a:srgbClr val="D2DDF9"/>
          </a:solidFill>
          <a:ln/>
        </p:spPr>
        <p:txBody>
          <a:bodyPr/>
          <a:lstStyle/>
          <a:p>
            <a:endParaRPr lang="en-US"/>
          </a:p>
        </p:txBody>
      </p:sp>
      <p:sp>
        <p:nvSpPr>
          <p:cNvPr id="16" name="Shape 14"/>
          <p:cNvSpPr/>
          <p:nvPr/>
        </p:nvSpPr>
        <p:spPr>
          <a:xfrm>
            <a:off x="801410" y="4743569"/>
            <a:ext cx="6513790" cy="22860"/>
          </a:xfrm>
          <a:prstGeom prst="roundRect">
            <a:avLst>
              <a:gd name="adj" fmla="val 364651"/>
            </a:avLst>
          </a:prstGeom>
          <a:solidFill>
            <a:srgbClr val="B8C3DF"/>
          </a:solidFill>
          <a:ln/>
        </p:spPr>
        <p:txBody>
          <a:bodyPr/>
          <a:lstStyle/>
          <a:p>
            <a:endParaRPr lang="en-US"/>
          </a:p>
        </p:txBody>
      </p:sp>
      <p:sp>
        <p:nvSpPr>
          <p:cNvPr id="17" name="Text 15"/>
          <p:cNvSpPr/>
          <p:nvPr/>
        </p:nvSpPr>
        <p:spPr>
          <a:xfrm>
            <a:off x="999768" y="4941927"/>
            <a:ext cx="4572357"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Business Value &amp; Benefits Realization</a:t>
            </a:r>
            <a:endParaRPr lang="en-US" sz="1950" dirty="0"/>
          </a:p>
        </p:txBody>
      </p:sp>
      <p:sp>
        <p:nvSpPr>
          <p:cNvPr id="18" name="Text 16"/>
          <p:cNvSpPr/>
          <p:nvPr/>
        </p:nvSpPr>
        <p:spPr>
          <a:xfrm>
            <a:off x="999768" y="5371148"/>
            <a:ext cx="6117074"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Ensuring projects deliver measurable outcomes aligned with strategy</a:t>
            </a:r>
            <a:endParaRPr lang="en-US" sz="1550" dirty="0"/>
          </a:p>
        </p:txBody>
      </p:sp>
      <p:sp>
        <p:nvSpPr>
          <p:cNvPr id="19" name="Shape 17"/>
          <p:cNvSpPr/>
          <p:nvPr/>
        </p:nvSpPr>
        <p:spPr>
          <a:xfrm>
            <a:off x="7315200" y="4743569"/>
            <a:ext cx="6513790" cy="1461016"/>
          </a:xfrm>
          <a:prstGeom prst="rect">
            <a:avLst/>
          </a:prstGeom>
          <a:solidFill>
            <a:srgbClr val="D2DDF9"/>
          </a:solidFill>
          <a:ln/>
        </p:spPr>
        <p:txBody>
          <a:bodyPr/>
          <a:lstStyle/>
          <a:p>
            <a:endParaRPr lang="en-US"/>
          </a:p>
        </p:txBody>
      </p:sp>
      <p:sp>
        <p:nvSpPr>
          <p:cNvPr id="20" name="Shape 18"/>
          <p:cNvSpPr/>
          <p:nvPr/>
        </p:nvSpPr>
        <p:spPr>
          <a:xfrm>
            <a:off x="7315200" y="4743569"/>
            <a:ext cx="22860" cy="1461016"/>
          </a:xfrm>
          <a:prstGeom prst="roundRect">
            <a:avLst>
              <a:gd name="adj" fmla="val 364651"/>
            </a:avLst>
          </a:prstGeom>
          <a:solidFill>
            <a:srgbClr val="B8C3DF"/>
          </a:solidFill>
          <a:ln/>
        </p:spPr>
        <p:txBody>
          <a:bodyPr/>
          <a:lstStyle/>
          <a:p>
            <a:endParaRPr lang="en-US"/>
          </a:p>
        </p:txBody>
      </p:sp>
      <p:sp>
        <p:nvSpPr>
          <p:cNvPr id="21" name="Shape 19"/>
          <p:cNvSpPr/>
          <p:nvPr/>
        </p:nvSpPr>
        <p:spPr>
          <a:xfrm>
            <a:off x="7315200" y="4743569"/>
            <a:ext cx="6513790" cy="22860"/>
          </a:xfrm>
          <a:prstGeom prst="roundRect">
            <a:avLst>
              <a:gd name="adj" fmla="val 364651"/>
            </a:avLst>
          </a:prstGeom>
          <a:solidFill>
            <a:srgbClr val="B8C3DF"/>
          </a:solidFill>
          <a:ln/>
        </p:spPr>
        <p:txBody>
          <a:bodyPr/>
          <a:lstStyle/>
          <a:p>
            <a:endParaRPr lang="en-US"/>
          </a:p>
        </p:txBody>
      </p:sp>
      <p:sp>
        <p:nvSpPr>
          <p:cNvPr id="22" name="Text 20"/>
          <p:cNvSpPr/>
          <p:nvPr/>
        </p:nvSpPr>
        <p:spPr>
          <a:xfrm>
            <a:off x="7513558" y="4941927"/>
            <a:ext cx="3177778"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Continuous Improvement</a:t>
            </a:r>
            <a:endParaRPr lang="en-US" sz="1950" dirty="0"/>
          </a:p>
        </p:txBody>
      </p:sp>
      <p:sp>
        <p:nvSpPr>
          <p:cNvPr id="23" name="Text 21"/>
          <p:cNvSpPr/>
          <p:nvPr/>
        </p:nvSpPr>
        <p:spPr>
          <a:xfrm>
            <a:off x="7513558" y="5371148"/>
            <a:ext cx="6117074"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Fostering a culture of learning and process enhancement</a:t>
            </a:r>
            <a:endParaRPr lang="en-US" sz="1550" dirty="0"/>
          </a:p>
        </p:txBody>
      </p:sp>
      <p:sp>
        <p:nvSpPr>
          <p:cNvPr id="24" name="Shape 22"/>
          <p:cNvSpPr/>
          <p:nvPr/>
        </p:nvSpPr>
        <p:spPr>
          <a:xfrm>
            <a:off x="801410" y="6204585"/>
            <a:ext cx="6513790" cy="1461016"/>
          </a:xfrm>
          <a:prstGeom prst="rect">
            <a:avLst/>
          </a:prstGeom>
          <a:solidFill>
            <a:srgbClr val="D2DDF9"/>
          </a:solidFill>
          <a:ln/>
        </p:spPr>
        <p:txBody>
          <a:bodyPr/>
          <a:lstStyle/>
          <a:p>
            <a:endParaRPr lang="en-US"/>
          </a:p>
        </p:txBody>
      </p:sp>
      <p:sp>
        <p:nvSpPr>
          <p:cNvPr id="25" name="Shape 23"/>
          <p:cNvSpPr/>
          <p:nvPr/>
        </p:nvSpPr>
        <p:spPr>
          <a:xfrm>
            <a:off x="801410" y="6204585"/>
            <a:ext cx="6513790" cy="22860"/>
          </a:xfrm>
          <a:prstGeom prst="roundRect">
            <a:avLst>
              <a:gd name="adj" fmla="val 364651"/>
            </a:avLst>
          </a:prstGeom>
          <a:solidFill>
            <a:srgbClr val="B8C3DF"/>
          </a:solidFill>
          <a:ln/>
        </p:spPr>
        <p:txBody>
          <a:bodyPr/>
          <a:lstStyle/>
          <a:p>
            <a:endParaRPr lang="en-US"/>
          </a:p>
        </p:txBody>
      </p:sp>
      <p:sp>
        <p:nvSpPr>
          <p:cNvPr id="26" name="Text 24"/>
          <p:cNvSpPr/>
          <p:nvPr/>
        </p:nvSpPr>
        <p:spPr>
          <a:xfrm>
            <a:off x="999768" y="6402943"/>
            <a:ext cx="438626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Supporting Organizational Strategy</a:t>
            </a:r>
            <a:endParaRPr lang="en-US" sz="1950" dirty="0"/>
          </a:p>
        </p:txBody>
      </p:sp>
      <p:sp>
        <p:nvSpPr>
          <p:cNvPr id="27" name="Text 25"/>
          <p:cNvSpPr/>
          <p:nvPr/>
        </p:nvSpPr>
        <p:spPr>
          <a:xfrm>
            <a:off x="999768" y="6832163"/>
            <a:ext cx="6117074"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Linking project work to broader business goals and vision</a:t>
            </a:r>
            <a:endParaRPr lang="en-US" sz="1550" dirty="0"/>
          </a:p>
        </p:txBody>
      </p:sp>
      <p:sp>
        <p:nvSpPr>
          <p:cNvPr id="28" name="Shape 26"/>
          <p:cNvSpPr/>
          <p:nvPr/>
        </p:nvSpPr>
        <p:spPr>
          <a:xfrm>
            <a:off x="7315200" y="6204585"/>
            <a:ext cx="6513790" cy="1461016"/>
          </a:xfrm>
          <a:prstGeom prst="rect">
            <a:avLst/>
          </a:prstGeom>
          <a:solidFill>
            <a:srgbClr val="D2DDF9"/>
          </a:solidFill>
          <a:ln/>
        </p:spPr>
        <p:txBody>
          <a:bodyPr/>
          <a:lstStyle/>
          <a:p>
            <a:endParaRPr lang="en-US"/>
          </a:p>
        </p:txBody>
      </p:sp>
      <p:sp>
        <p:nvSpPr>
          <p:cNvPr id="29" name="Shape 27"/>
          <p:cNvSpPr/>
          <p:nvPr/>
        </p:nvSpPr>
        <p:spPr>
          <a:xfrm>
            <a:off x="7315200" y="6204585"/>
            <a:ext cx="22860" cy="1461016"/>
          </a:xfrm>
          <a:prstGeom prst="roundRect">
            <a:avLst>
              <a:gd name="adj" fmla="val 364651"/>
            </a:avLst>
          </a:prstGeom>
          <a:solidFill>
            <a:srgbClr val="B8C3DF"/>
          </a:solidFill>
          <a:ln/>
        </p:spPr>
        <p:txBody>
          <a:bodyPr/>
          <a:lstStyle/>
          <a:p>
            <a:endParaRPr lang="en-US"/>
          </a:p>
        </p:txBody>
      </p:sp>
      <p:sp>
        <p:nvSpPr>
          <p:cNvPr id="30" name="Shape 28"/>
          <p:cNvSpPr/>
          <p:nvPr/>
        </p:nvSpPr>
        <p:spPr>
          <a:xfrm>
            <a:off x="7315200" y="6204585"/>
            <a:ext cx="6513790" cy="22860"/>
          </a:xfrm>
          <a:prstGeom prst="roundRect">
            <a:avLst>
              <a:gd name="adj" fmla="val 364651"/>
            </a:avLst>
          </a:prstGeom>
          <a:solidFill>
            <a:srgbClr val="B8C3DF"/>
          </a:solidFill>
          <a:ln/>
        </p:spPr>
        <p:txBody>
          <a:bodyPr/>
          <a:lstStyle/>
          <a:p>
            <a:endParaRPr lang="en-US"/>
          </a:p>
        </p:txBody>
      </p:sp>
      <p:sp>
        <p:nvSpPr>
          <p:cNvPr id="31" name="Text 29"/>
          <p:cNvSpPr/>
          <p:nvPr/>
        </p:nvSpPr>
        <p:spPr>
          <a:xfrm>
            <a:off x="7513558" y="640294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ESG Considerations</a:t>
            </a:r>
            <a:endParaRPr lang="en-US" sz="1950" dirty="0"/>
          </a:p>
        </p:txBody>
      </p:sp>
      <p:sp>
        <p:nvSpPr>
          <p:cNvPr id="32" name="Text 30"/>
          <p:cNvSpPr/>
          <p:nvPr/>
        </p:nvSpPr>
        <p:spPr>
          <a:xfrm>
            <a:off x="7513558" y="6832163"/>
            <a:ext cx="6117074"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Environmental, social, and governance factors in project decisions</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5" name="Text 2"/>
          <p:cNvSpPr/>
          <p:nvPr/>
        </p:nvSpPr>
        <p:spPr>
          <a:xfrm>
            <a:off x="1938814" y="675203"/>
            <a:ext cx="8010287" cy="371832"/>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Agile/Hybrid Coverage on the PMP Exam</a:t>
            </a:r>
            <a:endParaRPr lang="en-US" sz="2300" dirty="0"/>
          </a:p>
        </p:txBody>
      </p:sp>
      <p:sp>
        <p:nvSpPr>
          <p:cNvPr id="6" name="Text 3"/>
          <p:cNvSpPr/>
          <p:nvPr/>
        </p:nvSpPr>
        <p:spPr>
          <a:xfrm>
            <a:off x="1938814" y="1363028"/>
            <a:ext cx="10752653" cy="475774"/>
          </a:xfrm>
          <a:prstGeom prst="rect">
            <a:avLst/>
          </a:prstGeom>
          <a:noFill/>
          <a:ln/>
        </p:spPr>
        <p:txBody>
          <a:bodyPr wrap="square" lIns="0" tIns="0" rIns="0" bIns="0" rtlCol="0" anchor="t"/>
          <a:lstStyle/>
          <a:p>
            <a:pPr marL="0" indent="0" algn="l">
              <a:lnSpc>
                <a:spcPts val="1850"/>
              </a:lnSpc>
              <a:buNone/>
            </a:pPr>
            <a:r>
              <a:rPr lang="en-US" sz="1150" dirty="0">
                <a:solidFill>
                  <a:srgbClr val="404155"/>
                </a:solidFill>
                <a:latin typeface="Nobile" pitchFamily="34" charset="0"/>
                <a:ea typeface="Nobile" pitchFamily="34" charset="-122"/>
                <a:cs typeface="Nobile" pitchFamily="34" charset="-120"/>
              </a:rPr>
              <a:t>Agile and hybrid approaches make up </a:t>
            </a:r>
            <a:r>
              <a:rPr lang="en-US" sz="1150" b="1" dirty="0">
                <a:solidFill>
                  <a:srgbClr val="404155"/>
                </a:solidFill>
                <a:highlight>
                  <a:srgbClr val="D2DDF8"/>
                </a:highlight>
                <a:latin typeface="Nobile" pitchFamily="34" charset="0"/>
                <a:ea typeface="Nobile" pitchFamily="34" charset="-122"/>
                <a:cs typeface="Nobile" pitchFamily="34" charset="-120"/>
              </a:rPr>
              <a:t>50% or more</a:t>
            </a:r>
            <a:r>
              <a:rPr lang="en-US" sz="1150" dirty="0">
                <a:solidFill>
                  <a:srgbClr val="404155"/>
                </a:solidFill>
                <a:latin typeface="Nobile" pitchFamily="34" charset="0"/>
                <a:ea typeface="Nobile" pitchFamily="34" charset="-122"/>
                <a:cs typeface="Nobile" pitchFamily="34" charset="-120"/>
              </a:rPr>
              <a:t> of the PMP exam. This reflects the reality that many organizations use blended delivery frameworks to balance predictability with flexibility.</a:t>
            </a:r>
            <a:endParaRPr lang="en-US" sz="1150" dirty="0"/>
          </a:p>
        </p:txBody>
      </p:sp>
      <p:sp>
        <p:nvSpPr>
          <p:cNvPr id="7" name="Shape 4"/>
          <p:cNvSpPr/>
          <p:nvPr/>
        </p:nvSpPr>
        <p:spPr>
          <a:xfrm>
            <a:off x="1938814" y="2006084"/>
            <a:ext cx="10752653" cy="2745462"/>
          </a:xfrm>
          <a:prstGeom prst="roundRect">
            <a:avLst>
              <a:gd name="adj" fmla="val 2276"/>
            </a:avLst>
          </a:prstGeom>
          <a:solidFill>
            <a:srgbClr val="D2DDF9"/>
          </a:solidFill>
          <a:ln w="7620">
            <a:solidFill>
              <a:srgbClr val="B8C3DF"/>
            </a:solidFill>
            <a:prstDash val="solid"/>
          </a:ln>
        </p:spPr>
        <p:txBody>
          <a:bodyPr/>
          <a:lstStyle/>
          <a:p>
            <a:endParaRPr lang="en-US"/>
          </a:p>
        </p:txBody>
      </p:sp>
      <p:sp>
        <p:nvSpPr>
          <p:cNvPr id="8" name="Shape 5"/>
          <p:cNvSpPr/>
          <p:nvPr/>
        </p:nvSpPr>
        <p:spPr>
          <a:xfrm>
            <a:off x="1946434" y="2013704"/>
            <a:ext cx="3579138" cy="2730222"/>
          </a:xfrm>
          <a:prstGeom prst="roundRect">
            <a:avLst>
              <a:gd name="adj" fmla="val 2288"/>
            </a:avLst>
          </a:prstGeom>
          <a:solidFill>
            <a:srgbClr val="D2DDF9"/>
          </a:solidFill>
          <a:ln/>
        </p:spPr>
        <p:txBody>
          <a:bodyPr/>
          <a:lstStyle/>
          <a:p>
            <a:endParaRPr lang="en-US"/>
          </a:p>
        </p:txBody>
      </p:sp>
      <p:sp>
        <p:nvSpPr>
          <p:cNvPr id="9" name="Text 6"/>
          <p:cNvSpPr/>
          <p:nvPr/>
        </p:nvSpPr>
        <p:spPr>
          <a:xfrm>
            <a:off x="2095143" y="2162413"/>
            <a:ext cx="3281720" cy="464820"/>
          </a:xfrm>
          <a:prstGeom prst="rect">
            <a:avLst/>
          </a:prstGeom>
          <a:noFill/>
          <a:ln/>
        </p:spPr>
        <p:txBody>
          <a:bodyPr wrap="square" lIns="0" tIns="0" rIns="0" bIns="0" rtlCol="0" anchor="t"/>
          <a:lstStyle/>
          <a:p>
            <a:pPr marL="0" indent="0" algn="l">
              <a:lnSpc>
                <a:spcPts val="1800"/>
              </a:lnSpc>
              <a:buNone/>
            </a:pPr>
            <a:r>
              <a:rPr lang="en-US" sz="1450" dirty="0">
                <a:solidFill>
                  <a:srgbClr val="404155"/>
                </a:solidFill>
                <a:latin typeface="Alexandria" pitchFamily="34" charset="0"/>
                <a:ea typeface="Alexandria" pitchFamily="34" charset="-122"/>
                <a:cs typeface="Alexandria" pitchFamily="34" charset="-120"/>
              </a:rPr>
              <a:t>Understand Agile Mindset &amp; Principles</a:t>
            </a:r>
            <a:endParaRPr lang="en-US" sz="1450" dirty="0"/>
          </a:p>
        </p:txBody>
      </p:sp>
      <p:sp>
        <p:nvSpPr>
          <p:cNvPr id="10" name="Text 7"/>
          <p:cNvSpPr/>
          <p:nvPr/>
        </p:nvSpPr>
        <p:spPr>
          <a:xfrm>
            <a:off x="2095143" y="2716411"/>
            <a:ext cx="328172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Servant leadership</a:t>
            </a:r>
            <a:endParaRPr lang="en-US" sz="1150" dirty="0"/>
          </a:p>
        </p:txBody>
      </p:sp>
      <p:sp>
        <p:nvSpPr>
          <p:cNvPr id="11" name="Text 8"/>
          <p:cNvSpPr/>
          <p:nvPr/>
        </p:nvSpPr>
        <p:spPr>
          <a:xfrm>
            <a:off x="2095143" y="3006328"/>
            <a:ext cx="328172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Self-organizing teams</a:t>
            </a:r>
            <a:endParaRPr lang="en-US" sz="1150" dirty="0"/>
          </a:p>
        </p:txBody>
      </p:sp>
      <p:sp>
        <p:nvSpPr>
          <p:cNvPr id="12" name="Text 9"/>
          <p:cNvSpPr/>
          <p:nvPr/>
        </p:nvSpPr>
        <p:spPr>
          <a:xfrm>
            <a:off x="2095143" y="3296245"/>
            <a:ext cx="328172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Iterative delivery</a:t>
            </a:r>
            <a:endParaRPr lang="en-US" sz="1150" dirty="0"/>
          </a:p>
        </p:txBody>
      </p:sp>
      <p:sp>
        <p:nvSpPr>
          <p:cNvPr id="13" name="Text 10"/>
          <p:cNvSpPr/>
          <p:nvPr/>
        </p:nvSpPr>
        <p:spPr>
          <a:xfrm>
            <a:off x="2095143" y="3586162"/>
            <a:ext cx="328172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Continuous improvement</a:t>
            </a:r>
            <a:endParaRPr lang="en-US" sz="1150" dirty="0"/>
          </a:p>
        </p:txBody>
      </p:sp>
      <p:sp>
        <p:nvSpPr>
          <p:cNvPr id="14" name="Text 11"/>
          <p:cNvSpPr/>
          <p:nvPr/>
        </p:nvSpPr>
        <p:spPr>
          <a:xfrm>
            <a:off x="2095143" y="3876080"/>
            <a:ext cx="328172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Transparency and adaptation</a:t>
            </a:r>
            <a:endParaRPr lang="en-US" sz="1150" dirty="0"/>
          </a:p>
        </p:txBody>
      </p:sp>
      <p:sp>
        <p:nvSpPr>
          <p:cNvPr id="15" name="Shape 12"/>
          <p:cNvSpPr/>
          <p:nvPr/>
        </p:nvSpPr>
        <p:spPr>
          <a:xfrm>
            <a:off x="5525572" y="2013704"/>
            <a:ext cx="3579138" cy="2730222"/>
          </a:xfrm>
          <a:prstGeom prst="rect">
            <a:avLst/>
          </a:prstGeom>
          <a:solidFill>
            <a:srgbClr val="D2DDF9"/>
          </a:solidFill>
          <a:ln/>
        </p:spPr>
        <p:txBody>
          <a:bodyPr/>
          <a:lstStyle/>
          <a:p>
            <a:endParaRPr lang="en-US"/>
          </a:p>
        </p:txBody>
      </p:sp>
      <p:sp>
        <p:nvSpPr>
          <p:cNvPr id="16" name="Shape 13"/>
          <p:cNvSpPr/>
          <p:nvPr/>
        </p:nvSpPr>
        <p:spPr>
          <a:xfrm>
            <a:off x="5525572" y="2013704"/>
            <a:ext cx="15240" cy="2730222"/>
          </a:xfrm>
          <a:prstGeom prst="roundRect">
            <a:avLst>
              <a:gd name="adj" fmla="val 409948"/>
            </a:avLst>
          </a:prstGeom>
          <a:solidFill>
            <a:srgbClr val="B8C3DF"/>
          </a:solidFill>
          <a:ln/>
        </p:spPr>
        <p:txBody>
          <a:bodyPr/>
          <a:lstStyle/>
          <a:p>
            <a:endParaRPr lang="en-US"/>
          </a:p>
        </p:txBody>
      </p:sp>
      <p:sp>
        <p:nvSpPr>
          <p:cNvPr id="17" name="Text 14"/>
          <p:cNvSpPr/>
          <p:nvPr/>
        </p:nvSpPr>
        <p:spPr>
          <a:xfrm>
            <a:off x="5674281" y="2162413"/>
            <a:ext cx="3281720" cy="464820"/>
          </a:xfrm>
          <a:prstGeom prst="rect">
            <a:avLst/>
          </a:prstGeom>
          <a:noFill/>
          <a:ln/>
        </p:spPr>
        <p:txBody>
          <a:bodyPr wrap="square" lIns="0" tIns="0" rIns="0" bIns="0" rtlCol="0" anchor="t"/>
          <a:lstStyle/>
          <a:p>
            <a:pPr marL="0" indent="0" algn="l">
              <a:lnSpc>
                <a:spcPts val="1800"/>
              </a:lnSpc>
              <a:buNone/>
            </a:pPr>
            <a:r>
              <a:rPr lang="en-US" sz="1450" dirty="0">
                <a:solidFill>
                  <a:srgbClr val="404155"/>
                </a:solidFill>
                <a:latin typeface="Alexandria" pitchFamily="34" charset="0"/>
                <a:ea typeface="Alexandria" pitchFamily="34" charset="-122"/>
                <a:cs typeface="Alexandria" pitchFamily="34" charset="-120"/>
              </a:rPr>
              <a:t>Know Agile Frameworks &amp; Practices</a:t>
            </a:r>
            <a:endParaRPr lang="en-US" sz="1450" dirty="0"/>
          </a:p>
        </p:txBody>
      </p:sp>
      <p:sp>
        <p:nvSpPr>
          <p:cNvPr id="18" name="Text 15"/>
          <p:cNvSpPr/>
          <p:nvPr/>
        </p:nvSpPr>
        <p:spPr>
          <a:xfrm>
            <a:off x="5674281" y="2716411"/>
            <a:ext cx="328172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Scrum (events, roles, artifacts)</a:t>
            </a:r>
            <a:endParaRPr lang="en-US" sz="1150" dirty="0"/>
          </a:p>
        </p:txBody>
      </p:sp>
      <p:sp>
        <p:nvSpPr>
          <p:cNvPr id="19" name="Text 16"/>
          <p:cNvSpPr/>
          <p:nvPr/>
        </p:nvSpPr>
        <p:spPr>
          <a:xfrm>
            <a:off x="5674281" y="3006328"/>
            <a:ext cx="328172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Kanban (flow, WIP limits, cycle time)</a:t>
            </a:r>
            <a:endParaRPr lang="en-US" sz="1150" dirty="0"/>
          </a:p>
        </p:txBody>
      </p:sp>
      <p:sp>
        <p:nvSpPr>
          <p:cNvPr id="20" name="Text 17"/>
          <p:cNvSpPr/>
          <p:nvPr/>
        </p:nvSpPr>
        <p:spPr>
          <a:xfrm>
            <a:off x="5674281" y="3296245"/>
            <a:ext cx="328172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XP practices (pair programming, TDD)</a:t>
            </a:r>
            <a:endParaRPr lang="en-US" sz="1150" dirty="0"/>
          </a:p>
        </p:txBody>
      </p:sp>
      <p:sp>
        <p:nvSpPr>
          <p:cNvPr id="21" name="Text 18"/>
          <p:cNvSpPr/>
          <p:nvPr/>
        </p:nvSpPr>
        <p:spPr>
          <a:xfrm>
            <a:off x="5674281" y="3586162"/>
            <a:ext cx="328172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Lean principles</a:t>
            </a:r>
            <a:endParaRPr lang="en-US" sz="1150" dirty="0"/>
          </a:p>
        </p:txBody>
      </p:sp>
      <p:sp>
        <p:nvSpPr>
          <p:cNvPr id="22" name="Text 19"/>
          <p:cNvSpPr/>
          <p:nvPr/>
        </p:nvSpPr>
        <p:spPr>
          <a:xfrm>
            <a:off x="5674281" y="3876080"/>
            <a:ext cx="3281720" cy="475774"/>
          </a:xfrm>
          <a:prstGeom prst="rect">
            <a:avLst/>
          </a:prstGeom>
          <a:noFill/>
          <a:ln/>
        </p:spPr>
        <p:txBody>
          <a:bodyPr wrap="squar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Sprints, backlogs, velocity, burndown charts</a:t>
            </a:r>
            <a:endParaRPr lang="en-US" sz="1150" dirty="0"/>
          </a:p>
        </p:txBody>
      </p:sp>
      <p:sp>
        <p:nvSpPr>
          <p:cNvPr id="23" name="Shape 20"/>
          <p:cNvSpPr/>
          <p:nvPr/>
        </p:nvSpPr>
        <p:spPr>
          <a:xfrm>
            <a:off x="9104709" y="2013704"/>
            <a:ext cx="3579138" cy="2730222"/>
          </a:xfrm>
          <a:prstGeom prst="rect">
            <a:avLst/>
          </a:prstGeom>
          <a:solidFill>
            <a:srgbClr val="D2DDF9"/>
          </a:solidFill>
          <a:ln/>
        </p:spPr>
        <p:txBody>
          <a:bodyPr/>
          <a:lstStyle/>
          <a:p>
            <a:endParaRPr lang="en-US"/>
          </a:p>
        </p:txBody>
      </p:sp>
      <p:sp>
        <p:nvSpPr>
          <p:cNvPr id="24" name="Shape 21"/>
          <p:cNvSpPr/>
          <p:nvPr/>
        </p:nvSpPr>
        <p:spPr>
          <a:xfrm>
            <a:off x="9104709" y="2013704"/>
            <a:ext cx="15240" cy="2730222"/>
          </a:xfrm>
          <a:prstGeom prst="roundRect">
            <a:avLst>
              <a:gd name="adj" fmla="val 409948"/>
            </a:avLst>
          </a:prstGeom>
          <a:solidFill>
            <a:srgbClr val="B8C3DF"/>
          </a:solidFill>
          <a:ln/>
        </p:spPr>
        <p:txBody>
          <a:bodyPr/>
          <a:lstStyle/>
          <a:p>
            <a:endParaRPr lang="en-US"/>
          </a:p>
        </p:txBody>
      </p:sp>
      <p:sp>
        <p:nvSpPr>
          <p:cNvPr id="25" name="Text 22"/>
          <p:cNvSpPr/>
          <p:nvPr/>
        </p:nvSpPr>
        <p:spPr>
          <a:xfrm>
            <a:off x="9253418" y="2162413"/>
            <a:ext cx="2520315" cy="232410"/>
          </a:xfrm>
          <a:prstGeom prst="rect">
            <a:avLst/>
          </a:prstGeom>
          <a:noFill/>
          <a:ln/>
        </p:spPr>
        <p:txBody>
          <a:bodyPr wrap="none" lIns="0" tIns="0" rIns="0" bIns="0" rtlCol="0" anchor="t"/>
          <a:lstStyle/>
          <a:p>
            <a:pPr marL="0" indent="0" algn="l">
              <a:lnSpc>
                <a:spcPts val="1800"/>
              </a:lnSpc>
              <a:buNone/>
            </a:pPr>
            <a:r>
              <a:rPr lang="en-US" sz="1450" dirty="0">
                <a:solidFill>
                  <a:srgbClr val="404155"/>
                </a:solidFill>
                <a:latin typeface="Alexandria" pitchFamily="34" charset="0"/>
                <a:ea typeface="Alexandria" pitchFamily="34" charset="-122"/>
                <a:cs typeface="Alexandria" pitchFamily="34" charset="-120"/>
              </a:rPr>
              <a:t>Hybrid Delivery Knowledge</a:t>
            </a:r>
            <a:endParaRPr lang="en-US" sz="1450" dirty="0"/>
          </a:p>
        </p:txBody>
      </p:sp>
      <p:sp>
        <p:nvSpPr>
          <p:cNvPr id="26" name="Text 23"/>
          <p:cNvSpPr/>
          <p:nvPr/>
        </p:nvSpPr>
        <p:spPr>
          <a:xfrm>
            <a:off x="9253418" y="2484001"/>
            <a:ext cx="3281720" cy="475774"/>
          </a:xfrm>
          <a:prstGeom prst="rect">
            <a:avLst/>
          </a:prstGeom>
          <a:noFill/>
          <a:ln/>
        </p:spPr>
        <p:txBody>
          <a:bodyPr wrap="squar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Combining predictive planning with agile execution</a:t>
            </a:r>
            <a:endParaRPr lang="en-US" sz="1150" dirty="0"/>
          </a:p>
        </p:txBody>
      </p:sp>
      <p:sp>
        <p:nvSpPr>
          <p:cNvPr id="27" name="Text 24"/>
          <p:cNvSpPr/>
          <p:nvPr/>
        </p:nvSpPr>
        <p:spPr>
          <a:xfrm>
            <a:off x="9253418" y="3011805"/>
            <a:ext cx="328172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Using rolling-wave planning</a:t>
            </a:r>
            <a:endParaRPr lang="en-US" sz="1150" dirty="0"/>
          </a:p>
        </p:txBody>
      </p:sp>
      <p:sp>
        <p:nvSpPr>
          <p:cNvPr id="28" name="Text 25"/>
          <p:cNvSpPr/>
          <p:nvPr/>
        </p:nvSpPr>
        <p:spPr>
          <a:xfrm>
            <a:off x="9253418" y="3301722"/>
            <a:ext cx="3281720" cy="475774"/>
          </a:xfrm>
          <a:prstGeom prst="rect">
            <a:avLst/>
          </a:prstGeom>
          <a:noFill/>
          <a:ln/>
        </p:spPr>
        <p:txBody>
          <a:bodyPr wrap="squar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Managing dependencies between agile and waterfall teams</a:t>
            </a:r>
            <a:endParaRPr lang="en-US" sz="1150" dirty="0"/>
          </a:p>
        </p:txBody>
      </p:sp>
      <p:sp>
        <p:nvSpPr>
          <p:cNvPr id="29" name="Text 26"/>
          <p:cNvSpPr/>
          <p:nvPr/>
        </p:nvSpPr>
        <p:spPr>
          <a:xfrm>
            <a:off x="9253418" y="3829526"/>
            <a:ext cx="3281720" cy="475774"/>
          </a:xfrm>
          <a:prstGeom prst="rect">
            <a:avLst/>
          </a:prstGeom>
          <a:noFill/>
          <a:ln/>
        </p:spPr>
        <p:txBody>
          <a:bodyPr wrap="squar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Creating hybrid schedules and governance models</a:t>
            </a:r>
            <a:endParaRPr lang="en-US" sz="1150" dirty="0"/>
          </a:p>
        </p:txBody>
      </p:sp>
      <p:sp>
        <p:nvSpPr>
          <p:cNvPr id="30" name="Text 27"/>
          <p:cNvSpPr/>
          <p:nvPr/>
        </p:nvSpPr>
        <p:spPr>
          <a:xfrm>
            <a:off x="9253418" y="4357330"/>
            <a:ext cx="328172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Balancing flexibility with scope boundaries</a:t>
            </a:r>
            <a:endParaRPr lang="en-US" sz="1150" dirty="0"/>
          </a:p>
        </p:txBody>
      </p:sp>
      <p:sp>
        <p:nvSpPr>
          <p:cNvPr id="31" name="Text 28"/>
          <p:cNvSpPr/>
          <p:nvPr/>
        </p:nvSpPr>
        <p:spPr>
          <a:xfrm>
            <a:off x="1938814" y="4974669"/>
            <a:ext cx="4962287" cy="278844"/>
          </a:xfrm>
          <a:prstGeom prst="rect">
            <a:avLst/>
          </a:prstGeom>
          <a:noFill/>
          <a:ln/>
        </p:spPr>
        <p:txBody>
          <a:bodyPr wrap="none" lIns="0" tIns="0" rIns="0" bIns="0" rtlCol="0" anchor="t"/>
          <a:lstStyle/>
          <a:p>
            <a:pPr marL="0" indent="0" algn="l">
              <a:lnSpc>
                <a:spcPts val="2150"/>
              </a:lnSpc>
              <a:buNone/>
            </a:pPr>
            <a:r>
              <a:rPr lang="en-US" sz="1750" dirty="0">
                <a:solidFill>
                  <a:srgbClr val="1B1B27"/>
                </a:solidFill>
                <a:latin typeface="Alexandria" pitchFamily="34" charset="0"/>
                <a:ea typeface="Alexandria" pitchFamily="34" charset="-122"/>
                <a:cs typeface="Alexandria" pitchFamily="34" charset="-120"/>
              </a:rPr>
              <a:t>Agile/Hybrid Scenario Types You'll Encounter</a:t>
            </a:r>
            <a:endParaRPr lang="en-US" sz="1750" dirty="0"/>
          </a:p>
        </p:txBody>
      </p:sp>
      <p:sp>
        <p:nvSpPr>
          <p:cNvPr id="32" name="Text 29"/>
          <p:cNvSpPr/>
          <p:nvPr/>
        </p:nvSpPr>
        <p:spPr>
          <a:xfrm>
            <a:off x="2161937" y="5610463"/>
            <a:ext cx="1052953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"What should the Scrum Master do next?"</a:t>
            </a:r>
            <a:endParaRPr lang="en-US" sz="1150" dirty="0"/>
          </a:p>
        </p:txBody>
      </p:sp>
      <p:sp>
        <p:nvSpPr>
          <p:cNvPr id="33" name="Text 30"/>
          <p:cNvSpPr/>
          <p:nvPr/>
        </p:nvSpPr>
        <p:spPr>
          <a:xfrm>
            <a:off x="2161937" y="5900380"/>
            <a:ext cx="1052953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"How should the team respond to changing requirements?"</a:t>
            </a:r>
            <a:endParaRPr lang="en-US" sz="1150" dirty="0"/>
          </a:p>
        </p:txBody>
      </p:sp>
      <p:sp>
        <p:nvSpPr>
          <p:cNvPr id="34" name="Text 31"/>
          <p:cNvSpPr/>
          <p:nvPr/>
        </p:nvSpPr>
        <p:spPr>
          <a:xfrm>
            <a:off x="2161937" y="6190298"/>
            <a:ext cx="1052953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"A stakeholder requests a mid-sprint change—what do you do?"</a:t>
            </a:r>
            <a:endParaRPr lang="en-US" sz="1150" dirty="0"/>
          </a:p>
        </p:txBody>
      </p:sp>
      <p:sp>
        <p:nvSpPr>
          <p:cNvPr id="35" name="Text 32"/>
          <p:cNvSpPr/>
          <p:nvPr/>
        </p:nvSpPr>
        <p:spPr>
          <a:xfrm>
            <a:off x="2161937" y="6480215"/>
            <a:ext cx="1052953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"A predictive vendor must integrate with an agile team—how do you coordinate?"</a:t>
            </a:r>
            <a:endParaRPr lang="en-US" sz="1150" dirty="0"/>
          </a:p>
        </p:txBody>
      </p:sp>
      <p:sp>
        <p:nvSpPr>
          <p:cNvPr id="36" name="Text 33"/>
          <p:cNvSpPr/>
          <p:nvPr/>
        </p:nvSpPr>
        <p:spPr>
          <a:xfrm>
            <a:off x="2161937" y="6770132"/>
            <a:ext cx="10529530"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04155"/>
                </a:solidFill>
                <a:latin typeface="Nobile" pitchFamily="34" charset="0"/>
                <a:ea typeface="Nobile" pitchFamily="34" charset="-122"/>
                <a:cs typeface="Nobile" pitchFamily="34" charset="-120"/>
              </a:rPr>
              <a:t>"How do you resolve bottlenecks on a Kanban board?"</a:t>
            </a:r>
            <a:endParaRPr lang="en-US" sz="1150" dirty="0"/>
          </a:p>
        </p:txBody>
      </p:sp>
      <p:sp>
        <p:nvSpPr>
          <p:cNvPr id="37" name="Shape 34"/>
          <p:cNvSpPr/>
          <p:nvPr/>
        </p:nvSpPr>
        <p:spPr>
          <a:xfrm>
            <a:off x="1938814" y="5476637"/>
            <a:ext cx="15240" cy="1583412"/>
          </a:xfrm>
          <a:prstGeom prst="rect">
            <a:avLst/>
          </a:prstGeom>
          <a:solidFill>
            <a:srgbClr val="1B54DA"/>
          </a:solidFill>
          <a:ln/>
        </p:spPr>
        <p:txBody>
          <a:bodyPr/>
          <a:lstStyle/>
          <a:p>
            <a:endParaRPr lang="en-US"/>
          </a:p>
        </p:txBody>
      </p:sp>
      <p:sp>
        <p:nvSpPr>
          <p:cNvPr id="38" name="Text 35"/>
          <p:cNvSpPr/>
          <p:nvPr/>
        </p:nvSpPr>
        <p:spPr>
          <a:xfrm>
            <a:off x="1938814" y="7227332"/>
            <a:ext cx="10752653" cy="475774"/>
          </a:xfrm>
          <a:prstGeom prst="rect">
            <a:avLst/>
          </a:prstGeom>
          <a:noFill/>
          <a:ln/>
        </p:spPr>
        <p:txBody>
          <a:bodyPr wrap="square" lIns="0" tIns="0" rIns="0" bIns="0" rtlCol="0" anchor="t"/>
          <a:lstStyle/>
          <a:p>
            <a:pPr marL="0" indent="0" algn="l">
              <a:lnSpc>
                <a:spcPts val="1850"/>
              </a:lnSpc>
              <a:buNone/>
            </a:pPr>
            <a:r>
              <a:rPr lang="en-US" sz="1150" dirty="0">
                <a:solidFill>
                  <a:srgbClr val="404155"/>
                </a:solidFill>
                <a:latin typeface="Nobile" pitchFamily="34" charset="0"/>
                <a:ea typeface="Nobile" pitchFamily="34" charset="-122"/>
                <a:cs typeface="Nobile" pitchFamily="34" charset="-120"/>
              </a:rPr>
              <a:t>To perform well, candidates should understand </a:t>
            </a:r>
            <a:r>
              <a:rPr lang="en-US" sz="1150" b="1" dirty="0">
                <a:solidFill>
                  <a:srgbClr val="404155"/>
                </a:solidFill>
                <a:latin typeface="Nobile" pitchFamily="34" charset="0"/>
                <a:ea typeface="Nobile" pitchFamily="34" charset="-122"/>
                <a:cs typeface="Nobile" pitchFamily="34" charset="-120"/>
              </a:rPr>
              <a:t>when</a:t>
            </a:r>
            <a:r>
              <a:rPr lang="en-US" sz="1150" dirty="0">
                <a:solidFill>
                  <a:srgbClr val="404155"/>
                </a:solidFill>
                <a:latin typeface="Nobile" pitchFamily="34" charset="0"/>
                <a:ea typeface="Nobile" pitchFamily="34" charset="-122"/>
                <a:cs typeface="Nobile" pitchFamily="34" charset="-120"/>
              </a:rPr>
              <a:t> to apply agile, predictive, or hybrid methods—not just the definitions. Context matters more than memorization.</a:t>
            </a:r>
            <a:endParaRPr lang="en-US" sz="11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786</TotalTime>
  <Words>1995</Words>
  <Application>Microsoft Office PowerPoint</Application>
  <PresentationFormat>Custom</PresentationFormat>
  <Paragraphs>220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Nobile</vt:lpstr>
      <vt:lpstr>Arial</vt:lpstr>
      <vt:lpstr>Alexandria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2</cp:revision>
  <dcterms:created xsi:type="dcterms:W3CDTF">2026-01-09T23:21:57Z</dcterms:created>
  <dcterms:modified xsi:type="dcterms:W3CDTF">2026-01-10T12:29:34Z</dcterms:modified>
</cp:coreProperties>
</file>