
<file path=[Content_Types].xml><?xml version="1.0" encoding="utf-8"?>
<Types xmlns="http://schemas.openxmlformats.org/package/2006/content-types">
  <Default Extension="fntdata" ContentType="application/x-fontdata"/>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autoCompressPictures="0">
  <p:sldMasterIdLst>
    <p:sldMasterId id="2147483648" r:id="rId1"/>
  </p:sldMasterIdLst>
  <p:notesMasterIdLst>
    <p:notesMasterId r:id="rId17"/>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Lst>
  <p:sldSz cx="14630400" cy="8229600"/>
  <p:notesSz cx="8229600" cy="14630400"/>
  <p:embeddedFontLst>
    <p:embeddedFont>
      <p:font typeface="Alice" panose="020B0604020202020204" charset="0"/>
      <p:regular r:id="rId18"/>
    </p:embeddedFont>
    <p:embeddedFont>
      <p:font typeface="Lora" pitchFamily="2" charset="0"/>
      <p:regular r:id="rId19"/>
      <p:bold r:id="rId20"/>
    </p:embeddedFont>
    <p:embeddedFont>
      <p:font typeface="Lora Bold" charset="0"/>
      <p:bold r:id="rId21"/>
    </p:embeddedFont>
    <p:embeddedFont>
      <p:font typeface="Lora Medium" pitchFamily="2" charset="0"/>
      <p:regular r:id="rId22"/>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11"/>
    <p:restoredTop sz="94610"/>
  </p:normalViewPr>
  <p:slideViewPr>
    <p:cSldViewPr snapToGrid="0" snapToObjects="1">
      <p:cViewPr varScale="1">
        <p:scale>
          <a:sx n="63" d="100"/>
          <a:sy n="63" d="100"/>
        </p:scale>
        <p:origin x="946" y="27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font" Target="fonts/font1.fntdata"/><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font" Target="fonts/font4.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font" Target="fonts/font3.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font" Target="fonts/font2.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5.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59318684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10</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11</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12</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13</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14</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15</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2</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3</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4</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5</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6</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7</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8</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9</a:t>
            </a:fld>
            <a:endParaRPr lang="en-US"/>
          </a:p>
        </p:txBody>
      </p:sp>
    </p:spTree>
    <p:extLst>
      <p:ext uri="{BB962C8B-B14F-4D97-AF65-F5344CB8AC3E}">
        <p14:creationId xmlns:p14="http://schemas.microsoft.com/office/powerpoint/2010/main" val="102408699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DEFAULT">
    <p:bg>
      <p:bgRef idx="1001">
        <a:schemeClr val="bg1"/>
      </p:bgRef>
    </p:bg>
    <p:spTree>
      <p:nvGrpSpPr>
        <p:cNvPr id="1" name=""/>
        <p:cNvGrpSpPr/>
        <p:nvPr/>
      </p:nvGrpSpPr>
      <p:grpSpPr>
        <a:xfrm>
          <a:off x="0" y="0"/>
          <a:ext cx="0" cy="0"/>
          <a:chOff x="0" y="0"/>
          <a:chExt cx="0" cy="0"/>
        </a:xfrm>
      </p:grpSpPr>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Slide 9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F1F2DE"/>
          </a:solidFill>
          <a:ln/>
        </p:spPr>
      </p:sp>
      <p:sp>
        <p:nvSpPr>
          <p:cNvPr id="3" name="Shape 1"/>
          <p:cNvSpPr/>
          <p:nvPr/>
        </p:nvSpPr>
        <p:spPr>
          <a:xfrm>
            <a:off x="0" y="0"/>
            <a:ext cx="14630400" cy="8229600"/>
          </a:xfrm>
          <a:prstGeom prst="rect">
            <a:avLst/>
          </a:prstGeom>
          <a:solidFill>
            <a:srgbClr val="FCFBF8"/>
          </a:solidFill>
          <a:ln/>
        </p:spPr>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Slide 10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F1F2DE"/>
          </a:solidFill>
          <a:ln/>
        </p:spPr>
      </p:sp>
      <p:sp>
        <p:nvSpPr>
          <p:cNvPr id="3" name="Shape 1"/>
          <p:cNvSpPr/>
          <p:nvPr/>
        </p:nvSpPr>
        <p:spPr>
          <a:xfrm>
            <a:off x="0" y="0"/>
            <a:ext cx="14630400" cy="8229600"/>
          </a:xfrm>
          <a:prstGeom prst="rect">
            <a:avLst/>
          </a:prstGeom>
          <a:solidFill>
            <a:srgbClr val="FCFBF8"/>
          </a:solidFill>
          <a:ln/>
        </p:spPr>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Slide 11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F1F2DE"/>
          </a:solidFill>
          <a:ln/>
        </p:spPr>
      </p:sp>
      <p:sp>
        <p:nvSpPr>
          <p:cNvPr id="3" name="Shape 1"/>
          <p:cNvSpPr/>
          <p:nvPr/>
        </p:nvSpPr>
        <p:spPr>
          <a:xfrm>
            <a:off x="0" y="0"/>
            <a:ext cx="14630400" cy="8229600"/>
          </a:xfrm>
          <a:prstGeom prst="rect">
            <a:avLst/>
          </a:prstGeom>
          <a:solidFill>
            <a:srgbClr val="FCFBF8"/>
          </a:solidFill>
          <a:ln/>
        </p:spPr>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Slide 12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F1F2DE"/>
          </a:solidFill>
          <a:ln/>
        </p:spPr>
      </p:sp>
      <p:sp>
        <p:nvSpPr>
          <p:cNvPr id="3" name="Shape 1"/>
          <p:cNvSpPr/>
          <p:nvPr/>
        </p:nvSpPr>
        <p:spPr>
          <a:xfrm>
            <a:off x="0" y="0"/>
            <a:ext cx="14630400" cy="8229600"/>
          </a:xfrm>
          <a:prstGeom prst="rect">
            <a:avLst/>
          </a:prstGeom>
          <a:solidFill>
            <a:srgbClr val="FCFBF8"/>
          </a:solidFill>
          <a:ln/>
        </p:spPr>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Slide 13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F1F2DE"/>
          </a:solidFill>
          <a:ln/>
        </p:spPr>
      </p:sp>
      <p:sp>
        <p:nvSpPr>
          <p:cNvPr id="3" name="Shape 1"/>
          <p:cNvSpPr/>
          <p:nvPr/>
        </p:nvSpPr>
        <p:spPr>
          <a:xfrm>
            <a:off x="0" y="0"/>
            <a:ext cx="14630400" cy="8229600"/>
          </a:xfrm>
          <a:prstGeom prst="rect">
            <a:avLst/>
          </a:prstGeom>
          <a:solidFill>
            <a:srgbClr val="FCFBF8"/>
          </a:solidFill>
          <a:ln/>
        </p:spPr>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Slide 14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F1F2DE"/>
          </a:solidFill>
          <a:ln/>
        </p:spPr>
      </p:sp>
      <p:sp>
        <p:nvSpPr>
          <p:cNvPr id="3" name="Shape 1"/>
          <p:cNvSpPr/>
          <p:nvPr/>
        </p:nvSpPr>
        <p:spPr>
          <a:xfrm>
            <a:off x="0" y="0"/>
            <a:ext cx="14630400" cy="8229600"/>
          </a:xfrm>
          <a:prstGeom prst="rect">
            <a:avLst/>
          </a:prstGeom>
          <a:solidFill>
            <a:srgbClr val="FCFBF8"/>
          </a:solidFill>
          <a:ln/>
        </p:spPr>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Slide 15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F1F2DE"/>
          </a:solidFill>
          <a:ln/>
        </p:spPr>
      </p:sp>
      <p:sp>
        <p:nvSpPr>
          <p:cNvPr id="3" name="Shape 1"/>
          <p:cNvSpPr/>
          <p:nvPr/>
        </p:nvSpPr>
        <p:spPr>
          <a:xfrm>
            <a:off x="0" y="0"/>
            <a:ext cx="14630400" cy="8229600"/>
          </a:xfrm>
          <a:prstGeom prst="rect">
            <a:avLst/>
          </a:prstGeom>
          <a:solidFill>
            <a:srgbClr val="FCFBF8"/>
          </a:solidFill>
          <a:ln/>
        </p:spPr>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Slide 1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F1F2DE"/>
          </a:solidFill>
          <a:ln/>
        </p:spPr>
      </p:sp>
      <p:sp>
        <p:nvSpPr>
          <p:cNvPr id="3" name="Shape 1"/>
          <p:cNvSpPr/>
          <p:nvPr/>
        </p:nvSpPr>
        <p:spPr>
          <a:xfrm>
            <a:off x="0" y="0"/>
            <a:ext cx="14630400" cy="8229600"/>
          </a:xfrm>
          <a:prstGeom prst="rect">
            <a:avLst/>
          </a:prstGeom>
          <a:solidFill>
            <a:srgbClr val="FCFBF8"/>
          </a:solidFill>
          <a:ln/>
        </p:spPr>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Slide 2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F1F2DE"/>
          </a:solidFill>
          <a:ln/>
        </p:spPr>
      </p:sp>
      <p:sp>
        <p:nvSpPr>
          <p:cNvPr id="3" name="Shape 1"/>
          <p:cNvSpPr/>
          <p:nvPr/>
        </p:nvSpPr>
        <p:spPr>
          <a:xfrm>
            <a:off x="0" y="0"/>
            <a:ext cx="14630400" cy="8229600"/>
          </a:xfrm>
          <a:prstGeom prst="rect">
            <a:avLst/>
          </a:prstGeom>
          <a:solidFill>
            <a:srgbClr val="FCFBF8"/>
          </a:solidFill>
          <a:ln/>
        </p:spPr>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Slide 3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F1F2DE"/>
          </a:solidFill>
          <a:ln/>
        </p:spPr>
      </p:sp>
      <p:sp>
        <p:nvSpPr>
          <p:cNvPr id="3" name="Shape 1"/>
          <p:cNvSpPr/>
          <p:nvPr/>
        </p:nvSpPr>
        <p:spPr>
          <a:xfrm>
            <a:off x="0" y="0"/>
            <a:ext cx="14630400" cy="8229600"/>
          </a:xfrm>
          <a:prstGeom prst="rect">
            <a:avLst/>
          </a:prstGeom>
          <a:solidFill>
            <a:srgbClr val="FCFBF8"/>
          </a:solidFill>
          <a:ln/>
        </p:spPr>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Slide 4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F1F2DE"/>
          </a:solidFill>
          <a:ln/>
        </p:spPr>
      </p:sp>
      <p:sp>
        <p:nvSpPr>
          <p:cNvPr id="3" name="Shape 1"/>
          <p:cNvSpPr/>
          <p:nvPr/>
        </p:nvSpPr>
        <p:spPr>
          <a:xfrm>
            <a:off x="0" y="0"/>
            <a:ext cx="14630400" cy="8229600"/>
          </a:xfrm>
          <a:prstGeom prst="rect">
            <a:avLst/>
          </a:prstGeom>
          <a:solidFill>
            <a:srgbClr val="FCFBF8"/>
          </a:solidFill>
          <a:ln/>
        </p:spPr>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Slide 5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F1F2DE"/>
          </a:solidFill>
          <a:ln/>
        </p:spPr>
      </p:sp>
      <p:sp>
        <p:nvSpPr>
          <p:cNvPr id="3" name="Shape 1"/>
          <p:cNvSpPr/>
          <p:nvPr/>
        </p:nvSpPr>
        <p:spPr>
          <a:xfrm>
            <a:off x="0" y="0"/>
            <a:ext cx="14630400" cy="8229600"/>
          </a:xfrm>
          <a:prstGeom prst="rect">
            <a:avLst/>
          </a:prstGeom>
          <a:solidFill>
            <a:srgbClr val="FCFBF8"/>
          </a:solidFill>
          <a:ln/>
        </p:spPr>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Slide 6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F1F2DE"/>
          </a:solidFill>
          <a:ln/>
        </p:spPr>
      </p:sp>
      <p:sp>
        <p:nvSpPr>
          <p:cNvPr id="3" name="Shape 1"/>
          <p:cNvSpPr/>
          <p:nvPr/>
        </p:nvSpPr>
        <p:spPr>
          <a:xfrm>
            <a:off x="0" y="0"/>
            <a:ext cx="14630400" cy="8229600"/>
          </a:xfrm>
          <a:prstGeom prst="rect">
            <a:avLst/>
          </a:prstGeom>
          <a:solidFill>
            <a:srgbClr val="FCFBF8"/>
          </a:solidFill>
          <a:ln/>
        </p:spPr>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Slide 7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F1F2DE"/>
          </a:solidFill>
          <a:ln/>
        </p:spPr>
      </p:sp>
      <p:sp>
        <p:nvSpPr>
          <p:cNvPr id="3" name="Shape 1"/>
          <p:cNvSpPr/>
          <p:nvPr/>
        </p:nvSpPr>
        <p:spPr>
          <a:xfrm>
            <a:off x="0" y="0"/>
            <a:ext cx="14630400" cy="8229600"/>
          </a:xfrm>
          <a:prstGeom prst="rect">
            <a:avLst/>
          </a:prstGeom>
          <a:solidFill>
            <a:srgbClr val="FCFBF8"/>
          </a:solidFill>
          <a:ln/>
        </p:spPr>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Slide 8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F1F2DE"/>
          </a:solidFill>
          <a:ln/>
        </p:spPr>
      </p:sp>
      <p:sp>
        <p:nvSpPr>
          <p:cNvPr id="3" name="Shape 1"/>
          <p:cNvSpPr/>
          <p:nvPr/>
        </p:nvSpPr>
        <p:spPr>
          <a:xfrm>
            <a:off x="0" y="0"/>
            <a:ext cx="14630400" cy="8229600"/>
          </a:xfrm>
          <a:prstGeom prst="rect">
            <a:avLst/>
          </a:prstGeom>
          <a:solidFill>
            <a:srgbClr val="FCFBF8"/>
          </a:solidFill>
          <a:ln/>
        </p:spPr>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Lst>
  <p:hf sldNum="0"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0.xml"/><Relationship Id="rId1" Type="http://schemas.openxmlformats.org/officeDocument/2006/relationships/slideLayout" Target="../slideLayouts/slideLayout11.xml"/><Relationship Id="rId5" Type="http://schemas.openxmlformats.org/officeDocument/2006/relationships/image" Target="../media/image27.png"/><Relationship Id="rId4" Type="http://schemas.openxmlformats.org/officeDocument/2006/relationships/image" Target="../media/image26.png"/></Relationships>
</file>

<file path=ppt/slides/_rels/slide11.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1.xml"/><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12.xml"/><Relationship Id="rId1" Type="http://schemas.openxmlformats.org/officeDocument/2006/relationships/slideLayout" Target="../slideLayouts/slideLayout13.xml"/><Relationship Id="rId6" Type="http://schemas.openxmlformats.org/officeDocument/2006/relationships/image" Target="../media/image32.png"/><Relationship Id="rId5" Type="http://schemas.openxmlformats.org/officeDocument/2006/relationships/image" Target="../media/image31.png"/><Relationship Id="rId4" Type="http://schemas.openxmlformats.org/officeDocument/2006/relationships/image" Target="../media/image30.png"/></Relationships>
</file>

<file path=ppt/slides/_rels/slide13.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13.xml"/><Relationship Id="rId1" Type="http://schemas.openxmlformats.org/officeDocument/2006/relationships/slideLayout" Target="../slideLayouts/slideLayout14.xml"/><Relationship Id="rId6" Type="http://schemas.openxmlformats.org/officeDocument/2006/relationships/image" Target="../media/image36.png"/><Relationship Id="rId5" Type="http://schemas.openxmlformats.org/officeDocument/2006/relationships/image" Target="../media/image35.png"/><Relationship Id="rId4" Type="http://schemas.openxmlformats.org/officeDocument/2006/relationships/image" Target="../media/image34.png"/></Relationships>
</file>

<file path=ppt/slides/_rels/slide14.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14.xml"/><Relationship Id="rId1" Type="http://schemas.openxmlformats.org/officeDocument/2006/relationships/slideLayout" Target="../slideLayouts/slideLayout15.xml"/><Relationship Id="rId5" Type="http://schemas.openxmlformats.org/officeDocument/2006/relationships/image" Target="../media/image39.png"/><Relationship Id="rId4" Type="http://schemas.openxmlformats.org/officeDocument/2006/relationships/image" Target="../media/image38.png"/></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6.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4.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4.xml"/><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5.xml"/><Relationship Id="rId1" Type="http://schemas.openxmlformats.org/officeDocument/2006/relationships/slideLayout" Target="../slideLayouts/slideLayout6.xml"/><Relationship Id="rId5" Type="http://schemas.openxmlformats.org/officeDocument/2006/relationships/image" Target="../media/image11.png"/><Relationship Id="rId4" Type="http://schemas.openxmlformats.org/officeDocument/2006/relationships/image" Target="../media/image10.png"/></Relationships>
</file>

<file path=ppt/slides/_rels/slide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8" Type="http://schemas.openxmlformats.org/officeDocument/2006/relationships/image" Target="../media/image18.png"/><Relationship Id="rId3" Type="http://schemas.openxmlformats.org/officeDocument/2006/relationships/image" Target="../media/image13.png"/><Relationship Id="rId7" Type="http://schemas.openxmlformats.org/officeDocument/2006/relationships/image" Target="../media/image17.png"/><Relationship Id="rId2" Type="http://schemas.openxmlformats.org/officeDocument/2006/relationships/notesSlide" Target="../notesSlides/notesSlide7.xml"/><Relationship Id="rId1" Type="http://schemas.openxmlformats.org/officeDocument/2006/relationships/slideLayout" Target="../slideLayouts/slideLayout8.xml"/><Relationship Id="rId6" Type="http://schemas.openxmlformats.org/officeDocument/2006/relationships/image" Target="../media/image16.png"/><Relationship Id="rId5" Type="http://schemas.openxmlformats.org/officeDocument/2006/relationships/image" Target="../media/image15.png"/><Relationship Id="rId10" Type="http://schemas.openxmlformats.org/officeDocument/2006/relationships/image" Target="../media/image20.png"/><Relationship Id="rId4" Type="http://schemas.openxmlformats.org/officeDocument/2006/relationships/image" Target="../media/image14.png"/><Relationship Id="rId9" Type="http://schemas.openxmlformats.org/officeDocument/2006/relationships/image" Target="../media/image19.png"/></Relationships>
</file>

<file path=ppt/slides/_rels/slide8.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8.xml"/><Relationship Id="rId1" Type="http://schemas.openxmlformats.org/officeDocument/2006/relationships/slideLayout" Target="../slideLayouts/slideLayout9.xml"/><Relationship Id="rId6" Type="http://schemas.openxmlformats.org/officeDocument/2006/relationships/image" Target="../media/image24.png"/><Relationship Id="rId5" Type="http://schemas.openxmlformats.org/officeDocument/2006/relationships/image" Target="../media/image23.png"/><Relationship Id="rId4" Type="http://schemas.openxmlformats.org/officeDocument/2006/relationships/image" Target="../media/image22.pn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0.xml"/></Relationships>
</file>

<file path=ppt/slides/slide1.xml><?xml version="1.0" encoding="utf-8"?>
<p:sld xmlns:a="http://schemas.openxmlformats.org/drawingml/2006/main" xmlns:r="http://schemas.openxmlformats.org/officeDocument/2006/relationships" xmlns:p="http://schemas.openxmlformats.org/presentationml/2006/main">
  <p:cSld name="Slide 1">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3"/>
          <a:stretch>
            <a:fillRect/>
          </a:stretch>
        </p:blipFill>
        <p:spPr>
          <a:xfrm>
            <a:off x="0" y="0"/>
            <a:ext cx="5486400" cy="8229600"/>
          </a:xfrm>
          <a:prstGeom prst="rect">
            <a:avLst/>
          </a:prstGeom>
        </p:spPr>
      </p:pic>
      <p:sp>
        <p:nvSpPr>
          <p:cNvPr id="3" name="Text 0"/>
          <p:cNvSpPr/>
          <p:nvPr/>
        </p:nvSpPr>
        <p:spPr>
          <a:xfrm>
            <a:off x="6280190" y="1330762"/>
            <a:ext cx="7556421" cy="1417558"/>
          </a:xfrm>
          <a:prstGeom prst="rect">
            <a:avLst/>
          </a:prstGeom>
          <a:noFill/>
          <a:ln/>
        </p:spPr>
        <p:txBody>
          <a:bodyPr wrap="square" lIns="0" tIns="0" rIns="0" bIns="0" rtlCol="0" anchor="t"/>
          <a:lstStyle/>
          <a:p>
            <a:pPr marL="0" indent="0">
              <a:lnSpc>
                <a:spcPts val="5550"/>
              </a:lnSpc>
              <a:buNone/>
            </a:pPr>
            <a:r>
              <a:rPr lang="en-US" sz="4450" dirty="0">
                <a:solidFill>
                  <a:srgbClr val="233E32"/>
                </a:solidFill>
                <a:latin typeface="Alice" pitchFamily="34" charset="0"/>
                <a:ea typeface="Alice" pitchFamily="34" charset="-122"/>
                <a:cs typeface="Alice" pitchFamily="34" charset="-120"/>
              </a:rPr>
              <a:t>Certified Lean Management Professional Exam Guide</a:t>
            </a:r>
            <a:endParaRPr lang="en-US" sz="4450" dirty="0"/>
          </a:p>
        </p:txBody>
      </p:sp>
      <p:sp>
        <p:nvSpPr>
          <p:cNvPr id="4" name="Text 1"/>
          <p:cNvSpPr/>
          <p:nvPr/>
        </p:nvSpPr>
        <p:spPr>
          <a:xfrm>
            <a:off x="6280190" y="3088481"/>
            <a:ext cx="7556421" cy="1814513"/>
          </a:xfrm>
          <a:prstGeom prst="rect">
            <a:avLst/>
          </a:prstGeom>
          <a:noFill/>
          <a:ln/>
        </p:spPr>
        <p:txBody>
          <a:bodyPr wrap="square" lIns="0" tIns="0" rIns="0" bIns="0" rtlCol="0" anchor="t"/>
          <a:lstStyle/>
          <a:p>
            <a:pPr marL="0" indent="0">
              <a:lnSpc>
                <a:spcPts val="2850"/>
              </a:lnSpc>
              <a:buNone/>
            </a:pPr>
            <a:r>
              <a:rPr lang="en-US" sz="1750" dirty="0">
                <a:solidFill>
                  <a:srgbClr val="2C2821"/>
                </a:solidFill>
                <a:latin typeface="Lora" pitchFamily="34" charset="0"/>
                <a:ea typeface="Lora" pitchFamily="34" charset="-122"/>
                <a:cs typeface="Lora" pitchFamily="34" charset="-120"/>
              </a:rPr>
              <a:t>Earning the Certified Lean Management Professional (CLMP) credential can be a game-changer for your career in process improvement, efficiency, and operational excellence. This certification validates your expertise in Lean principles and continuous improvement methodologies, making you a valuable asset in any industry.</a:t>
            </a:r>
            <a:endParaRPr lang="en-US" sz="1750" dirty="0"/>
          </a:p>
        </p:txBody>
      </p:sp>
      <p:sp>
        <p:nvSpPr>
          <p:cNvPr id="5" name="Text 2"/>
          <p:cNvSpPr/>
          <p:nvPr/>
        </p:nvSpPr>
        <p:spPr>
          <a:xfrm>
            <a:off x="6280190" y="5158145"/>
            <a:ext cx="7556421" cy="1088708"/>
          </a:xfrm>
          <a:prstGeom prst="rect">
            <a:avLst/>
          </a:prstGeom>
          <a:noFill/>
          <a:ln/>
        </p:spPr>
        <p:txBody>
          <a:bodyPr wrap="square" lIns="0" tIns="0" rIns="0" bIns="0" rtlCol="0" anchor="t"/>
          <a:lstStyle/>
          <a:p>
            <a:pPr marL="0" indent="0">
              <a:lnSpc>
                <a:spcPts val="2850"/>
              </a:lnSpc>
              <a:buNone/>
            </a:pPr>
            <a:r>
              <a:rPr lang="en-US" sz="1750" dirty="0">
                <a:solidFill>
                  <a:srgbClr val="2C2821"/>
                </a:solidFill>
                <a:latin typeface="Lora" pitchFamily="34" charset="0"/>
                <a:ea typeface="Lora" pitchFamily="34" charset="-122"/>
                <a:cs typeface="Lora" pitchFamily="34" charset="-120"/>
              </a:rPr>
              <a:t>This presentation covers everything you need to know about preparing for and passing the CLMP exam, including costs, testing locations, key study topics, and strategies for success.</a:t>
            </a:r>
            <a:endParaRPr lang="en-US" sz="1750" dirty="0"/>
          </a:p>
        </p:txBody>
      </p:sp>
      <p:sp>
        <p:nvSpPr>
          <p:cNvPr id="6" name="Shape 3"/>
          <p:cNvSpPr/>
          <p:nvPr/>
        </p:nvSpPr>
        <p:spPr>
          <a:xfrm>
            <a:off x="6280190" y="6518910"/>
            <a:ext cx="362903" cy="362903"/>
          </a:xfrm>
          <a:prstGeom prst="roundRect">
            <a:avLst>
              <a:gd name="adj" fmla="val 25194296"/>
            </a:avLst>
          </a:prstGeom>
          <a:solidFill>
            <a:srgbClr val="7BCC95"/>
          </a:solidFill>
          <a:ln w="7620">
            <a:solidFill>
              <a:srgbClr val="FFFFFF"/>
            </a:solidFill>
            <a:prstDash val="solid"/>
          </a:ln>
        </p:spPr>
        <p:txBody>
          <a:bodyPr/>
          <a:lstStyle/>
          <a:p>
            <a:endParaRPr lang="en-US"/>
          </a:p>
        </p:txBody>
      </p:sp>
      <p:sp>
        <p:nvSpPr>
          <p:cNvPr id="7" name="Text 4"/>
          <p:cNvSpPr/>
          <p:nvPr/>
        </p:nvSpPr>
        <p:spPr>
          <a:xfrm>
            <a:off x="6378893" y="6651546"/>
            <a:ext cx="165378" cy="97512"/>
          </a:xfrm>
          <a:prstGeom prst="rect">
            <a:avLst/>
          </a:prstGeom>
          <a:noFill/>
          <a:ln/>
        </p:spPr>
        <p:txBody>
          <a:bodyPr wrap="none" lIns="0" tIns="0" rIns="0" bIns="0" rtlCol="0" anchor="t"/>
          <a:lstStyle/>
          <a:p>
            <a:pPr marL="0" indent="0" algn="ctr">
              <a:lnSpc>
                <a:spcPts val="750"/>
              </a:lnSpc>
              <a:buNone/>
            </a:pPr>
            <a:r>
              <a:rPr lang="en-US" sz="750" dirty="0">
                <a:solidFill>
                  <a:srgbClr val="3C3838"/>
                </a:solidFill>
                <a:latin typeface="Lora Medium" pitchFamily="34" charset="0"/>
                <a:ea typeface="Lora Medium" pitchFamily="34" charset="-122"/>
                <a:cs typeface="Lora Medium" pitchFamily="34" charset="-120"/>
              </a:rPr>
              <a:t>kW</a:t>
            </a:r>
            <a:endParaRPr lang="en-US" sz="750" dirty="0"/>
          </a:p>
        </p:txBody>
      </p:sp>
      <p:sp>
        <p:nvSpPr>
          <p:cNvPr id="8" name="Text 5"/>
          <p:cNvSpPr/>
          <p:nvPr/>
        </p:nvSpPr>
        <p:spPr>
          <a:xfrm>
            <a:off x="6756440" y="6502003"/>
            <a:ext cx="2865477" cy="396835"/>
          </a:xfrm>
          <a:prstGeom prst="rect">
            <a:avLst/>
          </a:prstGeom>
          <a:noFill/>
          <a:ln/>
        </p:spPr>
        <p:txBody>
          <a:bodyPr wrap="none" lIns="0" tIns="0" rIns="0" bIns="0" rtlCol="0" anchor="t"/>
          <a:lstStyle/>
          <a:p>
            <a:pPr marL="0" indent="0" algn="l">
              <a:lnSpc>
                <a:spcPts val="3100"/>
              </a:lnSpc>
              <a:buNone/>
            </a:pPr>
            <a:r>
              <a:rPr lang="en-US" sz="2200" b="1">
                <a:solidFill>
                  <a:srgbClr val="2C2821"/>
                </a:solidFill>
                <a:latin typeface="Lora Bold" pitchFamily="34" charset="0"/>
                <a:ea typeface="Lora Bold" pitchFamily="34" charset="-122"/>
                <a:cs typeface="Lora Bold" pitchFamily="34" charset="-120"/>
              </a:rPr>
              <a:t>by Kimberly </a:t>
            </a:r>
            <a:r>
              <a:rPr lang="en-US" sz="2200" b="1" dirty="0">
                <a:solidFill>
                  <a:srgbClr val="2C2821"/>
                </a:solidFill>
                <a:latin typeface="Lora Bold" pitchFamily="34" charset="0"/>
                <a:ea typeface="Lora Bold" pitchFamily="34" charset="-122"/>
                <a:cs typeface="Lora Bold" pitchFamily="34" charset="-120"/>
              </a:rPr>
              <a:t>Wiethoff</a:t>
            </a:r>
            <a:endParaRPr lang="en-US" sz="2200"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name="Slide 10">
    <p:spTree>
      <p:nvGrpSpPr>
        <p:cNvPr id="1" name=""/>
        <p:cNvGrpSpPr/>
        <p:nvPr/>
      </p:nvGrpSpPr>
      <p:grpSpPr>
        <a:xfrm>
          <a:off x="0" y="0"/>
          <a:ext cx="0" cy="0"/>
          <a:chOff x="0" y="0"/>
          <a:chExt cx="0" cy="0"/>
        </a:xfrm>
      </p:grpSpPr>
      <p:sp>
        <p:nvSpPr>
          <p:cNvPr id="2" name="Text 0"/>
          <p:cNvSpPr/>
          <p:nvPr/>
        </p:nvSpPr>
        <p:spPr>
          <a:xfrm>
            <a:off x="746760" y="742712"/>
            <a:ext cx="9843373" cy="666869"/>
          </a:xfrm>
          <a:prstGeom prst="rect">
            <a:avLst/>
          </a:prstGeom>
          <a:noFill/>
          <a:ln/>
        </p:spPr>
        <p:txBody>
          <a:bodyPr wrap="none" lIns="0" tIns="0" rIns="0" bIns="0" rtlCol="0" anchor="t"/>
          <a:lstStyle/>
          <a:p>
            <a:pPr marL="0" indent="0">
              <a:lnSpc>
                <a:spcPts val="5250"/>
              </a:lnSpc>
              <a:buNone/>
            </a:pPr>
            <a:r>
              <a:rPr lang="en-US" sz="4200" dirty="0">
                <a:solidFill>
                  <a:srgbClr val="233E32"/>
                </a:solidFill>
                <a:latin typeface="Alice" pitchFamily="34" charset="0"/>
                <a:ea typeface="Alice" pitchFamily="34" charset="-122"/>
                <a:cs typeface="Alice" pitchFamily="34" charset="-120"/>
              </a:rPr>
              <a:t>Problem Solving and Root Cause Analysis</a:t>
            </a:r>
            <a:endParaRPr lang="en-US" sz="4200" dirty="0"/>
          </a:p>
        </p:txBody>
      </p:sp>
      <p:sp>
        <p:nvSpPr>
          <p:cNvPr id="3" name="Text 1"/>
          <p:cNvSpPr/>
          <p:nvPr/>
        </p:nvSpPr>
        <p:spPr>
          <a:xfrm>
            <a:off x="783312" y="1942981"/>
            <a:ext cx="2667357" cy="333375"/>
          </a:xfrm>
          <a:prstGeom prst="rect">
            <a:avLst/>
          </a:prstGeom>
          <a:noFill/>
          <a:ln/>
        </p:spPr>
        <p:txBody>
          <a:bodyPr wrap="none" lIns="0" tIns="0" rIns="0" bIns="0" rtlCol="0" anchor="t"/>
          <a:lstStyle/>
          <a:p>
            <a:pPr marL="0" indent="0">
              <a:lnSpc>
                <a:spcPts val="2600"/>
              </a:lnSpc>
              <a:buNone/>
            </a:pPr>
            <a:r>
              <a:rPr lang="en-US" sz="2100" b="1" dirty="0">
                <a:solidFill>
                  <a:schemeClr val="accent2">
                    <a:lumMod val="40000"/>
                    <a:lumOff val="60000"/>
                  </a:schemeClr>
                </a:solidFill>
                <a:latin typeface="Alice" pitchFamily="34" charset="0"/>
                <a:ea typeface="Alice" pitchFamily="34" charset="-122"/>
                <a:cs typeface="Alice" pitchFamily="34" charset="-120"/>
              </a:rPr>
              <a:t>The 5 Whys Technique</a:t>
            </a:r>
            <a:endParaRPr lang="en-US" sz="2100" b="1" dirty="0">
              <a:solidFill>
                <a:schemeClr val="accent2">
                  <a:lumMod val="40000"/>
                  <a:lumOff val="60000"/>
                </a:schemeClr>
              </a:solidFill>
            </a:endParaRPr>
          </a:p>
        </p:txBody>
      </p:sp>
      <p:sp>
        <p:nvSpPr>
          <p:cNvPr id="4" name="Text 2"/>
          <p:cNvSpPr/>
          <p:nvPr/>
        </p:nvSpPr>
        <p:spPr>
          <a:xfrm>
            <a:off x="746760" y="2489716"/>
            <a:ext cx="4031456" cy="2048113"/>
          </a:xfrm>
          <a:prstGeom prst="rect">
            <a:avLst/>
          </a:prstGeom>
          <a:noFill/>
          <a:ln/>
        </p:spPr>
        <p:txBody>
          <a:bodyPr wrap="square" lIns="0" tIns="0" rIns="0" bIns="0" rtlCol="0" anchor="t"/>
          <a:lstStyle/>
          <a:p>
            <a:pPr marL="0" indent="0">
              <a:lnSpc>
                <a:spcPts val="2650"/>
              </a:lnSpc>
              <a:buNone/>
            </a:pPr>
            <a:r>
              <a:rPr lang="en-US" sz="1650" dirty="0">
                <a:solidFill>
                  <a:srgbClr val="2C2821"/>
                </a:solidFill>
                <a:latin typeface="Lora" pitchFamily="34" charset="0"/>
                <a:ea typeface="Lora" pitchFamily="34" charset="-122"/>
                <a:cs typeface="Lora" pitchFamily="34" charset="-120"/>
              </a:rPr>
              <a:t>An iterative questioning method that explores cause-and-effect relationships underlying a problem. By asking "why" five times, you can peel away layers of symptoms to reveal the root cause of an issue.</a:t>
            </a:r>
            <a:endParaRPr lang="en-US" sz="1650" dirty="0"/>
          </a:p>
        </p:txBody>
      </p:sp>
      <p:pic>
        <p:nvPicPr>
          <p:cNvPr id="5" name="Image 0" descr="preencoded.png"/>
          <p:cNvPicPr>
            <a:picLocks noChangeAspect="1"/>
          </p:cNvPicPr>
          <p:nvPr/>
        </p:nvPicPr>
        <p:blipFill>
          <a:blip r:embed="rId3"/>
          <a:stretch>
            <a:fillRect/>
          </a:stretch>
        </p:blipFill>
        <p:spPr>
          <a:xfrm>
            <a:off x="746760" y="4777859"/>
            <a:ext cx="3792617" cy="2127528"/>
          </a:xfrm>
          <a:prstGeom prst="rect">
            <a:avLst/>
          </a:prstGeom>
        </p:spPr>
      </p:pic>
      <p:sp>
        <p:nvSpPr>
          <p:cNvPr id="6" name="Text 3"/>
          <p:cNvSpPr/>
          <p:nvPr/>
        </p:nvSpPr>
        <p:spPr>
          <a:xfrm>
            <a:off x="5342930" y="1942981"/>
            <a:ext cx="3438644" cy="333375"/>
          </a:xfrm>
          <a:prstGeom prst="rect">
            <a:avLst/>
          </a:prstGeom>
          <a:noFill/>
          <a:ln/>
        </p:spPr>
        <p:txBody>
          <a:bodyPr wrap="none" lIns="0" tIns="0" rIns="0" bIns="0" rtlCol="0" anchor="t"/>
          <a:lstStyle/>
          <a:p>
            <a:pPr>
              <a:lnSpc>
                <a:spcPts val="2600"/>
              </a:lnSpc>
            </a:pPr>
            <a:r>
              <a:rPr lang="en-US" sz="2100" b="1" dirty="0">
                <a:solidFill>
                  <a:schemeClr val="accent2">
                    <a:lumMod val="40000"/>
                    <a:lumOff val="60000"/>
                  </a:schemeClr>
                </a:solidFill>
                <a:latin typeface="Alice" pitchFamily="34" charset="0"/>
                <a:ea typeface="Alice" pitchFamily="34" charset="-122"/>
              </a:rPr>
              <a:t>Fishbone (Ishikawa) Diagram</a:t>
            </a:r>
          </a:p>
        </p:txBody>
      </p:sp>
      <p:sp>
        <p:nvSpPr>
          <p:cNvPr id="7" name="Text 4"/>
          <p:cNvSpPr/>
          <p:nvPr/>
        </p:nvSpPr>
        <p:spPr>
          <a:xfrm>
            <a:off x="5306378" y="2489716"/>
            <a:ext cx="4031456" cy="2389465"/>
          </a:xfrm>
          <a:prstGeom prst="rect">
            <a:avLst/>
          </a:prstGeom>
          <a:noFill/>
          <a:ln/>
        </p:spPr>
        <p:txBody>
          <a:bodyPr wrap="square" lIns="0" tIns="0" rIns="0" bIns="0" rtlCol="0" anchor="t"/>
          <a:lstStyle/>
          <a:p>
            <a:pPr marL="0" indent="0">
              <a:lnSpc>
                <a:spcPts val="2650"/>
              </a:lnSpc>
              <a:buNone/>
            </a:pPr>
            <a:r>
              <a:rPr lang="en-US" sz="1650" dirty="0">
                <a:solidFill>
                  <a:srgbClr val="2C2821"/>
                </a:solidFill>
                <a:latin typeface="Lora" pitchFamily="34" charset="0"/>
                <a:ea typeface="Lora" pitchFamily="34" charset="-122"/>
                <a:cs typeface="Lora" pitchFamily="34" charset="-120"/>
              </a:rPr>
              <a:t>A visual tool that helps categorize potential causes of a problem into distinct groups (typically: People, Methods, Machines, Materials, Measurements, and Environment). This comprehensive approach ensures all possible causes are considered.</a:t>
            </a:r>
            <a:endParaRPr lang="en-US" sz="1650" dirty="0"/>
          </a:p>
        </p:txBody>
      </p:sp>
      <p:pic>
        <p:nvPicPr>
          <p:cNvPr id="8" name="Image 1" descr="preencoded.png"/>
          <p:cNvPicPr>
            <a:picLocks noChangeAspect="1"/>
          </p:cNvPicPr>
          <p:nvPr/>
        </p:nvPicPr>
        <p:blipFill>
          <a:blip r:embed="rId4"/>
          <a:stretch>
            <a:fillRect/>
          </a:stretch>
        </p:blipFill>
        <p:spPr>
          <a:xfrm>
            <a:off x="5306378" y="5119211"/>
            <a:ext cx="3792617" cy="2127528"/>
          </a:xfrm>
          <a:prstGeom prst="rect">
            <a:avLst/>
          </a:prstGeom>
        </p:spPr>
      </p:pic>
      <p:sp>
        <p:nvSpPr>
          <p:cNvPr id="9" name="Text 5"/>
          <p:cNvSpPr/>
          <p:nvPr/>
        </p:nvSpPr>
        <p:spPr>
          <a:xfrm>
            <a:off x="9865995" y="1942981"/>
            <a:ext cx="3981093" cy="333375"/>
          </a:xfrm>
          <a:prstGeom prst="rect">
            <a:avLst/>
          </a:prstGeom>
          <a:noFill/>
          <a:ln/>
        </p:spPr>
        <p:txBody>
          <a:bodyPr wrap="none" lIns="0" tIns="0" rIns="0" bIns="0" rtlCol="0" anchor="t"/>
          <a:lstStyle/>
          <a:p>
            <a:pPr marL="0" indent="0">
              <a:lnSpc>
                <a:spcPts val="2600"/>
              </a:lnSpc>
              <a:buNone/>
            </a:pPr>
            <a:r>
              <a:rPr lang="en-US" sz="2100" b="1" dirty="0">
                <a:solidFill>
                  <a:schemeClr val="accent2">
                    <a:lumMod val="40000"/>
                    <a:lumOff val="60000"/>
                  </a:schemeClr>
                </a:solidFill>
                <a:latin typeface="Alice" pitchFamily="34" charset="0"/>
                <a:ea typeface="Alice" pitchFamily="34" charset="-122"/>
                <a:cs typeface="Alice" pitchFamily="34" charset="-120"/>
              </a:rPr>
              <a:t>Failure Mode and Effects Analysis</a:t>
            </a:r>
            <a:endParaRPr lang="en-US" sz="2100" b="1" dirty="0">
              <a:solidFill>
                <a:schemeClr val="accent2">
                  <a:lumMod val="40000"/>
                  <a:lumOff val="60000"/>
                </a:schemeClr>
              </a:solidFill>
            </a:endParaRPr>
          </a:p>
        </p:txBody>
      </p:sp>
      <p:sp>
        <p:nvSpPr>
          <p:cNvPr id="10" name="Text 6"/>
          <p:cNvSpPr/>
          <p:nvPr/>
        </p:nvSpPr>
        <p:spPr>
          <a:xfrm>
            <a:off x="9865995" y="2489716"/>
            <a:ext cx="4031456" cy="1706761"/>
          </a:xfrm>
          <a:prstGeom prst="rect">
            <a:avLst/>
          </a:prstGeom>
          <a:noFill/>
          <a:ln/>
        </p:spPr>
        <p:txBody>
          <a:bodyPr wrap="square" lIns="0" tIns="0" rIns="0" bIns="0" rtlCol="0" anchor="t"/>
          <a:lstStyle/>
          <a:p>
            <a:pPr marL="0" indent="0">
              <a:lnSpc>
                <a:spcPts val="2650"/>
              </a:lnSpc>
              <a:buNone/>
            </a:pPr>
            <a:r>
              <a:rPr lang="en-US" sz="1650" dirty="0">
                <a:solidFill>
                  <a:srgbClr val="2C2821"/>
                </a:solidFill>
                <a:latin typeface="Lora" pitchFamily="34" charset="0"/>
                <a:ea typeface="Lora" pitchFamily="34" charset="-122"/>
                <a:cs typeface="Lora" pitchFamily="34" charset="-120"/>
              </a:rPr>
              <a:t>A systematic, proactive method for evaluating a process to identify where and how it might fail, and assessing the relative impact of different failures to prioritize improvement actions.</a:t>
            </a:r>
            <a:endParaRPr lang="en-US" sz="1650" dirty="0"/>
          </a:p>
        </p:txBody>
      </p:sp>
      <p:pic>
        <p:nvPicPr>
          <p:cNvPr id="11" name="Image 2" descr="preencoded.png"/>
          <p:cNvPicPr>
            <a:picLocks noChangeAspect="1"/>
          </p:cNvPicPr>
          <p:nvPr/>
        </p:nvPicPr>
        <p:blipFill>
          <a:blip r:embed="rId5"/>
          <a:stretch>
            <a:fillRect/>
          </a:stretch>
        </p:blipFill>
        <p:spPr>
          <a:xfrm>
            <a:off x="9865995" y="4436507"/>
            <a:ext cx="3792617" cy="2127528"/>
          </a:xfrm>
          <a:prstGeom prst="rect">
            <a:avLst/>
          </a:prstGeom>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name="Slide 11">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3"/>
          <a:stretch>
            <a:fillRect/>
          </a:stretch>
        </p:blipFill>
        <p:spPr>
          <a:xfrm>
            <a:off x="0" y="0"/>
            <a:ext cx="14630400" cy="2163247"/>
          </a:xfrm>
          <a:prstGeom prst="rect">
            <a:avLst/>
          </a:prstGeom>
        </p:spPr>
      </p:pic>
      <p:sp>
        <p:nvSpPr>
          <p:cNvPr id="3" name="Text 0"/>
          <p:cNvSpPr/>
          <p:nvPr/>
        </p:nvSpPr>
        <p:spPr>
          <a:xfrm>
            <a:off x="605671" y="2639139"/>
            <a:ext cx="8655844" cy="540782"/>
          </a:xfrm>
          <a:prstGeom prst="rect">
            <a:avLst/>
          </a:prstGeom>
          <a:noFill/>
          <a:ln/>
        </p:spPr>
        <p:txBody>
          <a:bodyPr wrap="none" lIns="0" tIns="0" rIns="0" bIns="0" rtlCol="0" anchor="t"/>
          <a:lstStyle/>
          <a:p>
            <a:pPr marL="0" indent="0">
              <a:lnSpc>
                <a:spcPts val="4250"/>
              </a:lnSpc>
              <a:buNone/>
            </a:pPr>
            <a:r>
              <a:rPr lang="en-US" sz="3400" dirty="0">
                <a:solidFill>
                  <a:srgbClr val="233E32"/>
                </a:solidFill>
                <a:latin typeface="Alice" pitchFamily="34" charset="0"/>
                <a:ea typeface="Alice" pitchFamily="34" charset="-122"/>
                <a:cs typeface="Alice" pitchFamily="34" charset="-120"/>
              </a:rPr>
              <a:t>Lean Metrics and Performance Measurement</a:t>
            </a:r>
            <a:endParaRPr lang="en-US" sz="3400" dirty="0"/>
          </a:p>
        </p:txBody>
      </p:sp>
      <p:sp>
        <p:nvSpPr>
          <p:cNvPr id="4" name="Shape 1"/>
          <p:cNvSpPr/>
          <p:nvPr/>
        </p:nvSpPr>
        <p:spPr>
          <a:xfrm>
            <a:off x="605671" y="3439478"/>
            <a:ext cx="13419058" cy="3568065"/>
          </a:xfrm>
          <a:prstGeom prst="roundRect">
            <a:avLst>
              <a:gd name="adj" fmla="val 728"/>
            </a:avLst>
          </a:prstGeom>
          <a:noFill/>
          <a:ln w="7620">
            <a:solidFill>
              <a:srgbClr val="000000">
                <a:alpha val="8000"/>
              </a:srgbClr>
            </a:solidFill>
            <a:prstDash val="solid"/>
          </a:ln>
        </p:spPr>
        <p:txBody>
          <a:bodyPr/>
          <a:lstStyle/>
          <a:p>
            <a:endParaRPr lang="en-US"/>
          </a:p>
        </p:txBody>
      </p:sp>
      <p:sp>
        <p:nvSpPr>
          <p:cNvPr id="5" name="Shape 2"/>
          <p:cNvSpPr/>
          <p:nvPr/>
        </p:nvSpPr>
        <p:spPr>
          <a:xfrm>
            <a:off x="613291" y="3447098"/>
            <a:ext cx="13402389" cy="499824"/>
          </a:xfrm>
          <a:prstGeom prst="rect">
            <a:avLst/>
          </a:prstGeom>
          <a:solidFill>
            <a:srgbClr val="FFFFFF">
              <a:alpha val="4000"/>
            </a:srgbClr>
          </a:solidFill>
          <a:ln/>
        </p:spPr>
        <p:txBody>
          <a:bodyPr/>
          <a:lstStyle/>
          <a:p>
            <a:endParaRPr lang="en-US"/>
          </a:p>
        </p:txBody>
      </p:sp>
      <p:sp>
        <p:nvSpPr>
          <p:cNvPr id="6" name="Text 3"/>
          <p:cNvSpPr/>
          <p:nvPr/>
        </p:nvSpPr>
        <p:spPr>
          <a:xfrm>
            <a:off x="787718" y="3558540"/>
            <a:ext cx="4117181" cy="276939"/>
          </a:xfrm>
          <a:prstGeom prst="rect">
            <a:avLst/>
          </a:prstGeom>
          <a:noFill/>
          <a:ln/>
        </p:spPr>
        <p:txBody>
          <a:bodyPr wrap="none" lIns="0" tIns="0" rIns="0" bIns="0" rtlCol="0" anchor="t"/>
          <a:lstStyle/>
          <a:p>
            <a:pPr marL="0" indent="0">
              <a:lnSpc>
                <a:spcPts val="2150"/>
              </a:lnSpc>
              <a:buNone/>
            </a:pPr>
            <a:r>
              <a:rPr lang="en-US" sz="1350" b="1" dirty="0">
                <a:latin typeface="Lora" pitchFamily="34" charset="0"/>
                <a:ea typeface="Lora" pitchFamily="34" charset="-122"/>
                <a:cs typeface="Lora" pitchFamily="34" charset="-120"/>
              </a:rPr>
              <a:t>Metric</a:t>
            </a:r>
            <a:endParaRPr lang="en-US" sz="1350" b="1" dirty="0"/>
          </a:p>
        </p:txBody>
      </p:sp>
      <p:sp>
        <p:nvSpPr>
          <p:cNvPr id="7" name="Text 4"/>
          <p:cNvSpPr/>
          <p:nvPr/>
        </p:nvSpPr>
        <p:spPr>
          <a:xfrm>
            <a:off x="5258514" y="3558540"/>
            <a:ext cx="4113371" cy="276939"/>
          </a:xfrm>
          <a:prstGeom prst="rect">
            <a:avLst/>
          </a:prstGeom>
          <a:noFill/>
          <a:ln/>
        </p:spPr>
        <p:txBody>
          <a:bodyPr wrap="none" lIns="0" tIns="0" rIns="0" bIns="0" rtlCol="0" anchor="t"/>
          <a:lstStyle/>
          <a:p>
            <a:pPr marL="0" indent="0">
              <a:lnSpc>
                <a:spcPts val="2150"/>
              </a:lnSpc>
              <a:buNone/>
            </a:pPr>
            <a:r>
              <a:rPr lang="en-US" sz="1350" b="1" dirty="0">
                <a:latin typeface="Lora" pitchFamily="34" charset="0"/>
                <a:ea typeface="Lora" pitchFamily="34" charset="-122"/>
                <a:cs typeface="Lora" pitchFamily="34" charset="-120"/>
              </a:rPr>
              <a:t>Definition</a:t>
            </a:r>
            <a:endParaRPr lang="en-US" sz="1350" b="1" dirty="0"/>
          </a:p>
        </p:txBody>
      </p:sp>
      <p:sp>
        <p:nvSpPr>
          <p:cNvPr id="8" name="Text 5"/>
          <p:cNvSpPr/>
          <p:nvPr/>
        </p:nvSpPr>
        <p:spPr>
          <a:xfrm>
            <a:off x="9725501" y="3558540"/>
            <a:ext cx="4117181" cy="276939"/>
          </a:xfrm>
          <a:prstGeom prst="rect">
            <a:avLst/>
          </a:prstGeom>
          <a:noFill/>
          <a:ln/>
        </p:spPr>
        <p:txBody>
          <a:bodyPr wrap="none" lIns="0" tIns="0" rIns="0" bIns="0" rtlCol="0" anchor="t"/>
          <a:lstStyle/>
          <a:p>
            <a:pPr marL="0" indent="0">
              <a:lnSpc>
                <a:spcPts val="2150"/>
              </a:lnSpc>
              <a:buNone/>
            </a:pPr>
            <a:r>
              <a:rPr lang="en-US" sz="1350" b="1" dirty="0">
                <a:latin typeface="Lora" pitchFamily="34" charset="0"/>
                <a:ea typeface="Lora" pitchFamily="34" charset="-122"/>
                <a:cs typeface="Lora" pitchFamily="34" charset="-120"/>
              </a:rPr>
              <a:t>Importance</a:t>
            </a:r>
            <a:endParaRPr lang="en-US" sz="1350" b="1" dirty="0"/>
          </a:p>
        </p:txBody>
      </p:sp>
      <p:sp>
        <p:nvSpPr>
          <p:cNvPr id="9" name="Shape 6"/>
          <p:cNvSpPr/>
          <p:nvPr/>
        </p:nvSpPr>
        <p:spPr>
          <a:xfrm>
            <a:off x="613291" y="3946922"/>
            <a:ext cx="13402389" cy="499824"/>
          </a:xfrm>
          <a:prstGeom prst="rect">
            <a:avLst/>
          </a:prstGeom>
          <a:solidFill>
            <a:srgbClr val="000000">
              <a:alpha val="4000"/>
            </a:srgbClr>
          </a:solidFill>
          <a:ln/>
        </p:spPr>
        <p:txBody>
          <a:bodyPr/>
          <a:lstStyle/>
          <a:p>
            <a:endParaRPr lang="en-US"/>
          </a:p>
        </p:txBody>
      </p:sp>
      <p:sp>
        <p:nvSpPr>
          <p:cNvPr id="10" name="Text 7"/>
          <p:cNvSpPr/>
          <p:nvPr/>
        </p:nvSpPr>
        <p:spPr>
          <a:xfrm>
            <a:off x="787718" y="4058364"/>
            <a:ext cx="4117181" cy="276939"/>
          </a:xfrm>
          <a:prstGeom prst="rect">
            <a:avLst/>
          </a:prstGeom>
          <a:noFill/>
          <a:ln/>
        </p:spPr>
        <p:txBody>
          <a:bodyPr wrap="none" lIns="0" tIns="0" rIns="0" bIns="0" rtlCol="0" anchor="t"/>
          <a:lstStyle/>
          <a:p>
            <a:pPr marL="0" indent="0">
              <a:lnSpc>
                <a:spcPts val="2150"/>
              </a:lnSpc>
              <a:buNone/>
            </a:pPr>
            <a:r>
              <a:rPr lang="en-US" sz="1350" b="1" dirty="0">
                <a:latin typeface="Lora" pitchFamily="34" charset="0"/>
                <a:ea typeface="Lora" pitchFamily="34" charset="-122"/>
                <a:cs typeface="Lora" pitchFamily="34" charset="-120"/>
              </a:rPr>
              <a:t>Cycle Time</a:t>
            </a:r>
            <a:endParaRPr lang="en-US" sz="1350" b="1" dirty="0"/>
          </a:p>
        </p:txBody>
      </p:sp>
      <p:sp>
        <p:nvSpPr>
          <p:cNvPr id="11" name="Text 8"/>
          <p:cNvSpPr/>
          <p:nvPr/>
        </p:nvSpPr>
        <p:spPr>
          <a:xfrm>
            <a:off x="5258514" y="4058364"/>
            <a:ext cx="4113371" cy="276939"/>
          </a:xfrm>
          <a:prstGeom prst="rect">
            <a:avLst/>
          </a:prstGeom>
          <a:noFill/>
          <a:ln/>
        </p:spPr>
        <p:txBody>
          <a:bodyPr wrap="none" lIns="0" tIns="0" rIns="0" bIns="0" rtlCol="0" anchor="t"/>
          <a:lstStyle/>
          <a:p>
            <a:pPr marL="0" indent="0">
              <a:lnSpc>
                <a:spcPts val="2150"/>
              </a:lnSpc>
              <a:buNone/>
            </a:pPr>
            <a:r>
              <a:rPr lang="en-US" sz="1350" dirty="0">
                <a:solidFill>
                  <a:srgbClr val="2C2821"/>
                </a:solidFill>
                <a:latin typeface="Lora" pitchFamily="34" charset="0"/>
                <a:ea typeface="Lora" pitchFamily="34" charset="-122"/>
                <a:cs typeface="Lora" pitchFamily="34" charset="-120"/>
              </a:rPr>
              <a:t>Time to complete one unit from start to finish</a:t>
            </a:r>
            <a:endParaRPr lang="en-US" sz="1350" dirty="0"/>
          </a:p>
        </p:txBody>
      </p:sp>
      <p:sp>
        <p:nvSpPr>
          <p:cNvPr id="12" name="Text 9"/>
          <p:cNvSpPr/>
          <p:nvPr/>
        </p:nvSpPr>
        <p:spPr>
          <a:xfrm>
            <a:off x="9725501" y="4058364"/>
            <a:ext cx="4117181" cy="276939"/>
          </a:xfrm>
          <a:prstGeom prst="rect">
            <a:avLst/>
          </a:prstGeom>
          <a:noFill/>
          <a:ln/>
        </p:spPr>
        <p:txBody>
          <a:bodyPr wrap="none" lIns="0" tIns="0" rIns="0" bIns="0" rtlCol="0" anchor="t"/>
          <a:lstStyle/>
          <a:p>
            <a:pPr marL="0" indent="0">
              <a:lnSpc>
                <a:spcPts val="2150"/>
              </a:lnSpc>
              <a:buNone/>
            </a:pPr>
            <a:r>
              <a:rPr lang="en-US" sz="1350" dirty="0">
                <a:solidFill>
                  <a:srgbClr val="2C2821"/>
                </a:solidFill>
                <a:latin typeface="Lora" pitchFamily="34" charset="0"/>
                <a:ea typeface="Lora" pitchFamily="34" charset="-122"/>
                <a:cs typeface="Lora" pitchFamily="34" charset="-120"/>
              </a:rPr>
              <a:t>Measures process efficiency</a:t>
            </a:r>
            <a:endParaRPr lang="en-US" sz="1350" dirty="0"/>
          </a:p>
        </p:txBody>
      </p:sp>
      <p:sp>
        <p:nvSpPr>
          <p:cNvPr id="13" name="Shape 10"/>
          <p:cNvSpPr/>
          <p:nvPr/>
        </p:nvSpPr>
        <p:spPr>
          <a:xfrm>
            <a:off x="613291" y="4446746"/>
            <a:ext cx="13402389" cy="499824"/>
          </a:xfrm>
          <a:prstGeom prst="rect">
            <a:avLst/>
          </a:prstGeom>
          <a:solidFill>
            <a:srgbClr val="FFFFFF">
              <a:alpha val="4000"/>
            </a:srgbClr>
          </a:solidFill>
          <a:ln/>
        </p:spPr>
        <p:txBody>
          <a:bodyPr/>
          <a:lstStyle/>
          <a:p>
            <a:endParaRPr lang="en-US"/>
          </a:p>
        </p:txBody>
      </p:sp>
      <p:sp>
        <p:nvSpPr>
          <p:cNvPr id="14" name="Text 11"/>
          <p:cNvSpPr/>
          <p:nvPr/>
        </p:nvSpPr>
        <p:spPr>
          <a:xfrm>
            <a:off x="787718" y="4558189"/>
            <a:ext cx="4117181" cy="276939"/>
          </a:xfrm>
          <a:prstGeom prst="rect">
            <a:avLst/>
          </a:prstGeom>
          <a:noFill/>
          <a:ln/>
        </p:spPr>
        <p:txBody>
          <a:bodyPr wrap="none" lIns="0" tIns="0" rIns="0" bIns="0" rtlCol="0" anchor="t"/>
          <a:lstStyle/>
          <a:p>
            <a:pPr marL="0" indent="0">
              <a:lnSpc>
                <a:spcPts val="2150"/>
              </a:lnSpc>
              <a:buNone/>
            </a:pPr>
            <a:r>
              <a:rPr lang="en-US" sz="1350" b="1" dirty="0">
                <a:latin typeface="Lora" pitchFamily="34" charset="0"/>
                <a:ea typeface="Lora" pitchFamily="34" charset="-122"/>
                <a:cs typeface="Lora" pitchFamily="34" charset="-120"/>
              </a:rPr>
              <a:t>Lead Time</a:t>
            </a:r>
            <a:endParaRPr lang="en-US" sz="1350" b="1" dirty="0"/>
          </a:p>
        </p:txBody>
      </p:sp>
      <p:sp>
        <p:nvSpPr>
          <p:cNvPr id="15" name="Text 12"/>
          <p:cNvSpPr/>
          <p:nvPr/>
        </p:nvSpPr>
        <p:spPr>
          <a:xfrm>
            <a:off x="5258514" y="4558189"/>
            <a:ext cx="4113371" cy="276939"/>
          </a:xfrm>
          <a:prstGeom prst="rect">
            <a:avLst/>
          </a:prstGeom>
          <a:noFill/>
          <a:ln/>
        </p:spPr>
        <p:txBody>
          <a:bodyPr wrap="none" lIns="0" tIns="0" rIns="0" bIns="0" rtlCol="0" anchor="t"/>
          <a:lstStyle/>
          <a:p>
            <a:pPr marL="0" indent="0">
              <a:lnSpc>
                <a:spcPts val="2150"/>
              </a:lnSpc>
              <a:buNone/>
            </a:pPr>
            <a:r>
              <a:rPr lang="en-US" sz="1350" dirty="0">
                <a:solidFill>
                  <a:srgbClr val="2C2821"/>
                </a:solidFill>
                <a:latin typeface="Lora" pitchFamily="34" charset="0"/>
                <a:ea typeface="Lora" pitchFamily="34" charset="-122"/>
                <a:cs typeface="Lora" pitchFamily="34" charset="-120"/>
              </a:rPr>
              <a:t>Total time from customer order to delivery</a:t>
            </a:r>
            <a:endParaRPr lang="en-US" sz="1350" dirty="0"/>
          </a:p>
        </p:txBody>
      </p:sp>
      <p:sp>
        <p:nvSpPr>
          <p:cNvPr id="16" name="Text 13"/>
          <p:cNvSpPr/>
          <p:nvPr/>
        </p:nvSpPr>
        <p:spPr>
          <a:xfrm>
            <a:off x="9725501" y="4558189"/>
            <a:ext cx="4117181" cy="276939"/>
          </a:xfrm>
          <a:prstGeom prst="rect">
            <a:avLst/>
          </a:prstGeom>
          <a:noFill/>
          <a:ln/>
        </p:spPr>
        <p:txBody>
          <a:bodyPr wrap="none" lIns="0" tIns="0" rIns="0" bIns="0" rtlCol="0" anchor="t"/>
          <a:lstStyle/>
          <a:p>
            <a:pPr marL="0" indent="0">
              <a:lnSpc>
                <a:spcPts val="2150"/>
              </a:lnSpc>
              <a:buNone/>
            </a:pPr>
            <a:r>
              <a:rPr lang="en-US" sz="1350" dirty="0">
                <a:solidFill>
                  <a:srgbClr val="2C2821"/>
                </a:solidFill>
                <a:latin typeface="Lora" pitchFamily="34" charset="0"/>
                <a:ea typeface="Lora" pitchFamily="34" charset="-122"/>
                <a:cs typeface="Lora" pitchFamily="34" charset="-120"/>
              </a:rPr>
              <a:t>Measures responsiveness to customer</a:t>
            </a:r>
            <a:endParaRPr lang="en-US" sz="1350" dirty="0"/>
          </a:p>
        </p:txBody>
      </p:sp>
      <p:sp>
        <p:nvSpPr>
          <p:cNvPr id="17" name="Shape 14"/>
          <p:cNvSpPr/>
          <p:nvPr/>
        </p:nvSpPr>
        <p:spPr>
          <a:xfrm>
            <a:off x="613291" y="4946571"/>
            <a:ext cx="13402389" cy="776764"/>
          </a:xfrm>
          <a:prstGeom prst="rect">
            <a:avLst/>
          </a:prstGeom>
          <a:solidFill>
            <a:srgbClr val="000000">
              <a:alpha val="4000"/>
            </a:srgbClr>
          </a:solidFill>
          <a:ln/>
        </p:spPr>
        <p:txBody>
          <a:bodyPr/>
          <a:lstStyle/>
          <a:p>
            <a:endParaRPr lang="en-US"/>
          </a:p>
        </p:txBody>
      </p:sp>
      <p:sp>
        <p:nvSpPr>
          <p:cNvPr id="18" name="Text 15"/>
          <p:cNvSpPr/>
          <p:nvPr/>
        </p:nvSpPr>
        <p:spPr>
          <a:xfrm>
            <a:off x="787718" y="5058013"/>
            <a:ext cx="4117181" cy="276939"/>
          </a:xfrm>
          <a:prstGeom prst="rect">
            <a:avLst/>
          </a:prstGeom>
          <a:noFill/>
          <a:ln/>
        </p:spPr>
        <p:txBody>
          <a:bodyPr wrap="none" lIns="0" tIns="0" rIns="0" bIns="0" rtlCol="0" anchor="t"/>
          <a:lstStyle/>
          <a:p>
            <a:pPr marL="0" indent="0">
              <a:lnSpc>
                <a:spcPts val="2150"/>
              </a:lnSpc>
              <a:buNone/>
            </a:pPr>
            <a:r>
              <a:rPr lang="en-US" sz="1350" b="1" dirty="0">
                <a:latin typeface="Lora" pitchFamily="34" charset="0"/>
                <a:ea typeface="Lora" pitchFamily="34" charset="-122"/>
                <a:cs typeface="Lora" pitchFamily="34" charset="-120"/>
              </a:rPr>
              <a:t>Takt Time</a:t>
            </a:r>
            <a:endParaRPr lang="en-US" sz="1350" b="1" dirty="0"/>
          </a:p>
        </p:txBody>
      </p:sp>
      <p:sp>
        <p:nvSpPr>
          <p:cNvPr id="19" name="Text 16"/>
          <p:cNvSpPr/>
          <p:nvPr/>
        </p:nvSpPr>
        <p:spPr>
          <a:xfrm>
            <a:off x="5258514" y="5058013"/>
            <a:ext cx="4113371" cy="553879"/>
          </a:xfrm>
          <a:prstGeom prst="rect">
            <a:avLst/>
          </a:prstGeom>
          <a:noFill/>
          <a:ln/>
        </p:spPr>
        <p:txBody>
          <a:bodyPr wrap="square" lIns="0" tIns="0" rIns="0" bIns="0" rtlCol="0" anchor="t"/>
          <a:lstStyle/>
          <a:p>
            <a:pPr marL="0" indent="0">
              <a:lnSpc>
                <a:spcPts val="2150"/>
              </a:lnSpc>
              <a:buNone/>
            </a:pPr>
            <a:r>
              <a:rPr lang="en-US" sz="1350" dirty="0">
                <a:solidFill>
                  <a:srgbClr val="2C2821"/>
                </a:solidFill>
                <a:latin typeface="Lora" pitchFamily="34" charset="0"/>
                <a:ea typeface="Lora" pitchFamily="34" charset="-122"/>
                <a:cs typeface="Lora" pitchFamily="34" charset="-120"/>
              </a:rPr>
              <a:t>Available production time divided by customer demand</a:t>
            </a:r>
            <a:endParaRPr lang="en-US" sz="1350" dirty="0"/>
          </a:p>
        </p:txBody>
      </p:sp>
      <p:sp>
        <p:nvSpPr>
          <p:cNvPr id="20" name="Text 17"/>
          <p:cNvSpPr/>
          <p:nvPr/>
        </p:nvSpPr>
        <p:spPr>
          <a:xfrm>
            <a:off x="9725501" y="5058013"/>
            <a:ext cx="4117181" cy="276939"/>
          </a:xfrm>
          <a:prstGeom prst="rect">
            <a:avLst/>
          </a:prstGeom>
          <a:noFill/>
          <a:ln/>
        </p:spPr>
        <p:txBody>
          <a:bodyPr wrap="none" lIns="0" tIns="0" rIns="0" bIns="0" rtlCol="0" anchor="t"/>
          <a:lstStyle/>
          <a:p>
            <a:pPr marL="0" indent="0">
              <a:lnSpc>
                <a:spcPts val="2150"/>
              </a:lnSpc>
              <a:buNone/>
            </a:pPr>
            <a:r>
              <a:rPr lang="en-US" sz="1350" dirty="0">
                <a:solidFill>
                  <a:srgbClr val="2C2821"/>
                </a:solidFill>
                <a:latin typeface="Lora" pitchFamily="34" charset="0"/>
                <a:ea typeface="Lora" pitchFamily="34" charset="-122"/>
                <a:cs typeface="Lora" pitchFamily="34" charset="-120"/>
              </a:rPr>
              <a:t>Sets the pace of production to match demand</a:t>
            </a:r>
            <a:endParaRPr lang="en-US" sz="1350" dirty="0"/>
          </a:p>
        </p:txBody>
      </p:sp>
      <p:sp>
        <p:nvSpPr>
          <p:cNvPr id="21" name="Shape 18"/>
          <p:cNvSpPr/>
          <p:nvPr/>
        </p:nvSpPr>
        <p:spPr>
          <a:xfrm>
            <a:off x="613291" y="5723334"/>
            <a:ext cx="13402389" cy="499824"/>
          </a:xfrm>
          <a:prstGeom prst="rect">
            <a:avLst/>
          </a:prstGeom>
          <a:solidFill>
            <a:srgbClr val="FFFFFF">
              <a:alpha val="4000"/>
            </a:srgbClr>
          </a:solidFill>
          <a:ln/>
        </p:spPr>
        <p:txBody>
          <a:bodyPr/>
          <a:lstStyle/>
          <a:p>
            <a:endParaRPr lang="en-US"/>
          </a:p>
        </p:txBody>
      </p:sp>
      <p:sp>
        <p:nvSpPr>
          <p:cNvPr id="22" name="Text 19"/>
          <p:cNvSpPr/>
          <p:nvPr/>
        </p:nvSpPr>
        <p:spPr>
          <a:xfrm>
            <a:off x="787718" y="5834777"/>
            <a:ext cx="4117181" cy="276939"/>
          </a:xfrm>
          <a:prstGeom prst="rect">
            <a:avLst/>
          </a:prstGeom>
          <a:noFill/>
          <a:ln/>
        </p:spPr>
        <p:txBody>
          <a:bodyPr wrap="none" lIns="0" tIns="0" rIns="0" bIns="0" rtlCol="0" anchor="t"/>
          <a:lstStyle/>
          <a:p>
            <a:pPr marL="0" indent="0">
              <a:lnSpc>
                <a:spcPts val="2150"/>
              </a:lnSpc>
              <a:buNone/>
            </a:pPr>
            <a:r>
              <a:rPr lang="en-US" sz="1350" b="1" dirty="0">
                <a:latin typeface="Lora" pitchFamily="34" charset="0"/>
                <a:ea typeface="Lora" pitchFamily="34" charset="-122"/>
                <a:cs typeface="Lora" pitchFamily="34" charset="-120"/>
              </a:rPr>
              <a:t>Overall Equipment Effectiveness (OEE)</a:t>
            </a:r>
            <a:endParaRPr lang="en-US" sz="1350" b="1" dirty="0"/>
          </a:p>
        </p:txBody>
      </p:sp>
      <p:sp>
        <p:nvSpPr>
          <p:cNvPr id="23" name="Text 20"/>
          <p:cNvSpPr/>
          <p:nvPr/>
        </p:nvSpPr>
        <p:spPr>
          <a:xfrm>
            <a:off x="5258514" y="5834777"/>
            <a:ext cx="4113371" cy="276939"/>
          </a:xfrm>
          <a:prstGeom prst="rect">
            <a:avLst/>
          </a:prstGeom>
          <a:noFill/>
          <a:ln/>
        </p:spPr>
        <p:txBody>
          <a:bodyPr wrap="none" lIns="0" tIns="0" rIns="0" bIns="0" rtlCol="0" anchor="t"/>
          <a:lstStyle/>
          <a:p>
            <a:pPr marL="0" indent="0">
              <a:lnSpc>
                <a:spcPts val="2150"/>
              </a:lnSpc>
              <a:buNone/>
            </a:pPr>
            <a:r>
              <a:rPr lang="en-US" sz="1350" dirty="0">
                <a:solidFill>
                  <a:srgbClr val="2C2821"/>
                </a:solidFill>
                <a:latin typeface="Lora" pitchFamily="34" charset="0"/>
                <a:ea typeface="Lora" pitchFamily="34" charset="-122"/>
                <a:cs typeface="Lora" pitchFamily="34" charset="-120"/>
              </a:rPr>
              <a:t>Availability × Performance × Quality</a:t>
            </a:r>
            <a:endParaRPr lang="en-US" sz="1350" dirty="0"/>
          </a:p>
        </p:txBody>
      </p:sp>
      <p:sp>
        <p:nvSpPr>
          <p:cNvPr id="24" name="Text 21"/>
          <p:cNvSpPr/>
          <p:nvPr/>
        </p:nvSpPr>
        <p:spPr>
          <a:xfrm>
            <a:off x="9725501" y="5834777"/>
            <a:ext cx="4117181" cy="276939"/>
          </a:xfrm>
          <a:prstGeom prst="rect">
            <a:avLst/>
          </a:prstGeom>
          <a:noFill/>
          <a:ln/>
        </p:spPr>
        <p:txBody>
          <a:bodyPr wrap="none" lIns="0" tIns="0" rIns="0" bIns="0" rtlCol="0" anchor="t"/>
          <a:lstStyle/>
          <a:p>
            <a:pPr marL="0" indent="0">
              <a:lnSpc>
                <a:spcPts val="2150"/>
              </a:lnSpc>
              <a:buNone/>
            </a:pPr>
            <a:r>
              <a:rPr lang="en-US" sz="1350" dirty="0">
                <a:solidFill>
                  <a:srgbClr val="2C2821"/>
                </a:solidFill>
                <a:latin typeface="Lora" pitchFamily="34" charset="0"/>
                <a:ea typeface="Lora" pitchFamily="34" charset="-122"/>
                <a:cs typeface="Lora" pitchFamily="34" charset="-120"/>
              </a:rPr>
              <a:t>Measures productive manufacturing time</a:t>
            </a:r>
            <a:endParaRPr lang="en-US" sz="1350" dirty="0"/>
          </a:p>
        </p:txBody>
      </p:sp>
      <p:sp>
        <p:nvSpPr>
          <p:cNvPr id="25" name="Shape 22"/>
          <p:cNvSpPr/>
          <p:nvPr/>
        </p:nvSpPr>
        <p:spPr>
          <a:xfrm>
            <a:off x="613291" y="6223159"/>
            <a:ext cx="13402389" cy="776764"/>
          </a:xfrm>
          <a:prstGeom prst="rect">
            <a:avLst/>
          </a:prstGeom>
          <a:solidFill>
            <a:srgbClr val="000000">
              <a:alpha val="4000"/>
            </a:srgbClr>
          </a:solidFill>
          <a:ln/>
        </p:spPr>
        <p:txBody>
          <a:bodyPr/>
          <a:lstStyle/>
          <a:p>
            <a:endParaRPr lang="en-US"/>
          </a:p>
        </p:txBody>
      </p:sp>
      <p:sp>
        <p:nvSpPr>
          <p:cNvPr id="26" name="Text 23"/>
          <p:cNvSpPr/>
          <p:nvPr/>
        </p:nvSpPr>
        <p:spPr>
          <a:xfrm>
            <a:off x="787718" y="6334601"/>
            <a:ext cx="4117181" cy="276939"/>
          </a:xfrm>
          <a:prstGeom prst="rect">
            <a:avLst/>
          </a:prstGeom>
          <a:noFill/>
          <a:ln/>
        </p:spPr>
        <p:txBody>
          <a:bodyPr wrap="none" lIns="0" tIns="0" rIns="0" bIns="0" rtlCol="0" anchor="t"/>
          <a:lstStyle/>
          <a:p>
            <a:pPr marL="0" indent="0">
              <a:lnSpc>
                <a:spcPts val="2150"/>
              </a:lnSpc>
              <a:buNone/>
            </a:pPr>
            <a:r>
              <a:rPr lang="en-US" sz="1350" b="1" dirty="0">
                <a:latin typeface="Lora" pitchFamily="34" charset="0"/>
                <a:ea typeface="Lora" pitchFamily="34" charset="-122"/>
                <a:cs typeface="Lora" pitchFamily="34" charset="-120"/>
              </a:rPr>
              <a:t>First Pass Yield</a:t>
            </a:r>
            <a:endParaRPr lang="en-US" sz="1350" b="1" dirty="0"/>
          </a:p>
        </p:txBody>
      </p:sp>
      <p:sp>
        <p:nvSpPr>
          <p:cNvPr id="27" name="Text 24"/>
          <p:cNvSpPr/>
          <p:nvPr/>
        </p:nvSpPr>
        <p:spPr>
          <a:xfrm>
            <a:off x="5258514" y="6334601"/>
            <a:ext cx="4113371" cy="553879"/>
          </a:xfrm>
          <a:prstGeom prst="rect">
            <a:avLst/>
          </a:prstGeom>
          <a:noFill/>
          <a:ln/>
        </p:spPr>
        <p:txBody>
          <a:bodyPr wrap="square" lIns="0" tIns="0" rIns="0" bIns="0" rtlCol="0" anchor="t"/>
          <a:lstStyle/>
          <a:p>
            <a:pPr marL="0" indent="0">
              <a:lnSpc>
                <a:spcPts val="2150"/>
              </a:lnSpc>
              <a:buNone/>
            </a:pPr>
            <a:r>
              <a:rPr lang="en-US" sz="1350" dirty="0">
                <a:solidFill>
                  <a:srgbClr val="2C2821"/>
                </a:solidFill>
                <a:latin typeface="Lora" pitchFamily="34" charset="0"/>
                <a:ea typeface="Lora" pitchFamily="34" charset="-122"/>
                <a:cs typeface="Lora" pitchFamily="34" charset="-120"/>
              </a:rPr>
              <a:t>Percentage of units produced correctly the first time</a:t>
            </a:r>
            <a:endParaRPr lang="en-US" sz="1350" dirty="0"/>
          </a:p>
        </p:txBody>
      </p:sp>
      <p:sp>
        <p:nvSpPr>
          <p:cNvPr id="28" name="Text 25"/>
          <p:cNvSpPr/>
          <p:nvPr/>
        </p:nvSpPr>
        <p:spPr>
          <a:xfrm>
            <a:off x="9725501" y="6334601"/>
            <a:ext cx="4117181" cy="276939"/>
          </a:xfrm>
          <a:prstGeom prst="rect">
            <a:avLst/>
          </a:prstGeom>
          <a:noFill/>
          <a:ln/>
        </p:spPr>
        <p:txBody>
          <a:bodyPr wrap="none" lIns="0" tIns="0" rIns="0" bIns="0" rtlCol="0" anchor="t"/>
          <a:lstStyle/>
          <a:p>
            <a:pPr marL="0" indent="0">
              <a:lnSpc>
                <a:spcPts val="2150"/>
              </a:lnSpc>
              <a:buNone/>
            </a:pPr>
            <a:r>
              <a:rPr lang="en-US" sz="1350" dirty="0">
                <a:solidFill>
                  <a:srgbClr val="2C2821"/>
                </a:solidFill>
                <a:latin typeface="Lora" pitchFamily="34" charset="0"/>
                <a:ea typeface="Lora" pitchFamily="34" charset="-122"/>
                <a:cs typeface="Lora" pitchFamily="34" charset="-120"/>
              </a:rPr>
              <a:t>Measures process quality</a:t>
            </a:r>
            <a:endParaRPr lang="en-US" sz="1350" dirty="0"/>
          </a:p>
        </p:txBody>
      </p:sp>
      <p:sp>
        <p:nvSpPr>
          <p:cNvPr id="29" name="Text 26"/>
          <p:cNvSpPr/>
          <p:nvPr/>
        </p:nvSpPr>
        <p:spPr>
          <a:xfrm>
            <a:off x="605671" y="7202210"/>
            <a:ext cx="13419058" cy="553879"/>
          </a:xfrm>
          <a:prstGeom prst="rect">
            <a:avLst/>
          </a:prstGeom>
          <a:noFill/>
          <a:ln/>
        </p:spPr>
        <p:txBody>
          <a:bodyPr wrap="square" lIns="0" tIns="0" rIns="0" bIns="0" rtlCol="0" anchor="t"/>
          <a:lstStyle/>
          <a:p>
            <a:pPr marL="0" indent="0">
              <a:lnSpc>
                <a:spcPts val="2150"/>
              </a:lnSpc>
              <a:buNone/>
            </a:pPr>
            <a:r>
              <a:rPr lang="en-US" sz="1350" dirty="0">
                <a:solidFill>
                  <a:srgbClr val="2C2821"/>
                </a:solidFill>
                <a:latin typeface="Lora" pitchFamily="34" charset="0"/>
                <a:ea typeface="Lora" pitchFamily="34" charset="-122"/>
                <a:cs typeface="Lora" pitchFamily="34" charset="-120"/>
              </a:rPr>
              <a:t>Understanding these key performance indicators is essential for measuring the success of Lean implementations and identifying areas for improvement. The CLMP exam tests your ability to calculate and interpret these metrics in various scenarios.</a:t>
            </a:r>
            <a:endParaRPr lang="en-US" sz="1350"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name="Slide 12">
    <p:spTree>
      <p:nvGrpSpPr>
        <p:cNvPr id="1" name=""/>
        <p:cNvGrpSpPr/>
        <p:nvPr/>
      </p:nvGrpSpPr>
      <p:grpSpPr>
        <a:xfrm>
          <a:off x="0" y="0"/>
          <a:ext cx="0" cy="0"/>
          <a:chOff x="0" y="0"/>
          <a:chExt cx="0" cy="0"/>
        </a:xfrm>
      </p:grpSpPr>
      <p:sp>
        <p:nvSpPr>
          <p:cNvPr id="2" name="Text 0"/>
          <p:cNvSpPr/>
          <p:nvPr/>
        </p:nvSpPr>
        <p:spPr>
          <a:xfrm>
            <a:off x="708422" y="615791"/>
            <a:ext cx="5808702" cy="632460"/>
          </a:xfrm>
          <a:prstGeom prst="rect">
            <a:avLst/>
          </a:prstGeom>
          <a:noFill/>
          <a:ln/>
        </p:spPr>
        <p:txBody>
          <a:bodyPr wrap="none" lIns="0" tIns="0" rIns="0" bIns="0" rtlCol="0" anchor="t"/>
          <a:lstStyle/>
          <a:p>
            <a:pPr marL="0" indent="0">
              <a:lnSpc>
                <a:spcPts val="4950"/>
              </a:lnSpc>
              <a:buNone/>
            </a:pPr>
            <a:r>
              <a:rPr lang="en-US" sz="3950" dirty="0">
                <a:solidFill>
                  <a:srgbClr val="233E32"/>
                </a:solidFill>
                <a:latin typeface="Alice" pitchFamily="34" charset="0"/>
                <a:ea typeface="Alice" pitchFamily="34" charset="-122"/>
                <a:cs typeface="Alice" pitchFamily="34" charset="-120"/>
              </a:rPr>
              <a:t>Effective Study Strategies</a:t>
            </a:r>
            <a:endParaRPr lang="en-US" sz="3950" dirty="0"/>
          </a:p>
        </p:txBody>
      </p:sp>
      <p:pic>
        <p:nvPicPr>
          <p:cNvPr id="3" name="Image 0" descr="preencoded.png"/>
          <p:cNvPicPr>
            <a:picLocks noChangeAspect="1"/>
          </p:cNvPicPr>
          <p:nvPr/>
        </p:nvPicPr>
        <p:blipFill>
          <a:blip r:embed="rId3"/>
          <a:stretch>
            <a:fillRect/>
          </a:stretch>
        </p:blipFill>
        <p:spPr>
          <a:xfrm>
            <a:off x="708422" y="1653064"/>
            <a:ext cx="1012031" cy="1490186"/>
          </a:xfrm>
          <a:prstGeom prst="rect">
            <a:avLst/>
          </a:prstGeom>
        </p:spPr>
      </p:pic>
      <p:sp>
        <p:nvSpPr>
          <p:cNvPr id="4" name="Text 1"/>
          <p:cNvSpPr/>
          <p:nvPr/>
        </p:nvSpPr>
        <p:spPr>
          <a:xfrm>
            <a:off x="2024062" y="1855470"/>
            <a:ext cx="2530078" cy="316230"/>
          </a:xfrm>
          <a:prstGeom prst="rect">
            <a:avLst/>
          </a:prstGeom>
          <a:noFill/>
          <a:ln/>
        </p:spPr>
        <p:txBody>
          <a:bodyPr wrap="none" lIns="0" tIns="0" rIns="0" bIns="0" rtlCol="0" anchor="t"/>
          <a:lstStyle/>
          <a:p>
            <a:pPr marL="0" indent="0" algn="l">
              <a:lnSpc>
                <a:spcPts val="2450"/>
              </a:lnSpc>
              <a:buNone/>
            </a:pPr>
            <a:r>
              <a:rPr lang="en-US" sz="1950" b="1" dirty="0">
                <a:solidFill>
                  <a:schemeClr val="accent2">
                    <a:lumMod val="40000"/>
                    <a:lumOff val="60000"/>
                  </a:schemeClr>
                </a:solidFill>
                <a:latin typeface="Alice" pitchFamily="34" charset="0"/>
                <a:ea typeface="Alice" pitchFamily="34" charset="-122"/>
                <a:cs typeface="Alice" pitchFamily="34" charset="-120"/>
              </a:rPr>
              <a:t>Take an Online Course</a:t>
            </a:r>
            <a:endParaRPr lang="en-US" sz="1950" b="1" dirty="0">
              <a:solidFill>
                <a:schemeClr val="accent2">
                  <a:lumMod val="40000"/>
                  <a:lumOff val="60000"/>
                </a:schemeClr>
              </a:solidFill>
            </a:endParaRPr>
          </a:p>
        </p:txBody>
      </p:sp>
      <p:sp>
        <p:nvSpPr>
          <p:cNvPr id="5" name="Text 2"/>
          <p:cNvSpPr/>
          <p:nvPr/>
        </p:nvSpPr>
        <p:spPr>
          <a:xfrm>
            <a:off x="2024062" y="2293144"/>
            <a:ext cx="11897916" cy="647700"/>
          </a:xfrm>
          <a:prstGeom prst="rect">
            <a:avLst/>
          </a:prstGeom>
          <a:noFill/>
          <a:ln/>
        </p:spPr>
        <p:txBody>
          <a:bodyPr wrap="square" lIns="0" tIns="0" rIns="0" bIns="0" rtlCol="0" anchor="t"/>
          <a:lstStyle/>
          <a:p>
            <a:pPr marL="0" indent="0" algn="l">
              <a:lnSpc>
                <a:spcPts val="2550"/>
              </a:lnSpc>
              <a:buNone/>
            </a:pPr>
            <a:r>
              <a:rPr lang="en-US" sz="1550" dirty="0">
                <a:solidFill>
                  <a:srgbClr val="2C2821"/>
                </a:solidFill>
                <a:latin typeface="Lora" pitchFamily="34" charset="0"/>
                <a:ea typeface="Lora" pitchFamily="34" charset="-122"/>
                <a:cs typeface="Lora" pitchFamily="34" charset="-120"/>
              </a:rPr>
              <a:t>Enroll in structured courses from training providers like Coursera, Udemy, or LinkedIn Learning that cover all exam topics systematically. These platforms offer affordable Lean Management courses with expert instruction.</a:t>
            </a:r>
            <a:endParaRPr lang="en-US" sz="1550" dirty="0"/>
          </a:p>
        </p:txBody>
      </p:sp>
      <p:pic>
        <p:nvPicPr>
          <p:cNvPr id="6" name="Image 1" descr="preencoded.png"/>
          <p:cNvPicPr>
            <a:picLocks noChangeAspect="1"/>
          </p:cNvPicPr>
          <p:nvPr/>
        </p:nvPicPr>
        <p:blipFill>
          <a:blip r:embed="rId4"/>
          <a:stretch>
            <a:fillRect/>
          </a:stretch>
        </p:blipFill>
        <p:spPr>
          <a:xfrm>
            <a:off x="708422" y="3143250"/>
            <a:ext cx="1012031" cy="1490186"/>
          </a:xfrm>
          <a:prstGeom prst="rect">
            <a:avLst/>
          </a:prstGeom>
        </p:spPr>
      </p:pic>
      <p:sp>
        <p:nvSpPr>
          <p:cNvPr id="7" name="Text 3"/>
          <p:cNvSpPr/>
          <p:nvPr/>
        </p:nvSpPr>
        <p:spPr>
          <a:xfrm>
            <a:off x="2024062" y="3345656"/>
            <a:ext cx="3137178" cy="316230"/>
          </a:xfrm>
          <a:prstGeom prst="rect">
            <a:avLst/>
          </a:prstGeom>
          <a:noFill/>
          <a:ln/>
        </p:spPr>
        <p:txBody>
          <a:bodyPr wrap="none" lIns="0" tIns="0" rIns="0" bIns="0" rtlCol="0" anchor="t"/>
          <a:lstStyle/>
          <a:p>
            <a:pPr marL="0" indent="0" algn="l">
              <a:lnSpc>
                <a:spcPts val="2450"/>
              </a:lnSpc>
              <a:buNone/>
            </a:pPr>
            <a:r>
              <a:rPr lang="en-US" sz="1950" b="1" dirty="0">
                <a:solidFill>
                  <a:schemeClr val="accent2">
                    <a:lumMod val="40000"/>
                    <a:lumOff val="60000"/>
                  </a:schemeClr>
                </a:solidFill>
                <a:latin typeface="Alice" pitchFamily="34" charset="0"/>
                <a:ea typeface="Alice" pitchFamily="34" charset="-122"/>
                <a:cs typeface="Alice" pitchFamily="34" charset="-120"/>
              </a:rPr>
              <a:t>Use Official Study Materials</a:t>
            </a:r>
            <a:endParaRPr lang="en-US" sz="1950" b="1" dirty="0">
              <a:solidFill>
                <a:schemeClr val="accent2">
                  <a:lumMod val="40000"/>
                  <a:lumOff val="60000"/>
                </a:schemeClr>
              </a:solidFill>
            </a:endParaRPr>
          </a:p>
        </p:txBody>
      </p:sp>
      <p:sp>
        <p:nvSpPr>
          <p:cNvPr id="8" name="Text 4"/>
          <p:cNvSpPr/>
          <p:nvPr/>
        </p:nvSpPr>
        <p:spPr>
          <a:xfrm>
            <a:off x="2024062" y="3783330"/>
            <a:ext cx="11897916" cy="647700"/>
          </a:xfrm>
          <a:prstGeom prst="rect">
            <a:avLst/>
          </a:prstGeom>
          <a:noFill/>
          <a:ln/>
        </p:spPr>
        <p:txBody>
          <a:bodyPr wrap="square" lIns="0" tIns="0" rIns="0" bIns="0" rtlCol="0" anchor="t"/>
          <a:lstStyle/>
          <a:p>
            <a:pPr marL="0" indent="0" algn="l">
              <a:lnSpc>
                <a:spcPts val="2550"/>
              </a:lnSpc>
              <a:buNone/>
            </a:pPr>
            <a:r>
              <a:rPr lang="en-US" sz="1550" dirty="0">
                <a:solidFill>
                  <a:srgbClr val="2C2821"/>
                </a:solidFill>
                <a:latin typeface="Lora" pitchFamily="34" charset="0"/>
                <a:ea typeface="Lora" pitchFamily="34" charset="-122"/>
                <a:cs typeface="Lora" pitchFamily="34" charset="-120"/>
              </a:rPr>
              <a:t>Prioritize official study guides from your exam provider as your primary resource. Supplement with respected texts like "Lean Thinking" by James Womack and "The Toyota Way" by Jeffrey Liker for deeper understanding.</a:t>
            </a:r>
            <a:endParaRPr lang="en-US" sz="1550" dirty="0"/>
          </a:p>
        </p:txBody>
      </p:sp>
      <p:pic>
        <p:nvPicPr>
          <p:cNvPr id="9" name="Image 2" descr="preencoded.png"/>
          <p:cNvPicPr>
            <a:picLocks noChangeAspect="1"/>
          </p:cNvPicPr>
          <p:nvPr/>
        </p:nvPicPr>
        <p:blipFill>
          <a:blip r:embed="rId5"/>
          <a:stretch>
            <a:fillRect/>
          </a:stretch>
        </p:blipFill>
        <p:spPr>
          <a:xfrm>
            <a:off x="708422" y="4633436"/>
            <a:ext cx="1012031" cy="1490186"/>
          </a:xfrm>
          <a:prstGeom prst="rect">
            <a:avLst/>
          </a:prstGeom>
        </p:spPr>
      </p:pic>
      <p:sp>
        <p:nvSpPr>
          <p:cNvPr id="10" name="Text 5"/>
          <p:cNvSpPr/>
          <p:nvPr/>
        </p:nvSpPr>
        <p:spPr>
          <a:xfrm>
            <a:off x="2024062" y="4835843"/>
            <a:ext cx="3587829" cy="316230"/>
          </a:xfrm>
          <a:prstGeom prst="rect">
            <a:avLst/>
          </a:prstGeom>
          <a:noFill/>
          <a:ln/>
        </p:spPr>
        <p:txBody>
          <a:bodyPr wrap="none" lIns="0" tIns="0" rIns="0" bIns="0" rtlCol="0" anchor="t"/>
          <a:lstStyle/>
          <a:p>
            <a:pPr marL="0" indent="0" algn="l">
              <a:lnSpc>
                <a:spcPts val="2450"/>
              </a:lnSpc>
              <a:buNone/>
            </a:pPr>
            <a:r>
              <a:rPr lang="en-US" sz="1950" b="1" dirty="0">
                <a:solidFill>
                  <a:schemeClr val="accent2">
                    <a:lumMod val="40000"/>
                    <a:lumOff val="60000"/>
                  </a:schemeClr>
                </a:solidFill>
                <a:latin typeface="Alice" pitchFamily="34" charset="0"/>
                <a:ea typeface="Alice" pitchFamily="34" charset="-122"/>
                <a:cs typeface="Alice" pitchFamily="34" charset="-120"/>
              </a:rPr>
              <a:t>Practice with Sample Questions</a:t>
            </a:r>
            <a:endParaRPr lang="en-US" sz="1950" b="1" dirty="0">
              <a:solidFill>
                <a:schemeClr val="accent2">
                  <a:lumMod val="40000"/>
                  <a:lumOff val="60000"/>
                </a:schemeClr>
              </a:solidFill>
            </a:endParaRPr>
          </a:p>
        </p:txBody>
      </p:sp>
      <p:sp>
        <p:nvSpPr>
          <p:cNvPr id="11" name="Text 6"/>
          <p:cNvSpPr/>
          <p:nvPr/>
        </p:nvSpPr>
        <p:spPr>
          <a:xfrm>
            <a:off x="2024062" y="5273516"/>
            <a:ext cx="11897916" cy="647700"/>
          </a:xfrm>
          <a:prstGeom prst="rect">
            <a:avLst/>
          </a:prstGeom>
          <a:noFill/>
          <a:ln/>
        </p:spPr>
        <p:txBody>
          <a:bodyPr wrap="square" lIns="0" tIns="0" rIns="0" bIns="0" rtlCol="0" anchor="t"/>
          <a:lstStyle/>
          <a:p>
            <a:pPr marL="0" indent="0" algn="l">
              <a:lnSpc>
                <a:spcPts val="2550"/>
              </a:lnSpc>
              <a:buNone/>
            </a:pPr>
            <a:r>
              <a:rPr lang="en-US" sz="1550" dirty="0">
                <a:solidFill>
                  <a:srgbClr val="2C2821"/>
                </a:solidFill>
                <a:latin typeface="Lora" pitchFamily="34" charset="0"/>
                <a:ea typeface="Lora" pitchFamily="34" charset="-122"/>
                <a:cs typeface="Lora" pitchFamily="34" charset="-120"/>
              </a:rPr>
              <a:t>Test your knowledge with sample exams and practice questions from certification providers. Websites like Six Sigma Study Guide and GoLeanSixSigma.com offer practice tests to assess your exam readiness.</a:t>
            </a:r>
            <a:endParaRPr lang="en-US" sz="1550" dirty="0"/>
          </a:p>
        </p:txBody>
      </p:sp>
      <p:pic>
        <p:nvPicPr>
          <p:cNvPr id="12" name="Image 3" descr="preencoded.png"/>
          <p:cNvPicPr>
            <a:picLocks noChangeAspect="1"/>
          </p:cNvPicPr>
          <p:nvPr/>
        </p:nvPicPr>
        <p:blipFill>
          <a:blip r:embed="rId6"/>
          <a:stretch>
            <a:fillRect/>
          </a:stretch>
        </p:blipFill>
        <p:spPr>
          <a:xfrm>
            <a:off x="708422" y="6123623"/>
            <a:ext cx="1012031" cy="1490186"/>
          </a:xfrm>
          <a:prstGeom prst="rect">
            <a:avLst/>
          </a:prstGeom>
        </p:spPr>
      </p:pic>
      <p:sp>
        <p:nvSpPr>
          <p:cNvPr id="13" name="Text 7"/>
          <p:cNvSpPr/>
          <p:nvPr/>
        </p:nvSpPr>
        <p:spPr>
          <a:xfrm>
            <a:off x="2024062" y="6326029"/>
            <a:ext cx="2648783" cy="316230"/>
          </a:xfrm>
          <a:prstGeom prst="rect">
            <a:avLst/>
          </a:prstGeom>
          <a:noFill/>
          <a:ln/>
        </p:spPr>
        <p:txBody>
          <a:bodyPr wrap="none" lIns="0" tIns="0" rIns="0" bIns="0" rtlCol="0" anchor="t"/>
          <a:lstStyle/>
          <a:p>
            <a:pPr marL="0" indent="0" algn="l">
              <a:lnSpc>
                <a:spcPts val="2450"/>
              </a:lnSpc>
              <a:buNone/>
            </a:pPr>
            <a:r>
              <a:rPr lang="en-US" sz="1950" b="1" dirty="0">
                <a:solidFill>
                  <a:schemeClr val="accent2">
                    <a:lumMod val="40000"/>
                    <a:lumOff val="60000"/>
                  </a:schemeClr>
                </a:solidFill>
                <a:latin typeface="Alice" pitchFamily="34" charset="0"/>
                <a:ea typeface="Alice" pitchFamily="34" charset="-122"/>
                <a:cs typeface="Alice" pitchFamily="34" charset="-120"/>
              </a:rPr>
              <a:t>Join a Lean Community</a:t>
            </a:r>
            <a:endParaRPr lang="en-US" sz="1950" b="1" dirty="0">
              <a:solidFill>
                <a:schemeClr val="accent2">
                  <a:lumMod val="40000"/>
                  <a:lumOff val="60000"/>
                </a:schemeClr>
              </a:solidFill>
            </a:endParaRPr>
          </a:p>
        </p:txBody>
      </p:sp>
      <p:sp>
        <p:nvSpPr>
          <p:cNvPr id="14" name="Text 8"/>
          <p:cNvSpPr/>
          <p:nvPr/>
        </p:nvSpPr>
        <p:spPr>
          <a:xfrm>
            <a:off x="2024062" y="6763703"/>
            <a:ext cx="11897916" cy="647700"/>
          </a:xfrm>
          <a:prstGeom prst="rect">
            <a:avLst/>
          </a:prstGeom>
          <a:noFill/>
          <a:ln/>
        </p:spPr>
        <p:txBody>
          <a:bodyPr wrap="square" lIns="0" tIns="0" rIns="0" bIns="0" rtlCol="0" anchor="t"/>
          <a:lstStyle/>
          <a:p>
            <a:pPr marL="0" indent="0" algn="l">
              <a:lnSpc>
                <a:spcPts val="2550"/>
              </a:lnSpc>
              <a:buNone/>
            </a:pPr>
            <a:r>
              <a:rPr lang="en-US" sz="1550" dirty="0">
                <a:solidFill>
                  <a:srgbClr val="2C2821"/>
                </a:solidFill>
                <a:latin typeface="Lora" pitchFamily="34" charset="0"/>
                <a:ea typeface="Lora" pitchFamily="34" charset="-122"/>
                <a:cs typeface="Lora" pitchFamily="34" charset="-120"/>
              </a:rPr>
              <a:t>Engage in Lean forums, LinkedIn groups, or local networking events to discuss concepts with professionals who have taken the exam. Peer learning can provide valuable insights and clarify difficult concepts.</a:t>
            </a:r>
            <a:endParaRPr lang="en-US" sz="1550"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name="Slide 13">
    <p:spTree>
      <p:nvGrpSpPr>
        <p:cNvPr id="1" name=""/>
        <p:cNvGrpSpPr/>
        <p:nvPr/>
      </p:nvGrpSpPr>
      <p:grpSpPr>
        <a:xfrm>
          <a:off x="0" y="0"/>
          <a:ext cx="0" cy="0"/>
          <a:chOff x="0" y="0"/>
          <a:chExt cx="0" cy="0"/>
        </a:xfrm>
      </p:grpSpPr>
      <p:sp>
        <p:nvSpPr>
          <p:cNvPr id="2" name="Text 0"/>
          <p:cNvSpPr/>
          <p:nvPr/>
        </p:nvSpPr>
        <p:spPr>
          <a:xfrm>
            <a:off x="793790" y="664726"/>
            <a:ext cx="5791081" cy="708779"/>
          </a:xfrm>
          <a:prstGeom prst="rect">
            <a:avLst/>
          </a:prstGeom>
          <a:noFill/>
          <a:ln/>
        </p:spPr>
        <p:txBody>
          <a:bodyPr wrap="none" lIns="0" tIns="0" rIns="0" bIns="0" rtlCol="0" anchor="t"/>
          <a:lstStyle/>
          <a:p>
            <a:pPr marL="0" indent="0">
              <a:lnSpc>
                <a:spcPts val="5550"/>
              </a:lnSpc>
              <a:buNone/>
            </a:pPr>
            <a:r>
              <a:rPr lang="en-US" sz="4450" dirty="0">
                <a:solidFill>
                  <a:srgbClr val="233E32"/>
                </a:solidFill>
                <a:latin typeface="Alice" pitchFamily="34" charset="0"/>
                <a:ea typeface="Alice" pitchFamily="34" charset="-122"/>
                <a:cs typeface="Alice" pitchFamily="34" charset="-120"/>
              </a:rPr>
              <a:t>Apply Lean in Real Life</a:t>
            </a:r>
            <a:endParaRPr lang="en-US" sz="4450" dirty="0"/>
          </a:p>
        </p:txBody>
      </p:sp>
      <p:pic>
        <p:nvPicPr>
          <p:cNvPr id="3" name="Image 0" descr="preencoded.png"/>
          <p:cNvPicPr>
            <a:picLocks noChangeAspect="1"/>
          </p:cNvPicPr>
          <p:nvPr/>
        </p:nvPicPr>
        <p:blipFill>
          <a:blip r:embed="rId3"/>
          <a:stretch>
            <a:fillRect/>
          </a:stretch>
        </p:blipFill>
        <p:spPr>
          <a:xfrm>
            <a:off x="801410" y="1973104"/>
            <a:ext cx="3120747" cy="3120747"/>
          </a:xfrm>
          <a:prstGeom prst="rect">
            <a:avLst/>
          </a:prstGeom>
        </p:spPr>
      </p:pic>
      <p:pic>
        <p:nvPicPr>
          <p:cNvPr id="4" name="Image 1" descr="preencoded.png"/>
          <p:cNvPicPr>
            <a:picLocks noChangeAspect="1"/>
          </p:cNvPicPr>
          <p:nvPr/>
        </p:nvPicPr>
        <p:blipFill>
          <a:blip r:embed="rId4"/>
          <a:stretch>
            <a:fillRect/>
          </a:stretch>
        </p:blipFill>
        <p:spPr>
          <a:xfrm>
            <a:off x="4103608" y="1973104"/>
            <a:ext cx="3120866" cy="3120866"/>
          </a:xfrm>
          <a:prstGeom prst="rect">
            <a:avLst/>
          </a:prstGeom>
        </p:spPr>
      </p:pic>
      <p:pic>
        <p:nvPicPr>
          <p:cNvPr id="5" name="Image 2" descr="preencoded.png"/>
          <p:cNvPicPr>
            <a:picLocks noChangeAspect="1"/>
          </p:cNvPicPr>
          <p:nvPr/>
        </p:nvPicPr>
        <p:blipFill>
          <a:blip r:embed="rId5"/>
          <a:stretch>
            <a:fillRect/>
          </a:stretch>
        </p:blipFill>
        <p:spPr>
          <a:xfrm>
            <a:off x="7405926" y="1973104"/>
            <a:ext cx="3120747" cy="3120747"/>
          </a:xfrm>
          <a:prstGeom prst="rect">
            <a:avLst/>
          </a:prstGeom>
        </p:spPr>
      </p:pic>
      <p:pic>
        <p:nvPicPr>
          <p:cNvPr id="6" name="Image 3" descr="preencoded.png"/>
          <p:cNvPicPr>
            <a:picLocks noChangeAspect="1"/>
          </p:cNvPicPr>
          <p:nvPr/>
        </p:nvPicPr>
        <p:blipFill>
          <a:blip r:embed="rId6"/>
          <a:stretch>
            <a:fillRect/>
          </a:stretch>
        </p:blipFill>
        <p:spPr>
          <a:xfrm>
            <a:off x="10708124" y="1973104"/>
            <a:ext cx="3120866" cy="3120866"/>
          </a:xfrm>
          <a:prstGeom prst="rect">
            <a:avLst/>
          </a:prstGeom>
        </p:spPr>
      </p:pic>
      <p:sp>
        <p:nvSpPr>
          <p:cNvPr id="7" name="Text 1"/>
          <p:cNvSpPr/>
          <p:nvPr/>
        </p:nvSpPr>
        <p:spPr>
          <a:xfrm>
            <a:off x="793790" y="5495092"/>
            <a:ext cx="13042821" cy="1088708"/>
          </a:xfrm>
          <a:prstGeom prst="rect">
            <a:avLst/>
          </a:prstGeom>
          <a:noFill/>
          <a:ln/>
        </p:spPr>
        <p:txBody>
          <a:bodyPr wrap="square" lIns="0" tIns="0" rIns="0" bIns="0" rtlCol="0" anchor="t"/>
          <a:lstStyle/>
          <a:p>
            <a:pPr marL="0" indent="0">
              <a:lnSpc>
                <a:spcPts val="2850"/>
              </a:lnSpc>
              <a:buNone/>
            </a:pPr>
            <a:r>
              <a:rPr lang="en-US" sz="1750" dirty="0">
                <a:solidFill>
                  <a:srgbClr val="2C2821"/>
                </a:solidFill>
                <a:latin typeface="Lora" pitchFamily="34" charset="0"/>
                <a:ea typeface="Lora" pitchFamily="34" charset="-122"/>
                <a:cs typeface="Lora" pitchFamily="34" charset="-120"/>
              </a:rPr>
              <a:t>Practical application is one of the most effective ways to reinforce your learning. Identify waste in your current processes, create a value stream map of your workflow, or implement 5S in your workspace. These hands-on experiences will deepen your understanding of Lean concepts and prepare you for real-world scenarios on the exam.</a:t>
            </a:r>
            <a:endParaRPr lang="en-US" sz="1750" dirty="0"/>
          </a:p>
        </p:txBody>
      </p:sp>
      <p:sp>
        <p:nvSpPr>
          <p:cNvPr id="8" name="Text 2"/>
          <p:cNvSpPr/>
          <p:nvPr/>
        </p:nvSpPr>
        <p:spPr>
          <a:xfrm>
            <a:off x="793790" y="6838950"/>
            <a:ext cx="13042821" cy="725805"/>
          </a:xfrm>
          <a:prstGeom prst="rect">
            <a:avLst/>
          </a:prstGeom>
          <a:noFill/>
          <a:ln/>
        </p:spPr>
        <p:txBody>
          <a:bodyPr wrap="square" lIns="0" tIns="0" rIns="0" bIns="0" rtlCol="0" anchor="t"/>
          <a:lstStyle/>
          <a:p>
            <a:pPr marL="0" indent="0">
              <a:lnSpc>
                <a:spcPts val="2850"/>
              </a:lnSpc>
              <a:buNone/>
            </a:pPr>
            <a:r>
              <a:rPr lang="en-US" sz="1750" dirty="0">
                <a:solidFill>
                  <a:srgbClr val="2C2821"/>
                </a:solidFill>
                <a:latin typeface="Lora" pitchFamily="34" charset="0"/>
                <a:ea typeface="Lora" pitchFamily="34" charset="-122"/>
                <a:cs typeface="Lora" pitchFamily="34" charset="-120"/>
              </a:rPr>
              <a:t>Document your improvements and results to build a portfolio of Lean implementations that can benefit both your exam preparation and future career opportunities.</a:t>
            </a:r>
            <a:endParaRPr lang="en-US" sz="1750"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name="Slide 14">
    <p:spTree>
      <p:nvGrpSpPr>
        <p:cNvPr id="1" name=""/>
        <p:cNvGrpSpPr/>
        <p:nvPr/>
      </p:nvGrpSpPr>
      <p:grpSpPr>
        <a:xfrm>
          <a:off x="0" y="0"/>
          <a:ext cx="0" cy="0"/>
          <a:chOff x="0" y="0"/>
          <a:chExt cx="0" cy="0"/>
        </a:xfrm>
      </p:grpSpPr>
      <p:sp>
        <p:nvSpPr>
          <p:cNvPr id="2" name="Text 0"/>
          <p:cNvSpPr/>
          <p:nvPr/>
        </p:nvSpPr>
        <p:spPr>
          <a:xfrm>
            <a:off x="744855" y="586383"/>
            <a:ext cx="10178772" cy="665083"/>
          </a:xfrm>
          <a:prstGeom prst="rect">
            <a:avLst/>
          </a:prstGeom>
          <a:noFill/>
          <a:ln/>
        </p:spPr>
        <p:txBody>
          <a:bodyPr wrap="none" lIns="0" tIns="0" rIns="0" bIns="0" rtlCol="0" anchor="t"/>
          <a:lstStyle/>
          <a:p>
            <a:pPr marL="0" indent="0">
              <a:lnSpc>
                <a:spcPts val="5200"/>
              </a:lnSpc>
              <a:buNone/>
            </a:pPr>
            <a:r>
              <a:rPr lang="en-US" sz="4150" dirty="0">
                <a:solidFill>
                  <a:srgbClr val="233E32"/>
                </a:solidFill>
                <a:latin typeface="Alice" pitchFamily="34" charset="0"/>
                <a:ea typeface="Alice" pitchFamily="34" charset="-122"/>
                <a:cs typeface="Alice" pitchFamily="34" charset="-120"/>
              </a:rPr>
              <a:t>What's Next After Passing the CLMP Exam?</a:t>
            </a:r>
            <a:endParaRPr lang="en-US" sz="4150" dirty="0"/>
          </a:p>
        </p:txBody>
      </p:sp>
      <p:pic>
        <p:nvPicPr>
          <p:cNvPr id="3" name="Image 0" descr="preencoded.png"/>
          <p:cNvPicPr>
            <a:picLocks noChangeAspect="1"/>
          </p:cNvPicPr>
          <p:nvPr/>
        </p:nvPicPr>
        <p:blipFill>
          <a:blip r:embed="rId3"/>
          <a:stretch>
            <a:fillRect/>
          </a:stretch>
        </p:blipFill>
        <p:spPr>
          <a:xfrm>
            <a:off x="2945844" y="1677114"/>
            <a:ext cx="2168128" cy="1226106"/>
          </a:xfrm>
          <a:prstGeom prst="rect">
            <a:avLst/>
          </a:prstGeom>
        </p:spPr>
      </p:pic>
      <p:sp>
        <p:nvSpPr>
          <p:cNvPr id="4" name="Text 1"/>
          <p:cNvSpPr/>
          <p:nvPr/>
        </p:nvSpPr>
        <p:spPr>
          <a:xfrm>
            <a:off x="3880247" y="2255044"/>
            <a:ext cx="299204" cy="374094"/>
          </a:xfrm>
          <a:prstGeom prst="rect">
            <a:avLst/>
          </a:prstGeom>
          <a:noFill/>
          <a:ln/>
        </p:spPr>
        <p:txBody>
          <a:bodyPr wrap="none" lIns="0" tIns="0" rIns="0" bIns="0" rtlCol="0" anchor="t"/>
          <a:lstStyle/>
          <a:p>
            <a:pPr marL="0" indent="0" algn="ctr">
              <a:lnSpc>
                <a:spcPts val="3750"/>
              </a:lnSpc>
              <a:buNone/>
            </a:pPr>
            <a:r>
              <a:rPr lang="en-US" sz="2350" dirty="0">
                <a:solidFill>
                  <a:srgbClr val="2C2821"/>
                </a:solidFill>
                <a:latin typeface="Alice" pitchFamily="34" charset="0"/>
                <a:ea typeface="Alice" pitchFamily="34" charset="-122"/>
                <a:cs typeface="Alice" pitchFamily="34" charset="-120"/>
              </a:rPr>
              <a:t>1</a:t>
            </a:r>
            <a:endParaRPr lang="en-US" sz="2350" dirty="0"/>
          </a:p>
        </p:txBody>
      </p:sp>
      <p:sp>
        <p:nvSpPr>
          <p:cNvPr id="5" name="Text 2"/>
          <p:cNvSpPr/>
          <p:nvPr/>
        </p:nvSpPr>
        <p:spPr>
          <a:xfrm>
            <a:off x="5326737" y="1889879"/>
            <a:ext cx="2849523" cy="332423"/>
          </a:xfrm>
          <a:prstGeom prst="rect">
            <a:avLst/>
          </a:prstGeom>
          <a:noFill/>
          <a:ln/>
        </p:spPr>
        <p:txBody>
          <a:bodyPr wrap="none" lIns="0" tIns="0" rIns="0" bIns="0" rtlCol="0" anchor="t"/>
          <a:lstStyle/>
          <a:p>
            <a:pPr marL="0" indent="0" algn="l">
              <a:lnSpc>
                <a:spcPts val="2600"/>
              </a:lnSpc>
              <a:buNone/>
            </a:pPr>
            <a:r>
              <a:rPr lang="en-US" sz="2050" b="1" dirty="0">
                <a:solidFill>
                  <a:schemeClr val="accent2">
                    <a:lumMod val="40000"/>
                    <a:lumOff val="60000"/>
                  </a:schemeClr>
                </a:solidFill>
                <a:latin typeface="Alice" pitchFamily="34" charset="0"/>
                <a:ea typeface="Alice" pitchFamily="34" charset="-122"/>
                <a:cs typeface="Alice" pitchFamily="34" charset="-120"/>
              </a:rPr>
              <a:t>Advanced Certifications</a:t>
            </a:r>
            <a:endParaRPr lang="en-US" sz="2050" b="1" dirty="0">
              <a:solidFill>
                <a:schemeClr val="accent2">
                  <a:lumMod val="40000"/>
                  <a:lumOff val="60000"/>
                </a:schemeClr>
              </a:solidFill>
            </a:endParaRPr>
          </a:p>
        </p:txBody>
      </p:sp>
      <p:sp>
        <p:nvSpPr>
          <p:cNvPr id="6" name="Text 3"/>
          <p:cNvSpPr/>
          <p:nvPr/>
        </p:nvSpPr>
        <p:spPr>
          <a:xfrm>
            <a:off x="5326737" y="2349937"/>
            <a:ext cx="4001691" cy="340519"/>
          </a:xfrm>
          <a:prstGeom prst="rect">
            <a:avLst/>
          </a:prstGeom>
          <a:noFill/>
          <a:ln/>
        </p:spPr>
        <p:txBody>
          <a:bodyPr wrap="none" lIns="0" tIns="0" rIns="0" bIns="0" rtlCol="0" anchor="t"/>
          <a:lstStyle/>
          <a:p>
            <a:pPr marL="0" indent="0" algn="l">
              <a:lnSpc>
                <a:spcPts val="2650"/>
              </a:lnSpc>
              <a:buNone/>
            </a:pPr>
            <a:r>
              <a:rPr lang="en-US" sz="1650" dirty="0">
                <a:solidFill>
                  <a:srgbClr val="2C2821"/>
                </a:solidFill>
                <a:latin typeface="Lora" pitchFamily="34" charset="0"/>
                <a:ea typeface="Lora" pitchFamily="34" charset="-122"/>
                <a:cs typeface="Lora" pitchFamily="34" charset="-120"/>
              </a:rPr>
              <a:t>Pursue Lean Six Sigma Green/Black Belt</a:t>
            </a:r>
            <a:endParaRPr lang="en-US" sz="1650" dirty="0"/>
          </a:p>
        </p:txBody>
      </p:sp>
      <p:sp>
        <p:nvSpPr>
          <p:cNvPr id="7" name="Shape 4"/>
          <p:cNvSpPr/>
          <p:nvPr/>
        </p:nvSpPr>
        <p:spPr>
          <a:xfrm>
            <a:off x="5167074" y="2920246"/>
            <a:ext cx="8665369" cy="11430"/>
          </a:xfrm>
          <a:prstGeom prst="roundRect">
            <a:avLst>
              <a:gd name="adj" fmla="val 279312"/>
            </a:avLst>
          </a:prstGeom>
          <a:solidFill>
            <a:srgbClr val="D6D3CC"/>
          </a:solidFill>
          <a:ln/>
        </p:spPr>
        <p:txBody>
          <a:bodyPr/>
          <a:lstStyle/>
          <a:p>
            <a:endParaRPr lang="en-US"/>
          </a:p>
        </p:txBody>
      </p:sp>
      <p:pic>
        <p:nvPicPr>
          <p:cNvPr id="8" name="Image 1" descr="preencoded.png"/>
          <p:cNvPicPr>
            <a:picLocks noChangeAspect="1"/>
          </p:cNvPicPr>
          <p:nvPr/>
        </p:nvPicPr>
        <p:blipFill>
          <a:blip r:embed="rId4"/>
          <a:stretch>
            <a:fillRect/>
          </a:stretch>
        </p:blipFill>
        <p:spPr>
          <a:xfrm>
            <a:off x="1861780" y="2956322"/>
            <a:ext cx="4336375" cy="1226106"/>
          </a:xfrm>
          <a:prstGeom prst="rect">
            <a:avLst/>
          </a:prstGeom>
        </p:spPr>
      </p:pic>
      <p:sp>
        <p:nvSpPr>
          <p:cNvPr id="9" name="Text 5"/>
          <p:cNvSpPr/>
          <p:nvPr/>
        </p:nvSpPr>
        <p:spPr>
          <a:xfrm>
            <a:off x="3880366" y="3382328"/>
            <a:ext cx="299204" cy="374094"/>
          </a:xfrm>
          <a:prstGeom prst="rect">
            <a:avLst/>
          </a:prstGeom>
          <a:noFill/>
          <a:ln/>
        </p:spPr>
        <p:txBody>
          <a:bodyPr wrap="none" lIns="0" tIns="0" rIns="0" bIns="0" rtlCol="0" anchor="t"/>
          <a:lstStyle/>
          <a:p>
            <a:pPr marL="0" indent="0" algn="ctr">
              <a:lnSpc>
                <a:spcPts val="3750"/>
              </a:lnSpc>
              <a:buNone/>
            </a:pPr>
            <a:r>
              <a:rPr lang="en-US" sz="2350" dirty="0">
                <a:solidFill>
                  <a:srgbClr val="2C2821"/>
                </a:solidFill>
                <a:latin typeface="Alice" pitchFamily="34" charset="0"/>
                <a:ea typeface="Alice" pitchFamily="34" charset="-122"/>
                <a:cs typeface="Alice" pitchFamily="34" charset="-120"/>
              </a:rPr>
              <a:t>2</a:t>
            </a:r>
            <a:endParaRPr lang="en-US" sz="2350" dirty="0"/>
          </a:p>
        </p:txBody>
      </p:sp>
      <p:sp>
        <p:nvSpPr>
          <p:cNvPr id="10" name="Text 6"/>
          <p:cNvSpPr/>
          <p:nvPr/>
        </p:nvSpPr>
        <p:spPr>
          <a:xfrm>
            <a:off x="6410920" y="3169087"/>
            <a:ext cx="3305770" cy="332423"/>
          </a:xfrm>
          <a:prstGeom prst="rect">
            <a:avLst/>
          </a:prstGeom>
          <a:noFill/>
          <a:ln/>
        </p:spPr>
        <p:txBody>
          <a:bodyPr wrap="none" lIns="0" tIns="0" rIns="0" bIns="0" rtlCol="0" anchor="t"/>
          <a:lstStyle/>
          <a:p>
            <a:pPr marL="0" indent="0" algn="l">
              <a:lnSpc>
                <a:spcPts val="2600"/>
              </a:lnSpc>
              <a:buNone/>
            </a:pPr>
            <a:r>
              <a:rPr lang="en-US" sz="2050" b="1" dirty="0">
                <a:solidFill>
                  <a:schemeClr val="accent2">
                    <a:lumMod val="40000"/>
                    <a:lumOff val="60000"/>
                  </a:schemeClr>
                </a:solidFill>
                <a:latin typeface="Alice" pitchFamily="34" charset="0"/>
                <a:ea typeface="Alice" pitchFamily="34" charset="-122"/>
                <a:cs typeface="Alice" pitchFamily="34" charset="-120"/>
              </a:rPr>
              <a:t>Lead Improvement Projects</a:t>
            </a:r>
            <a:endParaRPr lang="en-US" sz="2050" b="1" dirty="0">
              <a:solidFill>
                <a:schemeClr val="accent2">
                  <a:lumMod val="40000"/>
                  <a:lumOff val="60000"/>
                </a:schemeClr>
              </a:solidFill>
            </a:endParaRPr>
          </a:p>
        </p:txBody>
      </p:sp>
      <p:sp>
        <p:nvSpPr>
          <p:cNvPr id="11" name="Text 7"/>
          <p:cNvSpPr/>
          <p:nvPr/>
        </p:nvSpPr>
        <p:spPr>
          <a:xfrm>
            <a:off x="6410920" y="3629144"/>
            <a:ext cx="4507944" cy="340519"/>
          </a:xfrm>
          <a:prstGeom prst="rect">
            <a:avLst/>
          </a:prstGeom>
          <a:noFill/>
          <a:ln/>
        </p:spPr>
        <p:txBody>
          <a:bodyPr wrap="none" lIns="0" tIns="0" rIns="0" bIns="0" rtlCol="0" anchor="t"/>
          <a:lstStyle/>
          <a:p>
            <a:pPr marL="0" indent="0" algn="l">
              <a:lnSpc>
                <a:spcPts val="2650"/>
              </a:lnSpc>
              <a:buNone/>
            </a:pPr>
            <a:r>
              <a:rPr lang="en-US" sz="1650" dirty="0">
                <a:solidFill>
                  <a:srgbClr val="2C2821"/>
                </a:solidFill>
                <a:latin typeface="Lora" pitchFamily="34" charset="0"/>
                <a:ea typeface="Lora" pitchFamily="34" charset="-122"/>
                <a:cs typeface="Lora" pitchFamily="34" charset="-120"/>
              </a:rPr>
              <a:t>Apply knowledge to organizational challenges</a:t>
            </a:r>
            <a:endParaRPr lang="en-US" sz="1650" dirty="0"/>
          </a:p>
        </p:txBody>
      </p:sp>
      <p:sp>
        <p:nvSpPr>
          <p:cNvPr id="12" name="Shape 8"/>
          <p:cNvSpPr/>
          <p:nvPr/>
        </p:nvSpPr>
        <p:spPr>
          <a:xfrm>
            <a:off x="6251258" y="4199453"/>
            <a:ext cx="7581186" cy="11430"/>
          </a:xfrm>
          <a:prstGeom prst="roundRect">
            <a:avLst>
              <a:gd name="adj" fmla="val 279312"/>
            </a:avLst>
          </a:prstGeom>
          <a:solidFill>
            <a:srgbClr val="D6D3CC"/>
          </a:solidFill>
          <a:ln/>
        </p:spPr>
        <p:txBody>
          <a:bodyPr/>
          <a:lstStyle/>
          <a:p>
            <a:endParaRPr lang="en-US"/>
          </a:p>
        </p:txBody>
      </p:sp>
      <p:pic>
        <p:nvPicPr>
          <p:cNvPr id="13" name="Image 2" descr="preencoded.png"/>
          <p:cNvPicPr>
            <a:picLocks noChangeAspect="1"/>
          </p:cNvPicPr>
          <p:nvPr/>
        </p:nvPicPr>
        <p:blipFill>
          <a:blip r:embed="rId5"/>
          <a:stretch>
            <a:fillRect/>
          </a:stretch>
        </p:blipFill>
        <p:spPr>
          <a:xfrm>
            <a:off x="777597" y="4235529"/>
            <a:ext cx="6504623" cy="1226106"/>
          </a:xfrm>
          <a:prstGeom prst="rect">
            <a:avLst/>
          </a:prstGeom>
        </p:spPr>
      </p:pic>
      <p:sp>
        <p:nvSpPr>
          <p:cNvPr id="14" name="Text 9"/>
          <p:cNvSpPr/>
          <p:nvPr/>
        </p:nvSpPr>
        <p:spPr>
          <a:xfrm>
            <a:off x="3880247" y="4661535"/>
            <a:ext cx="299204" cy="374094"/>
          </a:xfrm>
          <a:prstGeom prst="rect">
            <a:avLst/>
          </a:prstGeom>
          <a:noFill/>
          <a:ln/>
        </p:spPr>
        <p:txBody>
          <a:bodyPr wrap="none" lIns="0" tIns="0" rIns="0" bIns="0" rtlCol="0" anchor="t"/>
          <a:lstStyle/>
          <a:p>
            <a:pPr marL="0" indent="0" algn="ctr">
              <a:lnSpc>
                <a:spcPts val="3750"/>
              </a:lnSpc>
              <a:buNone/>
            </a:pPr>
            <a:r>
              <a:rPr lang="en-US" sz="2350" dirty="0">
                <a:solidFill>
                  <a:srgbClr val="2C2821"/>
                </a:solidFill>
                <a:latin typeface="Alice" pitchFamily="34" charset="0"/>
                <a:ea typeface="Alice" pitchFamily="34" charset="-122"/>
                <a:cs typeface="Alice" pitchFamily="34" charset="-120"/>
              </a:rPr>
              <a:t>3</a:t>
            </a:r>
            <a:endParaRPr lang="en-US" sz="2350" dirty="0"/>
          </a:p>
        </p:txBody>
      </p:sp>
      <p:sp>
        <p:nvSpPr>
          <p:cNvPr id="15" name="Text 10"/>
          <p:cNvSpPr/>
          <p:nvPr/>
        </p:nvSpPr>
        <p:spPr>
          <a:xfrm>
            <a:off x="7494984" y="4448294"/>
            <a:ext cx="3209687" cy="332423"/>
          </a:xfrm>
          <a:prstGeom prst="rect">
            <a:avLst/>
          </a:prstGeom>
          <a:noFill/>
          <a:ln/>
        </p:spPr>
        <p:txBody>
          <a:bodyPr wrap="none" lIns="0" tIns="0" rIns="0" bIns="0" rtlCol="0" anchor="t"/>
          <a:lstStyle/>
          <a:p>
            <a:pPr marL="0" indent="0" algn="l">
              <a:lnSpc>
                <a:spcPts val="2600"/>
              </a:lnSpc>
              <a:buNone/>
            </a:pPr>
            <a:r>
              <a:rPr lang="en-US" sz="2050" b="1" dirty="0">
                <a:solidFill>
                  <a:schemeClr val="accent2">
                    <a:lumMod val="40000"/>
                    <a:lumOff val="60000"/>
                  </a:schemeClr>
                </a:solidFill>
                <a:latin typeface="Alice" pitchFamily="34" charset="0"/>
                <a:ea typeface="Alice" pitchFamily="34" charset="-122"/>
                <a:cs typeface="Alice" pitchFamily="34" charset="-120"/>
              </a:rPr>
              <a:t>Implement Lean Principles</a:t>
            </a:r>
            <a:endParaRPr lang="en-US" sz="2050" b="1" dirty="0">
              <a:solidFill>
                <a:schemeClr val="accent2">
                  <a:lumMod val="40000"/>
                  <a:lumOff val="60000"/>
                </a:schemeClr>
              </a:solidFill>
            </a:endParaRPr>
          </a:p>
        </p:txBody>
      </p:sp>
      <p:sp>
        <p:nvSpPr>
          <p:cNvPr id="16" name="Text 11"/>
          <p:cNvSpPr/>
          <p:nvPr/>
        </p:nvSpPr>
        <p:spPr>
          <a:xfrm>
            <a:off x="7494984" y="4908352"/>
            <a:ext cx="3736896" cy="340519"/>
          </a:xfrm>
          <a:prstGeom prst="rect">
            <a:avLst/>
          </a:prstGeom>
          <a:noFill/>
          <a:ln/>
        </p:spPr>
        <p:txBody>
          <a:bodyPr wrap="none" lIns="0" tIns="0" rIns="0" bIns="0" rtlCol="0" anchor="t"/>
          <a:lstStyle/>
          <a:p>
            <a:pPr marL="0" indent="0" algn="l">
              <a:lnSpc>
                <a:spcPts val="2650"/>
              </a:lnSpc>
              <a:buNone/>
            </a:pPr>
            <a:r>
              <a:rPr lang="en-US" sz="1650" dirty="0">
                <a:solidFill>
                  <a:srgbClr val="2C2821"/>
                </a:solidFill>
                <a:latin typeface="Lora" pitchFamily="34" charset="0"/>
                <a:ea typeface="Lora" pitchFamily="34" charset="-122"/>
                <a:cs typeface="Lora" pitchFamily="34" charset="-120"/>
              </a:rPr>
              <a:t>Use techniques to improve workflows</a:t>
            </a:r>
            <a:endParaRPr lang="en-US" sz="1650" dirty="0"/>
          </a:p>
        </p:txBody>
      </p:sp>
      <p:sp>
        <p:nvSpPr>
          <p:cNvPr id="17" name="Text 12"/>
          <p:cNvSpPr/>
          <p:nvPr/>
        </p:nvSpPr>
        <p:spPr>
          <a:xfrm>
            <a:off x="744855" y="5701070"/>
            <a:ext cx="13140690" cy="1021556"/>
          </a:xfrm>
          <a:prstGeom prst="rect">
            <a:avLst/>
          </a:prstGeom>
          <a:noFill/>
          <a:ln/>
        </p:spPr>
        <p:txBody>
          <a:bodyPr wrap="square" lIns="0" tIns="0" rIns="0" bIns="0" rtlCol="0" anchor="t"/>
          <a:lstStyle/>
          <a:p>
            <a:pPr marL="0" indent="0">
              <a:lnSpc>
                <a:spcPts val="2650"/>
              </a:lnSpc>
              <a:buNone/>
            </a:pPr>
            <a:r>
              <a:rPr lang="en-US" sz="1650" dirty="0">
                <a:solidFill>
                  <a:srgbClr val="2C2821"/>
                </a:solidFill>
                <a:latin typeface="Lora" pitchFamily="34" charset="0"/>
                <a:ea typeface="Lora" pitchFamily="34" charset="-122"/>
                <a:cs typeface="Lora" pitchFamily="34" charset="-120"/>
              </a:rPr>
              <a:t>Once you earn your Certified Lean Management Professional credential, you can immediately begin applying your knowledge to improve workflows and efficiency in your organization. Look for opportunities to lead process improvement initiatives that demonstrate the value of your new skills.</a:t>
            </a:r>
            <a:endParaRPr lang="en-US" sz="1650" dirty="0"/>
          </a:p>
        </p:txBody>
      </p:sp>
      <p:sp>
        <p:nvSpPr>
          <p:cNvPr id="18" name="Text 13"/>
          <p:cNvSpPr/>
          <p:nvPr/>
        </p:nvSpPr>
        <p:spPr>
          <a:xfrm>
            <a:off x="744855" y="6962061"/>
            <a:ext cx="13140690" cy="681038"/>
          </a:xfrm>
          <a:prstGeom prst="rect">
            <a:avLst/>
          </a:prstGeom>
          <a:noFill/>
          <a:ln/>
        </p:spPr>
        <p:txBody>
          <a:bodyPr wrap="square" lIns="0" tIns="0" rIns="0" bIns="0" rtlCol="0" anchor="t"/>
          <a:lstStyle/>
          <a:p>
            <a:pPr marL="0" indent="0">
              <a:lnSpc>
                <a:spcPts val="2650"/>
              </a:lnSpc>
              <a:buNone/>
            </a:pPr>
            <a:r>
              <a:rPr lang="en-US" sz="1650" dirty="0">
                <a:solidFill>
                  <a:srgbClr val="2C2821"/>
                </a:solidFill>
                <a:latin typeface="Lora" pitchFamily="34" charset="0"/>
                <a:ea typeface="Lora" pitchFamily="34" charset="-122"/>
                <a:cs typeface="Lora" pitchFamily="34" charset="-120"/>
              </a:rPr>
              <a:t>Consider pursuing advanced certifications like Lean Six Sigma Green Belt or Black Belt to deepen your expertise. These additional credentials can open doors to more specialized roles and higher-level positions in process improvement.</a:t>
            </a:r>
            <a:endParaRPr lang="en-US" sz="1650"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name="Slide 15">
    <p:spTree>
      <p:nvGrpSpPr>
        <p:cNvPr id="1" name=""/>
        <p:cNvGrpSpPr/>
        <p:nvPr/>
      </p:nvGrpSpPr>
      <p:grpSpPr>
        <a:xfrm>
          <a:off x="0" y="0"/>
          <a:ext cx="0" cy="0"/>
          <a:chOff x="0" y="0"/>
          <a:chExt cx="0" cy="0"/>
        </a:xfrm>
      </p:grpSpPr>
      <p:sp>
        <p:nvSpPr>
          <p:cNvPr id="2" name="Text 0"/>
          <p:cNvSpPr/>
          <p:nvPr/>
        </p:nvSpPr>
        <p:spPr>
          <a:xfrm>
            <a:off x="706993" y="555546"/>
            <a:ext cx="8499753" cy="631269"/>
          </a:xfrm>
          <a:prstGeom prst="rect">
            <a:avLst/>
          </a:prstGeom>
          <a:noFill/>
          <a:ln/>
        </p:spPr>
        <p:txBody>
          <a:bodyPr wrap="none" lIns="0" tIns="0" rIns="0" bIns="0" rtlCol="0" anchor="t"/>
          <a:lstStyle/>
          <a:p>
            <a:pPr marL="0" indent="0">
              <a:lnSpc>
                <a:spcPts val="4950"/>
              </a:lnSpc>
              <a:buNone/>
            </a:pPr>
            <a:r>
              <a:rPr lang="en-US" sz="3950" dirty="0">
                <a:solidFill>
                  <a:srgbClr val="233E32"/>
                </a:solidFill>
                <a:latin typeface="Alice" pitchFamily="34" charset="0"/>
                <a:ea typeface="Alice" pitchFamily="34" charset="-122"/>
                <a:cs typeface="Alice" pitchFamily="34" charset="-120"/>
              </a:rPr>
              <a:t>Final Thoughts on CLMP Certification</a:t>
            </a:r>
            <a:endParaRPr lang="en-US" sz="3950" dirty="0"/>
          </a:p>
        </p:txBody>
      </p:sp>
      <p:sp>
        <p:nvSpPr>
          <p:cNvPr id="3" name="Shape 1"/>
          <p:cNvSpPr/>
          <p:nvPr/>
        </p:nvSpPr>
        <p:spPr>
          <a:xfrm>
            <a:off x="706993" y="1590794"/>
            <a:ext cx="2202656" cy="1163955"/>
          </a:xfrm>
          <a:prstGeom prst="roundRect">
            <a:avLst>
              <a:gd name="adj" fmla="val 2603"/>
            </a:avLst>
          </a:prstGeom>
          <a:solidFill>
            <a:srgbClr val="F0EDE6"/>
          </a:solidFill>
          <a:ln/>
        </p:spPr>
        <p:txBody>
          <a:bodyPr/>
          <a:lstStyle/>
          <a:p>
            <a:endParaRPr lang="en-US"/>
          </a:p>
        </p:txBody>
      </p:sp>
      <p:sp>
        <p:nvSpPr>
          <p:cNvPr id="4" name="Text 2"/>
          <p:cNvSpPr/>
          <p:nvPr/>
        </p:nvSpPr>
        <p:spPr>
          <a:xfrm>
            <a:off x="1666280" y="1995249"/>
            <a:ext cx="284083" cy="355044"/>
          </a:xfrm>
          <a:prstGeom prst="rect">
            <a:avLst/>
          </a:prstGeom>
          <a:noFill/>
          <a:ln/>
        </p:spPr>
        <p:txBody>
          <a:bodyPr wrap="none" lIns="0" tIns="0" rIns="0" bIns="0" rtlCol="0" anchor="t"/>
          <a:lstStyle/>
          <a:p>
            <a:pPr marL="0" indent="0" algn="ctr">
              <a:lnSpc>
                <a:spcPts val="3550"/>
              </a:lnSpc>
              <a:buNone/>
            </a:pPr>
            <a:r>
              <a:rPr lang="en-US" sz="2200" dirty="0">
                <a:solidFill>
                  <a:srgbClr val="2C2821"/>
                </a:solidFill>
                <a:latin typeface="Alice" pitchFamily="34" charset="0"/>
                <a:ea typeface="Alice" pitchFamily="34" charset="-122"/>
                <a:cs typeface="Alice" pitchFamily="34" charset="-120"/>
              </a:rPr>
              <a:t>1</a:t>
            </a:r>
            <a:endParaRPr lang="en-US" sz="2200" dirty="0"/>
          </a:p>
        </p:txBody>
      </p:sp>
      <p:sp>
        <p:nvSpPr>
          <p:cNvPr id="5" name="Text 3"/>
          <p:cNvSpPr/>
          <p:nvPr/>
        </p:nvSpPr>
        <p:spPr>
          <a:xfrm>
            <a:off x="3111579" y="1792724"/>
            <a:ext cx="2525197" cy="315635"/>
          </a:xfrm>
          <a:prstGeom prst="rect">
            <a:avLst/>
          </a:prstGeom>
          <a:noFill/>
          <a:ln/>
        </p:spPr>
        <p:txBody>
          <a:bodyPr wrap="none" lIns="0" tIns="0" rIns="0" bIns="0" rtlCol="0" anchor="t"/>
          <a:lstStyle/>
          <a:p>
            <a:pPr marL="0" indent="0" algn="l">
              <a:lnSpc>
                <a:spcPts val="2450"/>
              </a:lnSpc>
              <a:buNone/>
            </a:pPr>
            <a:r>
              <a:rPr lang="en-US" sz="1950" b="1" dirty="0">
                <a:solidFill>
                  <a:schemeClr val="accent2">
                    <a:lumMod val="40000"/>
                    <a:lumOff val="60000"/>
                  </a:schemeClr>
                </a:solidFill>
                <a:latin typeface="Alice" pitchFamily="34" charset="0"/>
                <a:ea typeface="Alice" pitchFamily="34" charset="-122"/>
                <a:cs typeface="Alice" pitchFamily="34" charset="-120"/>
              </a:rPr>
              <a:t>Career Advancement</a:t>
            </a:r>
            <a:endParaRPr lang="en-US" sz="1950" b="1" dirty="0">
              <a:solidFill>
                <a:schemeClr val="accent2">
                  <a:lumMod val="40000"/>
                  <a:lumOff val="60000"/>
                </a:schemeClr>
              </a:solidFill>
            </a:endParaRPr>
          </a:p>
        </p:txBody>
      </p:sp>
      <p:sp>
        <p:nvSpPr>
          <p:cNvPr id="6" name="Text 4"/>
          <p:cNvSpPr/>
          <p:nvPr/>
        </p:nvSpPr>
        <p:spPr>
          <a:xfrm>
            <a:off x="3111579" y="2229564"/>
            <a:ext cx="3137892" cy="323255"/>
          </a:xfrm>
          <a:prstGeom prst="rect">
            <a:avLst/>
          </a:prstGeom>
          <a:noFill/>
          <a:ln/>
        </p:spPr>
        <p:txBody>
          <a:bodyPr wrap="none" lIns="0" tIns="0" rIns="0" bIns="0" rtlCol="0" anchor="t"/>
          <a:lstStyle/>
          <a:p>
            <a:pPr marL="0" indent="0" algn="l">
              <a:lnSpc>
                <a:spcPts val="2500"/>
              </a:lnSpc>
              <a:buNone/>
            </a:pPr>
            <a:r>
              <a:rPr lang="en-US" sz="1550" dirty="0">
                <a:solidFill>
                  <a:srgbClr val="2C2821"/>
                </a:solidFill>
                <a:latin typeface="Lora" pitchFamily="34" charset="0"/>
                <a:ea typeface="Lora" pitchFamily="34" charset="-122"/>
                <a:cs typeface="Lora" pitchFamily="34" charset="-120"/>
              </a:rPr>
              <a:t>Open doors to new opportunities</a:t>
            </a:r>
            <a:endParaRPr lang="en-US" sz="1550" dirty="0"/>
          </a:p>
        </p:txBody>
      </p:sp>
      <p:sp>
        <p:nvSpPr>
          <p:cNvPr id="7" name="Shape 5"/>
          <p:cNvSpPr/>
          <p:nvPr/>
        </p:nvSpPr>
        <p:spPr>
          <a:xfrm>
            <a:off x="3010614" y="2745224"/>
            <a:ext cx="10811827" cy="11430"/>
          </a:xfrm>
          <a:prstGeom prst="roundRect">
            <a:avLst>
              <a:gd name="adj" fmla="val 265114"/>
            </a:avLst>
          </a:prstGeom>
          <a:solidFill>
            <a:srgbClr val="D6D3CC"/>
          </a:solidFill>
          <a:ln/>
        </p:spPr>
        <p:txBody>
          <a:bodyPr/>
          <a:lstStyle/>
          <a:p>
            <a:endParaRPr lang="en-US"/>
          </a:p>
        </p:txBody>
      </p:sp>
      <p:sp>
        <p:nvSpPr>
          <p:cNvPr id="8" name="Shape 6"/>
          <p:cNvSpPr/>
          <p:nvPr/>
        </p:nvSpPr>
        <p:spPr>
          <a:xfrm>
            <a:off x="706993" y="2855714"/>
            <a:ext cx="4405432" cy="1163955"/>
          </a:xfrm>
          <a:prstGeom prst="roundRect">
            <a:avLst>
              <a:gd name="adj" fmla="val 2603"/>
            </a:avLst>
          </a:prstGeom>
          <a:solidFill>
            <a:srgbClr val="F0EDE6"/>
          </a:solidFill>
          <a:ln/>
        </p:spPr>
        <p:txBody>
          <a:bodyPr/>
          <a:lstStyle/>
          <a:p>
            <a:endParaRPr lang="en-US"/>
          </a:p>
        </p:txBody>
      </p:sp>
      <p:sp>
        <p:nvSpPr>
          <p:cNvPr id="9" name="Text 7"/>
          <p:cNvSpPr/>
          <p:nvPr/>
        </p:nvSpPr>
        <p:spPr>
          <a:xfrm>
            <a:off x="2767608" y="3260169"/>
            <a:ext cx="284083" cy="355044"/>
          </a:xfrm>
          <a:prstGeom prst="rect">
            <a:avLst/>
          </a:prstGeom>
          <a:noFill/>
          <a:ln/>
        </p:spPr>
        <p:txBody>
          <a:bodyPr wrap="none" lIns="0" tIns="0" rIns="0" bIns="0" rtlCol="0" anchor="t"/>
          <a:lstStyle/>
          <a:p>
            <a:pPr marL="0" indent="0" algn="ctr">
              <a:lnSpc>
                <a:spcPts val="3550"/>
              </a:lnSpc>
              <a:buNone/>
            </a:pPr>
            <a:r>
              <a:rPr lang="en-US" sz="2200" dirty="0">
                <a:solidFill>
                  <a:srgbClr val="2C2821"/>
                </a:solidFill>
                <a:latin typeface="Alice" pitchFamily="34" charset="0"/>
                <a:ea typeface="Alice" pitchFamily="34" charset="-122"/>
                <a:cs typeface="Alice" pitchFamily="34" charset="-120"/>
              </a:rPr>
              <a:t>2</a:t>
            </a:r>
            <a:endParaRPr lang="en-US" sz="2200" dirty="0"/>
          </a:p>
        </p:txBody>
      </p:sp>
      <p:sp>
        <p:nvSpPr>
          <p:cNvPr id="10" name="Text 8"/>
          <p:cNvSpPr/>
          <p:nvPr/>
        </p:nvSpPr>
        <p:spPr>
          <a:xfrm>
            <a:off x="5314355" y="3057644"/>
            <a:ext cx="2525197" cy="315635"/>
          </a:xfrm>
          <a:prstGeom prst="rect">
            <a:avLst/>
          </a:prstGeom>
          <a:noFill/>
          <a:ln/>
        </p:spPr>
        <p:txBody>
          <a:bodyPr wrap="none" lIns="0" tIns="0" rIns="0" bIns="0" rtlCol="0" anchor="t"/>
          <a:lstStyle/>
          <a:p>
            <a:pPr marL="0" indent="0" algn="l">
              <a:lnSpc>
                <a:spcPts val="2450"/>
              </a:lnSpc>
              <a:buNone/>
            </a:pPr>
            <a:r>
              <a:rPr lang="en-US" sz="1950" b="1" dirty="0">
                <a:solidFill>
                  <a:schemeClr val="accent2">
                    <a:lumMod val="40000"/>
                    <a:lumOff val="60000"/>
                  </a:schemeClr>
                </a:solidFill>
                <a:latin typeface="Alice" pitchFamily="34" charset="0"/>
                <a:ea typeface="Alice" pitchFamily="34" charset="-122"/>
                <a:cs typeface="Alice" pitchFamily="34" charset="-120"/>
              </a:rPr>
              <a:t>Practical Application</a:t>
            </a:r>
            <a:endParaRPr lang="en-US" sz="1950" b="1" dirty="0">
              <a:solidFill>
                <a:schemeClr val="accent2">
                  <a:lumMod val="40000"/>
                  <a:lumOff val="60000"/>
                </a:schemeClr>
              </a:solidFill>
            </a:endParaRPr>
          </a:p>
        </p:txBody>
      </p:sp>
      <p:sp>
        <p:nvSpPr>
          <p:cNvPr id="11" name="Text 9"/>
          <p:cNvSpPr/>
          <p:nvPr/>
        </p:nvSpPr>
        <p:spPr>
          <a:xfrm>
            <a:off x="5314355" y="3494484"/>
            <a:ext cx="3293388" cy="323255"/>
          </a:xfrm>
          <a:prstGeom prst="rect">
            <a:avLst/>
          </a:prstGeom>
          <a:noFill/>
          <a:ln/>
        </p:spPr>
        <p:txBody>
          <a:bodyPr wrap="none" lIns="0" tIns="0" rIns="0" bIns="0" rtlCol="0" anchor="t"/>
          <a:lstStyle/>
          <a:p>
            <a:pPr marL="0" indent="0" algn="l">
              <a:lnSpc>
                <a:spcPts val="2500"/>
              </a:lnSpc>
              <a:buNone/>
            </a:pPr>
            <a:r>
              <a:rPr lang="en-US" sz="1550" dirty="0">
                <a:solidFill>
                  <a:srgbClr val="2C2821"/>
                </a:solidFill>
                <a:latin typeface="Lora" pitchFamily="34" charset="0"/>
                <a:ea typeface="Lora" pitchFamily="34" charset="-122"/>
                <a:cs typeface="Lora" pitchFamily="34" charset="-120"/>
              </a:rPr>
              <a:t>Transform organizations with Lean</a:t>
            </a:r>
            <a:endParaRPr lang="en-US" sz="1550" dirty="0"/>
          </a:p>
        </p:txBody>
      </p:sp>
      <p:sp>
        <p:nvSpPr>
          <p:cNvPr id="12" name="Shape 10"/>
          <p:cNvSpPr/>
          <p:nvPr/>
        </p:nvSpPr>
        <p:spPr>
          <a:xfrm>
            <a:off x="5213390" y="4010144"/>
            <a:ext cx="8609052" cy="11430"/>
          </a:xfrm>
          <a:prstGeom prst="roundRect">
            <a:avLst>
              <a:gd name="adj" fmla="val 265114"/>
            </a:avLst>
          </a:prstGeom>
          <a:solidFill>
            <a:srgbClr val="D6D3CC"/>
          </a:solidFill>
          <a:ln/>
        </p:spPr>
        <p:txBody>
          <a:bodyPr/>
          <a:lstStyle/>
          <a:p>
            <a:endParaRPr lang="en-US"/>
          </a:p>
        </p:txBody>
      </p:sp>
      <p:sp>
        <p:nvSpPr>
          <p:cNvPr id="13" name="Shape 11"/>
          <p:cNvSpPr/>
          <p:nvPr/>
        </p:nvSpPr>
        <p:spPr>
          <a:xfrm>
            <a:off x="706993" y="4120634"/>
            <a:ext cx="6608207" cy="1163955"/>
          </a:xfrm>
          <a:prstGeom prst="roundRect">
            <a:avLst>
              <a:gd name="adj" fmla="val 2603"/>
            </a:avLst>
          </a:prstGeom>
          <a:solidFill>
            <a:srgbClr val="F0EDE6"/>
          </a:solidFill>
          <a:ln/>
        </p:spPr>
        <p:txBody>
          <a:bodyPr/>
          <a:lstStyle/>
          <a:p>
            <a:endParaRPr lang="en-US"/>
          </a:p>
        </p:txBody>
      </p:sp>
      <p:sp>
        <p:nvSpPr>
          <p:cNvPr id="14" name="Text 12"/>
          <p:cNvSpPr/>
          <p:nvPr/>
        </p:nvSpPr>
        <p:spPr>
          <a:xfrm>
            <a:off x="3869055" y="4525089"/>
            <a:ext cx="284083" cy="355044"/>
          </a:xfrm>
          <a:prstGeom prst="rect">
            <a:avLst/>
          </a:prstGeom>
          <a:noFill/>
          <a:ln/>
        </p:spPr>
        <p:txBody>
          <a:bodyPr wrap="none" lIns="0" tIns="0" rIns="0" bIns="0" rtlCol="0" anchor="t"/>
          <a:lstStyle/>
          <a:p>
            <a:pPr marL="0" indent="0" algn="ctr">
              <a:lnSpc>
                <a:spcPts val="3550"/>
              </a:lnSpc>
              <a:buNone/>
            </a:pPr>
            <a:r>
              <a:rPr lang="en-US" sz="2200" dirty="0">
                <a:solidFill>
                  <a:srgbClr val="2C2821"/>
                </a:solidFill>
                <a:latin typeface="Alice" pitchFamily="34" charset="0"/>
                <a:ea typeface="Alice" pitchFamily="34" charset="-122"/>
                <a:cs typeface="Alice" pitchFamily="34" charset="-120"/>
              </a:rPr>
              <a:t>3</a:t>
            </a:r>
            <a:endParaRPr lang="en-US" sz="2200" dirty="0"/>
          </a:p>
        </p:txBody>
      </p:sp>
      <p:sp>
        <p:nvSpPr>
          <p:cNvPr id="15" name="Text 13"/>
          <p:cNvSpPr/>
          <p:nvPr/>
        </p:nvSpPr>
        <p:spPr>
          <a:xfrm>
            <a:off x="7517130" y="4322564"/>
            <a:ext cx="2602468" cy="315635"/>
          </a:xfrm>
          <a:prstGeom prst="rect">
            <a:avLst/>
          </a:prstGeom>
          <a:noFill/>
          <a:ln/>
        </p:spPr>
        <p:txBody>
          <a:bodyPr wrap="none" lIns="0" tIns="0" rIns="0" bIns="0" rtlCol="0" anchor="t"/>
          <a:lstStyle/>
          <a:p>
            <a:pPr marL="0" indent="0" algn="l">
              <a:lnSpc>
                <a:spcPts val="2450"/>
              </a:lnSpc>
              <a:buNone/>
            </a:pPr>
            <a:r>
              <a:rPr lang="en-US" sz="1950" b="1" dirty="0">
                <a:solidFill>
                  <a:schemeClr val="accent2">
                    <a:lumMod val="40000"/>
                    <a:lumOff val="60000"/>
                  </a:schemeClr>
                </a:solidFill>
                <a:latin typeface="Alice" pitchFamily="34" charset="0"/>
                <a:ea typeface="Alice" pitchFamily="34" charset="-122"/>
                <a:cs typeface="Alice" pitchFamily="34" charset="-120"/>
              </a:rPr>
              <a:t>Knowledge Foundation</a:t>
            </a:r>
            <a:endParaRPr lang="en-US" sz="1950" b="1" dirty="0">
              <a:solidFill>
                <a:schemeClr val="accent2">
                  <a:lumMod val="40000"/>
                  <a:lumOff val="60000"/>
                </a:schemeClr>
              </a:solidFill>
            </a:endParaRPr>
          </a:p>
        </p:txBody>
      </p:sp>
      <p:sp>
        <p:nvSpPr>
          <p:cNvPr id="16" name="Text 14"/>
          <p:cNvSpPr/>
          <p:nvPr/>
        </p:nvSpPr>
        <p:spPr>
          <a:xfrm>
            <a:off x="7517130" y="4759404"/>
            <a:ext cx="3020497" cy="323255"/>
          </a:xfrm>
          <a:prstGeom prst="rect">
            <a:avLst/>
          </a:prstGeom>
          <a:noFill/>
          <a:ln/>
        </p:spPr>
        <p:txBody>
          <a:bodyPr wrap="none" lIns="0" tIns="0" rIns="0" bIns="0" rtlCol="0" anchor="t"/>
          <a:lstStyle/>
          <a:p>
            <a:pPr marL="0" indent="0" algn="l">
              <a:lnSpc>
                <a:spcPts val="2500"/>
              </a:lnSpc>
              <a:buNone/>
            </a:pPr>
            <a:r>
              <a:rPr lang="en-US" sz="1550" dirty="0">
                <a:solidFill>
                  <a:srgbClr val="2C2821"/>
                </a:solidFill>
                <a:latin typeface="Lora" pitchFamily="34" charset="0"/>
                <a:ea typeface="Lora" pitchFamily="34" charset="-122"/>
                <a:cs typeface="Lora" pitchFamily="34" charset="-120"/>
              </a:rPr>
              <a:t>Master essential Lean principles</a:t>
            </a:r>
            <a:endParaRPr lang="en-US" sz="1550" dirty="0"/>
          </a:p>
        </p:txBody>
      </p:sp>
      <p:sp>
        <p:nvSpPr>
          <p:cNvPr id="17" name="Text 15"/>
          <p:cNvSpPr/>
          <p:nvPr/>
        </p:nvSpPr>
        <p:spPr>
          <a:xfrm>
            <a:off x="706993" y="5511760"/>
            <a:ext cx="13216414" cy="969764"/>
          </a:xfrm>
          <a:prstGeom prst="rect">
            <a:avLst/>
          </a:prstGeom>
          <a:noFill/>
          <a:ln/>
        </p:spPr>
        <p:txBody>
          <a:bodyPr wrap="square" lIns="0" tIns="0" rIns="0" bIns="0" rtlCol="0" anchor="t"/>
          <a:lstStyle/>
          <a:p>
            <a:pPr marL="0" indent="0">
              <a:lnSpc>
                <a:spcPts val="2500"/>
              </a:lnSpc>
              <a:buNone/>
            </a:pPr>
            <a:r>
              <a:rPr lang="en-US" sz="1550" dirty="0">
                <a:solidFill>
                  <a:srgbClr val="2C2821"/>
                </a:solidFill>
                <a:latin typeface="Lora" pitchFamily="34" charset="0"/>
                <a:ea typeface="Lora" pitchFamily="34" charset="-122"/>
                <a:cs typeface="Lora" pitchFamily="34" charset="-120"/>
              </a:rPr>
              <a:t>Earning the Certified Lean Management Professional (CLMP) certification gives you a competitive edge in project management, operations, and process improvement. The knowledge and skills you gain through this certification process will enable you to identify waste, streamline processes, and drive meaningful improvements in any organization.</a:t>
            </a:r>
            <a:endParaRPr lang="en-US" sz="1550" dirty="0"/>
          </a:p>
        </p:txBody>
      </p:sp>
      <p:sp>
        <p:nvSpPr>
          <p:cNvPr id="18" name="Text 16"/>
          <p:cNvSpPr/>
          <p:nvPr/>
        </p:nvSpPr>
        <p:spPr>
          <a:xfrm>
            <a:off x="706993" y="6708696"/>
            <a:ext cx="13216414" cy="969764"/>
          </a:xfrm>
          <a:prstGeom prst="rect">
            <a:avLst/>
          </a:prstGeom>
          <a:noFill/>
          <a:ln/>
        </p:spPr>
        <p:txBody>
          <a:bodyPr wrap="square" lIns="0" tIns="0" rIns="0" bIns="0" rtlCol="0" anchor="t"/>
          <a:lstStyle/>
          <a:p>
            <a:pPr marL="0" indent="0">
              <a:lnSpc>
                <a:spcPts val="2500"/>
              </a:lnSpc>
              <a:buNone/>
            </a:pPr>
            <a:r>
              <a:rPr lang="en-US" sz="1550" dirty="0">
                <a:solidFill>
                  <a:srgbClr val="2C2821"/>
                </a:solidFill>
                <a:latin typeface="Lora" pitchFamily="34" charset="0"/>
                <a:ea typeface="Lora" pitchFamily="34" charset="-122"/>
                <a:cs typeface="Lora" pitchFamily="34" charset="-120"/>
              </a:rPr>
              <a:t>With the right study approach and practical experience applying Lean methodologies, you'll be well-prepared to pass the exam and leverage your expertise throughout your career. The journey to becoming a Lean professional doesn't end with certification—it's just the beginning of a continuous improvement path.</a:t>
            </a:r>
            <a:endParaRPr lang="en-US" sz="1550"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name="Slide 2">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3"/>
          <a:stretch>
            <a:fillRect/>
          </a:stretch>
        </p:blipFill>
        <p:spPr>
          <a:xfrm>
            <a:off x="9144000" y="0"/>
            <a:ext cx="5486400" cy="8229600"/>
          </a:xfrm>
          <a:prstGeom prst="rect">
            <a:avLst/>
          </a:prstGeom>
        </p:spPr>
      </p:pic>
      <p:sp>
        <p:nvSpPr>
          <p:cNvPr id="3" name="Text 0"/>
          <p:cNvSpPr/>
          <p:nvPr/>
        </p:nvSpPr>
        <p:spPr>
          <a:xfrm>
            <a:off x="716875" y="1211937"/>
            <a:ext cx="7328416" cy="640080"/>
          </a:xfrm>
          <a:prstGeom prst="rect">
            <a:avLst/>
          </a:prstGeom>
          <a:noFill/>
          <a:ln/>
        </p:spPr>
        <p:txBody>
          <a:bodyPr wrap="none" lIns="0" tIns="0" rIns="0" bIns="0" rtlCol="0" anchor="t"/>
          <a:lstStyle/>
          <a:p>
            <a:pPr marL="0" indent="0">
              <a:lnSpc>
                <a:spcPts val="5000"/>
              </a:lnSpc>
              <a:buNone/>
            </a:pPr>
            <a:r>
              <a:rPr lang="en-US" sz="4000" dirty="0">
                <a:solidFill>
                  <a:srgbClr val="233E32"/>
                </a:solidFill>
                <a:latin typeface="Alice" pitchFamily="34" charset="0"/>
                <a:ea typeface="Alice" pitchFamily="34" charset="-122"/>
                <a:cs typeface="Alice" pitchFamily="34" charset="-120"/>
              </a:rPr>
              <a:t>What Is the CLMP Certification?</a:t>
            </a:r>
            <a:endParaRPr lang="en-US" sz="4000" dirty="0"/>
          </a:p>
        </p:txBody>
      </p:sp>
      <p:sp>
        <p:nvSpPr>
          <p:cNvPr id="4" name="Shape 1"/>
          <p:cNvSpPr/>
          <p:nvPr/>
        </p:nvSpPr>
        <p:spPr>
          <a:xfrm>
            <a:off x="716875" y="2159198"/>
            <a:ext cx="3752731" cy="2818328"/>
          </a:xfrm>
          <a:prstGeom prst="roundRect">
            <a:avLst>
              <a:gd name="adj" fmla="val 1090"/>
            </a:avLst>
          </a:prstGeom>
          <a:solidFill>
            <a:srgbClr val="F0EDE6"/>
          </a:solidFill>
          <a:ln/>
        </p:spPr>
        <p:txBody>
          <a:bodyPr/>
          <a:lstStyle/>
          <a:p>
            <a:endParaRPr lang="en-US"/>
          </a:p>
        </p:txBody>
      </p:sp>
      <p:sp>
        <p:nvSpPr>
          <p:cNvPr id="5" name="Text 2"/>
          <p:cNvSpPr/>
          <p:nvPr/>
        </p:nvSpPr>
        <p:spPr>
          <a:xfrm>
            <a:off x="921663" y="2363986"/>
            <a:ext cx="2560320" cy="319921"/>
          </a:xfrm>
          <a:prstGeom prst="rect">
            <a:avLst/>
          </a:prstGeom>
          <a:noFill/>
          <a:ln/>
        </p:spPr>
        <p:txBody>
          <a:bodyPr wrap="none" lIns="0" tIns="0" rIns="0" bIns="0" rtlCol="0" anchor="t"/>
          <a:lstStyle/>
          <a:p>
            <a:pPr marL="0" indent="0">
              <a:lnSpc>
                <a:spcPts val="2500"/>
              </a:lnSpc>
              <a:buNone/>
            </a:pPr>
            <a:r>
              <a:rPr lang="en-US" sz="2000" dirty="0">
                <a:solidFill>
                  <a:srgbClr val="2C2821"/>
                </a:solidFill>
                <a:latin typeface="Alice" pitchFamily="34" charset="0"/>
                <a:ea typeface="Alice" pitchFamily="34" charset="-122"/>
                <a:cs typeface="Alice" pitchFamily="34" charset="-120"/>
              </a:rPr>
              <a:t>Certification Purpose</a:t>
            </a:r>
            <a:endParaRPr lang="en-US" sz="2000" dirty="0"/>
          </a:p>
        </p:txBody>
      </p:sp>
      <p:sp>
        <p:nvSpPr>
          <p:cNvPr id="6" name="Text 3"/>
          <p:cNvSpPr/>
          <p:nvPr/>
        </p:nvSpPr>
        <p:spPr>
          <a:xfrm>
            <a:off x="921663" y="2806779"/>
            <a:ext cx="3343156" cy="1965960"/>
          </a:xfrm>
          <a:prstGeom prst="rect">
            <a:avLst/>
          </a:prstGeom>
          <a:noFill/>
          <a:ln/>
        </p:spPr>
        <p:txBody>
          <a:bodyPr wrap="square" lIns="0" tIns="0" rIns="0" bIns="0" rtlCol="0" anchor="t"/>
          <a:lstStyle/>
          <a:p>
            <a:pPr marL="0" indent="0">
              <a:lnSpc>
                <a:spcPts val="2550"/>
              </a:lnSpc>
              <a:buNone/>
            </a:pPr>
            <a:r>
              <a:rPr lang="en-US" sz="1600" dirty="0">
                <a:solidFill>
                  <a:srgbClr val="2C2821"/>
                </a:solidFill>
                <a:latin typeface="Lora" pitchFamily="34" charset="0"/>
                <a:ea typeface="Lora" pitchFamily="34" charset="-122"/>
                <a:cs typeface="Lora" pitchFamily="34" charset="-120"/>
              </a:rPr>
              <a:t>The Certified Lean Management Professional (CLMP) certification is designed for professionals who want to master Lean principles, identify waste, and drive efficiency in business processes.</a:t>
            </a:r>
            <a:endParaRPr lang="en-US" sz="1600" dirty="0"/>
          </a:p>
        </p:txBody>
      </p:sp>
      <p:sp>
        <p:nvSpPr>
          <p:cNvPr id="7" name="Shape 4"/>
          <p:cNvSpPr/>
          <p:nvPr/>
        </p:nvSpPr>
        <p:spPr>
          <a:xfrm>
            <a:off x="4674394" y="2159198"/>
            <a:ext cx="3752731" cy="2818328"/>
          </a:xfrm>
          <a:prstGeom prst="roundRect">
            <a:avLst>
              <a:gd name="adj" fmla="val 1090"/>
            </a:avLst>
          </a:prstGeom>
          <a:solidFill>
            <a:srgbClr val="F0EDE6"/>
          </a:solidFill>
          <a:ln/>
        </p:spPr>
        <p:txBody>
          <a:bodyPr/>
          <a:lstStyle/>
          <a:p>
            <a:endParaRPr lang="en-US"/>
          </a:p>
        </p:txBody>
      </p:sp>
      <p:sp>
        <p:nvSpPr>
          <p:cNvPr id="8" name="Text 5"/>
          <p:cNvSpPr/>
          <p:nvPr/>
        </p:nvSpPr>
        <p:spPr>
          <a:xfrm>
            <a:off x="4879181" y="2363986"/>
            <a:ext cx="2560320" cy="319921"/>
          </a:xfrm>
          <a:prstGeom prst="rect">
            <a:avLst/>
          </a:prstGeom>
          <a:noFill/>
          <a:ln/>
        </p:spPr>
        <p:txBody>
          <a:bodyPr wrap="none" lIns="0" tIns="0" rIns="0" bIns="0" rtlCol="0" anchor="t"/>
          <a:lstStyle/>
          <a:p>
            <a:pPr marL="0" indent="0">
              <a:lnSpc>
                <a:spcPts val="2500"/>
              </a:lnSpc>
              <a:buNone/>
            </a:pPr>
            <a:r>
              <a:rPr lang="en-US" sz="2000" dirty="0">
                <a:solidFill>
                  <a:srgbClr val="2C2821"/>
                </a:solidFill>
                <a:latin typeface="Alice" pitchFamily="34" charset="0"/>
                <a:ea typeface="Alice" pitchFamily="34" charset="-122"/>
                <a:cs typeface="Alice" pitchFamily="34" charset="-120"/>
              </a:rPr>
              <a:t>Core Focus Areas</a:t>
            </a:r>
            <a:endParaRPr lang="en-US" sz="2000" dirty="0"/>
          </a:p>
        </p:txBody>
      </p:sp>
      <p:sp>
        <p:nvSpPr>
          <p:cNvPr id="9" name="Text 6"/>
          <p:cNvSpPr/>
          <p:nvPr/>
        </p:nvSpPr>
        <p:spPr>
          <a:xfrm>
            <a:off x="4879181" y="2806779"/>
            <a:ext cx="3343156" cy="1965960"/>
          </a:xfrm>
          <a:prstGeom prst="rect">
            <a:avLst/>
          </a:prstGeom>
          <a:noFill/>
          <a:ln/>
        </p:spPr>
        <p:txBody>
          <a:bodyPr wrap="square" lIns="0" tIns="0" rIns="0" bIns="0" rtlCol="0" anchor="t"/>
          <a:lstStyle/>
          <a:p>
            <a:pPr marL="0" indent="0">
              <a:lnSpc>
                <a:spcPts val="2550"/>
              </a:lnSpc>
              <a:buNone/>
            </a:pPr>
            <a:r>
              <a:rPr lang="en-US" sz="1600" dirty="0">
                <a:solidFill>
                  <a:srgbClr val="2C2821"/>
                </a:solidFill>
                <a:latin typeface="Lora" pitchFamily="34" charset="0"/>
                <a:ea typeface="Lora" pitchFamily="34" charset="-122"/>
                <a:cs typeface="Lora" pitchFamily="34" charset="-120"/>
              </a:rPr>
              <a:t>It covers essential methodologies including Lean tools, Kaizen practices, value stream mapping, and other critical approaches to process improvement and waste elimination.</a:t>
            </a:r>
            <a:endParaRPr lang="en-US" sz="1600" dirty="0"/>
          </a:p>
        </p:txBody>
      </p:sp>
      <p:sp>
        <p:nvSpPr>
          <p:cNvPr id="10" name="Shape 7"/>
          <p:cNvSpPr/>
          <p:nvPr/>
        </p:nvSpPr>
        <p:spPr>
          <a:xfrm>
            <a:off x="716875" y="5182314"/>
            <a:ext cx="7710249" cy="1835348"/>
          </a:xfrm>
          <a:prstGeom prst="roundRect">
            <a:avLst>
              <a:gd name="adj" fmla="val 1674"/>
            </a:avLst>
          </a:prstGeom>
          <a:solidFill>
            <a:srgbClr val="F0EDE6"/>
          </a:solidFill>
          <a:ln/>
        </p:spPr>
        <p:txBody>
          <a:bodyPr/>
          <a:lstStyle/>
          <a:p>
            <a:endParaRPr lang="en-US"/>
          </a:p>
        </p:txBody>
      </p:sp>
      <p:sp>
        <p:nvSpPr>
          <p:cNvPr id="11" name="Text 8"/>
          <p:cNvSpPr/>
          <p:nvPr/>
        </p:nvSpPr>
        <p:spPr>
          <a:xfrm>
            <a:off x="921663" y="5387102"/>
            <a:ext cx="2560320" cy="319921"/>
          </a:xfrm>
          <a:prstGeom prst="rect">
            <a:avLst/>
          </a:prstGeom>
          <a:noFill/>
          <a:ln/>
        </p:spPr>
        <p:txBody>
          <a:bodyPr wrap="none" lIns="0" tIns="0" rIns="0" bIns="0" rtlCol="0" anchor="t"/>
          <a:lstStyle/>
          <a:p>
            <a:pPr marL="0" indent="0">
              <a:lnSpc>
                <a:spcPts val="2500"/>
              </a:lnSpc>
              <a:buNone/>
            </a:pPr>
            <a:r>
              <a:rPr lang="en-US" sz="2000" dirty="0">
                <a:solidFill>
                  <a:srgbClr val="2C2821"/>
                </a:solidFill>
                <a:latin typeface="Alice" pitchFamily="34" charset="0"/>
                <a:ea typeface="Alice" pitchFamily="34" charset="-122"/>
                <a:cs typeface="Alice" pitchFamily="34" charset="-120"/>
              </a:rPr>
              <a:t>Career Impact</a:t>
            </a:r>
            <a:endParaRPr lang="en-US" sz="2000" dirty="0"/>
          </a:p>
        </p:txBody>
      </p:sp>
      <p:sp>
        <p:nvSpPr>
          <p:cNvPr id="12" name="Text 9"/>
          <p:cNvSpPr/>
          <p:nvPr/>
        </p:nvSpPr>
        <p:spPr>
          <a:xfrm>
            <a:off x="921663" y="5829895"/>
            <a:ext cx="7300674" cy="982980"/>
          </a:xfrm>
          <a:prstGeom prst="rect">
            <a:avLst/>
          </a:prstGeom>
          <a:noFill/>
          <a:ln/>
        </p:spPr>
        <p:txBody>
          <a:bodyPr wrap="square" lIns="0" tIns="0" rIns="0" bIns="0" rtlCol="0" anchor="t"/>
          <a:lstStyle/>
          <a:p>
            <a:pPr marL="0" indent="0">
              <a:lnSpc>
                <a:spcPts val="2550"/>
              </a:lnSpc>
              <a:buNone/>
            </a:pPr>
            <a:r>
              <a:rPr lang="en-US" sz="1600" dirty="0">
                <a:solidFill>
                  <a:srgbClr val="2C2821"/>
                </a:solidFill>
                <a:latin typeface="Lora" pitchFamily="34" charset="0"/>
                <a:ea typeface="Lora" pitchFamily="34" charset="-122"/>
                <a:cs typeface="Lora" pitchFamily="34" charset="-120"/>
              </a:rPr>
              <a:t>This credential demonstrates your ability to implement continuous improvement strategies and optimize operations across various business environments.</a:t>
            </a:r>
            <a:endParaRPr lang="en-US" sz="1600"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name="Slide 3">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3"/>
          <a:stretch>
            <a:fillRect/>
          </a:stretch>
        </p:blipFill>
        <p:spPr>
          <a:xfrm>
            <a:off x="0" y="0"/>
            <a:ext cx="14630400" cy="2717006"/>
          </a:xfrm>
          <a:prstGeom prst="rect">
            <a:avLst/>
          </a:prstGeom>
        </p:spPr>
      </p:pic>
      <p:sp>
        <p:nvSpPr>
          <p:cNvPr id="3" name="Text 0"/>
          <p:cNvSpPr/>
          <p:nvPr/>
        </p:nvSpPr>
        <p:spPr>
          <a:xfrm>
            <a:off x="760690" y="3316129"/>
            <a:ext cx="9782889" cy="679252"/>
          </a:xfrm>
          <a:prstGeom prst="rect">
            <a:avLst/>
          </a:prstGeom>
          <a:noFill/>
          <a:ln/>
        </p:spPr>
        <p:txBody>
          <a:bodyPr wrap="none" lIns="0" tIns="0" rIns="0" bIns="0" rtlCol="0" anchor="t"/>
          <a:lstStyle/>
          <a:p>
            <a:pPr marL="0" indent="0">
              <a:lnSpc>
                <a:spcPts val="5300"/>
              </a:lnSpc>
              <a:buNone/>
            </a:pPr>
            <a:r>
              <a:rPr lang="en-US" sz="4250" dirty="0">
                <a:solidFill>
                  <a:srgbClr val="233E32"/>
                </a:solidFill>
                <a:latin typeface="Alice" pitchFamily="34" charset="0"/>
                <a:ea typeface="Alice" pitchFamily="34" charset="-122"/>
                <a:cs typeface="Alice" pitchFamily="34" charset="-120"/>
              </a:rPr>
              <a:t>Who Should Pursue CLMP Certification?</a:t>
            </a:r>
            <a:endParaRPr lang="en-US" sz="4250" dirty="0"/>
          </a:p>
        </p:txBody>
      </p:sp>
      <p:pic>
        <p:nvPicPr>
          <p:cNvPr id="4" name="Image 1" descr="preencoded.png"/>
          <p:cNvPicPr>
            <a:picLocks noChangeAspect="1"/>
          </p:cNvPicPr>
          <p:nvPr/>
        </p:nvPicPr>
        <p:blipFill>
          <a:blip r:embed="rId4"/>
          <a:stretch>
            <a:fillRect/>
          </a:stretch>
        </p:blipFill>
        <p:spPr>
          <a:xfrm>
            <a:off x="760690" y="4321373"/>
            <a:ext cx="543401" cy="543401"/>
          </a:xfrm>
          <a:prstGeom prst="rect">
            <a:avLst/>
          </a:prstGeom>
        </p:spPr>
      </p:pic>
      <p:sp>
        <p:nvSpPr>
          <p:cNvPr id="5" name="Text 1"/>
          <p:cNvSpPr/>
          <p:nvPr/>
        </p:nvSpPr>
        <p:spPr>
          <a:xfrm>
            <a:off x="760690" y="5082064"/>
            <a:ext cx="2717006" cy="339566"/>
          </a:xfrm>
          <a:prstGeom prst="rect">
            <a:avLst/>
          </a:prstGeom>
          <a:noFill/>
          <a:ln/>
        </p:spPr>
        <p:txBody>
          <a:bodyPr wrap="none" lIns="0" tIns="0" rIns="0" bIns="0" rtlCol="0" anchor="t"/>
          <a:lstStyle/>
          <a:p>
            <a:pPr marL="0" indent="0" algn="l">
              <a:lnSpc>
                <a:spcPts val="2650"/>
              </a:lnSpc>
              <a:buNone/>
            </a:pPr>
            <a:r>
              <a:rPr lang="en-US" sz="2100" dirty="0">
                <a:solidFill>
                  <a:srgbClr val="2C2821"/>
                </a:solidFill>
                <a:latin typeface="Alice" pitchFamily="34" charset="0"/>
                <a:ea typeface="Alice" pitchFamily="34" charset="-122"/>
                <a:cs typeface="Alice" pitchFamily="34" charset="-120"/>
              </a:rPr>
              <a:t>Project Managers</a:t>
            </a:r>
            <a:endParaRPr lang="en-US" sz="2100" dirty="0"/>
          </a:p>
        </p:txBody>
      </p:sp>
      <p:sp>
        <p:nvSpPr>
          <p:cNvPr id="6" name="Text 2"/>
          <p:cNvSpPr/>
          <p:nvPr/>
        </p:nvSpPr>
        <p:spPr>
          <a:xfrm>
            <a:off x="760690" y="5552003"/>
            <a:ext cx="3032760" cy="1738908"/>
          </a:xfrm>
          <a:prstGeom prst="rect">
            <a:avLst/>
          </a:prstGeom>
          <a:noFill/>
          <a:ln/>
        </p:spPr>
        <p:txBody>
          <a:bodyPr wrap="square" lIns="0" tIns="0" rIns="0" bIns="0" rtlCol="0" anchor="t"/>
          <a:lstStyle/>
          <a:p>
            <a:pPr marL="0" indent="0" algn="l">
              <a:lnSpc>
                <a:spcPts val="2700"/>
              </a:lnSpc>
              <a:buNone/>
            </a:pPr>
            <a:r>
              <a:rPr lang="en-US" sz="1700" dirty="0">
                <a:solidFill>
                  <a:srgbClr val="2C2821"/>
                </a:solidFill>
                <a:latin typeface="Lora" pitchFamily="34" charset="0"/>
                <a:ea typeface="Lora" pitchFamily="34" charset="-122"/>
                <a:cs typeface="Lora" pitchFamily="34" charset="-120"/>
              </a:rPr>
              <a:t>Professionals who lead projects and need to optimize resources, timelines, and deliverables using Lean methodologies.</a:t>
            </a:r>
            <a:endParaRPr lang="en-US" sz="1700" dirty="0"/>
          </a:p>
        </p:txBody>
      </p:sp>
      <p:pic>
        <p:nvPicPr>
          <p:cNvPr id="7" name="Image 2" descr="preencoded.png"/>
          <p:cNvPicPr>
            <a:picLocks noChangeAspect="1"/>
          </p:cNvPicPr>
          <p:nvPr/>
        </p:nvPicPr>
        <p:blipFill>
          <a:blip r:embed="rId5"/>
          <a:stretch>
            <a:fillRect/>
          </a:stretch>
        </p:blipFill>
        <p:spPr>
          <a:xfrm>
            <a:off x="4119443" y="4321373"/>
            <a:ext cx="543401" cy="543401"/>
          </a:xfrm>
          <a:prstGeom prst="rect">
            <a:avLst/>
          </a:prstGeom>
        </p:spPr>
      </p:pic>
      <p:sp>
        <p:nvSpPr>
          <p:cNvPr id="8" name="Text 3"/>
          <p:cNvSpPr/>
          <p:nvPr/>
        </p:nvSpPr>
        <p:spPr>
          <a:xfrm>
            <a:off x="4119443" y="5082064"/>
            <a:ext cx="2717006" cy="339566"/>
          </a:xfrm>
          <a:prstGeom prst="rect">
            <a:avLst/>
          </a:prstGeom>
          <a:noFill/>
          <a:ln/>
        </p:spPr>
        <p:txBody>
          <a:bodyPr wrap="none" lIns="0" tIns="0" rIns="0" bIns="0" rtlCol="0" anchor="t"/>
          <a:lstStyle/>
          <a:p>
            <a:pPr marL="0" indent="0" algn="l">
              <a:lnSpc>
                <a:spcPts val="2650"/>
              </a:lnSpc>
              <a:buNone/>
            </a:pPr>
            <a:r>
              <a:rPr lang="en-US" sz="2100" dirty="0">
                <a:solidFill>
                  <a:srgbClr val="2C2821"/>
                </a:solidFill>
                <a:latin typeface="Alice" pitchFamily="34" charset="0"/>
                <a:ea typeface="Alice" pitchFamily="34" charset="-122"/>
                <a:cs typeface="Alice" pitchFamily="34" charset="-120"/>
              </a:rPr>
              <a:t>Operations Managers</a:t>
            </a:r>
            <a:endParaRPr lang="en-US" sz="2100" dirty="0"/>
          </a:p>
        </p:txBody>
      </p:sp>
      <p:sp>
        <p:nvSpPr>
          <p:cNvPr id="9" name="Text 4"/>
          <p:cNvSpPr/>
          <p:nvPr/>
        </p:nvSpPr>
        <p:spPr>
          <a:xfrm>
            <a:off x="4119443" y="5552003"/>
            <a:ext cx="3032760" cy="1738908"/>
          </a:xfrm>
          <a:prstGeom prst="rect">
            <a:avLst/>
          </a:prstGeom>
          <a:noFill/>
          <a:ln/>
        </p:spPr>
        <p:txBody>
          <a:bodyPr wrap="square" lIns="0" tIns="0" rIns="0" bIns="0" rtlCol="0" anchor="t"/>
          <a:lstStyle/>
          <a:p>
            <a:pPr marL="0" indent="0" algn="l">
              <a:lnSpc>
                <a:spcPts val="2700"/>
              </a:lnSpc>
              <a:buNone/>
            </a:pPr>
            <a:r>
              <a:rPr lang="en-US" sz="1700" dirty="0">
                <a:solidFill>
                  <a:srgbClr val="2C2821"/>
                </a:solidFill>
                <a:latin typeface="Lora" pitchFamily="34" charset="0"/>
                <a:ea typeface="Lora" pitchFamily="34" charset="-122"/>
                <a:cs typeface="Lora" pitchFamily="34" charset="-120"/>
              </a:rPr>
              <a:t>Leaders responsible for day-to-day operations who want to eliminate waste and improve efficiency in their processes.</a:t>
            </a:r>
            <a:endParaRPr lang="en-US" sz="1700" dirty="0"/>
          </a:p>
        </p:txBody>
      </p:sp>
      <p:pic>
        <p:nvPicPr>
          <p:cNvPr id="10" name="Image 3" descr="preencoded.png"/>
          <p:cNvPicPr>
            <a:picLocks noChangeAspect="1"/>
          </p:cNvPicPr>
          <p:nvPr/>
        </p:nvPicPr>
        <p:blipFill>
          <a:blip r:embed="rId6"/>
          <a:stretch>
            <a:fillRect/>
          </a:stretch>
        </p:blipFill>
        <p:spPr>
          <a:xfrm>
            <a:off x="7478197" y="4321373"/>
            <a:ext cx="543401" cy="543401"/>
          </a:xfrm>
          <a:prstGeom prst="rect">
            <a:avLst/>
          </a:prstGeom>
        </p:spPr>
      </p:pic>
      <p:sp>
        <p:nvSpPr>
          <p:cNvPr id="11" name="Text 5"/>
          <p:cNvSpPr/>
          <p:nvPr/>
        </p:nvSpPr>
        <p:spPr>
          <a:xfrm>
            <a:off x="7478197" y="5082064"/>
            <a:ext cx="3032760" cy="679133"/>
          </a:xfrm>
          <a:prstGeom prst="rect">
            <a:avLst/>
          </a:prstGeom>
          <a:noFill/>
          <a:ln/>
        </p:spPr>
        <p:txBody>
          <a:bodyPr wrap="square" lIns="0" tIns="0" rIns="0" bIns="0" rtlCol="0" anchor="t"/>
          <a:lstStyle/>
          <a:p>
            <a:pPr marL="0" indent="0" algn="l">
              <a:lnSpc>
                <a:spcPts val="2650"/>
              </a:lnSpc>
              <a:buNone/>
            </a:pPr>
            <a:r>
              <a:rPr lang="en-US" sz="2100" dirty="0">
                <a:solidFill>
                  <a:srgbClr val="2C2821"/>
                </a:solidFill>
                <a:latin typeface="Alice" pitchFamily="34" charset="0"/>
                <a:ea typeface="Alice" pitchFamily="34" charset="-122"/>
                <a:cs typeface="Alice" pitchFamily="34" charset="-120"/>
              </a:rPr>
              <a:t>Manufacturing Specialists</a:t>
            </a:r>
            <a:endParaRPr lang="en-US" sz="2100" dirty="0"/>
          </a:p>
        </p:txBody>
      </p:sp>
      <p:sp>
        <p:nvSpPr>
          <p:cNvPr id="12" name="Text 6"/>
          <p:cNvSpPr/>
          <p:nvPr/>
        </p:nvSpPr>
        <p:spPr>
          <a:xfrm>
            <a:off x="7478197" y="5891570"/>
            <a:ext cx="3032760" cy="1738908"/>
          </a:xfrm>
          <a:prstGeom prst="rect">
            <a:avLst/>
          </a:prstGeom>
          <a:noFill/>
          <a:ln/>
        </p:spPr>
        <p:txBody>
          <a:bodyPr wrap="square" lIns="0" tIns="0" rIns="0" bIns="0" rtlCol="0" anchor="t"/>
          <a:lstStyle/>
          <a:p>
            <a:pPr marL="0" indent="0" algn="l">
              <a:lnSpc>
                <a:spcPts val="2700"/>
              </a:lnSpc>
              <a:buNone/>
            </a:pPr>
            <a:r>
              <a:rPr lang="en-US" sz="1700" dirty="0">
                <a:solidFill>
                  <a:srgbClr val="2C2821"/>
                </a:solidFill>
                <a:latin typeface="Lora" pitchFamily="34" charset="0"/>
                <a:ea typeface="Lora" pitchFamily="34" charset="-122"/>
                <a:cs typeface="Lora" pitchFamily="34" charset="-120"/>
              </a:rPr>
              <a:t>Professionals in production environments looking to implement Just-in-Time systems and reduce waste in manufacturing processes.</a:t>
            </a:r>
            <a:endParaRPr lang="en-US" sz="1700" dirty="0"/>
          </a:p>
        </p:txBody>
      </p:sp>
      <p:pic>
        <p:nvPicPr>
          <p:cNvPr id="13" name="Image 4" descr="preencoded.png"/>
          <p:cNvPicPr>
            <a:picLocks noChangeAspect="1"/>
          </p:cNvPicPr>
          <p:nvPr/>
        </p:nvPicPr>
        <p:blipFill>
          <a:blip r:embed="rId7"/>
          <a:stretch>
            <a:fillRect/>
          </a:stretch>
        </p:blipFill>
        <p:spPr>
          <a:xfrm>
            <a:off x="10836950" y="4321373"/>
            <a:ext cx="543401" cy="543401"/>
          </a:xfrm>
          <a:prstGeom prst="rect">
            <a:avLst/>
          </a:prstGeom>
        </p:spPr>
      </p:pic>
      <p:sp>
        <p:nvSpPr>
          <p:cNvPr id="14" name="Text 7"/>
          <p:cNvSpPr/>
          <p:nvPr/>
        </p:nvSpPr>
        <p:spPr>
          <a:xfrm>
            <a:off x="10836950" y="5082064"/>
            <a:ext cx="3032760" cy="679133"/>
          </a:xfrm>
          <a:prstGeom prst="rect">
            <a:avLst/>
          </a:prstGeom>
          <a:noFill/>
          <a:ln/>
        </p:spPr>
        <p:txBody>
          <a:bodyPr wrap="square" lIns="0" tIns="0" rIns="0" bIns="0" rtlCol="0" anchor="t"/>
          <a:lstStyle/>
          <a:p>
            <a:pPr marL="0" indent="0" algn="l">
              <a:lnSpc>
                <a:spcPts val="2650"/>
              </a:lnSpc>
              <a:buNone/>
            </a:pPr>
            <a:r>
              <a:rPr lang="en-US" sz="2100" dirty="0">
                <a:solidFill>
                  <a:srgbClr val="2C2821"/>
                </a:solidFill>
                <a:latin typeface="Alice" pitchFamily="34" charset="0"/>
                <a:ea typeface="Alice" pitchFamily="34" charset="-122"/>
                <a:cs typeface="Alice" pitchFamily="34" charset="-120"/>
              </a:rPr>
              <a:t>Process Improvement Consultants</a:t>
            </a:r>
            <a:endParaRPr lang="en-US" sz="2100" dirty="0"/>
          </a:p>
        </p:txBody>
      </p:sp>
      <p:sp>
        <p:nvSpPr>
          <p:cNvPr id="15" name="Text 8"/>
          <p:cNvSpPr/>
          <p:nvPr/>
        </p:nvSpPr>
        <p:spPr>
          <a:xfrm>
            <a:off x="10836950" y="5891570"/>
            <a:ext cx="3032760" cy="1738908"/>
          </a:xfrm>
          <a:prstGeom prst="rect">
            <a:avLst/>
          </a:prstGeom>
          <a:noFill/>
          <a:ln/>
        </p:spPr>
        <p:txBody>
          <a:bodyPr wrap="square" lIns="0" tIns="0" rIns="0" bIns="0" rtlCol="0" anchor="t"/>
          <a:lstStyle/>
          <a:p>
            <a:pPr marL="0" indent="0" algn="l">
              <a:lnSpc>
                <a:spcPts val="2700"/>
              </a:lnSpc>
              <a:buNone/>
            </a:pPr>
            <a:r>
              <a:rPr lang="en-US" sz="1700" dirty="0">
                <a:solidFill>
                  <a:srgbClr val="2C2821"/>
                </a:solidFill>
                <a:latin typeface="Lora" pitchFamily="34" charset="0"/>
                <a:ea typeface="Lora" pitchFamily="34" charset="-122"/>
                <a:cs typeface="Lora" pitchFamily="34" charset="-120"/>
              </a:rPr>
              <a:t>Advisors who help organizations identify inefficiencies and implement Lean solutions across various industries.</a:t>
            </a:r>
            <a:endParaRPr lang="en-US" sz="1700"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name="Slide 4">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3"/>
          <a:stretch>
            <a:fillRect/>
          </a:stretch>
        </p:blipFill>
        <p:spPr>
          <a:xfrm>
            <a:off x="0" y="0"/>
            <a:ext cx="14630400" cy="2639735"/>
          </a:xfrm>
          <a:prstGeom prst="rect">
            <a:avLst/>
          </a:prstGeom>
        </p:spPr>
      </p:pic>
      <p:sp>
        <p:nvSpPr>
          <p:cNvPr id="3" name="Text 0"/>
          <p:cNvSpPr/>
          <p:nvPr/>
        </p:nvSpPr>
        <p:spPr>
          <a:xfrm>
            <a:off x="739140" y="3221474"/>
            <a:ext cx="6835616" cy="659844"/>
          </a:xfrm>
          <a:prstGeom prst="rect">
            <a:avLst/>
          </a:prstGeom>
          <a:noFill/>
          <a:ln/>
        </p:spPr>
        <p:txBody>
          <a:bodyPr wrap="none" lIns="0" tIns="0" rIns="0" bIns="0" rtlCol="0" anchor="t"/>
          <a:lstStyle/>
          <a:p>
            <a:pPr marL="0" indent="0">
              <a:lnSpc>
                <a:spcPts val="5150"/>
              </a:lnSpc>
              <a:buNone/>
            </a:pPr>
            <a:r>
              <a:rPr lang="en-US" sz="4150" dirty="0">
                <a:solidFill>
                  <a:srgbClr val="233E32"/>
                </a:solidFill>
                <a:latin typeface="Alice" pitchFamily="34" charset="0"/>
                <a:ea typeface="Alice" pitchFamily="34" charset="-122"/>
                <a:cs typeface="Alice" pitchFamily="34" charset="-120"/>
              </a:rPr>
              <a:t>CLMP Exam Cost Breakdown</a:t>
            </a:r>
            <a:endParaRPr lang="en-US" sz="4150" dirty="0"/>
          </a:p>
        </p:txBody>
      </p:sp>
      <p:sp>
        <p:nvSpPr>
          <p:cNvPr id="4" name="Text 1"/>
          <p:cNvSpPr/>
          <p:nvPr/>
        </p:nvSpPr>
        <p:spPr>
          <a:xfrm>
            <a:off x="739140" y="4303514"/>
            <a:ext cx="4172903" cy="696873"/>
          </a:xfrm>
          <a:prstGeom prst="rect">
            <a:avLst/>
          </a:prstGeom>
          <a:noFill/>
          <a:ln/>
        </p:spPr>
        <p:txBody>
          <a:bodyPr wrap="none" lIns="0" tIns="0" rIns="0" bIns="0" rtlCol="0" anchor="t"/>
          <a:lstStyle/>
          <a:p>
            <a:pPr marL="0" indent="0" algn="ctr">
              <a:lnSpc>
                <a:spcPts val="5450"/>
              </a:lnSpc>
              <a:buNone/>
            </a:pPr>
            <a:r>
              <a:rPr lang="en-US" sz="5450" dirty="0">
                <a:solidFill>
                  <a:srgbClr val="2C2821"/>
                </a:solidFill>
                <a:latin typeface="Alice" pitchFamily="34" charset="0"/>
                <a:ea typeface="Alice" pitchFamily="34" charset="-122"/>
                <a:cs typeface="Alice" pitchFamily="34" charset="-120"/>
              </a:rPr>
              <a:t>$200-500</a:t>
            </a:r>
            <a:endParaRPr lang="en-US" sz="5450" dirty="0"/>
          </a:p>
        </p:txBody>
      </p:sp>
      <p:sp>
        <p:nvSpPr>
          <p:cNvPr id="5" name="Text 2"/>
          <p:cNvSpPr/>
          <p:nvPr/>
        </p:nvSpPr>
        <p:spPr>
          <a:xfrm>
            <a:off x="1505664" y="5264229"/>
            <a:ext cx="2639735" cy="329922"/>
          </a:xfrm>
          <a:prstGeom prst="rect">
            <a:avLst/>
          </a:prstGeom>
          <a:noFill/>
          <a:ln/>
        </p:spPr>
        <p:txBody>
          <a:bodyPr wrap="none" lIns="0" tIns="0" rIns="0" bIns="0" rtlCol="0" anchor="t"/>
          <a:lstStyle/>
          <a:p>
            <a:pPr marL="0" indent="0" algn="ctr">
              <a:lnSpc>
                <a:spcPts val="2550"/>
              </a:lnSpc>
              <a:buNone/>
            </a:pPr>
            <a:r>
              <a:rPr lang="en-US" sz="2050" dirty="0">
                <a:solidFill>
                  <a:srgbClr val="2C2821"/>
                </a:solidFill>
                <a:latin typeface="Alice" pitchFamily="34" charset="0"/>
                <a:ea typeface="Alice" pitchFamily="34" charset="-122"/>
                <a:cs typeface="Alice" pitchFamily="34" charset="-120"/>
              </a:rPr>
              <a:t>Exam Fee</a:t>
            </a:r>
            <a:endParaRPr lang="en-US" sz="2050" dirty="0"/>
          </a:p>
        </p:txBody>
      </p:sp>
      <p:sp>
        <p:nvSpPr>
          <p:cNvPr id="6" name="Text 3"/>
          <p:cNvSpPr/>
          <p:nvPr/>
        </p:nvSpPr>
        <p:spPr>
          <a:xfrm>
            <a:off x="739140" y="5720834"/>
            <a:ext cx="4172903" cy="1013698"/>
          </a:xfrm>
          <a:prstGeom prst="rect">
            <a:avLst/>
          </a:prstGeom>
          <a:noFill/>
          <a:ln/>
        </p:spPr>
        <p:txBody>
          <a:bodyPr wrap="square" lIns="0" tIns="0" rIns="0" bIns="0" rtlCol="0" anchor="t"/>
          <a:lstStyle/>
          <a:p>
            <a:pPr marL="0" indent="0" algn="ctr">
              <a:lnSpc>
                <a:spcPts val="2650"/>
              </a:lnSpc>
              <a:buNone/>
            </a:pPr>
            <a:r>
              <a:rPr lang="en-US" sz="1650" dirty="0">
                <a:solidFill>
                  <a:srgbClr val="2C2821"/>
                </a:solidFill>
                <a:latin typeface="Lora" pitchFamily="34" charset="0"/>
                <a:ea typeface="Lora" pitchFamily="34" charset="-122"/>
                <a:cs typeface="Lora" pitchFamily="34" charset="-120"/>
              </a:rPr>
              <a:t>The base cost for taking the certification exam, which varies by provider and location.</a:t>
            </a:r>
            <a:endParaRPr lang="en-US" sz="1650" dirty="0"/>
          </a:p>
        </p:txBody>
      </p:sp>
      <p:sp>
        <p:nvSpPr>
          <p:cNvPr id="7" name="Text 4"/>
          <p:cNvSpPr/>
          <p:nvPr/>
        </p:nvSpPr>
        <p:spPr>
          <a:xfrm>
            <a:off x="5228749" y="4303514"/>
            <a:ext cx="4172903" cy="696873"/>
          </a:xfrm>
          <a:prstGeom prst="rect">
            <a:avLst/>
          </a:prstGeom>
          <a:noFill/>
          <a:ln/>
        </p:spPr>
        <p:txBody>
          <a:bodyPr wrap="none" lIns="0" tIns="0" rIns="0" bIns="0" rtlCol="0" anchor="t"/>
          <a:lstStyle/>
          <a:p>
            <a:pPr marL="0" indent="0" algn="ctr">
              <a:lnSpc>
                <a:spcPts val="5450"/>
              </a:lnSpc>
              <a:buNone/>
            </a:pPr>
            <a:r>
              <a:rPr lang="en-US" sz="5450" dirty="0">
                <a:solidFill>
                  <a:srgbClr val="2C2821"/>
                </a:solidFill>
                <a:latin typeface="Alice" pitchFamily="34" charset="0"/>
                <a:ea typeface="Alice" pitchFamily="34" charset="-122"/>
                <a:cs typeface="Alice" pitchFamily="34" charset="-120"/>
              </a:rPr>
              <a:t>$50-300</a:t>
            </a:r>
            <a:endParaRPr lang="en-US" sz="5450" dirty="0"/>
          </a:p>
        </p:txBody>
      </p:sp>
      <p:sp>
        <p:nvSpPr>
          <p:cNvPr id="8" name="Text 5"/>
          <p:cNvSpPr/>
          <p:nvPr/>
        </p:nvSpPr>
        <p:spPr>
          <a:xfrm>
            <a:off x="5995273" y="5264229"/>
            <a:ext cx="2639735" cy="329922"/>
          </a:xfrm>
          <a:prstGeom prst="rect">
            <a:avLst/>
          </a:prstGeom>
          <a:noFill/>
          <a:ln/>
        </p:spPr>
        <p:txBody>
          <a:bodyPr wrap="none" lIns="0" tIns="0" rIns="0" bIns="0" rtlCol="0" anchor="t"/>
          <a:lstStyle/>
          <a:p>
            <a:pPr marL="0" indent="0" algn="ctr">
              <a:lnSpc>
                <a:spcPts val="2550"/>
              </a:lnSpc>
              <a:buNone/>
            </a:pPr>
            <a:r>
              <a:rPr lang="en-US" sz="2050" dirty="0">
                <a:solidFill>
                  <a:srgbClr val="2C2821"/>
                </a:solidFill>
                <a:latin typeface="Alice" pitchFamily="34" charset="0"/>
                <a:ea typeface="Alice" pitchFamily="34" charset="-122"/>
                <a:cs typeface="Alice" pitchFamily="34" charset="-120"/>
              </a:rPr>
              <a:t>Study Materials</a:t>
            </a:r>
            <a:endParaRPr lang="en-US" sz="2050" dirty="0"/>
          </a:p>
        </p:txBody>
      </p:sp>
      <p:sp>
        <p:nvSpPr>
          <p:cNvPr id="9" name="Text 6"/>
          <p:cNvSpPr/>
          <p:nvPr/>
        </p:nvSpPr>
        <p:spPr>
          <a:xfrm>
            <a:off x="5228749" y="5720834"/>
            <a:ext cx="4172903" cy="1013698"/>
          </a:xfrm>
          <a:prstGeom prst="rect">
            <a:avLst/>
          </a:prstGeom>
          <a:noFill/>
          <a:ln/>
        </p:spPr>
        <p:txBody>
          <a:bodyPr wrap="square" lIns="0" tIns="0" rIns="0" bIns="0" rtlCol="0" anchor="t"/>
          <a:lstStyle/>
          <a:p>
            <a:pPr marL="0" indent="0" algn="ctr">
              <a:lnSpc>
                <a:spcPts val="2650"/>
              </a:lnSpc>
              <a:buNone/>
            </a:pPr>
            <a:r>
              <a:rPr lang="en-US" sz="1650" dirty="0">
                <a:solidFill>
                  <a:srgbClr val="2C2821"/>
                </a:solidFill>
                <a:latin typeface="Lora" pitchFamily="34" charset="0"/>
                <a:ea typeface="Lora" pitchFamily="34" charset="-122"/>
                <a:cs typeface="Lora" pitchFamily="34" charset="-120"/>
              </a:rPr>
              <a:t>Investment in books, online resources, and practice tests to prepare for the exam.</a:t>
            </a:r>
            <a:endParaRPr lang="en-US" sz="1650" dirty="0"/>
          </a:p>
        </p:txBody>
      </p:sp>
      <p:sp>
        <p:nvSpPr>
          <p:cNvPr id="10" name="Text 7"/>
          <p:cNvSpPr/>
          <p:nvPr/>
        </p:nvSpPr>
        <p:spPr>
          <a:xfrm>
            <a:off x="9718358" y="4303514"/>
            <a:ext cx="4172903" cy="696873"/>
          </a:xfrm>
          <a:prstGeom prst="rect">
            <a:avLst/>
          </a:prstGeom>
          <a:noFill/>
          <a:ln/>
        </p:spPr>
        <p:txBody>
          <a:bodyPr wrap="none" lIns="0" tIns="0" rIns="0" bIns="0" rtlCol="0" anchor="t"/>
          <a:lstStyle/>
          <a:p>
            <a:pPr marL="0" indent="0" algn="ctr">
              <a:lnSpc>
                <a:spcPts val="5450"/>
              </a:lnSpc>
              <a:buNone/>
            </a:pPr>
            <a:r>
              <a:rPr lang="en-US" sz="5450" dirty="0">
                <a:solidFill>
                  <a:srgbClr val="2C2821"/>
                </a:solidFill>
                <a:latin typeface="Alice" pitchFamily="34" charset="0"/>
                <a:ea typeface="Alice" pitchFamily="34" charset="-122"/>
                <a:cs typeface="Alice" pitchFamily="34" charset="-120"/>
              </a:rPr>
              <a:t>$300-1.5K</a:t>
            </a:r>
            <a:endParaRPr lang="en-US" sz="5450" dirty="0"/>
          </a:p>
        </p:txBody>
      </p:sp>
      <p:sp>
        <p:nvSpPr>
          <p:cNvPr id="11" name="Text 8"/>
          <p:cNvSpPr/>
          <p:nvPr/>
        </p:nvSpPr>
        <p:spPr>
          <a:xfrm>
            <a:off x="10484882" y="5264229"/>
            <a:ext cx="2639735" cy="329922"/>
          </a:xfrm>
          <a:prstGeom prst="rect">
            <a:avLst/>
          </a:prstGeom>
          <a:noFill/>
          <a:ln/>
        </p:spPr>
        <p:txBody>
          <a:bodyPr wrap="none" lIns="0" tIns="0" rIns="0" bIns="0" rtlCol="0" anchor="t"/>
          <a:lstStyle/>
          <a:p>
            <a:pPr marL="0" indent="0" algn="ctr">
              <a:lnSpc>
                <a:spcPts val="2550"/>
              </a:lnSpc>
              <a:buNone/>
            </a:pPr>
            <a:r>
              <a:rPr lang="en-US" sz="2050" dirty="0">
                <a:solidFill>
                  <a:srgbClr val="2C2821"/>
                </a:solidFill>
                <a:latin typeface="Alice" pitchFamily="34" charset="0"/>
                <a:ea typeface="Alice" pitchFamily="34" charset="-122"/>
                <a:cs typeface="Alice" pitchFamily="34" charset="-120"/>
              </a:rPr>
              <a:t>Optional Training</a:t>
            </a:r>
            <a:endParaRPr lang="en-US" sz="2050" dirty="0"/>
          </a:p>
        </p:txBody>
      </p:sp>
      <p:sp>
        <p:nvSpPr>
          <p:cNvPr id="12" name="Text 9"/>
          <p:cNvSpPr/>
          <p:nvPr/>
        </p:nvSpPr>
        <p:spPr>
          <a:xfrm>
            <a:off x="9718358" y="5720834"/>
            <a:ext cx="4172903" cy="1013698"/>
          </a:xfrm>
          <a:prstGeom prst="rect">
            <a:avLst/>
          </a:prstGeom>
          <a:noFill/>
          <a:ln/>
        </p:spPr>
        <p:txBody>
          <a:bodyPr wrap="square" lIns="0" tIns="0" rIns="0" bIns="0" rtlCol="0" anchor="t"/>
          <a:lstStyle/>
          <a:p>
            <a:pPr marL="0" indent="0" algn="ctr">
              <a:lnSpc>
                <a:spcPts val="2650"/>
              </a:lnSpc>
              <a:buNone/>
            </a:pPr>
            <a:r>
              <a:rPr lang="en-US" sz="1650" dirty="0">
                <a:solidFill>
                  <a:srgbClr val="2C2821"/>
                </a:solidFill>
                <a:latin typeface="Lora" pitchFamily="34" charset="0"/>
                <a:ea typeface="Lora" pitchFamily="34" charset="-122"/>
                <a:cs typeface="Lora" pitchFamily="34" charset="-120"/>
              </a:rPr>
              <a:t>Cost for instructor-led courses or comprehensive training programs if self-study isn't preferred.</a:t>
            </a:r>
            <a:endParaRPr lang="en-US" sz="1650" dirty="0"/>
          </a:p>
        </p:txBody>
      </p:sp>
      <p:sp>
        <p:nvSpPr>
          <p:cNvPr id="13" name="Text 10"/>
          <p:cNvSpPr/>
          <p:nvPr/>
        </p:nvSpPr>
        <p:spPr>
          <a:xfrm>
            <a:off x="739140" y="6972062"/>
            <a:ext cx="13152120" cy="675799"/>
          </a:xfrm>
          <a:prstGeom prst="rect">
            <a:avLst/>
          </a:prstGeom>
          <a:noFill/>
          <a:ln/>
        </p:spPr>
        <p:txBody>
          <a:bodyPr wrap="square" lIns="0" tIns="0" rIns="0" bIns="0" rtlCol="0" anchor="t"/>
          <a:lstStyle/>
          <a:p>
            <a:pPr marL="0" indent="0">
              <a:lnSpc>
                <a:spcPts val="2650"/>
              </a:lnSpc>
              <a:buNone/>
            </a:pPr>
            <a:r>
              <a:rPr lang="en-US" sz="1650" dirty="0">
                <a:solidFill>
                  <a:srgbClr val="2C2821"/>
                </a:solidFill>
                <a:latin typeface="Lora" pitchFamily="34" charset="0"/>
                <a:ea typeface="Lora" pitchFamily="34" charset="-122"/>
                <a:cs typeface="Lora" pitchFamily="34" charset="-120"/>
              </a:rPr>
              <a:t>Many organizations offer discounts for members or group enrollments. Check if your employer will cover these costs as part of professional development programs.</a:t>
            </a:r>
            <a:endParaRPr lang="en-US" sz="1650"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name="Slide 5">
    <p:spTree>
      <p:nvGrpSpPr>
        <p:cNvPr id="1" name=""/>
        <p:cNvGrpSpPr/>
        <p:nvPr/>
      </p:nvGrpSpPr>
      <p:grpSpPr>
        <a:xfrm>
          <a:off x="0" y="0"/>
          <a:ext cx="0" cy="0"/>
          <a:chOff x="0" y="0"/>
          <a:chExt cx="0" cy="0"/>
        </a:xfrm>
      </p:grpSpPr>
      <p:sp>
        <p:nvSpPr>
          <p:cNvPr id="2" name="Text 0"/>
          <p:cNvSpPr/>
          <p:nvPr/>
        </p:nvSpPr>
        <p:spPr>
          <a:xfrm>
            <a:off x="766882" y="771049"/>
            <a:ext cx="7521416" cy="684728"/>
          </a:xfrm>
          <a:prstGeom prst="rect">
            <a:avLst/>
          </a:prstGeom>
          <a:noFill/>
          <a:ln/>
        </p:spPr>
        <p:txBody>
          <a:bodyPr wrap="none" lIns="0" tIns="0" rIns="0" bIns="0" rtlCol="0" anchor="t"/>
          <a:lstStyle/>
          <a:p>
            <a:pPr marL="0" indent="0">
              <a:lnSpc>
                <a:spcPts val="5350"/>
              </a:lnSpc>
              <a:buNone/>
            </a:pPr>
            <a:r>
              <a:rPr lang="en-US" sz="4300" dirty="0">
                <a:solidFill>
                  <a:srgbClr val="233E32"/>
                </a:solidFill>
                <a:latin typeface="Alice" pitchFamily="34" charset="0"/>
                <a:ea typeface="Alice" pitchFamily="34" charset="-122"/>
                <a:cs typeface="Alice" pitchFamily="34" charset="-120"/>
              </a:rPr>
              <a:t>Where to Take the CLMP Exam</a:t>
            </a:r>
            <a:endParaRPr lang="en-US" sz="4300" dirty="0"/>
          </a:p>
        </p:txBody>
      </p:sp>
      <p:pic>
        <p:nvPicPr>
          <p:cNvPr id="3" name="Image 0" descr="preencoded.png"/>
          <p:cNvPicPr>
            <a:picLocks noChangeAspect="1"/>
          </p:cNvPicPr>
          <p:nvPr/>
        </p:nvPicPr>
        <p:blipFill>
          <a:blip r:embed="rId3"/>
          <a:stretch>
            <a:fillRect/>
          </a:stretch>
        </p:blipFill>
        <p:spPr>
          <a:xfrm>
            <a:off x="766882" y="1893927"/>
            <a:ext cx="4005501" cy="2475548"/>
          </a:xfrm>
          <a:prstGeom prst="rect">
            <a:avLst/>
          </a:prstGeom>
        </p:spPr>
      </p:pic>
      <p:sp>
        <p:nvSpPr>
          <p:cNvPr id="4" name="Text 1"/>
          <p:cNvSpPr/>
          <p:nvPr/>
        </p:nvSpPr>
        <p:spPr>
          <a:xfrm>
            <a:off x="766882" y="4643318"/>
            <a:ext cx="4146471" cy="684609"/>
          </a:xfrm>
          <a:prstGeom prst="rect">
            <a:avLst/>
          </a:prstGeom>
          <a:noFill/>
          <a:ln/>
        </p:spPr>
        <p:txBody>
          <a:bodyPr wrap="square" lIns="0" tIns="0" rIns="0" bIns="0" rtlCol="0" anchor="t"/>
          <a:lstStyle/>
          <a:p>
            <a:pPr marL="0" indent="0" algn="l">
              <a:lnSpc>
                <a:spcPts val="2650"/>
              </a:lnSpc>
              <a:buNone/>
            </a:pPr>
            <a:r>
              <a:rPr lang="en-US" sz="2150" dirty="0">
                <a:solidFill>
                  <a:srgbClr val="2C2821"/>
                </a:solidFill>
                <a:latin typeface="Alice" pitchFamily="34" charset="0"/>
                <a:ea typeface="Alice" pitchFamily="34" charset="-122"/>
                <a:cs typeface="Alice" pitchFamily="34" charset="-120"/>
              </a:rPr>
              <a:t>Management and Strategy Institute (MSI)</a:t>
            </a:r>
            <a:endParaRPr lang="en-US" sz="2150" dirty="0"/>
          </a:p>
        </p:txBody>
      </p:sp>
      <p:sp>
        <p:nvSpPr>
          <p:cNvPr id="5" name="Text 2"/>
          <p:cNvSpPr/>
          <p:nvPr/>
        </p:nvSpPr>
        <p:spPr>
          <a:xfrm>
            <a:off x="766882" y="5459373"/>
            <a:ext cx="4146471" cy="1402080"/>
          </a:xfrm>
          <a:prstGeom prst="rect">
            <a:avLst/>
          </a:prstGeom>
          <a:noFill/>
          <a:ln/>
        </p:spPr>
        <p:txBody>
          <a:bodyPr wrap="square" lIns="0" tIns="0" rIns="0" bIns="0" rtlCol="0" anchor="t"/>
          <a:lstStyle/>
          <a:p>
            <a:pPr marL="0" indent="0" algn="l">
              <a:lnSpc>
                <a:spcPts val="2750"/>
              </a:lnSpc>
              <a:buNone/>
            </a:pPr>
            <a:r>
              <a:rPr lang="en-US" sz="1700" dirty="0">
                <a:solidFill>
                  <a:srgbClr val="2C2821"/>
                </a:solidFill>
                <a:latin typeface="Lora" pitchFamily="34" charset="0"/>
                <a:ea typeface="Lora" pitchFamily="34" charset="-122"/>
                <a:cs typeface="Lora" pitchFamily="34" charset="-120"/>
              </a:rPr>
              <a:t>Offers an online exam format with self-paced training options, allowing candidates to prepare and test on their own schedule.</a:t>
            </a:r>
            <a:endParaRPr lang="en-US" sz="1700" dirty="0"/>
          </a:p>
        </p:txBody>
      </p:sp>
      <p:pic>
        <p:nvPicPr>
          <p:cNvPr id="6" name="Image 1" descr="preencoded.png"/>
          <p:cNvPicPr>
            <a:picLocks noChangeAspect="1"/>
          </p:cNvPicPr>
          <p:nvPr/>
        </p:nvPicPr>
        <p:blipFill>
          <a:blip r:embed="rId4"/>
          <a:stretch>
            <a:fillRect/>
          </a:stretch>
        </p:blipFill>
        <p:spPr>
          <a:xfrm>
            <a:off x="5241965" y="1893927"/>
            <a:ext cx="4005501" cy="2475548"/>
          </a:xfrm>
          <a:prstGeom prst="rect">
            <a:avLst/>
          </a:prstGeom>
        </p:spPr>
      </p:pic>
      <p:sp>
        <p:nvSpPr>
          <p:cNvPr id="7" name="Text 3"/>
          <p:cNvSpPr/>
          <p:nvPr/>
        </p:nvSpPr>
        <p:spPr>
          <a:xfrm>
            <a:off x="5241965" y="4643318"/>
            <a:ext cx="2933462" cy="342305"/>
          </a:xfrm>
          <a:prstGeom prst="rect">
            <a:avLst/>
          </a:prstGeom>
          <a:noFill/>
          <a:ln/>
        </p:spPr>
        <p:txBody>
          <a:bodyPr wrap="none" lIns="0" tIns="0" rIns="0" bIns="0" rtlCol="0" anchor="t"/>
          <a:lstStyle/>
          <a:p>
            <a:pPr marL="0" indent="0" algn="l">
              <a:lnSpc>
                <a:spcPts val="2650"/>
              </a:lnSpc>
              <a:buNone/>
            </a:pPr>
            <a:r>
              <a:rPr lang="en-US" sz="2150" dirty="0">
                <a:solidFill>
                  <a:srgbClr val="2C2821"/>
                </a:solidFill>
                <a:latin typeface="Alice" pitchFamily="34" charset="0"/>
                <a:ea typeface="Alice" pitchFamily="34" charset="-122"/>
                <a:cs typeface="Alice" pitchFamily="34" charset="-120"/>
              </a:rPr>
              <a:t>Six Sigma Institute (SSI)</a:t>
            </a:r>
            <a:endParaRPr lang="en-US" sz="2150" dirty="0"/>
          </a:p>
        </p:txBody>
      </p:sp>
      <p:sp>
        <p:nvSpPr>
          <p:cNvPr id="8" name="Text 4"/>
          <p:cNvSpPr/>
          <p:nvPr/>
        </p:nvSpPr>
        <p:spPr>
          <a:xfrm>
            <a:off x="5241965" y="5117068"/>
            <a:ext cx="4146471" cy="1402080"/>
          </a:xfrm>
          <a:prstGeom prst="rect">
            <a:avLst/>
          </a:prstGeom>
          <a:noFill/>
          <a:ln/>
        </p:spPr>
        <p:txBody>
          <a:bodyPr wrap="square" lIns="0" tIns="0" rIns="0" bIns="0" rtlCol="0" anchor="t"/>
          <a:lstStyle/>
          <a:p>
            <a:pPr marL="0" indent="0" algn="l">
              <a:lnSpc>
                <a:spcPts val="2750"/>
              </a:lnSpc>
              <a:buNone/>
            </a:pPr>
            <a:r>
              <a:rPr lang="en-US" sz="1700" dirty="0">
                <a:solidFill>
                  <a:srgbClr val="2C2821"/>
                </a:solidFill>
                <a:latin typeface="Lora" pitchFamily="34" charset="0"/>
                <a:ea typeface="Lora" pitchFamily="34" charset="-122"/>
                <a:cs typeface="Lora" pitchFamily="34" charset="-120"/>
              </a:rPr>
              <a:t>Provides comprehensive Lean certification programs with both online and in-person testing options at partner locations.</a:t>
            </a:r>
            <a:endParaRPr lang="en-US" sz="1700" dirty="0"/>
          </a:p>
        </p:txBody>
      </p:sp>
      <p:pic>
        <p:nvPicPr>
          <p:cNvPr id="9" name="Image 2" descr="preencoded.png"/>
          <p:cNvPicPr>
            <a:picLocks noChangeAspect="1"/>
          </p:cNvPicPr>
          <p:nvPr/>
        </p:nvPicPr>
        <p:blipFill>
          <a:blip r:embed="rId5"/>
          <a:stretch>
            <a:fillRect/>
          </a:stretch>
        </p:blipFill>
        <p:spPr>
          <a:xfrm>
            <a:off x="9717048" y="1893927"/>
            <a:ext cx="4005501" cy="2475548"/>
          </a:xfrm>
          <a:prstGeom prst="rect">
            <a:avLst/>
          </a:prstGeom>
        </p:spPr>
      </p:pic>
      <p:sp>
        <p:nvSpPr>
          <p:cNvPr id="10" name="Text 5"/>
          <p:cNvSpPr/>
          <p:nvPr/>
        </p:nvSpPr>
        <p:spPr>
          <a:xfrm>
            <a:off x="9717048" y="4643318"/>
            <a:ext cx="4146471" cy="684609"/>
          </a:xfrm>
          <a:prstGeom prst="rect">
            <a:avLst/>
          </a:prstGeom>
          <a:noFill/>
          <a:ln/>
        </p:spPr>
        <p:txBody>
          <a:bodyPr wrap="square" lIns="0" tIns="0" rIns="0" bIns="0" rtlCol="0" anchor="t"/>
          <a:lstStyle/>
          <a:p>
            <a:pPr marL="0" indent="0" algn="l">
              <a:lnSpc>
                <a:spcPts val="2650"/>
              </a:lnSpc>
              <a:buNone/>
            </a:pPr>
            <a:r>
              <a:rPr lang="en-US" sz="2150" dirty="0">
                <a:solidFill>
                  <a:srgbClr val="2C2821"/>
                </a:solidFill>
                <a:latin typeface="Alice" pitchFamily="34" charset="0"/>
                <a:ea typeface="Alice" pitchFamily="34" charset="-122"/>
                <a:cs typeface="Alice" pitchFamily="34" charset="-120"/>
              </a:rPr>
              <a:t>American Society for Quality (ASQ)</a:t>
            </a:r>
            <a:endParaRPr lang="en-US" sz="2150" dirty="0"/>
          </a:p>
        </p:txBody>
      </p:sp>
      <p:sp>
        <p:nvSpPr>
          <p:cNvPr id="11" name="Text 6"/>
          <p:cNvSpPr/>
          <p:nvPr/>
        </p:nvSpPr>
        <p:spPr>
          <a:xfrm>
            <a:off x="9717048" y="5459373"/>
            <a:ext cx="4146471" cy="1051560"/>
          </a:xfrm>
          <a:prstGeom prst="rect">
            <a:avLst/>
          </a:prstGeom>
          <a:noFill/>
          <a:ln/>
        </p:spPr>
        <p:txBody>
          <a:bodyPr wrap="square" lIns="0" tIns="0" rIns="0" bIns="0" rtlCol="0" anchor="t"/>
          <a:lstStyle/>
          <a:p>
            <a:pPr marL="0" indent="0" algn="l">
              <a:lnSpc>
                <a:spcPts val="2750"/>
              </a:lnSpc>
              <a:buNone/>
            </a:pPr>
            <a:r>
              <a:rPr lang="en-US" sz="1700" dirty="0">
                <a:solidFill>
                  <a:srgbClr val="2C2821"/>
                </a:solidFill>
                <a:latin typeface="Lora" pitchFamily="34" charset="0"/>
                <a:ea typeface="Lora" pitchFamily="34" charset="-122"/>
                <a:cs typeface="Lora" pitchFamily="34" charset="-120"/>
              </a:rPr>
              <a:t>While primarily focused on Six Sigma, ASQ also offers Lean certifications with respected industry recognition.</a:t>
            </a:r>
            <a:endParaRPr lang="en-US" sz="1700" dirty="0"/>
          </a:p>
        </p:txBody>
      </p:sp>
      <p:sp>
        <p:nvSpPr>
          <p:cNvPr id="12" name="Text 7"/>
          <p:cNvSpPr/>
          <p:nvPr/>
        </p:nvSpPr>
        <p:spPr>
          <a:xfrm>
            <a:off x="766882" y="7107912"/>
            <a:ext cx="13096637" cy="350520"/>
          </a:xfrm>
          <a:prstGeom prst="rect">
            <a:avLst/>
          </a:prstGeom>
          <a:noFill/>
          <a:ln/>
        </p:spPr>
        <p:txBody>
          <a:bodyPr wrap="none" lIns="0" tIns="0" rIns="0" bIns="0" rtlCol="0" anchor="t"/>
          <a:lstStyle/>
          <a:p>
            <a:pPr marL="0" indent="0">
              <a:lnSpc>
                <a:spcPts val="2750"/>
              </a:lnSpc>
              <a:buNone/>
            </a:pPr>
            <a:r>
              <a:rPr lang="en-US" sz="1700" dirty="0">
                <a:solidFill>
                  <a:srgbClr val="2C2821"/>
                </a:solidFill>
                <a:latin typeface="Lora" pitchFamily="34" charset="0"/>
                <a:ea typeface="Lora" pitchFamily="34" charset="-122"/>
                <a:cs typeface="Lora" pitchFamily="34" charset="-120"/>
              </a:rPr>
              <a:t>Most providers now offer online proctored exams, allowing you to take the test from home with proper verification procedures.</a:t>
            </a:r>
            <a:endParaRPr lang="en-US" sz="1700"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name="Slide 6">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3"/>
          <a:stretch>
            <a:fillRect/>
          </a:stretch>
        </p:blipFill>
        <p:spPr>
          <a:xfrm>
            <a:off x="9144000" y="0"/>
            <a:ext cx="5486400" cy="8229600"/>
          </a:xfrm>
          <a:prstGeom prst="rect">
            <a:avLst/>
          </a:prstGeom>
        </p:spPr>
      </p:pic>
      <p:sp>
        <p:nvSpPr>
          <p:cNvPr id="3" name="Text 0"/>
          <p:cNvSpPr/>
          <p:nvPr/>
        </p:nvSpPr>
        <p:spPr>
          <a:xfrm>
            <a:off x="688300" y="819745"/>
            <a:ext cx="7550229" cy="614601"/>
          </a:xfrm>
          <a:prstGeom prst="rect">
            <a:avLst/>
          </a:prstGeom>
          <a:noFill/>
          <a:ln/>
        </p:spPr>
        <p:txBody>
          <a:bodyPr wrap="none" lIns="0" tIns="0" rIns="0" bIns="0" rtlCol="0" anchor="t"/>
          <a:lstStyle/>
          <a:p>
            <a:pPr marL="0" indent="0">
              <a:lnSpc>
                <a:spcPts val="4800"/>
              </a:lnSpc>
              <a:buNone/>
            </a:pPr>
            <a:r>
              <a:rPr lang="en-US" sz="3850" dirty="0">
                <a:solidFill>
                  <a:srgbClr val="233E32"/>
                </a:solidFill>
                <a:latin typeface="Alice" pitchFamily="34" charset="0"/>
                <a:ea typeface="Alice" pitchFamily="34" charset="-122"/>
                <a:cs typeface="Alice" pitchFamily="34" charset="-120"/>
              </a:rPr>
              <a:t>Introduction to Lean Management</a:t>
            </a:r>
            <a:endParaRPr lang="en-US" sz="3850" dirty="0"/>
          </a:p>
        </p:txBody>
      </p:sp>
      <p:sp>
        <p:nvSpPr>
          <p:cNvPr id="4" name="Shape 1"/>
          <p:cNvSpPr/>
          <p:nvPr/>
        </p:nvSpPr>
        <p:spPr>
          <a:xfrm>
            <a:off x="909518" y="1729264"/>
            <a:ext cx="22860" cy="5680591"/>
          </a:xfrm>
          <a:prstGeom prst="roundRect">
            <a:avLst>
              <a:gd name="adj" fmla="val 129051"/>
            </a:avLst>
          </a:prstGeom>
          <a:solidFill>
            <a:srgbClr val="D6D3CC"/>
          </a:solidFill>
          <a:ln/>
        </p:spPr>
        <p:txBody>
          <a:bodyPr/>
          <a:lstStyle/>
          <a:p>
            <a:endParaRPr lang="en-US"/>
          </a:p>
        </p:txBody>
      </p:sp>
      <p:sp>
        <p:nvSpPr>
          <p:cNvPr id="5" name="Shape 2"/>
          <p:cNvSpPr/>
          <p:nvPr/>
        </p:nvSpPr>
        <p:spPr>
          <a:xfrm>
            <a:off x="1107877" y="2160270"/>
            <a:ext cx="589955" cy="22860"/>
          </a:xfrm>
          <a:prstGeom prst="roundRect">
            <a:avLst>
              <a:gd name="adj" fmla="val 129051"/>
            </a:avLst>
          </a:prstGeom>
          <a:solidFill>
            <a:srgbClr val="D6D3CC"/>
          </a:solidFill>
          <a:ln/>
        </p:spPr>
        <p:txBody>
          <a:bodyPr/>
          <a:lstStyle/>
          <a:p>
            <a:endParaRPr lang="en-US"/>
          </a:p>
        </p:txBody>
      </p:sp>
      <p:sp>
        <p:nvSpPr>
          <p:cNvPr id="6" name="Shape 3"/>
          <p:cNvSpPr/>
          <p:nvPr/>
        </p:nvSpPr>
        <p:spPr>
          <a:xfrm>
            <a:off x="688300" y="1950482"/>
            <a:ext cx="442436" cy="442436"/>
          </a:xfrm>
          <a:prstGeom prst="roundRect">
            <a:avLst>
              <a:gd name="adj" fmla="val 6668"/>
            </a:avLst>
          </a:prstGeom>
          <a:solidFill>
            <a:srgbClr val="F0EDE6"/>
          </a:solidFill>
          <a:ln/>
        </p:spPr>
        <p:txBody>
          <a:bodyPr/>
          <a:lstStyle/>
          <a:p>
            <a:endParaRPr lang="en-US"/>
          </a:p>
        </p:txBody>
      </p:sp>
      <p:sp>
        <p:nvSpPr>
          <p:cNvPr id="7" name="Text 4"/>
          <p:cNvSpPr/>
          <p:nvPr/>
        </p:nvSpPr>
        <p:spPr>
          <a:xfrm>
            <a:off x="762060" y="1987332"/>
            <a:ext cx="294918" cy="368737"/>
          </a:xfrm>
          <a:prstGeom prst="rect">
            <a:avLst/>
          </a:prstGeom>
          <a:noFill/>
          <a:ln/>
        </p:spPr>
        <p:txBody>
          <a:bodyPr wrap="none" lIns="0" tIns="0" rIns="0" bIns="0" rtlCol="0" anchor="t"/>
          <a:lstStyle/>
          <a:p>
            <a:pPr marL="0" indent="0" algn="ctr">
              <a:lnSpc>
                <a:spcPts val="2300"/>
              </a:lnSpc>
              <a:buNone/>
            </a:pPr>
            <a:r>
              <a:rPr lang="en-US" sz="2300" dirty="0">
                <a:solidFill>
                  <a:srgbClr val="2C2821"/>
                </a:solidFill>
                <a:latin typeface="Alice" pitchFamily="34" charset="0"/>
                <a:ea typeface="Alice" pitchFamily="34" charset="-122"/>
                <a:cs typeface="Alice" pitchFamily="34" charset="-120"/>
              </a:rPr>
              <a:t>1</a:t>
            </a:r>
            <a:endParaRPr lang="en-US" sz="2300" dirty="0"/>
          </a:p>
        </p:txBody>
      </p:sp>
      <p:sp>
        <p:nvSpPr>
          <p:cNvPr id="8" name="Text 5"/>
          <p:cNvSpPr/>
          <p:nvPr/>
        </p:nvSpPr>
        <p:spPr>
          <a:xfrm>
            <a:off x="1892856" y="1925836"/>
            <a:ext cx="2458403" cy="307300"/>
          </a:xfrm>
          <a:prstGeom prst="rect">
            <a:avLst/>
          </a:prstGeom>
          <a:noFill/>
          <a:ln/>
        </p:spPr>
        <p:txBody>
          <a:bodyPr wrap="none" lIns="0" tIns="0" rIns="0" bIns="0" rtlCol="0" anchor="t"/>
          <a:lstStyle/>
          <a:p>
            <a:pPr marL="0" indent="0" algn="l">
              <a:lnSpc>
                <a:spcPts val="2400"/>
              </a:lnSpc>
              <a:buNone/>
            </a:pPr>
            <a:r>
              <a:rPr lang="en-US" sz="1900" dirty="0">
                <a:solidFill>
                  <a:srgbClr val="2C2821"/>
                </a:solidFill>
                <a:latin typeface="Alice" pitchFamily="34" charset="0"/>
                <a:ea typeface="Alice" pitchFamily="34" charset="-122"/>
                <a:cs typeface="Alice" pitchFamily="34" charset="-120"/>
              </a:rPr>
              <a:t>History of Lean</a:t>
            </a:r>
            <a:endParaRPr lang="en-US" sz="1900" dirty="0"/>
          </a:p>
        </p:txBody>
      </p:sp>
      <p:sp>
        <p:nvSpPr>
          <p:cNvPr id="9" name="Text 6"/>
          <p:cNvSpPr/>
          <p:nvPr/>
        </p:nvSpPr>
        <p:spPr>
          <a:xfrm>
            <a:off x="1892856" y="2351127"/>
            <a:ext cx="6562844" cy="944047"/>
          </a:xfrm>
          <a:prstGeom prst="rect">
            <a:avLst/>
          </a:prstGeom>
          <a:noFill/>
          <a:ln/>
        </p:spPr>
        <p:txBody>
          <a:bodyPr wrap="square" lIns="0" tIns="0" rIns="0" bIns="0" rtlCol="0" anchor="t"/>
          <a:lstStyle/>
          <a:p>
            <a:pPr marL="0" indent="0" algn="l">
              <a:lnSpc>
                <a:spcPts val="2450"/>
              </a:lnSpc>
              <a:buNone/>
            </a:pPr>
            <a:r>
              <a:rPr lang="en-US" sz="1500" dirty="0">
                <a:solidFill>
                  <a:srgbClr val="2C2821"/>
                </a:solidFill>
                <a:latin typeface="Lora" pitchFamily="34" charset="0"/>
                <a:ea typeface="Lora" pitchFamily="34" charset="-122"/>
                <a:cs typeface="Lora" pitchFamily="34" charset="-120"/>
              </a:rPr>
              <a:t>Originated from Toyota Production System in post-WWII Japan, developed by Taiichi Ohno and Shigeo Shingo as a methodology to eliminate waste and improve efficiency.</a:t>
            </a:r>
            <a:endParaRPr lang="en-US" sz="1500" dirty="0"/>
          </a:p>
        </p:txBody>
      </p:sp>
      <p:sp>
        <p:nvSpPr>
          <p:cNvPr id="10" name="Shape 7"/>
          <p:cNvSpPr/>
          <p:nvPr/>
        </p:nvSpPr>
        <p:spPr>
          <a:xfrm>
            <a:off x="1107877" y="4119324"/>
            <a:ext cx="589955" cy="22860"/>
          </a:xfrm>
          <a:prstGeom prst="roundRect">
            <a:avLst>
              <a:gd name="adj" fmla="val 129051"/>
            </a:avLst>
          </a:prstGeom>
          <a:solidFill>
            <a:srgbClr val="D6D3CC"/>
          </a:solidFill>
          <a:ln/>
        </p:spPr>
        <p:txBody>
          <a:bodyPr/>
          <a:lstStyle/>
          <a:p>
            <a:endParaRPr lang="en-US"/>
          </a:p>
        </p:txBody>
      </p:sp>
      <p:sp>
        <p:nvSpPr>
          <p:cNvPr id="11" name="Shape 8"/>
          <p:cNvSpPr/>
          <p:nvPr/>
        </p:nvSpPr>
        <p:spPr>
          <a:xfrm>
            <a:off x="688300" y="3909536"/>
            <a:ext cx="442436" cy="442436"/>
          </a:xfrm>
          <a:prstGeom prst="roundRect">
            <a:avLst>
              <a:gd name="adj" fmla="val 6668"/>
            </a:avLst>
          </a:prstGeom>
          <a:solidFill>
            <a:srgbClr val="F0EDE6"/>
          </a:solidFill>
          <a:ln/>
        </p:spPr>
        <p:txBody>
          <a:bodyPr/>
          <a:lstStyle/>
          <a:p>
            <a:endParaRPr lang="en-US"/>
          </a:p>
        </p:txBody>
      </p:sp>
      <p:sp>
        <p:nvSpPr>
          <p:cNvPr id="12" name="Text 9"/>
          <p:cNvSpPr/>
          <p:nvPr/>
        </p:nvSpPr>
        <p:spPr>
          <a:xfrm>
            <a:off x="762060" y="3946386"/>
            <a:ext cx="294918" cy="368737"/>
          </a:xfrm>
          <a:prstGeom prst="rect">
            <a:avLst/>
          </a:prstGeom>
          <a:noFill/>
          <a:ln/>
        </p:spPr>
        <p:txBody>
          <a:bodyPr wrap="none" lIns="0" tIns="0" rIns="0" bIns="0" rtlCol="0" anchor="t"/>
          <a:lstStyle/>
          <a:p>
            <a:pPr marL="0" indent="0" algn="ctr">
              <a:lnSpc>
                <a:spcPts val="2300"/>
              </a:lnSpc>
              <a:buNone/>
            </a:pPr>
            <a:r>
              <a:rPr lang="en-US" sz="2300" dirty="0">
                <a:solidFill>
                  <a:srgbClr val="2C2821"/>
                </a:solidFill>
                <a:latin typeface="Alice" pitchFamily="34" charset="0"/>
                <a:ea typeface="Alice" pitchFamily="34" charset="-122"/>
                <a:cs typeface="Alice" pitchFamily="34" charset="-120"/>
              </a:rPr>
              <a:t>2</a:t>
            </a:r>
            <a:endParaRPr lang="en-US" sz="2300" dirty="0"/>
          </a:p>
        </p:txBody>
      </p:sp>
      <p:sp>
        <p:nvSpPr>
          <p:cNvPr id="13" name="Text 10"/>
          <p:cNvSpPr/>
          <p:nvPr/>
        </p:nvSpPr>
        <p:spPr>
          <a:xfrm>
            <a:off x="1892856" y="3884890"/>
            <a:ext cx="2458403" cy="307300"/>
          </a:xfrm>
          <a:prstGeom prst="rect">
            <a:avLst/>
          </a:prstGeom>
          <a:noFill/>
          <a:ln/>
        </p:spPr>
        <p:txBody>
          <a:bodyPr wrap="none" lIns="0" tIns="0" rIns="0" bIns="0" rtlCol="0" anchor="t"/>
          <a:lstStyle/>
          <a:p>
            <a:pPr marL="0" indent="0" algn="l">
              <a:lnSpc>
                <a:spcPts val="2400"/>
              </a:lnSpc>
              <a:buNone/>
            </a:pPr>
            <a:r>
              <a:rPr lang="en-US" sz="1900" dirty="0">
                <a:solidFill>
                  <a:srgbClr val="2C2821"/>
                </a:solidFill>
                <a:latin typeface="Alice" pitchFamily="34" charset="0"/>
                <a:ea typeface="Alice" pitchFamily="34" charset="-122"/>
                <a:cs typeface="Alice" pitchFamily="34" charset="-120"/>
              </a:rPr>
              <a:t>Core Lean Principles</a:t>
            </a:r>
            <a:endParaRPr lang="en-US" sz="1900" dirty="0"/>
          </a:p>
        </p:txBody>
      </p:sp>
      <p:sp>
        <p:nvSpPr>
          <p:cNvPr id="14" name="Text 11"/>
          <p:cNvSpPr/>
          <p:nvPr/>
        </p:nvSpPr>
        <p:spPr>
          <a:xfrm>
            <a:off x="1892856" y="4310182"/>
            <a:ext cx="6562844" cy="944047"/>
          </a:xfrm>
          <a:prstGeom prst="rect">
            <a:avLst/>
          </a:prstGeom>
          <a:noFill/>
          <a:ln/>
        </p:spPr>
        <p:txBody>
          <a:bodyPr wrap="square" lIns="0" tIns="0" rIns="0" bIns="0" rtlCol="0" anchor="t"/>
          <a:lstStyle/>
          <a:p>
            <a:pPr marL="0" indent="0" algn="l">
              <a:lnSpc>
                <a:spcPts val="2450"/>
              </a:lnSpc>
              <a:buNone/>
            </a:pPr>
            <a:r>
              <a:rPr lang="en-US" sz="1500" dirty="0">
                <a:solidFill>
                  <a:srgbClr val="2C2821"/>
                </a:solidFill>
                <a:latin typeface="Lora" pitchFamily="34" charset="0"/>
                <a:ea typeface="Lora" pitchFamily="34" charset="-122"/>
                <a:cs typeface="Lora" pitchFamily="34" charset="-120"/>
              </a:rPr>
              <a:t>Five fundamental principles: identifying Value, mapping the Value Stream, creating Flow, establishing Pull systems, and pursuing Perfection through continuous improvement.</a:t>
            </a:r>
            <a:endParaRPr lang="en-US" sz="1500" dirty="0"/>
          </a:p>
        </p:txBody>
      </p:sp>
      <p:sp>
        <p:nvSpPr>
          <p:cNvPr id="15" name="Shape 12"/>
          <p:cNvSpPr/>
          <p:nvPr/>
        </p:nvSpPr>
        <p:spPr>
          <a:xfrm>
            <a:off x="1107877" y="6078379"/>
            <a:ext cx="589955" cy="22860"/>
          </a:xfrm>
          <a:prstGeom prst="roundRect">
            <a:avLst>
              <a:gd name="adj" fmla="val 129051"/>
            </a:avLst>
          </a:prstGeom>
          <a:solidFill>
            <a:srgbClr val="D6D3CC"/>
          </a:solidFill>
          <a:ln/>
        </p:spPr>
        <p:txBody>
          <a:bodyPr/>
          <a:lstStyle/>
          <a:p>
            <a:endParaRPr lang="en-US"/>
          </a:p>
        </p:txBody>
      </p:sp>
      <p:sp>
        <p:nvSpPr>
          <p:cNvPr id="16" name="Shape 13"/>
          <p:cNvSpPr/>
          <p:nvPr/>
        </p:nvSpPr>
        <p:spPr>
          <a:xfrm>
            <a:off x="688300" y="5868591"/>
            <a:ext cx="442436" cy="442436"/>
          </a:xfrm>
          <a:prstGeom prst="roundRect">
            <a:avLst>
              <a:gd name="adj" fmla="val 6668"/>
            </a:avLst>
          </a:prstGeom>
          <a:solidFill>
            <a:srgbClr val="F0EDE6"/>
          </a:solidFill>
          <a:ln/>
        </p:spPr>
        <p:txBody>
          <a:bodyPr/>
          <a:lstStyle/>
          <a:p>
            <a:endParaRPr lang="en-US"/>
          </a:p>
        </p:txBody>
      </p:sp>
      <p:sp>
        <p:nvSpPr>
          <p:cNvPr id="17" name="Text 14"/>
          <p:cNvSpPr/>
          <p:nvPr/>
        </p:nvSpPr>
        <p:spPr>
          <a:xfrm>
            <a:off x="762060" y="5905440"/>
            <a:ext cx="294918" cy="368737"/>
          </a:xfrm>
          <a:prstGeom prst="rect">
            <a:avLst/>
          </a:prstGeom>
          <a:noFill/>
          <a:ln/>
        </p:spPr>
        <p:txBody>
          <a:bodyPr wrap="none" lIns="0" tIns="0" rIns="0" bIns="0" rtlCol="0" anchor="t"/>
          <a:lstStyle/>
          <a:p>
            <a:pPr marL="0" indent="0" algn="ctr">
              <a:lnSpc>
                <a:spcPts val="2300"/>
              </a:lnSpc>
              <a:buNone/>
            </a:pPr>
            <a:r>
              <a:rPr lang="en-US" sz="2300" dirty="0">
                <a:solidFill>
                  <a:srgbClr val="2C2821"/>
                </a:solidFill>
                <a:latin typeface="Alice" pitchFamily="34" charset="0"/>
                <a:ea typeface="Alice" pitchFamily="34" charset="-122"/>
                <a:cs typeface="Alice" pitchFamily="34" charset="-120"/>
              </a:rPr>
              <a:t>3</a:t>
            </a:r>
            <a:endParaRPr lang="en-US" sz="2300" dirty="0"/>
          </a:p>
        </p:txBody>
      </p:sp>
      <p:sp>
        <p:nvSpPr>
          <p:cNvPr id="18" name="Text 15"/>
          <p:cNvSpPr/>
          <p:nvPr/>
        </p:nvSpPr>
        <p:spPr>
          <a:xfrm>
            <a:off x="1892856" y="5843945"/>
            <a:ext cx="2458403" cy="307300"/>
          </a:xfrm>
          <a:prstGeom prst="rect">
            <a:avLst/>
          </a:prstGeom>
          <a:noFill/>
          <a:ln/>
        </p:spPr>
        <p:txBody>
          <a:bodyPr wrap="none" lIns="0" tIns="0" rIns="0" bIns="0" rtlCol="0" anchor="t"/>
          <a:lstStyle/>
          <a:p>
            <a:pPr marL="0" indent="0" algn="l">
              <a:lnSpc>
                <a:spcPts val="2400"/>
              </a:lnSpc>
              <a:buNone/>
            </a:pPr>
            <a:r>
              <a:rPr lang="en-US" sz="1900" dirty="0">
                <a:solidFill>
                  <a:srgbClr val="2C2821"/>
                </a:solidFill>
                <a:latin typeface="Alice" pitchFamily="34" charset="0"/>
                <a:ea typeface="Alice" pitchFamily="34" charset="-122"/>
                <a:cs typeface="Alice" pitchFamily="34" charset="-120"/>
              </a:rPr>
              <a:t>Lean vs. Six Sigma</a:t>
            </a:r>
            <a:endParaRPr lang="en-US" sz="1900" dirty="0"/>
          </a:p>
        </p:txBody>
      </p:sp>
      <p:sp>
        <p:nvSpPr>
          <p:cNvPr id="19" name="Text 16"/>
          <p:cNvSpPr/>
          <p:nvPr/>
        </p:nvSpPr>
        <p:spPr>
          <a:xfrm>
            <a:off x="1892856" y="6269236"/>
            <a:ext cx="6562844" cy="944047"/>
          </a:xfrm>
          <a:prstGeom prst="rect">
            <a:avLst/>
          </a:prstGeom>
          <a:noFill/>
          <a:ln/>
        </p:spPr>
        <p:txBody>
          <a:bodyPr wrap="square" lIns="0" tIns="0" rIns="0" bIns="0" rtlCol="0" anchor="t"/>
          <a:lstStyle/>
          <a:p>
            <a:pPr marL="0" indent="0" algn="l">
              <a:lnSpc>
                <a:spcPts val="2450"/>
              </a:lnSpc>
              <a:buNone/>
            </a:pPr>
            <a:r>
              <a:rPr lang="en-US" sz="1500" dirty="0">
                <a:solidFill>
                  <a:srgbClr val="2C2821"/>
                </a:solidFill>
                <a:latin typeface="Lora" pitchFamily="34" charset="0"/>
                <a:ea typeface="Lora" pitchFamily="34" charset="-122"/>
                <a:cs typeface="Lora" pitchFamily="34" charset="-120"/>
              </a:rPr>
              <a:t>While Lean focuses on eliminating waste and improving flow, Six Sigma targets reducing variation and defects. Together they form a powerful improvement methodology.</a:t>
            </a:r>
            <a:endParaRPr lang="en-US" sz="1500"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name="Slide 7">
    <p:spTree>
      <p:nvGrpSpPr>
        <p:cNvPr id="1" name=""/>
        <p:cNvGrpSpPr/>
        <p:nvPr/>
      </p:nvGrpSpPr>
      <p:grpSpPr>
        <a:xfrm>
          <a:off x="0" y="0"/>
          <a:ext cx="0" cy="0"/>
          <a:chOff x="0" y="0"/>
          <a:chExt cx="0" cy="0"/>
        </a:xfrm>
      </p:grpSpPr>
      <p:sp>
        <p:nvSpPr>
          <p:cNvPr id="2" name="Text 0"/>
          <p:cNvSpPr/>
          <p:nvPr/>
        </p:nvSpPr>
        <p:spPr>
          <a:xfrm>
            <a:off x="699968" y="574953"/>
            <a:ext cx="7770138" cy="624840"/>
          </a:xfrm>
          <a:prstGeom prst="rect">
            <a:avLst/>
          </a:prstGeom>
          <a:noFill/>
          <a:ln/>
        </p:spPr>
        <p:txBody>
          <a:bodyPr wrap="none" lIns="0" tIns="0" rIns="0" bIns="0" rtlCol="0" anchor="t"/>
          <a:lstStyle/>
          <a:p>
            <a:pPr marL="0" indent="0">
              <a:lnSpc>
                <a:spcPts val="4900"/>
              </a:lnSpc>
              <a:buNone/>
            </a:pPr>
            <a:r>
              <a:rPr lang="en-US" sz="3900" dirty="0">
                <a:solidFill>
                  <a:srgbClr val="233E32"/>
                </a:solidFill>
                <a:latin typeface="Alice" pitchFamily="34" charset="0"/>
                <a:ea typeface="Alice" pitchFamily="34" charset="-122"/>
                <a:cs typeface="Alice" pitchFamily="34" charset="-120"/>
              </a:rPr>
              <a:t>Types of Waste (Muda, Mura, Muri)</a:t>
            </a:r>
            <a:endParaRPr lang="en-US" sz="3900" dirty="0"/>
          </a:p>
        </p:txBody>
      </p:sp>
      <p:sp>
        <p:nvSpPr>
          <p:cNvPr id="3" name="Text 1"/>
          <p:cNvSpPr/>
          <p:nvPr/>
        </p:nvSpPr>
        <p:spPr>
          <a:xfrm>
            <a:off x="2773918" y="1599724"/>
            <a:ext cx="2499836" cy="312539"/>
          </a:xfrm>
          <a:prstGeom prst="rect">
            <a:avLst/>
          </a:prstGeom>
          <a:noFill/>
          <a:ln/>
        </p:spPr>
        <p:txBody>
          <a:bodyPr wrap="none" lIns="0" tIns="0" rIns="0" bIns="0" rtlCol="0" anchor="t"/>
          <a:lstStyle/>
          <a:p>
            <a:pPr marL="0" indent="0" algn="r">
              <a:lnSpc>
                <a:spcPts val="2450"/>
              </a:lnSpc>
              <a:buNone/>
            </a:pPr>
            <a:r>
              <a:rPr lang="en-US" sz="1950" b="1" dirty="0">
                <a:solidFill>
                  <a:schemeClr val="accent2">
                    <a:lumMod val="40000"/>
                    <a:lumOff val="60000"/>
                  </a:schemeClr>
                </a:solidFill>
                <a:latin typeface="Alice" pitchFamily="34" charset="0"/>
                <a:ea typeface="Alice" pitchFamily="34" charset="-122"/>
                <a:cs typeface="Alice" pitchFamily="34" charset="-120"/>
              </a:rPr>
              <a:t>Defects</a:t>
            </a:r>
            <a:endParaRPr lang="en-US" sz="1950" b="1" dirty="0">
              <a:solidFill>
                <a:schemeClr val="accent2">
                  <a:lumMod val="40000"/>
                  <a:lumOff val="60000"/>
                </a:schemeClr>
              </a:solidFill>
            </a:endParaRPr>
          </a:p>
        </p:txBody>
      </p:sp>
      <p:sp>
        <p:nvSpPr>
          <p:cNvPr id="4" name="Text 2"/>
          <p:cNvSpPr/>
          <p:nvPr/>
        </p:nvSpPr>
        <p:spPr>
          <a:xfrm>
            <a:off x="699968" y="2032159"/>
            <a:ext cx="4573786" cy="640080"/>
          </a:xfrm>
          <a:prstGeom prst="rect">
            <a:avLst/>
          </a:prstGeom>
          <a:noFill/>
          <a:ln/>
        </p:spPr>
        <p:txBody>
          <a:bodyPr wrap="square" lIns="0" tIns="0" rIns="0" bIns="0" rtlCol="0" anchor="t"/>
          <a:lstStyle/>
          <a:p>
            <a:pPr marL="0" indent="0" algn="r">
              <a:lnSpc>
                <a:spcPts val="2500"/>
              </a:lnSpc>
              <a:buNone/>
            </a:pPr>
            <a:r>
              <a:rPr lang="en-US" sz="1550" dirty="0">
                <a:solidFill>
                  <a:srgbClr val="2C2821"/>
                </a:solidFill>
                <a:latin typeface="Lora" pitchFamily="34" charset="0"/>
                <a:ea typeface="Lora" pitchFamily="34" charset="-122"/>
                <a:cs typeface="Lora" pitchFamily="34" charset="-120"/>
              </a:rPr>
              <a:t>Products or services that don't meet specifications, requiring rework or scrapping.</a:t>
            </a:r>
            <a:endParaRPr lang="en-US" sz="1550" dirty="0"/>
          </a:p>
        </p:txBody>
      </p:sp>
      <p:pic>
        <p:nvPicPr>
          <p:cNvPr id="5" name="Image 0" descr="preencoded.png"/>
          <p:cNvPicPr>
            <a:picLocks noChangeAspect="1"/>
          </p:cNvPicPr>
          <p:nvPr/>
        </p:nvPicPr>
        <p:blipFill>
          <a:blip r:embed="rId3"/>
          <a:stretch>
            <a:fillRect/>
          </a:stretch>
        </p:blipFill>
        <p:spPr>
          <a:xfrm>
            <a:off x="5273754" y="2153245"/>
            <a:ext cx="4082772" cy="4082772"/>
          </a:xfrm>
          <a:prstGeom prst="rect">
            <a:avLst/>
          </a:prstGeom>
        </p:spPr>
      </p:pic>
      <p:sp>
        <p:nvSpPr>
          <p:cNvPr id="6" name="Text 3"/>
          <p:cNvSpPr/>
          <p:nvPr/>
        </p:nvSpPr>
        <p:spPr>
          <a:xfrm>
            <a:off x="6772096" y="3047464"/>
            <a:ext cx="281226" cy="351472"/>
          </a:xfrm>
          <a:prstGeom prst="rect">
            <a:avLst/>
          </a:prstGeom>
          <a:noFill/>
          <a:ln/>
        </p:spPr>
        <p:txBody>
          <a:bodyPr wrap="none" lIns="0" tIns="0" rIns="0" bIns="0" rtlCol="0" anchor="t"/>
          <a:lstStyle/>
          <a:p>
            <a:pPr marL="0" indent="0">
              <a:lnSpc>
                <a:spcPts val="3500"/>
              </a:lnSpc>
              <a:buNone/>
            </a:pPr>
            <a:r>
              <a:rPr lang="en-US" sz="2200" dirty="0">
                <a:solidFill>
                  <a:srgbClr val="2C2821"/>
                </a:solidFill>
                <a:latin typeface="Alice" pitchFamily="34" charset="0"/>
                <a:ea typeface="Alice" pitchFamily="34" charset="-122"/>
                <a:cs typeface="Alice" pitchFamily="34" charset="-120"/>
              </a:rPr>
              <a:t>1</a:t>
            </a:r>
            <a:endParaRPr lang="en-US" sz="2200" dirty="0"/>
          </a:p>
        </p:txBody>
      </p:sp>
      <p:sp>
        <p:nvSpPr>
          <p:cNvPr id="7" name="Text 4"/>
          <p:cNvSpPr/>
          <p:nvPr/>
        </p:nvSpPr>
        <p:spPr>
          <a:xfrm>
            <a:off x="9356527" y="1599724"/>
            <a:ext cx="2499836" cy="312539"/>
          </a:xfrm>
          <a:prstGeom prst="rect">
            <a:avLst/>
          </a:prstGeom>
          <a:noFill/>
          <a:ln/>
        </p:spPr>
        <p:txBody>
          <a:bodyPr wrap="none" lIns="0" tIns="0" rIns="0" bIns="0" rtlCol="0" anchor="t"/>
          <a:lstStyle/>
          <a:p>
            <a:pPr marL="0" indent="0" algn="l">
              <a:lnSpc>
                <a:spcPts val="2450"/>
              </a:lnSpc>
              <a:buNone/>
            </a:pPr>
            <a:r>
              <a:rPr lang="en-US" sz="1950" b="1" dirty="0">
                <a:solidFill>
                  <a:schemeClr val="accent2">
                    <a:lumMod val="40000"/>
                    <a:lumOff val="60000"/>
                  </a:schemeClr>
                </a:solidFill>
                <a:latin typeface="Alice" pitchFamily="34" charset="0"/>
                <a:ea typeface="Alice" pitchFamily="34" charset="-122"/>
              </a:rPr>
              <a:t>Overproduction</a:t>
            </a:r>
          </a:p>
        </p:txBody>
      </p:sp>
      <p:sp>
        <p:nvSpPr>
          <p:cNvPr id="8" name="Text 5"/>
          <p:cNvSpPr/>
          <p:nvPr/>
        </p:nvSpPr>
        <p:spPr>
          <a:xfrm>
            <a:off x="9356527" y="2032159"/>
            <a:ext cx="4573905" cy="640080"/>
          </a:xfrm>
          <a:prstGeom prst="rect">
            <a:avLst/>
          </a:prstGeom>
          <a:noFill/>
          <a:ln/>
        </p:spPr>
        <p:txBody>
          <a:bodyPr wrap="square" lIns="0" tIns="0" rIns="0" bIns="0" rtlCol="0" anchor="t"/>
          <a:lstStyle/>
          <a:p>
            <a:pPr marL="0" indent="0" algn="l">
              <a:lnSpc>
                <a:spcPts val="2500"/>
              </a:lnSpc>
              <a:buNone/>
            </a:pPr>
            <a:r>
              <a:rPr lang="en-US" sz="1550" dirty="0">
                <a:solidFill>
                  <a:srgbClr val="2C2821"/>
                </a:solidFill>
                <a:latin typeface="Lora" pitchFamily="34" charset="0"/>
                <a:ea typeface="Lora" pitchFamily="34" charset="-122"/>
                <a:cs typeface="Lora" pitchFamily="34" charset="-120"/>
              </a:rPr>
              <a:t>Producing more than needed or before it's needed, creating excess inventory.</a:t>
            </a:r>
            <a:endParaRPr lang="en-US" sz="1550" dirty="0"/>
          </a:p>
        </p:txBody>
      </p:sp>
      <p:pic>
        <p:nvPicPr>
          <p:cNvPr id="9" name="Image 1" descr="preencoded.png"/>
          <p:cNvPicPr>
            <a:picLocks noChangeAspect="1"/>
          </p:cNvPicPr>
          <p:nvPr/>
        </p:nvPicPr>
        <p:blipFill>
          <a:blip r:embed="rId4"/>
          <a:stretch>
            <a:fillRect/>
          </a:stretch>
        </p:blipFill>
        <p:spPr>
          <a:xfrm>
            <a:off x="5273754" y="2153245"/>
            <a:ext cx="4082772" cy="4082772"/>
          </a:xfrm>
          <a:prstGeom prst="rect">
            <a:avLst/>
          </a:prstGeom>
        </p:spPr>
      </p:pic>
      <p:sp>
        <p:nvSpPr>
          <p:cNvPr id="10" name="Text 6"/>
          <p:cNvSpPr/>
          <p:nvPr/>
        </p:nvSpPr>
        <p:spPr>
          <a:xfrm>
            <a:off x="7576721" y="3047464"/>
            <a:ext cx="281226" cy="351472"/>
          </a:xfrm>
          <a:prstGeom prst="rect">
            <a:avLst/>
          </a:prstGeom>
          <a:noFill/>
          <a:ln/>
        </p:spPr>
        <p:txBody>
          <a:bodyPr wrap="none" lIns="0" tIns="0" rIns="0" bIns="0" rtlCol="0" anchor="t"/>
          <a:lstStyle/>
          <a:p>
            <a:pPr marL="0" indent="0">
              <a:lnSpc>
                <a:spcPts val="3500"/>
              </a:lnSpc>
              <a:buNone/>
            </a:pPr>
            <a:r>
              <a:rPr lang="en-US" sz="2200" dirty="0">
                <a:solidFill>
                  <a:srgbClr val="2C2821"/>
                </a:solidFill>
                <a:latin typeface="Alice" pitchFamily="34" charset="0"/>
                <a:ea typeface="Alice" pitchFamily="34" charset="-122"/>
                <a:cs typeface="Alice" pitchFamily="34" charset="-120"/>
              </a:rPr>
              <a:t>2</a:t>
            </a:r>
            <a:endParaRPr lang="en-US" sz="2200" dirty="0"/>
          </a:p>
        </p:txBody>
      </p:sp>
      <p:sp>
        <p:nvSpPr>
          <p:cNvPr id="11" name="Text 7"/>
          <p:cNvSpPr/>
          <p:nvPr/>
        </p:nvSpPr>
        <p:spPr>
          <a:xfrm>
            <a:off x="9356527" y="2972157"/>
            <a:ext cx="2499836" cy="312539"/>
          </a:xfrm>
          <a:prstGeom prst="rect">
            <a:avLst/>
          </a:prstGeom>
          <a:noFill/>
          <a:ln/>
        </p:spPr>
        <p:txBody>
          <a:bodyPr wrap="none" lIns="0" tIns="0" rIns="0" bIns="0" rtlCol="0" anchor="t"/>
          <a:lstStyle/>
          <a:p>
            <a:pPr marL="0" indent="0" algn="l">
              <a:lnSpc>
                <a:spcPts val="2450"/>
              </a:lnSpc>
              <a:buNone/>
            </a:pPr>
            <a:r>
              <a:rPr lang="en-US" sz="1950" b="1" dirty="0">
                <a:solidFill>
                  <a:schemeClr val="accent2">
                    <a:lumMod val="40000"/>
                    <a:lumOff val="60000"/>
                  </a:schemeClr>
                </a:solidFill>
                <a:latin typeface="Alice" pitchFamily="34" charset="0"/>
                <a:ea typeface="Alice" pitchFamily="34" charset="-122"/>
              </a:rPr>
              <a:t>Waiting</a:t>
            </a:r>
          </a:p>
        </p:txBody>
      </p:sp>
      <p:sp>
        <p:nvSpPr>
          <p:cNvPr id="12" name="Text 8"/>
          <p:cNvSpPr/>
          <p:nvPr/>
        </p:nvSpPr>
        <p:spPr>
          <a:xfrm>
            <a:off x="9356527" y="3404592"/>
            <a:ext cx="4573905" cy="640080"/>
          </a:xfrm>
          <a:prstGeom prst="rect">
            <a:avLst/>
          </a:prstGeom>
          <a:noFill/>
          <a:ln/>
        </p:spPr>
        <p:txBody>
          <a:bodyPr wrap="square" lIns="0" tIns="0" rIns="0" bIns="0" rtlCol="0" anchor="t"/>
          <a:lstStyle/>
          <a:p>
            <a:pPr marL="0" indent="0" algn="l">
              <a:lnSpc>
                <a:spcPts val="2500"/>
              </a:lnSpc>
              <a:buNone/>
            </a:pPr>
            <a:r>
              <a:rPr lang="en-US" sz="1550" dirty="0">
                <a:solidFill>
                  <a:srgbClr val="2C2821"/>
                </a:solidFill>
                <a:latin typeface="Lora" pitchFamily="34" charset="0"/>
                <a:ea typeface="Lora" pitchFamily="34" charset="-122"/>
                <a:cs typeface="Lora" pitchFamily="34" charset="-120"/>
              </a:rPr>
              <a:t>Idle time when materials, information, people, or equipment aren't ready.</a:t>
            </a:r>
            <a:endParaRPr lang="en-US" sz="1550" dirty="0"/>
          </a:p>
        </p:txBody>
      </p:sp>
      <p:pic>
        <p:nvPicPr>
          <p:cNvPr id="13" name="Image 2" descr="preencoded.png"/>
          <p:cNvPicPr>
            <a:picLocks noChangeAspect="1"/>
          </p:cNvPicPr>
          <p:nvPr/>
        </p:nvPicPr>
        <p:blipFill>
          <a:blip r:embed="rId5"/>
          <a:stretch>
            <a:fillRect/>
          </a:stretch>
        </p:blipFill>
        <p:spPr>
          <a:xfrm>
            <a:off x="5273754" y="2153245"/>
            <a:ext cx="4082772" cy="4082772"/>
          </a:xfrm>
          <a:prstGeom prst="rect">
            <a:avLst/>
          </a:prstGeom>
        </p:spPr>
      </p:pic>
      <p:sp>
        <p:nvSpPr>
          <p:cNvPr id="14" name="Text 9"/>
          <p:cNvSpPr/>
          <p:nvPr/>
        </p:nvSpPr>
        <p:spPr>
          <a:xfrm>
            <a:off x="8145720" y="3616464"/>
            <a:ext cx="281226" cy="351472"/>
          </a:xfrm>
          <a:prstGeom prst="rect">
            <a:avLst/>
          </a:prstGeom>
          <a:noFill/>
          <a:ln/>
        </p:spPr>
        <p:txBody>
          <a:bodyPr wrap="none" lIns="0" tIns="0" rIns="0" bIns="0" rtlCol="0" anchor="t"/>
          <a:lstStyle/>
          <a:p>
            <a:pPr marL="0" indent="0">
              <a:lnSpc>
                <a:spcPts val="3500"/>
              </a:lnSpc>
              <a:buNone/>
            </a:pPr>
            <a:r>
              <a:rPr lang="en-US" sz="2200" dirty="0">
                <a:solidFill>
                  <a:srgbClr val="2C2821"/>
                </a:solidFill>
                <a:latin typeface="Alice" pitchFamily="34" charset="0"/>
                <a:ea typeface="Alice" pitchFamily="34" charset="-122"/>
                <a:cs typeface="Alice" pitchFamily="34" charset="-120"/>
              </a:rPr>
              <a:t>3</a:t>
            </a:r>
            <a:endParaRPr lang="en-US" sz="2200" dirty="0"/>
          </a:p>
        </p:txBody>
      </p:sp>
      <p:sp>
        <p:nvSpPr>
          <p:cNvPr id="15" name="Text 10"/>
          <p:cNvSpPr/>
          <p:nvPr/>
        </p:nvSpPr>
        <p:spPr>
          <a:xfrm>
            <a:off x="9356527" y="4344591"/>
            <a:ext cx="2499836" cy="312539"/>
          </a:xfrm>
          <a:prstGeom prst="rect">
            <a:avLst/>
          </a:prstGeom>
          <a:noFill/>
          <a:ln/>
        </p:spPr>
        <p:txBody>
          <a:bodyPr wrap="none" lIns="0" tIns="0" rIns="0" bIns="0" rtlCol="0" anchor="t"/>
          <a:lstStyle/>
          <a:p>
            <a:pPr marL="0" indent="0" algn="l">
              <a:lnSpc>
                <a:spcPts val="2450"/>
              </a:lnSpc>
              <a:buNone/>
            </a:pPr>
            <a:r>
              <a:rPr lang="en-US" sz="1950" b="1" dirty="0">
                <a:solidFill>
                  <a:schemeClr val="accent2">
                    <a:lumMod val="40000"/>
                    <a:lumOff val="60000"/>
                  </a:schemeClr>
                </a:solidFill>
                <a:latin typeface="Alice" pitchFamily="34" charset="0"/>
                <a:ea typeface="Alice" pitchFamily="34" charset="-122"/>
              </a:rPr>
              <a:t>Non-utilized Talent</a:t>
            </a:r>
          </a:p>
        </p:txBody>
      </p:sp>
      <p:sp>
        <p:nvSpPr>
          <p:cNvPr id="16" name="Text 11"/>
          <p:cNvSpPr/>
          <p:nvPr/>
        </p:nvSpPr>
        <p:spPr>
          <a:xfrm>
            <a:off x="9356527" y="4777026"/>
            <a:ext cx="4573905" cy="640080"/>
          </a:xfrm>
          <a:prstGeom prst="rect">
            <a:avLst/>
          </a:prstGeom>
          <a:noFill/>
          <a:ln/>
        </p:spPr>
        <p:txBody>
          <a:bodyPr wrap="square" lIns="0" tIns="0" rIns="0" bIns="0" rtlCol="0" anchor="t"/>
          <a:lstStyle/>
          <a:p>
            <a:pPr marL="0" indent="0" algn="l">
              <a:lnSpc>
                <a:spcPts val="2500"/>
              </a:lnSpc>
              <a:buNone/>
            </a:pPr>
            <a:r>
              <a:rPr lang="en-US" sz="1550" dirty="0">
                <a:solidFill>
                  <a:srgbClr val="2C2821"/>
                </a:solidFill>
                <a:latin typeface="Lora" pitchFamily="34" charset="0"/>
                <a:ea typeface="Lora" pitchFamily="34" charset="-122"/>
                <a:cs typeface="Lora" pitchFamily="34" charset="-120"/>
              </a:rPr>
              <a:t>Failing to leverage employees' skills, knowledge, and creativity.</a:t>
            </a:r>
            <a:endParaRPr lang="en-US" sz="1550" dirty="0"/>
          </a:p>
        </p:txBody>
      </p:sp>
      <p:pic>
        <p:nvPicPr>
          <p:cNvPr id="17" name="Image 3" descr="preencoded.png"/>
          <p:cNvPicPr>
            <a:picLocks noChangeAspect="1"/>
          </p:cNvPicPr>
          <p:nvPr/>
        </p:nvPicPr>
        <p:blipFill>
          <a:blip r:embed="rId6"/>
          <a:stretch>
            <a:fillRect/>
          </a:stretch>
        </p:blipFill>
        <p:spPr>
          <a:xfrm>
            <a:off x="5273754" y="2153245"/>
            <a:ext cx="4082772" cy="4082772"/>
          </a:xfrm>
          <a:prstGeom prst="rect">
            <a:avLst/>
          </a:prstGeom>
        </p:spPr>
      </p:pic>
      <p:sp>
        <p:nvSpPr>
          <p:cNvPr id="18" name="Text 12"/>
          <p:cNvSpPr/>
          <p:nvPr/>
        </p:nvSpPr>
        <p:spPr>
          <a:xfrm>
            <a:off x="8145720" y="4421088"/>
            <a:ext cx="281226" cy="351472"/>
          </a:xfrm>
          <a:prstGeom prst="rect">
            <a:avLst/>
          </a:prstGeom>
          <a:noFill/>
          <a:ln/>
        </p:spPr>
        <p:txBody>
          <a:bodyPr wrap="none" lIns="0" tIns="0" rIns="0" bIns="0" rtlCol="0" anchor="t"/>
          <a:lstStyle/>
          <a:p>
            <a:pPr marL="0" indent="0">
              <a:lnSpc>
                <a:spcPts val="3500"/>
              </a:lnSpc>
              <a:buNone/>
            </a:pPr>
            <a:r>
              <a:rPr lang="en-US" sz="2200" dirty="0">
                <a:solidFill>
                  <a:srgbClr val="2C2821"/>
                </a:solidFill>
                <a:latin typeface="Alice" pitchFamily="34" charset="0"/>
                <a:ea typeface="Alice" pitchFamily="34" charset="-122"/>
                <a:cs typeface="Alice" pitchFamily="34" charset="-120"/>
              </a:rPr>
              <a:t>4</a:t>
            </a:r>
            <a:endParaRPr lang="en-US" sz="2200" dirty="0"/>
          </a:p>
        </p:txBody>
      </p:sp>
      <p:sp>
        <p:nvSpPr>
          <p:cNvPr id="19" name="Text 13"/>
          <p:cNvSpPr/>
          <p:nvPr/>
        </p:nvSpPr>
        <p:spPr>
          <a:xfrm>
            <a:off x="9356527" y="5717024"/>
            <a:ext cx="2499836" cy="312539"/>
          </a:xfrm>
          <a:prstGeom prst="rect">
            <a:avLst/>
          </a:prstGeom>
          <a:noFill/>
          <a:ln/>
        </p:spPr>
        <p:txBody>
          <a:bodyPr wrap="none" lIns="0" tIns="0" rIns="0" bIns="0" rtlCol="0" anchor="t"/>
          <a:lstStyle/>
          <a:p>
            <a:pPr marL="0" indent="0" algn="l">
              <a:lnSpc>
                <a:spcPts val="2450"/>
              </a:lnSpc>
              <a:buNone/>
            </a:pPr>
            <a:r>
              <a:rPr lang="en-US" sz="1950" b="1" dirty="0">
                <a:solidFill>
                  <a:schemeClr val="accent2">
                    <a:lumMod val="40000"/>
                    <a:lumOff val="60000"/>
                  </a:schemeClr>
                </a:solidFill>
                <a:latin typeface="Alice" pitchFamily="34" charset="0"/>
                <a:ea typeface="Alice" pitchFamily="34" charset="-122"/>
              </a:rPr>
              <a:t>Transportation</a:t>
            </a:r>
          </a:p>
        </p:txBody>
      </p:sp>
      <p:sp>
        <p:nvSpPr>
          <p:cNvPr id="20" name="Text 14"/>
          <p:cNvSpPr/>
          <p:nvPr/>
        </p:nvSpPr>
        <p:spPr>
          <a:xfrm>
            <a:off x="9356527" y="6149459"/>
            <a:ext cx="4573905" cy="640080"/>
          </a:xfrm>
          <a:prstGeom prst="rect">
            <a:avLst/>
          </a:prstGeom>
          <a:noFill/>
          <a:ln/>
        </p:spPr>
        <p:txBody>
          <a:bodyPr wrap="square" lIns="0" tIns="0" rIns="0" bIns="0" rtlCol="0" anchor="t"/>
          <a:lstStyle/>
          <a:p>
            <a:pPr marL="0" indent="0" algn="l">
              <a:lnSpc>
                <a:spcPts val="2500"/>
              </a:lnSpc>
              <a:buNone/>
            </a:pPr>
            <a:r>
              <a:rPr lang="en-US" sz="1550" dirty="0">
                <a:solidFill>
                  <a:srgbClr val="2C2821"/>
                </a:solidFill>
                <a:latin typeface="Lora" pitchFamily="34" charset="0"/>
                <a:ea typeface="Lora" pitchFamily="34" charset="-122"/>
                <a:cs typeface="Lora" pitchFamily="34" charset="-120"/>
              </a:rPr>
              <a:t>Unnecessary movement of materials, products, or information between processes.</a:t>
            </a:r>
            <a:endParaRPr lang="en-US" sz="1550" dirty="0"/>
          </a:p>
        </p:txBody>
      </p:sp>
      <p:pic>
        <p:nvPicPr>
          <p:cNvPr id="21" name="Image 4" descr="preencoded.png"/>
          <p:cNvPicPr>
            <a:picLocks noChangeAspect="1"/>
          </p:cNvPicPr>
          <p:nvPr/>
        </p:nvPicPr>
        <p:blipFill>
          <a:blip r:embed="rId7"/>
          <a:stretch>
            <a:fillRect/>
          </a:stretch>
        </p:blipFill>
        <p:spPr>
          <a:xfrm>
            <a:off x="5273754" y="2153245"/>
            <a:ext cx="4082772" cy="4082772"/>
          </a:xfrm>
          <a:prstGeom prst="rect">
            <a:avLst/>
          </a:prstGeom>
        </p:spPr>
      </p:pic>
      <p:sp>
        <p:nvSpPr>
          <p:cNvPr id="22" name="Text 15"/>
          <p:cNvSpPr/>
          <p:nvPr/>
        </p:nvSpPr>
        <p:spPr>
          <a:xfrm>
            <a:off x="7576721" y="4990088"/>
            <a:ext cx="281226" cy="351472"/>
          </a:xfrm>
          <a:prstGeom prst="rect">
            <a:avLst/>
          </a:prstGeom>
          <a:noFill/>
          <a:ln/>
        </p:spPr>
        <p:txBody>
          <a:bodyPr wrap="none" lIns="0" tIns="0" rIns="0" bIns="0" rtlCol="0" anchor="t"/>
          <a:lstStyle/>
          <a:p>
            <a:pPr marL="0" indent="0">
              <a:lnSpc>
                <a:spcPts val="3500"/>
              </a:lnSpc>
              <a:buNone/>
            </a:pPr>
            <a:r>
              <a:rPr lang="en-US" sz="2200" dirty="0">
                <a:solidFill>
                  <a:srgbClr val="2C2821"/>
                </a:solidFill>
                <a:latin typeface="Alice" pitchFamily="34" charset="0"/>
                <a:ea typeface="Alice" pitchFamily="34" charset="-122"/>
                <a:cs typeface="Alice" pitchFamily="34" charset="-120"/>
              </a:rPr>
              <a:t>5</a:t>
            </a:r>
            <a:endParaRPr lang="en-US" sz="2200" dirty="0"/>
          </a:p>
        </p:txBody>
      </p:sp>
      <p:sp>
        <p:nvSpPr>
          <p:cNvPr id="23" name="Text 16"/>
          <p:cNvSpPr/>
          <p:nvPr/>
        </p:nvSpPr>
        <p:spPr>
          <a:xfrm>
            <a:off x="2773918" y="5717024"/>
            <a:ext cx="2499836" cy="312539"/>
          </a:xfrm>
          <a:prstGeom prst="rect">
            <a:avLst/>
          </a:prstGeom>
          <a:noFill/>
          <a:ln/>
        </p:spPr>
        <p:txBody>
          <a:bodyPr wrap="none" lIns="0" tIns="0" rIns="0" bIns="0" rtlCol="0" anchor="t"/>
          <a:lstStyle/>
          <a:p>
            <a:pPr marL="0" indent="0" algn="r">
              <a:lnSpc>
                <a:spcPts val="2450"/>
              </a:lnSpc>
              <a:buNone/>
            </a:pPr>
            <a:r>
              <a:rPr lang="en-US" sz="1950" b="1" dirty="0">
                <a:solidFill>
                  <a:schemeClr val="accent2">
                    <a:lumMod val="40000"/>
                    <a:lumOff val="60000"/>
                  </a:schemeClr>
                </a:solidFill>
                <a:latin typeface="Alice" pitchFamily="34" charset="0"/>
                <a:ea typeface="Alice" pitchFamily="34" charset="-122"/>
              </a:rPr>
              <a:t>Inventory</a:t>
            </a:r>
          </a:p>
        </p:txBody>
      </p:sp>
      <p:sp>
        <p:nvSpPr>
          <p:cNvPr id="24" name="Text 17"/>
          <p:cNvSpPr/>
          <p:nvPr/>
        </p:nvSpPr>
        <p:spPr>
          <a:xfrm>
            <a:off x="699968" y="6149459"/>
            <a:ext cx="4573786" cy="640080"/>
          </a:xfrm>
          <a:prstGeom prst="rect">
            <a:avLst/>
          </a:prstGeom>
          <a:noFill/>
          <a:ln/>
        </p:spPr>
        <p:txBody>
          <a:bodyPr wrap="square" lIns="0" tIns="0" rIns="0" bIns="0" rtlCol="0" anchor="t"/>
          <a:lstStyle/>
          <a:p>
            <a:pPr marL="0" indent="0" algn="r">
              <a:lnSpc>
                <a:spcPts val="2500"/>
              </a:lnSpc>
              <a:buNone/>
            </a:pPr>
            <a:r>
              <a:rPr lang="en-US" sz="1550" dirty="0">
                <a:solidFill>
                  <a:srgbClr val="2C2821"/>
                </a:solidFill>
                <a:latin typeface="Lora" pitchFamily="34" charset="0"/>
                <a:ea typeface="Lora" pitchFamily="34" charset="-122"/>
                <a:cs typeface="Lora" pitchFamily="34" charset="-120"/>
              </a:rPr>
              <a:t>Excess materials, work-in-progress, or finished goods not being processed.</a:t>
            </a:r>
            <a:endParaRPr lang="en-US" sz="1550" dirty="0"/>
          </a:p>
        </p:txBody>
      </p:sp>
      <p:pic>
        <p:nvPicPr>
          <p:cNvPr id="25" name="Image 5" descr="preencoded.png"/>
          <p:cNvPicPr>
            <a:picLocks noChangeAspect="1"/>
          </p:cNvPicPr>
          <p:nvPr/>
        </p:nvPicPr>
        <p:blipFill>
          <a:blip r:embed="rId8"/>
          <a:stretch>
            <a:fillRect/>
          </a:stretch>
        </p:blipFill>
        <p:spPr>
          <a:xfrm>
            <a:off x="5273754" y="2153245"/>
            <a:ext cx="4082772" cy="4082772"/>
          </a:xfrm>
          <a:prstGeom prst="rect">
            <a:avLst/>
          </a:prstGeom>
        </p:spPr>
      </p:pic>
      <p:sp>
        <p:nvSpPr>
          <p:cNvPr id="26" name="Text 18"/>
          <p:cNvSpPr/>
          <p:nvPr/>
        </p:nvSpPr>
        <p:spPr>
          <a:xfrm>
            <a:off x="6772096" y="4990088"/>
            <a:ext cx="281226" cy="351472"/>
          </a:xfrm>
          <a:prstGeom prst="rect">
            <a:avLst/>
          </a:prstGeom>
          <a:noFill/>
          <a:ln/>
        </p:spPr>
        <p:txBody>
          <a:bodyPr wrap="none" lIns="0" tIns="0" rIns="0" bIns="0" rtlCol="0" anchor="t"/>
          <a:lstStyle/>
          <a:p>
            <a:pPr marL="0" indent="0">
              <a:lnSpc>
                <a:spcPts val="3500"/>
              </a:lnSpc>
              <a:buNone/>
            </a:pPr>
            <a:r>
              <a:rPr lang="en-US" sz="2200" dirty="0">
                <a:solidFill>
                  <a:srgbClr val="2C2821"/>
                </a:solidFill>
                <a:latin typeface="Alice" pitchFamily="34" charset="0"/>
                <a:ea typeface="Alice" pitchFamily="34" charset="-122"/>
                <a:cs typeface="Alice" pitchFamily="34" charset="-120"/>
              </a:rPr>
              <a:t>6</a:t>
            </a:r>
            <a:endParaRPr lang="en-US" sz="2200" dirty="0"/>
          </a:p>
        </p:txBody>
      </p:sp>
      <p:sp>
        <p:nvSpPr>
          <p:cNvPr id="27" name="Text 19"/>
          <p:cNvSpPr/>
          <p:nvPr/>
        </p:nvSpPr>
        <p:spPr>
          <a:xfrm>
            <a:off x="2773918" y="4344591"/>
            <a:ext cx="2499836" cy="312539"/>
          </a:xfrm>
          <a:prstGeom prst="rect">
            <a:avLst/>
          </a:prstGeom>
          <a:noFill/>
          <a:ln/>
        </p:spPr>
        <p:txBody>
          <a:bodyPr wrap="none" lIns="0" tIns="0" rIns="0" bIns="0" rtlCol="0" anchor="t"/>
          <a:lstStyle/>
          <a:p>
            <a:pPr marL="0" indent="0" algn="r">
              <a:lnSpc>
                <a:spcPts val="2450"/>
              </a:lnSpc>
              <a:buNone/>
            </a:pPr>
            <a:r>
              <a:rPr lang="en-US" sz="1950" b="1" dirty="0">
                <a:solidFill>
                  <a:schemeClr val="accent2">
                    <a:lumMod val="40000"/>
                    <a:lumOff val="60000"/>
                  </a:schemeClr>
                </a:solidFill>
                <a:latin typeface="Alice" pitchFamily="34" charset="0"/>
                <a:ea typeface="Alice" pitchFamily="34" charset="-122"/>
              </a:rPr>
              <a:t>Motion</a:t>
            </a:r>
          </a:p>
        </p:txBody>
      </p:sp>
      <p:sp>
        <p:nvSpPr>
          <p:cNvPr id="28" name="Text 20"/>
          <p:cNvSpPr/>
          <p:nvPr/>
        </p:nvSpPr>
        <p:spPr>
          <a:xfrm>
            <a:off x="699968" y="4777026"/>
            <a:ext cx="4573786" cy="640080"/>
          </a:xfrm>
          <a:prstGeom prst="rect">
            <a:avLst/>
          </a:prstGeom>
          <a:noFill/>
          <a:ln/>
        </p:spPr>
        <p:txBody>
          <a:bodyPr wrap="square" lIns="0" tIns="0" rIns="0" bIns="0" rtlCol="0" anchor="t"/>
          <a:lstStyle/>
          <a:p>
            <a:pPr marL="0" indent="0" algn="r">
              <a:lnSpc>
                <a:spcPts val="2500"/>
              </a:lnSpc>
              <a:buNone/>
            </a:pPr>
            <a:r>
              <a:rPr lang="en-US" sz="1550" dirty="0">
                <a:solidFill>
                  <a:srgbClr val="2C2821"/>
                </a:solidFill>
                <a:latin typeface="Lora" pitchFamily="34" charset="0"/>
                <a:ea typeface="Lora" pitchFamily="34" charset="-122"/>
                <a:cs typeface="Lora" pitchFamily="34" charset="-120"/>
              </a:rPr>
              <a:t>Unnecessary movement by people (reaching, walking, searching).</a:t>
            </a:r>
            <a:endParaRPr lang="en-US" sz="1550" dirty="0"/>
          </a:p>
        </p:txBody>
      </p:sp>
      <p:pic>
        <p:nvPicPr>
          <p:cNvPr id="29" name="Image 6" descr="preencoded.png"/>
          <p:cNvPicPr>
            <a:picLocks noChangeAspect="1"/>
          </p:cNvPicPr>
          <p:nvPr/>
        </p:nvPicPr>
        <p:blipFill>
          <a:blip r:embed="rId9"/>
          <a:stretch>
            <a:fillRect/>
          </a:stretch>
        </p:blipFill>
        <p:spPr>
          <a:xfrm>
            <a:off x="5273754" y="2153245"/>
            <a:ext cx="4082772" cy="4082772"/>
          </a:xfrm>
          <a:prstGeom prst="rect">
            <a:avLst/>
          </a:prstGeom>
        </p:spPr>
      </p:pic>
      <p:sp>
        <p:nvSpPr>
          <p:cNvPr id="30" name="Text 21"/>
          <p:cNvSpPr/>
          <p:nvPr/>
        </p:nvSpPr>
        <p:spPr>
          <a:xfrm>
            <a:off x="6203097" y="4421088"/>
            <a:ext cx="281226" cy="351472"/>
          </a:xfrm>
          <a:prstGeom prst="rect">
            <a:avLst/>
          </a:prstGeom>
          <a:noFill/>
          <a:ln/>
        </p:spPr>
        <p:txBody>
          <a:bodyPr wrap="none" lIns="0" tIns="0" rIns="0" bIns="0" rtlCol="0" anchor="t"/>
          <a:lstStyle/>
          <a:p>
            <a:pPr marL="0" indent="0">
              <a:lnSpc>
                <a:spcPts val="3500"/>
              </a:lnSpc>
              <a:buNone/>
            </a:pPr>
            <a:r>
              <a:rPr lang="en-US" sz="2200" dirty="0">
                <a:solidFill>
                  <a:srgbClr val="2C2821"/>
                </a:solidFill>
                <a:latin typeface="Alice" pitchFamily="34" charset="0"/>
                <a:ea typeface="Alice" pitchFamily="34" charset="-122"/>
                <a:cs typeface="Alice" pitchFamily="34" charset="-120"/>
              </a:rPr>
              <a:t>7</a:t>
            </a:r>
            <a:endParaRPr lang="en-US" sz="2200" dirty="0"/>
          </a:p>
        </p:txBody>
      </p:sp>
      <p:sp>
        <p:nvSpPr>
          <p:cNvPr id="31" name="Text 22"/>
          <p:cNvSpPr/>
          <p:nvPr/>
        </p:nvSpPr>
        <p:spPr>
          <a:xfrm>
            <a:off x="2773918" y="2972157"/>
            <a:ext cx="2499836" cy="312539"/>
          </a:xfrm>
          <a:prstGeom prst="rect">
            <a:avLst/>
          </a:prstGeom>
          <a:noFill/>
          <a:ln/>
        </p:spPr>
        <p:txBody>
          <a:bodyPr wrap="none" lIns="0" tIns="0" rIns="0" bIns="0" rtlCol="0" anchor="t"/>
          <a:lstStyle/>
          <a:p>
            <a:pPr marL="0" indent="0" algn="r">
              <a:lnSpc>
                <a:spcPts val="2450"/>
              </a:lnSpc>
              <a:buNone/>
            </a:pPr>
            <a:r>
              <a:rPr lang="en-US" sz="1950" b="1" dirty="0">
                <a:solidFill>
                  <a:schemeClr val="accent2">
                    <a:lumMod val="40000"/>
                    <a:lumOff val="60000"/>
                  </a:schemeClr>
                </a:solidFill>
                <a:latin typeface="Alice" pitchFamily="34" charset="0"/>
                <a:ea typeface="Alice" pitchFamily="34" charset="-122"/>
              </a:rPr>
              <a:t>Extra Processing</a:t>
            </a:r>
          </a:p>
        </p:txBody>
      </p:sp>
      <p:sp>
        <p:nvSpPr>
          <p:cNvPr id="32" name="Text 23"/>
          <p:cNvSpPr/>
          <p:nvPr/>
        </p:nvSpPr>
        <p:spPr>
          <a:xfrm>
            <a:off x="699968" y="3404592"/>
            <a:ext cx="4573786" cy="640080"/>
          </a:xfrm>
          <a:prstGeom prst="rect">
            <a:avLst/>
          </a:prstGeom>
          <a:noFill/>
          <a:ln/>
        </p:spPr>
        <p:txBody>
          <a:bodyPr wrap="square" lIns="0" tIns="0" rIns="0" bIns="0" rtlCol="0" anchor="t"/>
          <a:lstStyle/>
          <a:p>
            <a:pPr marL="0" indent="0" algn="r">
              <a:lnSpc>
                <a:spcPts val="2500"/>
              </a:lnSpc>
              <a:buNone/>
            </a:pPr>
            <a:r>
              <a:rPr lang="en-US" sz="1550" dirty="0">
                <a:solidFill>
                  <a:srgbClr val="2C2821"/>
                </a:solidFill>
                <a:latin typeface="Lora" pitchFamily="34" charset="0"/>
                <a:ea typeface="Lora" pitchFamily="34" charset="-122"/>
                <a:cs typeface="Lora" pitchFamily="34" charset="-120"/>
              </a:rPr>
              <a:t>Doing more work than required by the customer or specification.</a:t>
            </a:r>
            <a:endParaRPr lang="en-US" sz="1550" dirty="0"/>
          </a:p>
        </p:txBody>
      </p:sp>
      <p:pic>
        <p:nvPicPr>
          <p:cNvPr id="33" name="Image 7" descr="preencoded.png"/>
          <p:cNvPicPr>
            <a:picLocks noChangeAspect="1"/>
          </p:cNvPicPr>
          <p:nvPr/>
        </p:nvPicPr>
        <p:blipFill>
          <a:blip r:embed="rId10"/>
          <a:stretch>
            <a:fillRect/>
          </a:stretch>
        </p:blipFill>
        <p:spPr>
          <a:xfrm>
            <a:off x="5273754" y="2153245"/>
            <a:ext cx="4082772" cy="4082772"/>
          </a:xfrm>
          <a:prstGeom prst="rect">
            <a:avLst/>
          </a:prstGeom>
        </p:spPr>
      </p:pic>
      <p:sp>
        <p:nvSpPr>
          <p:cNvPr id="34" name="Text 24"/>
          <p:cNvSpPr/>
          <p:nvPr/>
        </p:nvSpPr>
        <p:spPr>
          <a:xfrm>
            <a:off x="6203097" y="3616464"/>
            <a:ext cx="281226" cy="351472"/>
          </a:xfrm>
          <a:prstGeom prst="rect">
            <a:avLst/>
          </a:prstGeom>
          <a:noFill/>
          <a:ln/>
        </p:spPr>
        <p:txBody>
          <a:bodyPr wrap="none" lIns="0" tIns="0" rIns="0" bIns="0" rtlCol="0" anchor="t"/>
          <a:lstStyle/>
          <a:p>
            <a:pPr marL="0" indent="0">
              <a:lnSpc>
                <a:spcPts val="3500"/>
              </a:lnSpc>
              <a:buNone/>
            </a:pPr>
            <a:r>
              <a:rPr lang="en-US" sz="2200" dirty="0">
                <a:solidFill>
                  <a:srgbClr val="2C2821"/>
                </a:solidFill>
                <a:latin typeface="Alice" pitchFamily="34" charset="0"/>
                <a:ea typeface="Alice" pitchFamily="34" charset="-122"/>
                <a:cs typeface="Alice" pitchFamily="34" charset="-120"/>
              </a:rPr>
              <a:t>8</a:t>
            </a:r>
            <a:endParaRPr lang="en-US" sz="2200" dirty="0"/>
          </a:p>
        </p:txBody>
      </p:sp>
      <p:sp>
        <p:nvSpPr>
          <p:cNvPr id="35" name="Text 25"/>
          <p:cNvSpPr/>
          <p:nvPr/>
        </p:nvSpPr>
        <p:spPr>
          <a:xfrm>
            <a:off x="699968" y="7014448"/>
            <a:ext cx="13230463" cy="640080"/>
          </a:xfrm>
          <a:prstGeom prst="rect">
            <a:avLst/>
          </a:prstGeom>
          <a:noFill/>
          <a:ln/>
        </p:spPr>
        <p:txBody>
          <a:bodyPr wrap="square" lIns="0" tIns="0" rIns="0" bIns="0" rtlCol="0" anchor="t"/>
          <a:lstStyle/>
          <a:p>
            <a:pPr marL="0" indent="0">
              <a:lnSpc>
                <a:spcPts val="2500"/>
              </a:lnSpc>
              <a:buNone/>
            </a:pPr>
            <a:r>
              <a:rPr lang="en-US" sz="1550" dirty="0">
                <a:solidFill>
                  <a:srgbClr val="2C2821"/>
                </a:solidFill>
                <a:latin typeface="Lora" pitchFamily="34" charset="0"/>
                <a:ea typeface="Lora" pitchFamily="34" charset="-122"/>
                <a:cs typeface="Lora" pitchFamily="34" charset="-120"/>
              </a:rPr>
              <a:t>These eight wastes (DOWNTIME) represent the core focus of waste elimination strategies in Lean management. Identifying and addressing these wastes is a key component of the CLMP exam.</a:t>
            </a:r>
            <a:endParaRPr lang="en-US" sz="1550"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name="Slide 8">
    <p:spTree>
      <p:nvGrpSpPr>
        <p:cNvPr id="1" name=""/>
        <p:cNvGrpSpPr/>
        <p:nvPr/>
      </p:nvGrpSpPr>
      <p:grpSpPr>
        <a:xfrm>
          <a:off x="0" y="0"/>
          <a:ext cx="0" cy="0"/>
          <a:chOff x="0" y="0"/>
          <a:chExt cx="0" cy="0"/>
        </a:xfrm>
      </p:grpSpPr>
      <p:sp>
        <p:nvSpPr>
          <p:cNvPr id="2" name="Text 0"/>
          <p:cNvSpPr/>
          <p:nvPr/>
        </p:nvSpPr>
        <p:spPr>
          <a:xfrm>
            <a:off x="730925" y="574238"/>
            <a:ext cx="8368784" cy="652582"/>
          </a:xfrm>
          <a:prstGeom prst="rect">
            <a:avLst/>
          </a:prstGeom>
          <a:noFill/>
          <a:ln/>
        </p:spPr>
        <p:txBody>
          <a:bodyPr wrap="none" lIns="0" tIns="0" rIns="0" bIns="0" rtlCol="0" anchor="t"/>
          <a:lstStyle/>
          <a:p>
            <a:pPr marL="0" indent="0">
              <a:lnSpc>
                <a:spcPts val="5100"/>
              </a:lnSpc>
              <a:buNone/>
            </a:pPr>
            <a:r>
              <a:rPr lang="en-US" sz="4100" dirty="0">
                <a:solidFill>
                  <a:srgbClr val="233E32"/>
                </a:solidFill>
                <a:latin typeface="Alice" pitchFamily="34" charset="0"/>
                <a:ea typeface="Alice" pitchFamily="34" charset="-122"/>
                <a:cs typeface="Alice" pitchFamily="34" charset="-120"/>
              </a:rPr>
              <a:t>Kaizen &amp; Continuous Improvement</a:t>
            </a:r>
            <a:endParaRPr lang="en-US" sz="4100" dirty="0"/>
          </a:p>
        </p:txBody>
      </p:sp>
      <p:sp>
        <p:nvSpPr>
          <p:cNvPr id="3" name="Text 1"/>
          <p:cNvSpPr/>
          <p:nvPr/>
        </p:nvSpPr>
        <p:spPr>
          <a:xfrm>
            <a:off x="2269688" y="2111359"/>
            <a:ext cx="2610445" cy="326350"/>
          </a:xfrm>
          <a:prstGeom prst="rect">
            <a:avLst/>
          </a:prstGeom>
          <a:noFill/>
          <a:ln/>
        </p:spPr>
        <p:txBody>
          <a:bodyPr wrap="none" lIns="0" tIns="0" rIns="0" bIns="0" rtlCol="0" anchor="t"/>
          <a:lstStyle/>
          <a:p>
            <a:pPr marL="0" indent="0" algn="r">
              <a:lnSpc>
                <a:spcPts val="2550"/>
              </a:lnSpc>
              <a:buNone/>
            </a:pPr>
            <a:r>
              <a:rPr lang="en-US" sz="2050" b="1" dirty="0">
                <a:solidFill>
                  <a:schemeClr val="accent2">
                    <a:lumMod val="40000"/>
                    <a:lumOff val="60000"/>
                  </a:schemeClr>
                </a:solidFill>
                <a:latin typeface="Alice" pitchFamily="34" charset="0"/>
                <a:ea typeface="Alice" pitchFamily="34" charset="-122"/>
                <a:cs typeface="Alice" pitchFamily="34" charset="-120"/>
              </a:rPr>
              <a:t>Plan</a:t>
            </a:r>
            <a:endParaRPr lang="en-US" sz="2050" b="1" dirty="0">
              <a:solidFill>
                <a:schemeClr val="accent2">
                  <a:lumMod val="40000"/>
                  <a:lumOff val="60000"/>
                </a:schemeClr>
              </a:solidFill>
            </a:endParaRPr>
          </a:p>
        </p:txBody>
      </p:sp>
      <p:sp>
        <p:nvSpPr>
          <p:cNvPr id="4" name="Text 2"/>
          <p:cNvSpPr/>
          <p:nvPr/>
        </p:nvSpPr>
        <p:spPr>
          <a:xfrm>
            <a:off x="730925" y="2602230"/>
            <a:ext cx="4149209" cy="668179"/>
          </a:xfrm>
          <a:prstGeom prst="rect">
            <a:avLst/>
          </a:prstGeom>
          <a:noFill/>
          <a:ln/>
        </p:spPr>
        <p:txBody>
          <a:bodyPr wrap="square" lIns="0" tIns="0" rIns="0" bIns="0" rtlCol="0" anchor="t"/>
          <a:lstStyle/>
          <a:p>
            <a:pPr marL="0" indent="0" algn="r">
              <a:lnSpc>
                <a:spcPts val="2600"/>
              </a:lnSpc>
              <a:buNone/>
            </a:pPr>
            <a:r>
              <a:rPr lang="en-US" sz="1600" dirty="0">
                <a:solidFill>
                  <a:srgbClr val="2C2821"/>
                </a:solidFill>
                <a:latin typeface="Lora" pitchFamily="34" charset="0"/>
                <a:ea typeface="Lora" pitchFamily="34" charset="-122"/>
                <a:cs typeface="Lora" pitchFamily="34" charset="-120"/>
              </a:rPr>
              <a:t>Identify opportunities and develop action plans</a:t>
            </a:r>
            <a:endParaRPr lang="en-US" sz="1600" dirty="0"/>
          </a:p>
        </p:txBody>
      </p:sp>
      <p:pic>
        <p:nvPicPr>
          <p:cNvPr id="5" name="Image 0" descr="preencoded.png"/>
          <p:cNvPicPr>
            <a:picLocks noChangeAspect="1"/>
          </p:cNvPicPr>
          <p:nvPr/>
        </p:nvPicPr>
        <p:blipFill>
          <a:blip r:embed="rId3"/>
          <a:stretch>
            <a:fillRect/>
          </a:stretch>
        </p:blipFill>
        <p:spPr>
          <a:xfrm>
            <a:off x="5193387" y="1644491"/>
            <a:ext cx="4243507" cy="4243507"/>
          </a:xfrm>
          <a:prstGeom prst="rect">
            <a:avLst/>
          </a:prstGeom>
        </p:spPr>
      </p:pic>
      <p:sp>
        <p:nvSpPr>
          <p:cNvPr id="6" name="Text 3"/>
          <p:cNvSpPr/>
          <p:nvPr/>
        </p:nvSpPr>
        <p:spPr>
          <a:xfrm>
            <a:off x="6304776" y="2355711"/>
            <a:ext cx="312420" cy="390525"/>
          </a:xfrm>
          <a:prstGeom prst="rect">
            <a:avLst/>
          </a:prstGeom>
          <a:noFill/>
          <a:ln/>
        </p:spPr>
        <p:txBody>
          <a:bodyPr wrap="none" lIns="0" tIns="0" rIns="0" bIns="0" rtlCol="0" anchor="t"/>
          <a:lstStyle/>
          <a:p>
            <a:pPr marL="0" indent="0">
              <a:lnSpc>
                <a:spcPts val="3900"/>
              </a:lnSpc>
              <a:buNone/>
            </a:pPr>
            <a:r>
              <a:rPr lang="en-US" sz="2450" dirty="0">
                <a:solidFill>
                  <a:srgbClr val="2C2821"/>
                </a:solidFill>
                <a:latin typeface="Alice" pitchFamily="34" charset="0"/>
                <a:ea typeface="Alice" pitchFamily="34" charset="-122"/>
                <a:cs typeface="Alice" pitchFamily="34" charset="-120"/>
              </a:rPr>
              <a:t>1</a:t>
            </a:r>
            <a:endParaRPr lang="en-US" sz="2450" dirty="0"/>
          </a:p>
        </p:txBody>
      </p:sp>
      <p:sp>
        <p:nvSpPr>
          <p:cNvPr id="7" name="Text 4"/>
          <p:cNvSpPr/>
          <p:nvPr/>
        </p:nvSpPr>
        <p:spPr>
          <a:xfrm>
            <a:off x="9750147" y="2278404"/>
            <a:ext cx="2610445" cy="326350"/>
          </a:xfrm>
          <a:prstGeom prst="rect">
            <a:avLst/>
          </a:prstGeom>
          <a:noFill/>
          <a:ln/>
        </p:spPr>
        <p:txBody>
          <a:bodyPr wrap="none" lIns="0" tIns="0" rIns="0" bIns="0" rtlCol="0" anchor="t"/>
          <a:lstStyle/>
          <a:p>
            <a:pPr marL="0" indent="0" algn="l">
              <a:lnSpc>
                <a:spcPts val="2550"/>
              </a:lnSpc>
              <a:buNone/>
            </a:pPr>
            <a:r>
              <a:rPr lang="en-US" sz="2050" b="1" dirty="0">
                <a:solidFill>
                  <a:schemeClr val="accent2">
                    <a:lumMod val="40000"/>
                    <a:lumOff val="60000"/>
                  </a:schemeClr>
                </a:solidFill>
                <a:latin typeface="Alice" pitchFamily="34" charset="0"/>
                <a:ea typeface="Alice" pitchFamily="34" charset="-122"/>
              </a:rPr>
              <a:t>Do</a:t>
            </a:r>
          </a:p>
        </p:txBody>
      </p:sp>
      <p:sp>
        <p:nvSpPr>
          <p:cNvPr id="8" name="Text 5"/>
          <p:cNvSpPr/>
          <p:nvPr/>
        </p:nvSpPr>
        <p:spPr>
          <a:xfrm>
            <a:off x="9750147" y="2769275"/>
            <a:ext cx="4149328" cy="334089"/>
          </a:xfrm>
          <a:prstGeom prst="rect">
            <a:avLst/>
          </a:prstGeom>
          <a:noFill/>
          <a:ln/>
        </p:spPr>
        <p:txBody>
          <a:bodyPr wrap="none" lIns="0" tIns="0" rIns="0" bIns="0" rtlCol="0" anchor="t"/>
          <a:lstStyle/>
          <a:p>
            <a:pPr marL="0" indent="0" algn="l">
              <a:lnSpc>
                <a:spcPts val="2600"/>
              </a:lnSpc>
              <a:buNone/>
            </a:pPr>
            <a:r>
              <a:rPr lang="en-US" sz="1600" dirty="0">
                <a:solidFill>
                  <a:srgbClr val="2C2821"/>
                </a:solidFill>
                <a:latin typeface="Lora" pitchFamily="34" charset="0"/>
                <a:ea typeface="Lora" pitchFamily="34" charset="-122"/>
                <a:cs typeface="Lora" pitchFamily="34" charset="-120"/>
              </a:rPr>
              <a:t>Implement changes on small scale</a:t>
            </a:r>
            <a:endParaRPr lang="en-US" sz="1600" dirty="0"/>
          </a:p>
        </p:txBody>
      </p:sp>
      <p:pic>
        <p:nvPicPr>
          <p:cNvPr id="9" name="Image 1" descr="preencoded.png"/>
          <p:cNvPicPr>
            <a:picLocks noChangeAspect="1"/>
          </p:cNvPicPr>
          <p:nvPr/>
        </p:nvPicPr>
        <p:blipFill>
          <a:blip r:embed="rId4"/>
          <a:stretch>
            <a:fillRect/>
          </a:stretch>
        </p:blipFill>
        <p:spPr>
          <a:xfrm>
            <a:off x="5193387" y="1644491"/>
            <a:ext cx="4243507" cy="4243507"/>
          </a:xfrm>
          <a:prstGeom prst="rect">
            <a:avLst/>
          </a:prstGeom>
        </p:spPr>
      </p:pic>
      <p:sp>
        <p:nvSpPr>
          <p:cNvPr id="10" name="Text 6"/>
          <p:cNvSpPr/>
          <p:nvPr/>
        </p:nvSpPr>
        <p:spPr>
          <a:xfrm>
            <a:off x="8373963" y="2716828"/>
            <a:ext cx="312420" cy="390525"/>
          </a:xfrm>
          <a:prstGeom prst="rect">
            <a:avLst/>
          </a:prstGeom>
          <a:noFill/>
          <a:ln/>
        </p:spPr>
        <p:txBody>
          <a:bodyPr wrap="none" lIns="0" tIns="0" rIns="0" bIns="0" rtlCol="0" anchor="t"/>
          <a:lstStyle/>
          <a:p>
            <a:pPr marL="0" indent="0">
              <a:lnSpc>
                <a:spcPts val="3900"/>
              </a:lnSpc>
              <a:buNone/>
            </a:pPr>
            <a:r>
              <a:rPr lang="en-US" sz="2450" dirty="0">
                <a:solidFill>
                  <a:srgbClr val="2C2821"/>
                </a:solidFill>
                <a:latin typeface="Alice" pitchFamily="34" charset="0"/>
                <a:ea typeface="Alice" pitchFamily="34" charset="-122"/>
                <a:cs typeface="Alice" pitchFamily="34" charset="-120"/>
              </a:rPr>
              <a:t>2</a:t>
            </a:r>
            <a:endParaRPr lang="en-US" sz="2450" dirty="0"/>
          </a:p>
        </p:txBody>
      </p:sp>
      <p:sp>
        <p:nvSpPr>
          <p:cNvPr id="11" name="Text 7"/>
          <p:cNvSpPr/>
          <p:nvPr/>
        </p:nvSpPr>
        <p:spPr>
          <a:xfrm>
            <a:off x="9750147" y="4556784"/>
            <a:ext cx="2610445" cy="326350"/>
          </a:xfrm>
          <a:prstGeom prst="rect">
            <a:avLst/>
          </a:prstGeom>
          <a:noFill/>
          <a:ln/>
        </p:spPr>
        <p:txBody>
          <a:bodyPr wrap="none" lIns="0" tIns="0" rIns="0" bIns="0" rtlCol="0" anchor="t"/>
          <a:lstStyle/>
          <a:p>
            <a:pPr marL="0" indent="0" algn="l">
              <a:lnSpc>
                <a:spcPts val="2550"/>
              </a:lnSpc>
              <a:buNone/>
            </a:pPr>
            <a:r>
              <a:rPr lang="en-US" sz="2050" b="1" dirty="0">
                <a:solidFill>
                  <a:schemeClr val="accent2">
                    <a:lumMod val="40000"/>
                    <a:lumOff val="60000"/>
                  </a:schemeClr>
                </a:solidFill>
                <a:latin typeface="Alice" pitchFamily="34" charset="0"/>
                <a:ea typeface="Alice" pitchFamily="34" charset="-122"/>
              </a:rPr>
              <a:t>Check</a:t>
            </a:r>
          </a:p>
        </p:txBody>
      </p:sp>
      <p:sp>
        <p:nvSpPr>
          <p:cNvPr id="12" name="Text 8"/>
          <p:cNvSpPr/>
          <p:nvPr/>
        </p:nvSpPr>
        <p:spPr>
          <a:xfrm>
            <a:off x="9750147" y="5047655"/>
            <a:ext cx="4149328" cy="334089"/>
          </a:xfrm>
          <a:prstGeom prst="rect">
            <a:avLst/>
          </a:prstGeom>
          <a:noFill/>
          <a:ln/>
        </p:spPr>
        <p:txBody>
          <a:bodyPr wrap="none" lIns="0" tIns="0" rIns="0" bIns="0" rtlCol="0" anchor="t"/>
          <a:lstStyle/>
          <a:p>
            <a:pPr marL="0" indent="0" algn="l">
              <a:lnSpc>
                <a:spcPts val="2600"/>
              </a:lnSpc>
              <a:buNone/>
            </a:pPr>
            <a:r>
              <a:rPr lang="en-US" sz="1600" dirty="0">
                <a:solidFill>
                  <a:srgbClr val="2C2821"/>
                </a:solidFill>
                <a:latin typeface="Lora" pitchFamily="34" charset="0"/>
                <a:ea typeface="Lora" pitchFamily="34" charset="-122"/>
                <a:cs typeface="Lora" pitchFamily="34" charset="-120"/>
              </a:rPr>
              <a:t>Measure results against expectations</a:t>
            </a:r>
            <a:endParaRPr lang="en-US" sz="1600" dirty="0"/>
          </a:p>
        </p:txBody>
      </p:sp>
      <p:pic>
        <p:nvPicPr>
          <p:cNvPr id="13" name="Image 2" descr="preencoded.png"/>
          <p:cNvPicPr>
            <a:picLocks noChangeAspect="1"/>
          </p:cNvPicPr>
          <p:nvPr/>
        </p:nvPicPr>
        <p:blipFill>
          <a:blip r:embed="rId5"/>
          <a:stretch>
            <a:fillRect/>
          </a:stretch>
        </p:blipFill>
        <p:spPr>
          <a:xfrm>
            <a:off x="5193387" y="1644491"/>
            <a:ext cx="4243507" cy="4243507"/>
          </a:xfrm>
          <a:prstGeom prst="rect">
            <a:avLst/>
          </a:prstGeom>
        </p:spPr>
      </p:pic>
      <p:sp>
        <p:nvSpPr>
          <p:cNvPr id="14" name="Text 9"/>
          <p:cNvSpPr/>
          <p:nvPr/>
        </p:nvSpPr>
        <p:spPr>
          <a:xfrm>
            <a:off x="8012847" y="4786015"/>
            <a:ext cx="312420" cy="390525"/>
          </a:xfrm>
          <a:prstGeom prst="rect">
            <a:avLst/>
          </a:prstGeom>
          <a:noFill/>
          <a:ln/>
        </p:spPr>
        <p:txBody>
          <a:bodyPr wrap="none" lIns="0" tIns="0" rIns="0" bIns="0" rtlCol="0" anchor="t"/>
          <a:lstStyle/>
          <a:p>
            <a:pPr marL="0" indent="0">
              <a:lnSpc>
                <a:spcPts val="3900"/>
              </a:lnSpc>
              <a:buNone/>
            </a:pPr>
            <a:r>
              <a:rPr lang="en-US" sz="2450" dirty="0">
                <a:solidFill>
                  <a:srgbClr val="2C2821"/>
                </a:solidFill>
                <a:latin typeface="Alice" pitchFamily="34" charset="0"/>
                <a:ea typeface="Alice" pitchFamily="34" charset="-122"/>
                <a:cs typeface="Alice" pitchFamily="34" charset="-120"/>
              </a:rPr>
              <a:t>3</a:t>
            </a:r>
            <a:endParaRPr lang="en-US" sz="2450" dirty="0"/>
          </a:p>
        </p:txBody>
      </p:sp>
      <p:sp>
        <p:nvSpPr>
          <p:cNvPr id="15" name="Text 10"/>
          <p:cNvSpPr/>
          <p:nvPr/>
        </p:nvSpPr>
        <p:spPr>
          <a:xfrm>
            <a:off x="2269688" y="4556784"/>
            <a:ext cx="2610445" cy="326350"/>
          </a:xfrm>
          <a:prstGeom prst="rect">
            <a:avLst/>
          </a:prstGeom>
          <a:noFill/>
          <a:ln/>
        </p:spPr>
        <p:txBody>
          <a:bodyPr wrap="none" lIns="0" tIns="0" rIns="0" bIns="0" rtlCol="0" anchor="t"/>
          <a:lstStyle/>
          <a:p>
            <a:pPr marL="0" indent="0" algn="r">
              <a:lnSpc>
                <a:spcPts val="2550"/>
              </a:lnSpc>
              <a:buNone/>
            </a:pPr>
            <a:r>
              <a:rPr lang="en-US" sz="2050" b="1" dirty="0">
                <a:solidFill>
                  <a:schemeClr val="accent2">
                    <a:lumMod val="40000"/>
                    <a:lumOff val="60000"/>
                  </a:schemeClr>
                </a:solidFill>
                <a:latin typeface="Alice" pitchFamily="34" charset="0"/>
                <a:ea typeface="Alice" pitchFamily="34" charset="-122"/>
              </a:rPr>
              <a:t>Act</a:t>
            </a:r>
          </a:p>
        </p:txBody>
      </p:sp>
      <p:sp>
        <p:nvSpPr>
          <p:cNvPr id="16" name="Text 11"/>
          <p:cNvSpPr/>
          <p:nvPr/>
        </p:nvSpPr>
        <p:spPr>
          <a:xfrm>
            <a:off x="730925" y="5047655"/>
            <a:ext cx="4149209" cy="334089"/>
          </a:xfrm>
          <a:prstGeom prst="rect">
            <a:avLst/>
          </a:prstGeom>
          <a:noFill/>
          <a:ln/>
        </p:spPr>
        <p:txBody>
          <a:bodyPr wrap="none" lIns="0" tIns="0" rIns="0" bIns="0" rtlCol="0" anchor="t"/>
          <a:lstStyle/>
          <a:p>
            <a:pPr marL="0" indent="0" algn="r">
              <a:lnSpc>
                <a:spcPts val="2600"/>
              </a:lnSpc>
              <a:buNone/>
            </a:pPr>
            <a:r>
              <a:rPr lang="en-US" sz="1600" dirty="0">
                <a:solidFill>
                  <a:srgbClr val="2C2821"/>
                </a:solidFill>
                <a:latin typeface="Lora" pitchFamily="34" charset="0"/>
                <a:ea typeface="Lora" pitchFamily="34" charset="-122"/>
                <a:cs typeface="Lora" pitchFamily="34" charset="-120"/>
              </a:rPr>
              <a:t>Standardize successful changes</a:t>
            </a:r>
            <a:endParaRPr lang="en-US" sz="1600" dirty="0"/>
          </a:p>
        </p:txBody>
      </p:sp>
      <p:pic>
        <p:nvPicPr>
          <p:cNvPr id="17" name="Image 3" descr="preencoded.png"/>
          <p:cNvPicPr>
            <a:picLocks noChangeAspect="1"/>
          </p:cNvPicPr>
          <p:nvPr/>
        </p:nvPicPr>
        <p:blipFill>
          <a:blip r:embed="rId6"/>
          <a:stretch>
            <a:fillRect/>
          </a:stretch>
        </p:blipFill>
        <p:spPr>
          <a:xfrm>
            <a:off x="5193387" y="1644491"/>
            <a:ext cx="4243507" cy="4243507"/>
          </a:xfrm>
          <a:prstGeom prst="rect">
            <a:avLst/>
          </a:prstGeom>
        </p:spPr>
      </p:pic>
      <p:sp>
        <p:nvSpPr>
          <p:cNvPr id="18" name="Text 12"/>
          <p:cNvSpPr/>
          <p:nvPr/>
        </p:nvSpPr>
        <p:spPr>
          <a:xfrm>
            <a:off x="5943660" y="4424898"/>
            <a:ext cx="312420" cy="390525"/>
          </a:xfrm>
          <a:prstGeom prst="rect">
            <a:avLst/>
          </a:prstGeom>
          <a:noFill/>
          <a:ln/>
        </p:spPr>
        <p:txBody>
          <a:bodyPr wrap="none" lIns="0" tIns="0" rIns="0" bIns="0" rtlCol="0" anchor="t"/>
          <a:lstStyle/>
          <a:p>
            <a:pPr marL="0" indent="0">
              <a:lnSpc>
                <a:spcPts val="3900"/>
              </a:lnSpc>
              <a:buNone/>
            </a:pPr>
            <a:r>
              <a:rPr lang="en-US" sz="2450" dirty="0">
                <a:solidFill>
                  <a:srgbClr val="2C2821"/>
                </a:solidFill>
                <a:latin typeface="Alice" pitchFamily="34" charset="0"/>
                <a:ea typeface="Alice" pitchFamily="34" charset="-122"/>
                <a:cs typeface="Alice" pitchFamily="34" charset="-120"/>
              </a:rPr>
              <a:t>4</a:t>
            </a:r>
            <a:endParaRPr lang="en-US" sz="2450" dirty="0"/>
          </a:p>
        </p:txBody>
      </p:sp>
      <p:sp>
        <p:nvSpPr>
          <p:cNvPr id="19" name="Text 13"/>
          <p:cNvSpPr/>
          <p:nvPr/>
        </p:nvSpPr>
        <p:spPr>
          <a:xfrm>
            <a:off x="730925" y="6122908"/>
            <a:ext cx="13168551" cy="668179"/>
          </a:xfrm>
          <a:prstGeom prst="rect">
            <a:avLst/>
          </a:prstGeom>
          <a:noFill/>
          <a:ln/>
        </p:spPr>
        <p:txBody>
          <a:bodyPr wrap="square" lIns="0" tIns="0" rIns="0" bIns="0" rtlCol="0" anchor="t"/>
          <a:lstStyle/>
          <a:p>
            <a:pPr marL="0" indent="0">
              <a:lnSpc>
                <a:spcPts val="2600"/>
              </a:lnSpc>
              <a:buNone/>
            </a:pPr>
            <a:r>
              <a:rPr lang="en-US" sz="1600" dirty="0">
                <a:solidFill>
                  <a:srgbClr val="2C2821"/>
                </a:solidFill>
                <a:latin typeface="Lora" pitchFamily="34" charset="0"/>
                <a:ea typeface="Lora" pitchFamily="34" charset="-122"/>
                <a:cs typeface="Lora" pitchFamily="34" charset="-120"/>
              </a:rPr>
              <a:t>Kaizen, meaning "change for better" in Japanese, is a philosophy of continuous improvement through small, incremental changes. The PDCA (Plan-Do-Check-Act) cycle is the foundation of Kaizen implementation.</a:t>
            </a:r>
            <a:endParaRPr lang="en-US" sz="1600" dirty="0"/>
          </a:p>
        </p:txBody>
      </p:sp>
      <p:sp>
        <p:nvSpPr>
          <p:cNvPr id="20" name="Text 14"/>
          <p:cNvSpPr/>
          <p:nvPr/>
        </p:nvSpPr>
        <p:spPr>
          <a:xfrm>
            <a:off x="730925" y="7025997"/>
            <a:ext cx="13168551" cy="668179"/>
          </a:xfrm>
          <a:prstGeom prst="rect">
            <a:avLst/>
          </a:prstGeom>
          <a:noFill/>
          <a:ln/>
        </p:spPr>
        <p:txBody>
          <a:bodyPr wrap="square" lIns="0" tIns="0" rIns="0" bIns="0" rtlCol="0" anchor="t"/>
          <a:lstStyle/>
          <a:p>
            <a:pPr marL="0" indent="0">
              <a:lnSpc>
                <a:spcPts val="2600"/>
              </a:lnSpc>
              <a:buNone/>
            </a:pPr>
            <a:r>
              <a:rPr lang="en-US" sz="1600" dirty="0">
                <a:solidFill>
                  <a:srgbClr val="2C2821"/>
                </a:solidFill>
                <a:latin typeface="Lora" pitchFamily="34" charset="0"/>
                <a:ea typeface="Lora" pitchFamily="34" charset="-122"/>
                <a:cs typeface="Lora" pitchFamily="34" charset="-120"/>
              </a:rPr>
              <a:t>Leadership plays a crucial role in fostering a culture of continuous improvement by encouraging employee involvement, providing necessary resources, and removing barriers to change.</a:t>
            </a:r>
            <a:endParaRPr lang="en-US" sz="1600"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name="Slide 9">
    <p:spTree>
      <p:nvGrpSpPr>
        <p:cNvPr id="1" name=""/>
        <p:cNvGrpSpPr/>
        <p:nvPr/>
      </p:nvGrpSpPr>
      <p:grpSpPr>
        <a:xfrm>
          <a:off x="0" y="0"/>
          <a:ext cx="0" cy="0"/>
          <a:chOff x="0" y="0"/>
          <a:chExt cx="0" cy="0"/>
        </a:xfrm>
      </p:grpSpPr>
      <p:sp>
        <p:nvSpPr>
          <p:cNvPr id="2" name="Text 0"/>
          <p:cNvSpPr/>
          <p:nvPr/>
        </p:nvSpPr>
        <p:spPr>
          <a:xfrm>
            <a:off x="793790" y="679966"/>
            <a:ext cx="9207698" cy="708779"/>
          </a:xfrm>
          <a:prstGeom prst="rect">
            <a:avLst/>
          </a:prstGeom>
          <a:noFill/>
          <a:ln/>
        </p:spPr>
        <p:txBody>
          <a:bodyPr wrap="none" lIns="0" tIns="0" rIns="0" bIns="0" rtlCol="0" anchor="t"/>
          <a:lstStyle/>
          <a:p>
            <a:pPr marL="0" indent="0">
              <a:lnSpc>
                <a:spcPts val="5550"/>
              </a:lnSpc>
              <a:buNone/>
            </a:pPr>
            <a:r>
              <a:rPr lang="en-US" sz="4450" dirty="0">
                <a:solidFill>
                  <a:srgbClr val="233E32"/>
                </a:solidFill>
                <a:latin typeface="Alice" pitchFamily="34" charset="0"/>
                <a:ea typeface="Alice" pitchFamily="34" charset="-122"/>
                <a:cs typeface="Alice" pitchFamily="34" charset="-120"/>
              </a:rPr>
              <a:t>Essential Lean Tools and Techniques</a:t>
            </a:r>
            <a:endParaRPr lang="en-US" sz="4450" dirty="0"/>
          </a:p>
        </p:txBody>
      </p:sp>
      <p:sp>
        <p:nvSpPr>
          <p:cNvPr id="3" name="Shape 1"/>
          <p:cNvSpPr/>
          <p:nvPr/>
        </p:nvSpPr>
        <p:spPr>
          <a:xfrm>
            <a:off x="793790" y="2863096"/>
            <a:ext cx="3005495" cy="226814"/>
          </a:xfrm>
          <a:prstGeom prst="roundRect">
            <a:avLst>
              <a:gd name="adj" fmla="val 15001"/>
            </a:avLst>
          </a:prstGeom>
          <a:solidFill>
            <a:srgbClr val="F0EDE6"/>
          </a:solidFill>
          <a:ln/>
        </p:spPr>
        <p:txBody>
          <a:bodyPr/>
          <a:lstStyle/>
          <a:p>
            <a:endParaRPr lang="en-US"/>
          </a:p>
        </p:txBody>
      </p:sp>
      <p:sp>
        <p:nvSpPr>
          <p:cNvPr id="4" name="Text 2"/>
          <p:cNvSpPr/>
          <p:nvPr/>
        </p:nvSpPr>
        <p:spPr>
          <a:xfrm>
            <a:off x="793790" y="3403045"/>
            <a:ext cx="2835235" cy="354330"/>
          </a:xfrm>
          <a:prstGeom prst="rect">
            <a:avLst/>
          </a:prstGeom>
          <a:noFill/>
          <a:ln/>
        </p:spPr>
        <p:txBody>
          <a:bodyPr wrap="none" lIns="0" tIns="0" rIns="0" bIns="0" rtlCol="0" anchor="t"/>
          <a:lstStyle/>
          <a:p>
            <a:pPr marL="0" indent="0" algn="l">
              <a:lnSpc>
                <a:spcPts val="2750"/>
              </a:lnSpc>
              <a:buNone/>
            </a:pPr>
            <a:r>
              <a:rPr lang="en-US" sz="2200" b="1" dirty="0">
                <a:solidFill>
                  <a:schemeClr val="accent2">
                    <a:lumMod val="40000"/>
                    <a:lumOff val="60000"/>
                  </a:schemeClr>
                </a:solidFill>
                <a:latin typeface="Alice" pitchFamily="34" charset="0"/>
                <a:ea typeface="Alice" pitchFamily="34" charset="-122"/>
                <a:cs typeface="Alice" pitchFamily="34" charset="-120"/>
              </a:rPr>
              <a:t>5S Methodology</a:t>
            </a:r>
            <a:endParaRPr lang="en-US" sz="2200" b="1" dirty="0">
              <a:solidFill>
                <a:schemeClr val="accent2">
                  <a:lumMod val="40000"/>
                  <a:lumOff val="60000"/>
                </a:schemeClr>
              </a:solidFill>
            </a:endParaRPr>
          </a:p>
        </p:txBody>
      </p:sp>
      <p:sp>
        <p:nvSpPr>
          <p:cNvPr id="5" name="Text 3"/>
          <p:cNvSpPr/>
          <p:nvPr/>
        </p:nvSpPr>
        <p:spPr>
          <a:xfrm>
            <a:off x="793790" y="3920490"/>
            <a:ext cx="3005495" cy="3629025"/>
          </a:xfrm>
          <a:prstGeom prst="rect">
            <a:avLst/>
          </a:prstGeom>
          <a:noFill/>
          <a:ln/>
        </p:spPr>
        <p:txBody>
          <a:bodyPr wrap="square" lIns="0" tIns="0" rIns="0" bIns="0" rtlCol="0" anchor="t"/>
          <a:lstStyle/>
          <a:p>
            <a:pPr marL="0" indent="0" algn="l">
              <a:lnSpc>
                <a:spcPts val="2850"/>
              </a:lnSpc>
              <a:buNone/>
            </a:pPr>
            <a:r>
              <a:rPr lang="en-US" sz="1750" dirty="0">
                <a:solidFill>
                  <a:srgbClr val="2C2821"/>
                </a:solidFill>
                <a:latin typeface="Lora" pitchFamily="34" charset="0"/>
                <a:ea typeface="Lora" pitchFamily="34" charset="-122"/>
                <a:cs typeface="Lora" pitchFamily="34" charset="-120"/>
              </a:rPr>
              <a:t>Sort (remove unnecessary items), Set in Order (organize remaining items), Shine (clean the area), Standardize (create consistent procedures), and Sustain (maintain the system). 5S creates an efficient, safe workplace that eliminates waste.</a:t>
            </a:r>
            <a:endParaRPr lang="en-US" sz="1750" dirty="0"/>
          </a:p>
        </p:txBody>
      </p:sp>
      <p:sp>
        <p:nvSpPr>
          <p:cNvPr id="6" name="Shape 4"/>
          <p:cNvSpPr/>
          <p:nvPr/>
        </p:nvSpPr>
        <p:spPr>
          <a:xfrm>
            <a:off x="4139446" y="2522815"/>
            <a:ext cx="3005614" cy="226814"/>
          </a:xfrm>
          <a:prstGeom prst="roundRect">
            <a:avLst>
              <a:gd name="adj" fmla="val 15001"/>
            </a:avLst>
          </a:prstGeom>
          <a:solidFill>
            <a:srgbClr val="F0EDE6"/>
          </a:solidFill>
          <a:ln/>
        </p:spPr>
        <p:txBody>
          <a:bodyPr/>
          <a:lstStyle/>
          <a:p>
            <a:endParaRPr lang="en-US"/>
          </a:p>
        </p:txBody>
      </p:sp>
      <p:sp>
        <p:nvSpPr>
          <p:cNvPr id="7" name="Text 5"/>
          <p:cNvSpPr/>
          <p:nvPr/>
        </p:nvSpPr>
        <p:spPr>
          <a:xfrm>
            <a:off x="4139446" y="3062764"/>
            <a:ext cx="2835235" cy="354330"/>
          </a:xfrm>
          <a:prstGeom prst="rect">
            <a:avLst/>
          </a:prstGeom>
          <a:noFill/>
          <a:ln/>
        </p:spPr>
        <p:txBody>
          <a:bodyPr wrap="none" lIns="0" tIns="0" rIns="0" bIns="0" rtlCol="0" anchor="t"/>
          <a:lstStyle/>
          <a:p>
            <a:pPr>
              <a:lnSpc>
                <a:spcPts val="2750"/>
              </a:lnSpc>
            </a:pPr>
            <a:r>
              <a:rPr lang="en-US" sz="2200" b="1" dirty="0">
                <a:solidFill>
                  <a:schemeClr val="accent2">
                    <a:lumMod val="40000"/>
                    <a:lumOff val="60000"/>
                  </a:schemeClr>
                </a:solidFill>
                <a:latin typeface="Alice" pitchFamily="34" charset="0"/>
                <a:ea typeface="Alice" pitchFamily="34" charset="-122"/>
              </a:rPr>
              <a:t>Value Stream Mapping</a:t>
            </a:r>
          </a:p>
        </p:txBody>
      </p:sp>
      <p:sp>
        <p:nvSpPr>
          <p:cNvPr id="8" name="Text 6"/>
          <p:cNvSpPr/>
          <p:nvPr/>
        </p:nvSpPr>
        <p:spPr>
          <a:xfrm>
            <a:off x="4139446" y="3580209"/>
            <a:ext cx="3005614" cy="3266123"/>
          </a:xfrm>
          <a:prstGeom prst="rect">
            <a:avLst/>
          </a:prstGeom>
          <a:noFill/>
          <a:ln/>
        </p:spPr>
        <p:txBody>
          <a:bodyPr wrap="square" lIns="0" tIns="0" rIns="0" bIns="0" rtlCol="0" anchor="t"/>
          <a:lstStyle/>
          <a:p>
            <a:pPr marL="0" indent="0" algn="l">
              <a:lnSpc>
                <a:spcPts val="2850"/>
              </a:lnSpc>
              <a:buNone/>
            </a:pPr>
            <a:r>
              <a:rPr lang="en-US" sz="1750" dirty="0">
                <a:solidFill>
                  <a:srgbClr val="2C2821"/>
                </a:solidFill>
                <a:latin typeface="Lora" pitchFamily="34" charset="0"/>
                <a:ea typeface="Lora" pitchFamily="34" charset="-122"/>
                <a:cs typeface="Lora" pitchFamily="34" charset="-120"/>
              </a:rPr>
              <a:t>A visual tool that documents, analyzes, and improves the flow of information or materials required to produce a product or service. VSM helps identify bottlenecks and opportunities for improvement.</a:t>
            </a:r>
            <a:endParaRPr lang="en-US" sz="1750" dirty="0"/>
          </a:p>
        </p:txBody>
      </p:sp>
      <p:sp>
        <p:nvSpPr>
          <p:cNvPr id="9" name="Shape 7"/>
          <p:cNvSpPr/>
          <p:nvPr/>
        </p:nvSpPr>
        <p:spPr>
          <a:xfrm>
            <a:off x="7485221" y="2182535"/>
            <a:ext cx="3005614" cy="226814"/>
          </a:xfrm>
          <a:prstGeom prst="roundRect">
            <a:avLst>
              <a:gd name="adj" fmla="val 15001"/>
            </a:avLst>
          </a:prstGeom>
          <a:solidFill>
            <a:srgbClr val="F0EDE6"/>
          </a:solidFill>
          <a:ln/>
        </p:spPr>
        <p:txBody>
          <a:bodyPr/>
          <a:lstStyle/>
          <a:p>
            <a:endParaRPr lang="en-US"/>
          </a:p>
        </p:txBody>
      </p:sp>
      <p:sp>
        <p:nvSpPr>
          <p:cNvPr id="10" name="Text 8"/>
          <p:cNvSpPr/>
          <p:nvPr/>
        </p:nvSpPr>
        <p:spPr>
          <a:xfrm>
            <a:off x="7485221" y="2749510"/>
            <a:ext cx="2920722" cy="354330"/>
          </a:xfrm>
          <a:prstGeom prst="rect">
            <a:avLst/>
          </a:prstGeom>
          <a:noFill/>
          <a:ln/>
        </p:spPr>
        <p:txBody>
          <a:bodyPr wrap="none" lIns="0" tIns="0" rIns="0" bIns="0" rtlCol="0" anchor="t"/>
          <a:lstStyle/>
          <a:p>
            <a:pPr marL="0" indent="0" algn="l">
              <a:lnSpc>
                <a:spcPts val="2750"/>
              </a:lnSpc>
              <a:buNone/>
            </a:pPr>
            <a:r>
              <a:rPr lang="en-US" sz="2200" b="1" dirty="0">
                <a:solidFill>
                  <a:schemeClr val="accent2">
                    <a:lumMod val="40000"/>
                    <a:lumOff val="60000"/>
                  </a:schemeClr>
                </a:solidFill>
                <a:latin typeface="Alice" pitchFamily="34" charset="0"/>
                <a:ea typeface="Alice" pitchFamily="34" charset="-122"/>
              </a:rPr>
              <a:t>Just-in-Time &amp; Kanban</a:t>
            </a:r>
          </a:p>
        </p:txBody>
      </p:sp>
      <p:sp>
        <p:nvSpPr>
          <p:cNvPr id="11" name="Text 9"/>
          <p:cNvSpPr/>
          <p:nvPr/>
        </p:nvSpPr>
        <p:spPr>
          <a:xfrm>
            <a:off x="7485221" y="3239929"/>
            <a:ext cx="3005614" cy="2903220"/>
          </a:xfrm>
          <a:prstGeom prst="rect">
            <a:avLst/>
          </a:prstGeom>
          <a:noFill/>
          <a:ln/>
        </p:spPr>
        <p:txBody>
          <a:bodyPr wrap="square" lIns="0" tIns="0" rIns="0" bIns="0" rtlCol="0" anchor="t"/>
          <a:lstStyle/>
          <a:p>
            <a:pPr marL="0" indent="0" algn="l">
              <a:lnSpc>
                <a:spcPts val="2850"/>
              </a:lnSpc>
              <a:buNone/>
            </a:pPr>
            <a:r>
              <a:rPr lang="en-US" sz="1750" dirty="0">
                <a:solidFill>
                  <a:srgbClr val="2C2821"/>
                </a:solidFill>
                <a:latin typeface="Lora" pitchFamily="34" charset="0"/>
                <a:ea typeface="Lora" pitchFamily="34" charset="-122"/>
                <a:cs typeface="Lora" pitchFamily="34" charset="-120"/>
              </a:rPr>
              <a:t>JIT focuses on producing only what is needed, when needed, in the amount needed. Kanban is a visual signaling system that supports JIT by controlling the flow of resources through visual cues.</a:t>
            </a:r>
            <a:endParaRPr lang="en-US" sz="1750" dirty="0"/>
          </a:p>
        </p:txBody>
      </p:sp>
      <p:sp>
        <p:nvSpPr>
          <p:cNvPr id="12" name="Shape 10"/>
          <p:cNvSpPr/>
          <p:nvPr/>
        </p:nvSpPr>
        <p:spPr>
          <a:xfrm>
            <a:off x="10830997" y="1842373"/>
            <a:ext cx="3005614" cy="226814"/>
          </a:xfrm>
          <a:prstGeom prst="roundRect">
            <a:avLst>
              <a:gd name="adj" fmla="val 15001"/>
            </a:avLst>
          </a:prstGeom>
          <a:solidFill>
            <a:srgbClr val="F0EDE6"/>
          </a:solidFill>
          <a:ln/>
        </p:spPr>
        <p:txBody>
          <a:bodyPr/>
          <a:lstStyle/>
          <a:p>
            <a:endParaRPr lang="en-US"/>
          </a:p>
        </p:txBody>
      </p:sp>
      <p:sp>
        <p:nvSpPr>
          <p:cNvPr id="13" name="Text 11"/>
          <p:cNvSpPr/>
          <p:nvPr/>
        </p:nvSpPr>
        <p:spPr>
          <a:xfrm>
            <a:off x="10830997" y="2409349"/>
            <a:ext cx="2835235" cy="354330"/>
          </a:xfrm>
          <a:prstGeom prst="rect">
            <a:avLst/>
          </a:prstGeom>
          <a:noFill/>
          <a:ln/>
        </p:spPr>
        <p:txBody>
          <a:bodyPr wrap="none" lIns="0" tIns="0" rIns="0" bIns="0" rtlCol="0" anchor="t"/>
          <a:lstStyle/>
          <a:p>
            <a:pPr>
              <a:lnSpc>
                <a:spcPts val="2750"/>
              </a:lnSpc>
            </a:pPr>
            <a:r>
              <a:rPr lang="en-US" sz="2200" b="1" dirty="0">
                <a:solidFill>
                  <a:schemeClr val="accent2">
                    <a:lumMod val="40000"/>
                    <a:lumOff val="60000"/>
                  </a:schemeClr>
                </a:solidFill>
                <a:latin typeface="Alice" pitchFamily="34" charset="0"/>
                <a:ea typeface="Alice" pitchFamily="34" charset="-122"/>
              </a:rPr>
              <a:t>Standard Work</a:t>
            </a:r>
          </a:p>
        </p:txBody>
      </p:sp>
      <p:sp>
        <p:nvSpPr>
          <p:cNvPr id="14" name="Text 12"/>
          <p:cNvSpPr/>
          <p:nvPr/>
        </p:nvSpPr>
        <p:spPr>
          <a:xfrm>
            <a:off x="10830997" y="2899767"/>
            <a:ext cx="3005614" cy="2903220"/>
          </a:xfrm>
          <a:prstGeom prst="rect">
            <a:avLst/>
          </a:prstGeom>
          <a:noFill/>
          <a:ln/>
        </p:spPr>
        <p:txBody>
          <a:bodyPr wrap="square" lIns="0" tIns="0" rIns="0" bIns="0" rtlCol="0" anchor="t"/>
          <a:lstStyle/>
          <a:p>
            <a:pPr marL="0" indent="0" algn="l">
              <a:lnSpc>
                <a:spcPts val="2850"/>
              </a:lnSpc>
              <a:buNone/>
            </a:pPr>
            <a:r>
              <a:rPr lang="en-US" sz="1750" dirty="0">
                <a:solidFill>
                  <a:srgbClr val="2C2821"/>
                </a:solidFill>
                <a:latin typeface="Lora" pitchFamily="34" charset="0"/>
                <a:ea typeface="Lora" pitchFamily="34" charset="-122"/>
                <a:cs typeface="Lora" pitchFamily="34" charset="-120"/>
              </a:rPr>
              <a:t>Documented procedures that establish the best practices for performing processes. Standard work ensures consistency, quality, and efficiency while providing a baseline for future improvements.</a:t>
            </a:r>
            <a:endParaRPr lang="en-US" sz="1750" dirty="0"/>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18</TotalTime>
  <Words>1693</Words>
  <Application>Microsoft Office PowerPoint</Application>
  <PresentationFormat>Custom</PresentationFormat>
  <Paragraphs>178</Paragraphs>
  <Slides>15</Slides>
  <Notes>15</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15</vt:i4>
      </vt:variant>
    </vt:vector>
  </HeadingPairs>
  <TitlesOfParts>
    <vt:vector size="21" baseType="lpstr">
      <vt:lpstr>Lora</vt:lpstr>
      <vt:lpstr>Alice</vt:lpstr>
      <vt:lpstr>Lora Medium</vt:lpstr>
      <vt:lpstr>Lora Bold</vt:lpstr>
      <vt:lpstr>Arial</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PptxGenJS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PptxGenJS Presentation</dc:title>
  <dc:subject>PptxGenJS Presentation</dc:subject>
  <dc:creator>PptxGenJS</dc:creator>
  <cp:lastModifiedBy>Kim Wiethoff</cp:lastModifiedBy>
  <cp:revision>9</cp:revision>
  <dcterms:created xsi:type="dcterms:W3CDTF">2025-03-07T19:12:11Z</dcterms:created>
  <dcterms:modified xsi:type="dcterms:W3CDTF">2025-03-07T21:01:57Z</dcterms:modified>
</cp:coreProperties>
</file>