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5143500" cy="9144000"/>
  <p:embeddedFontLst>
    <p:embeddedFont>
      <p:font typeface="Lora" pitchFamily="2" charset="0"/>
      <p:regular r:id="rId17"/>
    </p:embeddedFont>
    <p:embeddedFont>
      <p:font typeface="Source Sans 3" panose="020B0604020202020204" charset="0"/>
      <p:regular r:id="rId18"/>
    </p:embeddedFont>
    <p:embeddedFont>
      <p:font typeface="Source Sans 3 Bold" panose="020B0604020202020204" charset="0"/>
      <p:regular r:id="rId19"/>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46" d="100"/>
          <a:sy n="146" d="100"/>
        </p:scale>
        <p:origin x="59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479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2E4CF"/>
          </a:solidFill>
          <a:ln/>
        </p:spPr>
        <p:txBody>
          <a:bodyPr/>
          <a:lstStyle/>
          <a:p>
            <a:endParaRPr lang="en-US"/>
          </a:p>
        </p:txBody>
      </p:sp>
      <p:sp>
        <p:nvSpPr>
          <p:cNvPr id="3" name="Shape 1"/>
          <p:cNvSpPr/>
          <p:nvPr/>
        </p:nvSpPr>
        <p:spPr>
          <a:xfrm>
            <a:off x="0" y="0"/>
            <a:ext cx="9144000" cy="5143500"/>
          </a:xfrm>
          <a:prstGeom prst="rect">
            <a:avLst/>
          </a:prstGeom>
          <a:solidFill>
            <a:srgbClr val="FEF5E7"/>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pn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523577" y="494109"/>
            <a:ext cx="5125045" cy="185514"/>
          </a:xfrm>
          <a:prstGeom prst="rect">
            <a:avLst/>
          </a:prstGeom>
          <a:noFill/>
          <a:ln/>
        </p:spPr>
        <p:txBody>
          <a:bodyPr wrap="none" lIns="0" tIns="0" rIns="0" bIns="0" rtlCol="0" anchor="t"/>
          <a:lstStyle/>
          <a:p>
            <a:pPr marL="0" indent="0" algn="l">
              <a:lnSpc>
                <a:spcPct val="128000"/>
              </a:lnSpc>
              <a:buNone/>
            </a:pPr>
            <a:endParaRPr lang="en-US" sz="950" dirty="0"/>
          </a:p>
        </p:txBody>
      </p:sp>
      <p:sp>
        <p:nvSpPr>
          <p:cNvPr id="4" name="Text 1"/>
          <p:cNvSpPr/>
          <p:nvPr/>
        </p:nvSpPr>
        <p:spPr>
          <a:xfrm>
            <a:off x="523577" y="790873"/>
            <a:ext cx="4667845" cy="1064865"/>
          </a:xfrm>
          <a:prstGeom prst="rect">
            <a:avLst/>
          </a:prstGeom>
          <a:noFill/>
          <a:ln/>
        </p:spPr>
        <p:txBody>
          <a:bodyPr wrap="square" lIns="0" tIns="0" rIns="0" bIns="0" rtlCol="0" anchor="t">
            <a:normAutofit/>
          </a:bodyPr>
          <a:lstStyle/>
          <a:p>
            <a:pPr marL="0" indent="0" algn="l">
              <a:lnSpc>
                <a:spcPct val="104000"/>
              </a:lnSpc>
              <a:buNone/>
            </a:pPr>
            <a:r>
              <a:rPr lang="en-US" sz="2200" dirty="0">
                <a:solidFill>
                  <a:srgbClr val="38512F"/>
                </a:solidFill>
                <a:latin typeface="Lora" pitchFamily="34" charset="0"/>
                <a:ea typeface="Lora" pitchFamily="34" charset="-122"/>
                <a:cs typeface="Lora" pitchFamily="34" charset="-120"/>
              </a:rPr>
              <a:t>Leading Through Influence: The Most Important Skill for Agile Coaches</a:t>
            </a:r>
            <a:endParaRPr lang="en-US" sz="2200" dirty="0"/>
          </a:p>
        </p:txBody>
      </p:sp>
      <p:sp>
        <p:nvSpPr>
          <p:cNvPr id="5" name="Text 2"/>
          <p:cNvSpPr/>
          <p:nvPr/>
        </p:nvSpPr>
        <p:spPr>
          <a:xfrm>
            <a:off x="523577" y="2022574"/>
            <a:ext cx="4667845" cy="742057"/>
          </a:xfrm>
          <a:prstGeom prst="rect">
            <a:avLst/>
          </a:prstGeom>
          <a:noFill/>
          <a:ln/>
        </p:spPr>
        <p:txBody>
          <a:bodyPr wrap="square" lIns="0" tIns="0" rIns="0" bIns="0" rtlCol="0" anchor="t">
            <a:normAutofit/>
          </a:bodyPr>
          <a:lstStyle/>
          <a:p>
            <a:pPr marL="0" indent="0" algn="l">
              <a:lnSpc>
                <a:spcPct val="128000"/>
              </a:lnSpc>
              <a:buNone/>
            </a:pPr>
            <a:r>
              <a:rPr lang="en-US" sz="950" dirty="0">
                <a:solidFill>
                  <a:srgbClr val="3A3630"/>
                </a:solidFill>
                <a:latin typeface="Source Sans 3" pitchFamily="34" charset="0"/>
                <a:ea typeface="Source Sans 3" pitchFamily="34" charset="-122"/>
                <a:cs typeface="Source Sans 3" pitchFamily="34" charset="-120"/>
              </a:rPr>
              <a:t>The most effective Agile Coaches don't rely on authority—they rely on influence. By building trust, asking powerful questions, coaching leaders, and fostering collaboration, they create environments where teams embrace change, solve problems together, and continuously improve.</a:t>
            </a:r>
            <a:endParaRPr lang="en-US" sz="950" dirty="0"/>
          </a:p>
        </p:txBody>
      </p:sp>
      <p:pic>
        <p:nvPicPr>
          <p:cNvPr id="6" name="Image 1" descr="preencoded.png"/>
          <p:cNvPicPr>
            <a:picLocks noChangeAspect="1"/>
          </p:cNvPicPr>
          <p:nvPr/>
        </p:nvPicPr>
        <p:blipFill>
          <a:blip r:embed="rId4"/>
          <a:stretch>
            <a:fillRect/>
          </a:stretch>
        </p:blipFill>
        <p:spPr>
          <a:xfrm>
            <a:off x="523577" y="2889721"/>
            <a:ext cx="4359697" cy="807021"/>
          </a:xfrm>
          <a:prstGeom prst="rect">
            <a:avLst/>
          </a:prstGeom>
        </p:spPr>
      </p:pic>
      <p:sp>
        <p:nvSpPr>
          <p:cNvPr id="7" name="Text 3"/>
          <p:cNvSpPr/>
          <p:nvPr/>
        </p:nvSpPr>
        <p:spPr>
          <a:xfrm>
            <a:off x="523577" y="3821832"/>
            <a:ext cx="4667845" cy="927571"/>
          </a:xfrm>
          <a:prstGeom prst="rect">
            <a:avLst/>
          </a:prstGeom>
          <a:noFill/>
          <a:ln/>
        </p:spPr>
        <p:txBody>
          <a:bodyPr wrap="square" lIns="0" tIns="0" rIns="0" bIns="0" rtlCol="0" anchor="t">
            <a:normAutofit/>
          </a:bodyPr>
          <a:lstStyle/>
          <a:p>
            <a:pPr marL="0" indent="0" algn="l">
              <a:lnSpc>
                <a:spcPct val="128000"/>
              </a:lnSpc>
              <a:buNone/>
            </a:pPr>
            <a:r>
              <a:rPr lang="en-US" sz="950" dirty="0">
                <a:solidFill>
                  <a:srgbClr val="3A3630"/>
                </a:solidFill>
                <a:latin typeface="Source Sans 3" pitchFamily="34" charset="0"/>
                <a:ea typeface="Source Sans 3" pitchFamily="34" charset="-122"/>
                <a:cs typeface="Source Sans 3" pitchFamily="34" charset="-120"/>
              </a:rPr>
              <a:t>#AgileCoaching #AgileLeadership #ServantLeadership #Leadership #Influence #ChangeManagement #EnterpriseAgility #ContinuousImprovement #Scrum #ScrumMaster #BusinessTransformation #DigitalTransformation #LeadershipDevelopment #TeamPerformance #EmotionalIntelligence #ArtificialIntelligence #FutureOfWork #ProjectManagement #OrganizationalChange #HighPerformingTeams</a:t>
            </a:r>
            <a:endParaRPr lang="en-US" sz="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523577" y="1011510"/>
            <a:ext cx="1537320" cy="245938"/>
          </a:xfrm>
          <a:prstGeom prst="roundRect">
            <a:avLst>
              <a:gd name="adj" fmla="val 6388"/>
            </a:avLst>
          </a:prstGeom>
          <a:solidFill>
            <a:srgbClr val="E2ECDF"/>
          </a:solidFill>
          <a:ln/>
        </p:spPr>
        <p:txBody>
          <a:bodyPr/>
          <a:lstStyle/>
          <a:p>
            <a:endParaRPr lang="en-US"/>
          </a:p>
        </p:txBody>
      </p:sp>
      <p:sp>
        <p:nvSpPr>
          <p:cNvPr id="3" name="Text 1"/>
          <p:cNvSpPr/>
          <p:nvPr/>
        </p:nvSpPr>
        <p:spPr>
          <a:xfrm>
            <a:off x="602084" y="1050727"/>
            <a:ext cx="1837506" cy="167506"/>
          </a:xfrm>
          <a:prstGeom prst="rect">
            <a:avLst/>
          </a:prstGeom>
          <a:noFill/>
          <a:ln/>
        </p:spPr>
        <p:txBody>
          <a:bodyPr wrap="none" lIns="0" tIns="0" rIns="0" bIns="0" rtlCol="0" anchor="t"/>
          <a:lstStyle/>
          <a:p>
            <a:pPr marL="0" indent="0" algn="l">
              <a:lnSpc>
                <a:spcPct val="133000"/>
              </a:lnSpc>
              <a:buNone/>
            </a:pPr>
            <a:r>
              <a:rPr lang="en-US" sz="800" dirty="0">
                <a:solidFill>
                  <a:srgbClr val="3A3630"/>
                </a:solidFill>
                <a:latin typeface="Source Sans 3" pitchFamily="34" charset="0"/>
                <a:ea typeface="Source Sans 3" pitchFamily="34" charset="-122"/>
                <a:cs typeface="Source Sans 3" pitchFamily="34" charset="-120"/>
              </a:rPr>
              <a:t>AI &amp; THE FUTURE OF COACHING</a:t>
            </a:r>
            <a:endParaRPr lang="en-US" sz="800" dirty="0"/>
          </a:p>
        </p:txBody>
      </p:sp>
      <p:sp>
        <p:nvSpPr>
          <p:cNvPr id="4" name="Text 2"/>
          <p:cNvSpPr/>
          <p:nvPr/>
        </p:nvSpPr>
        <p:spPr>
          <a:xfrm>
            <a:off x="523577" y="1309762"/>
            <a:ext cx="5536183" cy="384944"/>
          </a:xfrm>
          <a:prstGeom prst="rect">
            <a:avLst/>
          </a:prstGeom>
          <a:noFill/>
          <a:ln/>
        </p:spPr>
        <p:txBody>
          <a:bodyPr wrap="none" lIns="0" tIns="0" rIns="0" bIns="0" rtlCol="0" anchor="t"/>
          <a:lstStyle/>
          <a:p>
            <a:pPr marL="0" indent="0" algn="l">
              <a:lnSpc>
                <a:spcPct val="104000"/>
              </a:lnSpc>
              <a:buNone/>
            </a:pPr>
            <a:r>
              <a:rPr lang="en-US" sz="2400" dirty="0">
                <a:solidFill>
                  <a:srgbClr val="38512F"/>
                </a:solidFill>
                <a:latin typeface="Lora" pitchFamily="34" charset="0"/>
                <a:ea typeface="Lora" pitchFamily="34" charset="-122"/>
                <a:cs typeface="Lora" pitchFamily="34" charset="-120"/>
              </a:rPr>
              <a:t>Leveraging AI to Enhance Coaching</a:t>
            </a:r>
            <a:endParaRPr lang="en-US" sz="2400" dirty="0"/>
          </a:p>
        </p:txBody>
      </p:sp>
      <p:sp>
        <p:nvSpPr>
          <p:cNvPr id="5" name="Text 3"/>
          <p:cNvSpPr/>
          <p:nvPr/>
        </p:nvSpPr>
        <p:spPr>
          <a:xfrm>
            <a:off x="523577" y="2021904"/>
            <a:ext cx="1997273" cy="192509"/>
          </a:xfrm>
          <a:prstGeom prst="rect">
            <a:avLst/>
          </a:prstGeom>
          <a:noFill/>
          <a:ln/>
        </p:spPr>
        <p:txBody>
          <a:bodyPr wrap="none" lIns="0" tIns="0" rIns="0" bIns="0" rtlCol="0" anchor="t"/>
          <a:lstStyle/>
          <a:p>
            <a:pPr marL="0" indent="0" algn="l">
              <a:lnSpc>
                <a:spcPct val="104000"/>
              </a:lnSpc>
              <a:buNone/>
            </a:pPr>
            <a:r>
              <a:rPr lang="en-US" sz="1200" dirty="0">
                <a:solidFill>
                  <a:srgbClr val="38512F"/>
                </a:solidFill>
                <a:latin typeface="Lora" pitchFamily="34" charset="0"/>
                <a:ea typeface="Lora" pitchFamily="34" charset="-122"/>
                <a:cs typeface="Lora" pitchFamily="34" charset="-120"/>
              </a:rPr>
              <a:t>What AI Can Do</a:t>
            </a:r>
            <a:endParaRPr lang="en-US" sz="1200" dirty="0"/>
          </a:p>
        </p:txBody>
      </p:sp>
      <p:sp>
        <p:nvSpPr>
          <p:cNvPr id="6" name="Shape 4"/>
          <p:cNvSpPr/>
          <p:nvPr/>
        </p:nvSpPr>
        <p:spPr>
          <a:xfrm>
            <a:off x="523577" y="2433675"/>
            <a:ext cx="65410" cy="65410"/>
          </a:xfrm>
          <a:prstGeom prst="roundRect">
            <a:avLst>
              <a:gd name="adj" fmla="val 436860"/>
            </a:avLst>
          </a:prstGeom>
          <a:solidFill>
            <a:srgbClr val="38512F"/>
          </a:solidFill>
          <a:ln/>
        </p:spPr>
        <p:txBody>
          <a:bodyPr/>
          <a:lstStyle/>
          <a:p>
            <a:endParaRPr lang="en-US"/>
          </a:p>
        </p:txBody>
      </p:sp>
      <p:sp>
        <p:nvSpPr>
          <p:cNvPr id="7" name="Text 5"/>
          <p:cNvSpPr/>
          <p:nvPr/>
        </p:nvSpPr>
        <p:spPr>
          <a:xfrm>
            <a:off x="719882" y="2361679"/>
            <a:ext cx="4365724" cy="209401"/>
          </a:xfrm>
          <a:prstGeom prst="rect">
            <a:avLst/>
          </a:prstGeom>
          <a:noFill/>
          <a:ln/>
        </p:spPr>
        <p:txBody>
          <a:bodyPr wrap="none" lIns="0" tIns="0" rIns="0" bIns="0" rtlCol="0" anchor="t"/>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Analyze delivery trends and surface patterns invisible to the naked eye</a:t>
            </a:r>
            <a:endParaRPr lang="en-US" sz="1000" dirty="0"/>
          </a:p>
        </p:txBody>
      </p:sp>
      <p:sp>
        <p:nvSpPr>
          <p:cNvPr id="8" name="Shape 6"/>
          <p:cNvSpPr/>
          <p:nvPr/>
        </p:nvSpPr>
        <p:spPr>
          <a:xfrm>
            <a:off x="523577" y="2904865"/>
            <a:ext cx="65410" cy="65410"/>
          </a:xfrm>
          <a:prstGeom prst="roundRect">
            <a:avLst>
              <a:gd name="adj" fmla="val 436860"/>
            </a:avLst>
          </a:prstGeom>
          <a:solidFill>
            <a:srgbClr val="38512F"/>
          </a:solidFill>
          <a:ln/>
        </p:spPr>
        <p:txBody>
          <a:bodyPr/>
          <a:lstStyle/>
          <a:p>
            <a:endParaRPr lang="en-US"/>
          </a:p>
        </p:txBody>
      </p:sp>
      <p:sp>
        <p:nvSpPr>
          <p:cNvPr id="9" name="Text 7"/>
          <p:cNvSpPr/>
          <p:nvPr/>
        </p:nvSpPr>
        <p:spPr>
          <a:xfrm>
            <a:off x="719882" y="2832869"/>
            <a:ext cx="4365724" cy="209401"/>
          </a:xfrm>
          <a:prstGeom prst="rect">
            <a:avLst/>
          </a:prstGeom>
          <a:noFill/>
          <a:ln/>
        </p:spPr>
        <p:txBody>
          <a:bodyPr wrap="none" lIns="0" tIns="0" rIns="0" bIns="0" rtlCol="0" anchor="t"/>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Detect organizational bottlenecks and recurring impediments automatically</a:t>
            </a:r>
            <a:endParaRPr lang="en-US" sz="1000" dirty="0"/>
          </a:p>
        </p:txBody>
      </p:sp>
      <p:sp>
        <p:nvSpPr>
          <p:cNvPr id="10" name="Shape 8"/>
          <p:cNvSpPr/>
          <p:nvPr/>
        </p:nvSpPr>
        <p:spPr>
          <a:xfrm>
            <a:off x="523577" y="3376054"/>
            <a:ext cx="65410" cy="65410"/>
          </a:xfrm>
          <a:prstGeom prst="roundRect">
            <a:avLst>
              <a:gd name="adj" fmla="val 436860"/>
            </a:avLst>
          </a:prstGeom>
          <a:solidFill>
            <a:srgbClr val="38512F"/>
          </a:solidFill>
          <a:ln/>
        </p:spPr>
        <p:txBody>
          <a:bodyPr/>
          <a:lstStyle/>
          <a:p>
            <a:endParaRPr lang="en-US"/>
          </a:p>
        </p:txBody>
      </p:sp>
      <p:sp>
        <p:nvSpPr>
          <p:cNvPr id="11" name="Text 9"/>
          <p:cNvSpPr/>
          <p:nvPr/>
        </p:nvSpPr>
        <p:spPr>
          <a:xfrm>
            <a:off x="719882" y="3304059"/>
            <a:ext cx="4365724" cy="209401"/>
          </a:xfrm>
          <a:prstGeom prst="rect">
            <a:avLst/>
          </a:prstGeom>
          <a:noFill/>
          <a:ln/>
        </p:spPr>
        <p:txBody>
          <a:bodyPr wrap="none" lIns="0" tIns="0" rIns="0" bIns="0" rtlCol="0" anchor="t"/>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Summarize sprint outcomes and monitor team sentiment at scale</a:t>
            </a:r>
            <a:endParaRPr lang="en-US" sz="1000" dirty="0"/>
          </a:p>
        </p:txBody>
      </p:sp>
      <p:sp>
        <p:nvSpPr>
          <p:cNvPr id="12" name="Shape 10"/>
          <p:cNvSpPr/>
          <p:nvPr/>
        </p:nvSpPr>
        <p:spPr>
          <a:xfrm>
            <a:off x="523577" y="3847244"/>
            <a:ext cx="65410" cy="65410"/>
          </a:xfrm>
          <a:prstGeom prst="roundRect">
            <a:avLst>
              <a:gd name="adj" fmla="val 436860"/>
            </a:avLst>
          </a:prstGeom>
          <a:solidFill>
            <a:srgbClr val="38512F"/>
          </a:solidFill>
          <a:ln/>
        </p:spPr>
        <p:txBody>
          <a:bodyPr/>
          <a:lstStyle/>
          <a:p>
            <a:endParaRPr lang="en-US"/>
          </a:p>
        </p:txBody>
      </p:sp>
      <p:sp>
        <p:nvSpPr>
          <p:cNvPr id="13" name="Text 11"/>
          <p:cNvSpPr/>
          <p:nvPr/>
        </p:nvSpPr>
        <p:spPr>
          <a:xfrm>
            <a:off x="719882" y="3775249"/>
            <a:ext cx="4365724" cy="209401"/>
          </a:xfrm>
          <a:prstGeom prst="rect">
            <a:avLst/>
          </a:prstGeom>
          <a:noFill/>
          <a:ln/>
        </p:spPr>
        <p:txBody>
          <a:bodyPr wrap="none" lIns="0" tIns="0" rIns="0" bIns="0" rtlCol="0" anchor="t"/>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Forecast delivery risks before they become critical blockers</a:t>
            </a:r>
            <a:endParaRPr lang="en-US" sz="1000" dirty="0"/>
          </a:p>
        </p:txBody>
      </p:sp>
      <p:sp>
        <p:nvSpPr>
          <p:cNvPr id="14" name="Shape 12"/>
          <p:cNvSpPr/>
          <p:nvPr/>
        </p:nvSpPr>
        <p:spPr>
          <a:xfrm>
            <a:off x="5315471" y="1891010"/>
            <a:ext cx="3403997" cy="2240905"/>
          </a:xfrm>
          <a:prstGeom prst="roundRect">
            <a:avLst>
              <a:gd name="adj" fmla="val 876"/>
            </a:avLst>
          </a:prstGeom>
          <a:solidFill>
            <a:srgbClr val="38512F"/>
          </a:solidFill>
          <a:ln/>
        </p:spPr>
        <p:txBody>
          <a:bodyPr/>
          <a:lstStyle/>
          <a:p>
            <a:endParaRPr lang="en-US"/>
          </a:p>
        </p:txBody>
      </p:sp>
      <p:sp>
        <p:nvSpPr>
          <p:cNvPr id="15" name="Text 13"/>
          <p:cNvSpPr/>
          <p:nvPr/>
        </p:nvSpPr>
        <p:spPr>
          <a:xfrm>
            <a:off x="5446365" y="2021904"/>
            <a:ext cx="2193950" cy="192509"/>
          </a:xfrm>
          <a:prstGeom prst="rect">
            <a:avLst/>
          </a:prstGeom>
          <a:noFill/>
          <a:ln/>
        </p:spPr>
        <p:txBody>
          <a:bodyPr wrap="none" lIns="0" tIns="0" rIns="0" bIns="0" rtlCol="0" anchor="t"/>
          <a:lstStyle/>
          <a:p>
            <a:pPr marL="0" indent="0" algn="l">
              <a:lnSpc>
                <a:spcPct val="104000"/>
              </a:lnSpc>
              <a:buNone/>
            </a:pPr>
            <a:r>
              <a:rPr lang="en-US" sz="1200" dirty="0">
                <a:solidFill>
                  <a:srgbClr val="FFFFFF"/>
                </a:solidFill>
                <a:latin typeface="Lora" pitchFamily="34" charset="0"/>
                <a:ea typeface="Lora" pitchFamily="34" charset="-122"/>
                <a:cs typeface="Lora" pitchFamily="34" charset="-120"/>
              </a:rPr>
              <a:t>What AI Cannot Replace</a:t>
            </a:r>
            <a:endParaRPr lang="en-US" sz="1200" dirty="0"/>
          </a:p>
        </p:txBody>
      </p:sp>
      <p:sp>
        <p:nvSpPr>
          <p:cNvPr id="16" name="Text 14"/>
          <p:cNvSpPr/>
          <p:nvPr/>
        </p:nvSpPr>
        <p:spPr>
          <a:xfrm>
            <a:off x="5446365" y="2345308"/>
            <a:ext cx="3142208" cy="1047006"/>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FFFFFF"/>
                </a:solidFill>
                <a:latin typeface="Source Sans 3" pitchFamily="34" charset="0"/>
                <a:ea typeface="Source Sans 3" pitchFamily="34" charset="-122"/>
                <a:cs typeface="Source Sans 3" pitchFamily="34" charset="-120"/>
              </a:rPr>
              <a:t>Building trust, resolving conflict, inspiring change, and influencing leaders all require emotional intelligence, active listening, and authentic human relationships. AI enhances influence by providing better insights—but </a:t>
            </a:r>
            <a:r>
              <a:rPr lang="en-US" sz="1000" b="1" dirty="0">
                <a:solidFill>
                  <a:srgbClr val="FFFFFF"/>
                </a:solidFill>
                <a:latin typeface="Source Sans 3 Bold" pitchFamily="34" charset="0"/>
                <a:ea typeface="Source Sans 3 Bold" pitchFamily="34" charset="-122"/>
                <a:cs typeface="Source Sans 3 Bold" pitchFamily="34" charset="-120"/>
              </a:rPr>
              <a:t>people remain at the center of Agile transformation.</a:t>
            </a:r>
            <a:endParaRPr lang="en-US"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523577" y="988442"/>
            <a:ext cx="6087070" cy="384944"/>
          </a:xfrm>
          <a:prstGeom prst="rect">
            <a:avLst/>
          </a:prstGeom>
          <a:noFill/>
          <a:ln/>
        </p:spPr>
        <p:txBody>
          <a:bodyPr wrap="none" lIns="0" tIns="0" rIns="0" bIns="0" rtlCol="0" anchor="t"/>
          <a:lstStyle/>
          <a:p>
            <a:pPr marL="0" indent="0" algn="l">
              <a:lnSpc>
                <a:spcPct val="104000"/>
              </a:lnSpc>
              <a:buNone/>
            </a:pPr>
            <a:r>
              <a:rPr lang="en-US" sz="2400" dirty="0">
                <a:solidFill>
                  <a:srgbClr val="38512F"/>
                </a:solidFill>
                <a:latin typeface="Lora" pitchFamily="34" charset="0"/>
                <a:ea typeface="Lora" pitchFamily="34" charset="-122"/>
                <a:cs typeface="Lora" pitchFamily="34" charset="-120"/>
              </a:rPr>
              <a:t>Developing Influence as an Agile Coach</a:t>
            </a:r>
            <a:endParaRPr lang="en-US" sz="2400" dirty="0"/>
          </a:p>
        </p:txBody>
      </p:sp>
      <p:sp>
        <p:nvSpPr>
          <p:cNvPr id="3" name="Text 1"/>
          <p:cNvSpPr/>
          <p:nvPr/>
        </p:nvSpPr>
        <p:spPr>
          <a:xfrm>
            <a:off x="523577" y="1635175"/>
            <a:ext cx="8096845"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Influence is not an innate talent—it is a skill that can be deliberately developed over time. Every interaction is an opportunity to build credibility. Consistent actions, repeated across many conversations and relationships, create the lasting influence that drives real organizational transformation.</a:t>
            </a:r>
            <a:endParaRPr lang="en-US" sz="1000" dirty="0"/>
          </a:p>
        </p:txBody>
      </p:sp>
      <p:pic>
        <p:nvPicPr>
          <p:cNvPr id="4" name="Image 0" descr="preencoded.png"/>
          <p:cNvPicPr>
            <a:picLocks noChangeAspect="1"/>
          </p:cNvPicPr>
          <p:nvPr/>
        </p:nvPicPr>
        <p:blipFill>
          <a:blip r:embed="rId3"/>
          <a:stretch>
            <a:fillRect/>
          </a:stretch>
        </p:blipFill>
        <p:spPr>
          <a:xfrm>
            <a:off x="523577" y="2201242"/>
            <a:ext cx="1102816" cy="681558"/>
          </a:xfrm>
          <a:prstGeom prst="rect">
            <a:avLst/>
          </a:prstGeom>
        </p:spPr>
      </p:pic>
      <p:sp>
        <p:nvSpPr>
          <p:cNvPr id="5" name="Text 2"/>
          <p:cNvSpPr/>
          <p:nvPr/>
        </p:nvSpPr>
        <p:spPr>
          <a:xfrm>
            <a:off x="523577" y="3046437"/>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Continuously Learn</a:t>
            </a:r>
            <a:endParaRPr lang="en-US" sz="1200" dirty="0"/>
          </a:p>
        </p:txBody>
      </p:sp>
      <p:sp>
        <p:nvSpPr>
          <p:cNvPr id="6" name="Text 3"/>
          <p:cNvSpPr/>
          <p:nvPr/>
        </p:nvSpPr>
        <p:spPr>
          <a:xfrm>
            <a:off x="523577" y="3317453"/>
            <a:ext cx="1901428" cy="628204"/>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Expand knowledge of business, technology, and human behavior to stay relevant and credible.</a:t>
            </a:r>
            <a:endParaRPr lang="en-US" sz="1000" dirty="0"/>
          </a:p>
        </p:txBody>
      </p:sp>
      <p:pic>
        <p:nvPicPr>
          <p:cNvPr id="7" name="Image 1" descr="preencoded.png"/>
          <p:cNvPicPr>
            <a:picLocks noChangeAspect="1"/>
          </p:cNvPicPr>
          <p:nvPr/>
        </p:nvPicPr>
        <p:blipFill>
          <a:blip r:embed="rId4"/>
          <a:stretch>
            <a:fillRect/>
          </a:stretch>
        </p:blipFill>
        <p:spPr>
          <a:xfrm>
            <a:off x="2588642" y="2201242"/>
            <a:ext cx="1102816" cy="681558"/>
          </a:xfrm>
          <a:prstGeom prst="rect">
            <a:avLst/>
          </a:prstGeom>
        </p:spPr>
      </p:pic>
      <p:sp>
        <p:nvSpPr>
          <p:cNvPr id="8" name="Text 4"/>
          <p:cNvSpPr/>
          <p:nvPr/>
        </p:nvSpPr>
        <p:spPr>
          <a:xfrm>
            <a:off x="2588642" y="3046437"/>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Seek Feedback</a:t>
            </a:r>
            <a:endParaRPr lang="en-US" sz="1200" dirty="0"/>
          </a:p>
        </p:txBody>
      </p:sp>
      <p:sp>
        <p:nvSpPr>
          <p:cNvPr id="9" name="Text 5"/>
          <p:cNvSpPr/>
          <p:nvPr/>
        </p:nvSpPr>
        <p:spPr>
          <a:xfrm>
            <a:off x="2588642" y="3317453"/>
            <a:ext cx="1901503" cy="628204"/>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Actively request honest input from teams and leaders to identify blind spots and growth areas.</a:t>
            </a:r>
            <a:endParaRPr lang="en-US" sz="1000" dirty="0"/>
          </a:p>
        </p:txBody>
      </p:sp>
      <p:pic>
        <p:nvPicPr>
          <p:cNvPr id="10" name="Image 2" descr="preencoded.png"/>
          <p:cNvPicPr>
            <a:picLocks noChangeAspect="1"/>
          </p:cNvPicPr>
          <p:nvPr/>
        </p:nvPicPr>
        <p:blipFill>
          <a:blip r:embed="rId5"/>
          <a:stretch>
            <a:fillRect/>
          </a:stretch>
        </p:blipFill>
        <p:spPr>
          <a:xfrm>
            <a:off x="4653781" y="2201242"/>
            <a:ext cx="1102816" cy="681558"/>
          </a:xfrm>
          <a:prstGeom prst="rect">
            <a:avLst/>
          </a:prstGeom>
        </p:spPr>
      </p:pic>
      <p:sp>
        <p:nvSpPr>
          <p:cNvPr id="11" name="Text 6"/>
          <p:cNvSpPr/>
          <p:nvPr/>
        </p:nvSpPr>
        <p:spPr>
          <a:xfrm>
            <a:off x="4653781" y="3046437"/>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Build Relationships</a:t>
            </a:r>
            <a:endParaRPr lang="en-US" sz="1200" dirty="0"/>
          </a:p>
        </p:txBody>
      </p:sp>
      <p:sp>
        <p:nvSpPr>
          <p:cNvPr id="12" name="Text 7"/>
          <p:cNvSpPr/>
          <p:nvPr/>
        </p:nvSpPr>
        <p:spPr>
          <a:xfrm>
            <a:off x="4653781" y="3317453"/>
            <a:ext cx="1901503" cy="837605"/>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Invest in strong connections across all levels of the organization to expand your sphere of influence.</a:t>
            </a:r>
            <a:endParaRPr lang="en-US" sz="1000" dirty="0"/>
          </a:p>
        </p:txBody>
      </p:sp>
      <p:pic>
        <p:nvPicPr>
          <p:cNvPr id="13" name="Image 3" descr="preencoded.png"/>
          <p:cNvPicPr>
            <a:picLocks noChangeAspect="1"/>
          </p:cNvPicPr>
          <p:nvPr/>
        </p:nvPicPr>
        <p:blipFill>
          <a:blip r:embed="rId6"/>
          <a:stretch>
            <a:fillRect/>
          </a:stretch>
        </p:blipFill>
        <p:spPr>
          <a:xfrm>
            <a:off x="6718920" y="2201242"/>
            <a:ext cx="1102816" cy="681558"/>
          </a:xfrm>
          <a:prstGeom prst="rect">
            <a:avLst/>
          </a:prstGeom>
        </p:spPr>
      </p:pic>
      <p:sp>
        <p:nvSpPr>
          <p:cNvPr id="14" name="Text 8"/>
          <p:cNvSpPr/>
          <p:nvPr/>
        </p:nvSpPr>
        <p:spPr>
          <a:xfrm>
            <a:off x="6718920" y="3046437"/>
            <a:ext cx="1795239"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Communicate Effectively</a:t>
            </a:r>
            <a:endParaRPr lang="en-US" sz="1200" dirty="0"/>
          </a:p>
        </p:txBody>
      </p:sp>
      <p:sp>
        <p:nvSpPr>
          <p:cNvPr id="15" name="Text 9"/>
          <p:cNvSpPr/>
          <p:nvPr/>
        </p:nvSpPr>
        <p:spPr>
          <a:xfrm>
            <a:off x="6718920" y="3317453"/>
            <a:ext cx="1901503" cy="628204"/>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Sharpen verbal, written, and facilitation skills to convey ideas with clarity and conviction.</a:t>
            </a:r>
            <a:endParaRPr lang="en-US" sz="1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23577" y="548432"/>
            <a:ext cx="3788718" cy="384944"/>
          </a:xfrm>
          <a:prstGeom prst="rect">
            <a:avLst/>
          </a:prstGeom>
          <a:noFill/>
          <a:ln/>
        </p:spPr>
        <p:txBody>
          <a:bodyPr wrap="none" lIns="0" tIns="0" rIns="0" bIns="0" rtlCol="0" anchor="t"/>
          <a:lstStyle/>
          <a:p>
            <a:pPr marL="0" indent="0" algn="l">
              <a:lnSpc>
                <a:spcPct val="104000"/>
              </a:lnSpc>
              <a:buNone/>
            </a:pPr>
            <a:r>
              <a:rPr lang="en-US" sz="2400" dirty="0">
                <a:solidFill>
                  <a:srgbClr val="38512F"/>
                </a:solidFill>
                <a:latin typeface="Lora" pitchFamily="34" charset="0"/>
                <a:ea typeface="Lora" pitchFamily="34" charset="-122"/>
                <a:cs typeface="Lora" pitchFamily="34" charset="-120"/>
              </a:rPr>
              <a:t>The Influence Flywheel</a:t>
            </a:r>
            <a:endParaRPr lang="en-US" sz="2400" dirty="0"/>
          </a:p>
        </p:txBody>
      </p:sp>
      <p:sp>
        <p:nvSpPr>
          <p:cNvPr id="3" name="Text 1"/>
          <p:cNvSpPr/>
          <p:nvPr/>
        </p:nvSpPr>
        <p:spPr>
          <a:xfrm>
            <a:off x="523577" y="1195164"/>
            <a:ext cx="8096845"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Influence in Agile coaching is not a single action—it is a self-reinforcing cycle. Each element builds on the previous one, creating a flywheel of compounding credibility and impact that grows stronger over time.</a:t>
            </a:r>
            <a:endParaRPr lang="en-US" sz="1000" dirty="0"/>
          </a:p>
        </p:txBody>
      </p:sp>
      <p:sp>
        <p:nvSpPr>
          <p:cNvPr id="4" name="Text 2"/>
          <p:cNvSpPr/>
          <p:nvPr/>
        </p:nvSpPr>
        <p:spPr>
          <a:xfrm>
            <a:off x="1418704" y="2075631"/>
            <a:ext cx="1540073" cy="192509"/>
          </a:xfrm>
          <a:prstGeom prst="rect">
            <a:avLst/>
          </a:prstGeom>
          <a:noFill/>
          <a:ln/>
        </p:spPr>
        <p:txBody>
          <a:bodyPr wrap="none" lIns="0" tIns="0" rIns="0" bIns="0" rtlCol="0" anchor="t"/>
          <a:lstStyle/>
          <a:p>
            <a:pPr marL="0" indent="0" algn="r">
              <a:lnSpc>
                <a:spcPct val="104000"/>
              </a:lnSpc>
              <a:buNone/>
            </a:pPr>
            <a:r>
              <a:rPr lang="en-US" sz="1200" dirty="0">
                <a:solidFill>
                  <a:srgbClr val="3A3630"/>
                </a:solidFill>
                <a:latin typeface="Lora" pitchFamily="34" charset="0"/>
                <a:ea typeface="Lora" pitchFamily="34" charset="-122"/>
                <a:cs typeface="Lora" pitchFamily="34" charset="-120"/>
              </a:rPr>
              <a:t>Build Trust</a:t>
            </a:r>
            <a:endParaRPr lang="en-US" sz="1200" dirty="0"/>
          </a:p>
        </p:txBody>
      </p:sp>
      <p:sp>
        <p:nvSpPr>
          <p:cNvPr id="5" name="Text 3"/>
          <p:cNvSpPr/>
          <p:nvPr/>
        </p:nvSpPr>
        <p:spPr>
          <a:xfrm>
            <a:off x="523577" y="2346647"/>
            <a:ext cx="2435200" cy="418802"/>
          </a:xfrm>
          <a:prstGeom prst="rect">
            <a:avLst/>
          </a:prstGeom>
          <a:noFill/>
          <a:ln/>
        </p:spPr>
        <p:txBody>
          <a:bodyPr wrap="square" lIns="0" tIns="0" rIns="0" bIns="0" rtlCol="0" anchor="t">
            <a:normAutofit/>
          </a:bodyPr>
          <a:lstStyle/>
          <a:p>
            <a:pPr marL="0" indent="0" algn="r">
              <a:lnSpc>
                <a:spcPct val="133000"/>
              </a:lnSpc>
              <a:buNone/>
            </a:pPr>
            <a:r>
              <a:rPr lang="en-US" sz="1000" dirty="0">
                <a:solidFill>
                  <a:srgbClr val="3A3630"/>
                </a:solidFill>
                <a:latin typeface="Source Sans 3" pitchFamily="34" charset="0"/>
                <a:ea typeface="Source Sans 3" pitchFamily="34" charset="-122"/>
                <a:cs typeface="Source Sans 3" pitchFamily="34" charset="-120"/>
              </a:rPr>
              <a:t>Earn credibility through consistency and empathy</a:t>
            </a:r>
            <a:endParaRPr lang="en-US" sz="1000" dirty="0"/>
          </a:p>
        </p:txBody>
      </p:sp>
      <p:pic>
        <p:nvPicPr>
          <p:cNvPr id="6" name="Image 0" descr="preencoded.png"/>
          <p:cNvPicPr>
            <a:picLocks noChangeAspect="1"/>
          </p:cNvPicPr>
          <p:nvPr/>
        </p:nvPicPr>
        <p:blipFill>
          <a:blip r:embed="rId3"/>
          <a:stretch>
            <a:fillRect/>
          </a:stretch>
        </p:blipFill>
        <p:spPr>
          <a:xfrm>
            <a:off x="3155082" y="1761232"/>
            <a:ext cx="2833836" cy="2833836"/>
          </a:xfrm>
          <a:prstGeom prst="rect">
            <a:avLst/>
          </a:prstGeom>
        </p:spPr>
      </p:pic>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83806" y="2367930"/>
            <a:ext cx="195858" cy="195858"/>
          </a:xfrm>
          <a:prstGeom prst="rect">
            <a:avLst/>
          </a:prstGeom>
        </p:spPr>
      </p:pic>
      <p:sp>
        <p:nvSpPr>
          <p:cNvPr id="8" name="Text 4"/>
          <p:cNvSpPr/>
          <p:nvPr/>
        </p:nvSpPr>
        <p:spPr>
          <a:xfrm>
            <a:off x="6185222" y="1823145"/>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Ask Questions</a:t>
            </a:r>
            <a:endParaRPr lang="en-US" sz="1200" dirty="0"/>
          </a:p>
        </p:txBody>
      </p:sp>
      <p:sp>
        <p:nvSpPr>
          <p:cNvPr id="9" name="Text 5"/>
          <p:cNvSpPr/>
          <p:nvPr/>
        </p:nvSpPr>
        <p:spPr>
          <a:xfrm>
            <a:off x="6185222" y="2094161"/>
            <a:ext cx="2435200"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Encourage ownership through powerful inquiry</a:t>
            </a:r>
            <a:endParaRPr lang="en-US" sz="1000" dirty="0"/>
          </a:p>
        </p:txBody>
      </p:sp>
      <p:pic>
        <p:nvPicPr>
          <p:cNvPr id="10" name="Image 2" descr="preencoded.png"/>
          <p:cNvPicPr>
            <a:picLocks noChangeAspect="1"/>
          </p:cNvPicPr>
          <p:nvPr/>
        </p:nvPicPr>
        <p:blipFill>
          <a:blip r:embed="rId5"/>
          <a:stretch>
            <a:fillRect/>
          </a:stretch>
        </p:blipFill>
        <p:spPr>
          <a:xfrm>
            <a:off x="3155082" y="1761232"/>
            <a:ext cx="2833836" cy="2833836"/>
          </a:xfrm>
          <a:prstGeom prst="rect">
            <a:avLst/>
          </a:prstGeom>
        </p:spPr>
      </p:pic>
      <p:pic>
        <p:nvPicPr>
          <p:cNvPr id="11"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38117" y="2203624"/>
            <a:ext cx="195858" cy="195858"/>
          </a:xfrm>
          <a:prstGeom prst="rect">
            <a:avLst/>
          </a:prstGeom>
        </p:spPr>
      </p:pic>
      <p:sp>
        <p:nvSpPr>
          <p:cNvPr id="12" name="Text 6"/>
          <p:cNvSpPr/>
          <p:nvPr/>
        </p:nvSpPr>
        <p:spPr>
          <a:xfrm>
            <a:off x="6250707" y="2833167"/>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Use Data</a:t>
            </a:r>
            <a:endParaRPr lang="en-US" sz="1200" dirty="0"/>
          </a:p>
        </p:txBody>
      </p:sp>
      <p:sp>
        <p:nvSpPr>
          <p:cNvPr id="13" name="Text 7"/>
          <p:cNvSpPr/>
          <p:nvPr/>
        </p:nvSpPr>
        <p:spPr>
          <a:xfrm>
            <a:off x="6250707" y="3104183"/>
            <a:ext cx="2369716"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Guide evidence-based conversations and decisions</a:t>
            </a:r>
            <a:endParaRPr lang="en-US" sz="1000" dirty="0"/>
          </a:p>
        </p:txBody>
      </p:sp>
      <p:pic>
        <p:nvPicPr>
          <p:cNvPr id="14" name="Image 4" descr="preencoded.png"/>
          <p:cNvPicPr>
            <a:picLocks noChangeAspect="1"/>
          </p:cNvPicPr>
          <p:nvPr/>
        </p:nvPicPr>
        <p:blipFill>
          <a:blip r:embed="rId7"/>
          <a:stretch>
            <a:fillRect/>
          </a:stretch>
        </p:blipFill>
        <p:spPr>
          <a:xfrm>
            <a:off x="3155082" y="1761232"/>
            <a:ext cx="2833836" cy="2833836"/>
          </a:xfrm>
          <a:prstGeom prst="rect">
            <a:avLst/>
          </a:prstGeom>
        </p:spPr>
      </p:pic>
      <p:pic>
        <p:nvPicPr>
          <p:cNvPr id="15"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451128" y="3250704"/>
            <a:ext cx="195858" cy="195858"/>
          </a:xfrm>
          <a:prstGeom prst="rect">
            <a:avLst/>
          </a:prstGeom>
        </p:spPr>
      </p:pic>
      <p:sp>
        <p:nvSpPr>
          <p:cNvPr id="16" name="Text 8"/>
          <p:cNvSpPr/>
          <p:nvPr/>
        </p:nvSpPr>
        <p:spPr>
          <a:xfrm>
            <a:off x="6185222" y="3843263"/>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Foster Collaboration</a:t>
            </a:r>
            <a:endParaRPr lang="en-US" sz="1200" dirty="0"/>
          </a:p>
        </p:txBody>
      </p:sp>
      <p:sp>
        <p:nvSpPr>
          <p:cNvPr id="17" name="Text 9"/>
          <p:cNvSpPr/>
          <p:nvPr/>
        </p:nvSpPr>
        <p:spPr>
          <a:xfrm>
            <a:off x="6185222" y="4114279"/>
            <a:ext cx="2435200"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Align diverse stakeholders around shared outcomes</a:t>
            </a:r>
            <a:endParaRPr lang="en-US" sz="1000" dirty="0"/>
          </a:p>
        </p:txBody>
      </p:sp>
      <p:pic>
        <p:nvPicPr>
          <p:cNvPr id="18" name="Image 6" descr="preencoded.png"/>
          <p:cNvPicPr>
            <a:picLocks noChangeAspect="1"/>
          </p:cNvPicPr>
          <p:nvPr/>
        </p:nvPicPr>
        <p:blipFill>
          <a:blip r:embed="rId9"/>
          <a:stretch>
            <a:fillRect/>
          </a:stretch>
        </p:blipFill>
        <p:spPr>
          <a:xfrm>
            <a:off x="3155082" y="1761232"/>
            <a:ext cx="2833836" cy="2833836"/>
          </a:xfrm>
          <a:prstGeom prst="rect">
            <a:avLst/>
          </a:prstGeom>
        </p:spPr>
      </p:pic>
      <p:pic>
        <p:nvPicPr>
          <p:cNvPr id="19"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613821" y="4062115"/>
            <a:ext cx="195858" cy="195858"/>
          </a:xfrm>
          <a:prstGeom prst="rect">
            <a:avLst/>
          </a:prstGeom>
        </p:spPr>
      </p:pic>
      <p:sp>
        <p:nvSpPr>
          <p:cNvPr id="20" name="Text 10"/>
          <p:cNvSpPr/>
          <p:nvPr/>
        </p:nvSpPr>
        <p:spPr>
          <a:xfrm>
            <a:off x="1418704" y="3695402"/>
            <a:ext cx="1540073" cy="192509"/>
          </a:xfrm>
          <a:prstGeom prst="rect">
            <a:avLst/>
          </a:prstGeom>
          <a:noFill/>
          <a:ln/>
        </p:spPr>
        <p:txBody>
          <a:bodyPr wrap="none" lIns="0" tIns="0" rIns="0" bIns="0" rtlCol="0" anchor="t"/>
          <a:lstStyle/>
          <a:p>
            <a:pPr marL="0" indent="0" algn="r">
              <a:lnSpc>
                <a:spcPct val="104000"/>
              </a:lnSpc>
              <a:buNone/>
            </a:pPr>
            <a:r>
              <a:rPr lang="en-US" sz="1200" dirty="0">
                <a:solidFill>
                  <a:srgbClr val="3A3630"/>
                </a:solidFill>
                <a:latin typeface="Lora" pitchFamily="34" charset="0"/>
                <a:ea typeface="Lora" pitchFamily="34" charset="-122"/>
                <a:cs typeface="Lora" pitchFamily="34" charset="-120"/>
              </a:rPr>
              <a:t>Drive Change</a:t>
            </a:r>
            <a:endParaRPr lang="en-US" sz="1200" dirty="0"/>
          </a:p>
        </p:txBody>
      </p:sp>
      <p:sp>
        <p:nvSpPr>
          <p:cNvPr id="21" name="Text 11"/>
          <p:cNvSpPr/>
          <p:nvPr/>
        </p:nvSpPr>
        <p:spPr>
          <a:xfrm>
            <a:off x="523577" y="3966418"/>
            <a:ext cx="2435200" cy="209401"/>
          </a:xfrm>
          <a:prstGeom prst="rect">
            <a:avLst/>
          </a:prstGeom>
          <a:noFill/>
          <a:ln/>
        </p:spPr>
        <p:txBody>
          <a:bodyPr wrap="none" lIns="0" tIns="0" rIns="0" bIns="0" rtlCol="0" anchor="t"/>
          <a:lstStyle/>
          <a:p>
            <a:pPr marL="0" indent="0" algn="r">
              <a:lnSpc>
                <a:spcPct val="133000"/>
              </a:lnSpc>
              <a:buNone/>
            </a:pPr>
            <a:r>
              <a:rPr lang="en-US" sz="1000" dirty="0">
                <a:solidFill>
                  <a:srgbClr val="3A3630"/>
                </a:solidFill>
                <a:latin typeface="Source Sans 3" pitchFamily="34" charset="0"/>
                <a:ea typeface="Source Sans 3" pitchFamily="34" charset="-122"/>
                <a:cs typeface="Source Sans 3" pitchFamily="34" charset="-120"/>
              </a:rPr>
              <a:t>Inspire lasting transformation at every level</a:t>
            </a:r>
            <a:endParaRPr lang="en-US" sz="1000" dirty="0"/>
          </a:p>
        </p:txBody>
      </p:sp>
      <p:pic>
        <p:nvPicPr>
          <p:cNvPr id="22" name="Image 8" descr="preencoded.png"/>
          <p:cNvPicPr>
            <a:picLocks noChangeAspect="1"/>
          </p:cNvPicPr>
          <p:nvPr/>
        </p:nvPicPr>
        <p:blipFill>
          <a:blip r:embed="rId11"/>
          <a:stretch>
            <a:fillRect/>
          </a:stretch>
        </p:blipFill>
        <p:spPr>
          <a:xfrm>
            <a:off x="3155082" y="1761232"/>
            <a:ext cx="2833836" cy="2833836"/>
          </a:xfrm>
          <a:prstGeom prst="rect">
            <a:avLst/>
          </a:prstGeom>
        </p:spPr>
      </p:pic>
      <p:pic>
        <p:nvPicPr>
          <p:cNvPr id="23" name="Image 9" descr="preencoded.png"/>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583335" y="3516511"/>
            <a:ext cx="195858" cy="19585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523577" y="998711"/>
            <a:ext cx="4667845" cy="1062633"/>
          </a:xfrm>
          <a:prstGeom prst="rect">
            <a:avLst/>
          </a:prstGeom>
          <a:noFill/>
          <a:ln/>
        </p:spPr>
        <p:txBody>
          <a:bodyPr wrap="square" lIns="0" tIns="0" rIns="0" bIns="0" rtlCol="0" anchor="t">
            <a:normAutofit/>
          </a:bodyPr>
          <a:lstStyle/>
          <a:p>
            <a:pPr marL="0" indent="0" algn="ctr">
              <a:lnSpc>
                <a:spcPct val="104000"/>
              </a:lnSpc>
              <a:buNone/>
            </a:pPr>
            <a:r>
              <a:rPr lang="en-US" sz="3300" dirty="0">
                <a:solidFill>
                  <a:srgbClr val="38512F"/>
                </a:solidFill>
                <a:latin typeface="Lora" pitchFamily="34" charset="0"/>
                <a:ea typeface="Lora" pitchFamily="34" charset="-122"/>
                <a:cs typeface="Lora" pitchFamily="34" charset="-120"/>
              </a:rPr>
              <a:t>Frameworks provide structure.</a:t>
            </a:r>
            <a:endParaRPr lang="en-US" sz="3300" dirty="0"/>
          </a:p>
        </p:txBody>
      </p:sp>
      <p:sp>
        <p:nvSpPr>
          <p:cNvPr id="4" name="Text 1"/>
          <p:cNvSpPr/>
          <p:nvPr/>
        </p:nvSpPr>
        <p:spPr>
          <a:xfrm>
            <a:off x="523577" y="2257648"/>
            <a:ext cx="4667845" cy="1062633"/>
          </a:xfrm>
          <a:prstGeom prst="rect">
            <a:avLst/>
          </a:prstGeom>
          <a:noFill/>
          <a:ln/>
        </p:spPr>
        <p:txBody>
          <a:bodyPr wrap="square" lIns="0" tIns="0" rIns="0" bIns="0" rtlCol="0" anchor="t">
            <a:normAutofit/>
          </a:bodyPr>
          <a:lstStyle/>
          <a:p>
            <a:pPr marL="0" indent="0" algn="ctr">
              <a:lnSpc>
                <a:spcPct val="104000"/>
              </a:lnSpc>
              <a:buNone/>
            </a:pPr>
            <a:r>
              <a:rPr lang="en-US" sz="3300" dirty="0">
                <a:solidFill>
                  <a:srgbClr val="38512F"/>
                </a:solidFill>
                <a:latin typeface="Lora" pitchFamily="34" charset="0"/>
                <a:ea typeface="Lora" pitchFamily="34" charset="-122"/>
                <a:cs typeface="Lora" pitchFamily="34" charset="-120"/>
              </a:rPr>
              <a:t>Influence creates lasting change.</a:t>
            </a:r>
            <a:endParaRPr lang="en-US" sz="3300" dirty="0"/>
          </a:p>
        </p:txBody>
      </p:sp>
      <p:sp>
        <p:nvSpPr>
          <p:cNvPr id="5" name="Text 2"/>
          <p:cNvSpPr/>
          <p:nvPr/>
        </p:nvSpPr>
        <p:spPr>
          <a:xfrm>
            <a:off x="523577" y="3516585"/>
            <a:ext cx="4667845" cy="628204"/>
          </a:xfrm>
          <a:prstGeom prst="rect">
            <a:avLst/>
          </a:prstGeom>
          <a:noFill/>
          <a:ln/>
        </p:spPr>
        <p:txBody>
          <a:bodyPr wrap="square" lIns="0" tIns="0" rIns="0" bIns="0" rtlCol="0" anchor="t">
            <a:normAutofit/>
          </a:bodyPr>
          <a:lstStyle/>
          <a:p>
            <a:pPr marL="0" indent="0" algn="ctr">
              <a:lnSpc>
                <a:spcPct val="133000"/>
              </a:lnSpc>
              <a:buNone/>
            </a:pPr>
            <a:r>
              <a:rPr lang="en-US" sz="1000" dirty="0">
                <a:solidFill>
                  <a:srgbClr val="3A3630"/>
                </a:solidFill>
                <a:latin typeface="Source Sans 3" pitchFamily="34" charset="0"/>
                <a:ea typeface="Source Sans 3" pitchFamily="34" charset="-122"/>
                <a:cs typeface="Source Sans 3" pitchFamily="34" charset="-120"/>
              </a:rPr>
              <a:t>The most successful Agile Coaches are remembered not for the ceremonies they facilitated, but for the people they helped develop and the organizations they helped transform.</a:t>
            </a:r>
            <a:endParaRPr lang="en-US" sz="1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523577" y="364406"/>
            <a:ext cx="6368132" cy="366936"/>
          </a:xfrm>
          <a:prstGeom prst="rect">
            <a:avLst/>
          </a:prstGeom>
          <a:noFill/>
          <a:ln/>
        </p:spPr>
        <p:txBody>
          <a:bodyPr wrap="none" lIns="0" tIns="0" rIns="0" bIns="0" rtlCol="0" anchor="t"/>
          <a:lstStyle/>
          <a:p>
            <a:pPr marL="0" indent="0" algn="l">
              <a:lnSpc>
                <a:spcPct val="104000"/>
              </a:lnSpc>
              <a:buNone/>
            </a:pPr>
            <a:r>
              <a:rPr lang="en-US" sz="2300" dirty="0">
                <a:solidFill>
                  <a:srgbClr val="38512F"/>
                </a:solidFill>
                <a:latin typeface="Lora" pitchFamily="34" charset="0"/>
                <a:ea typeface="Lora" pitchFamily="34" charset="-122"/>
                <a:cs typeface="Lora" pitchFamily="34" charset="-120"/>
              </a:rPr>
              <a:t>Key Takeaways: Leading Through Influence</a:t>
            </a:r>
            <a:endParaRPr lang="en-US" sz="2300" dirty="0"/>
          </a:p>
        </p:txBody>
      </p:sp>
      <p:sp>
        <p:nvSpPr>
          <p:cNvPr id="3" name="Text 1"/>
          <p:cNvSpPr/>
          <p:nvPr/>
        </p:nvSpPr>
        <p:spPr>
          <a:xfrm>
            <a:off x="523577" y="969169"/>
            <a:ext cx="8096845" cy="584895"/>
          </a:xfrm>
          <a:prstGeom prst="rect">
            <a:avLst/>
          </a:prstGeom>
          <a:noFill/>
          <a:ln/>
        </p:spPr>
        <p:txBody>
          <a:bodyPr wrap="square" lIns="0" tIns="0" rIns="0" bIns="0" rtlCol="0" anchor="t">
            <a:normAutofit/>
          </a:bodyPr>
          <a:lstStyle/>
          <a:p>
            <a:pPr marL="0" indent="0" algn="l">
              <a:lnSpc>
                <a:spcPct val="130000"/>
              </a:lnSpc>
              <a:buNone/>
            </a:pPr>
            <a:r>
              <a:rPr lang="en-US" sz="950" dirty="0">
                <a:solidFill>
                  <a:srgbClr val="3A3630"/>
                </a:solidFill>
                <a:latin typeface="Source Sans 3" pitchFamily="34" charset="0"/>
                <a:ea typeface="Source Sans 3" pitchFamily="34" charset="-122"/>
                <a:cs typeface="Source Sans 3" pitchFamily="34" charset="-120"/>
              </a:rPr>
              <a:t>As organizations navigate rapid technological change, distributed teams, and the growing role of artificial intelligence, the ability to lead through influence will become even more essential. Agile coaching is not about directing people toward a solution—it is about </a:t>
            </a:r>
            <a:r>
              <a:rPr lang="en-US" sz="950" b="1" dirty="0">
                <a:solidFill>
                  <a:srgbClr val="3A3630"/>
                </a:solidFill>
                <a:latin typeface="Source Sans 3 Bold" pitchFamily="34" charset="0"/>
                <a:ea typeface="Source Sans 3 Bold" pitchFamily="34" charset="-122"/>
                <a:cs typeface="Source Sans 3 Bold" pitchFamily="34" charset="-120"/>
              </a:rPr>
              <a:t>empowering them to discover it, embrace it, and sustain it together.</a:t>
            </a:r>
            <a:endParaRPr lang="en-US" sz="95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3577" y="1687785"/>
            <a:ext cx="2619673" cy="1486198"/>
          </a:xfrm>
          <a:prstGeom prst="rect">
            <a:avLst/>
          </a:prstGeom>
        </p:spPr>
      </p:pic>
      <p:sp>
        <p:nvSpPr>
          <p:cNvPr id="5" name="Text 2"/>
          <p:cNvSpPr/>
          <p:nvPr/>
        </p:nvSpPr>
        <p:spPr>
          <a:xfrm>
            <a:off x="1739801" y="1772245"/>
            <a:ext cx="187151" cy="233883"/>
          </a:xfrm>
          <a:prstGeom prst="rect">
            <a:avLst/>
          </a:prstGeom>
          <a:noFill/>
          <a:ln/>
        </p:spPr>
        <p:txBody>
          <a:bodyPr wrap="none" lIns="0" tIns="0" rIns="0" bIns="0" rtlCol="0" anchor="ctr"/>
          <a:lstStyle/>
          <a:p>
            <a:pPr marL="0" indent="0" algn="ctr">
              <a:lnSpc>
                <a:spcPct val="100000"/>
              </a:lnSpc>
              <a:buNone/>
            </a:pPr>
            <a:r>
              <a:rPr lang="en-US" sz="1450" dirty="0">
                <a:solidFill>
                  <a:srgbClr val="3A3630"/>
                </a:solidFill>
                <a:latin typeface="Lora" pitchFamily="34" charset="0"/>
                <a:ea typeface="Lora" pitchFamily="34" charset="-122"/>
                <a:cs typeface="Lora" pitchFamily="34" charset="-120"/>
              </a:rPr>
              <a:t>1</a:t>
            </a:r>
            <a:endParaRPr lang="en-US" sz="1450" dirty="0"/>
          </a:p>
        </p:txBody>
      </p:sp>
      <p:sp>
        <p:nvSpPr>
          <p:cNvPr id="6" name="Text 3"/>
          <p:cNvSpPr/>
          <p:nvPr/>
        </p:nvSpPr>
        <p:spPr>
          <a:xfrm>
            <a:off x="662583" y="2195289"/>
            <a:ext cx="1592982" cy="183505"/>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Trust is the Foundation</a:t>
            </a:r>
            <a:endParaRPr lang="en-US" sz="1150" dirty="0"/>
          </a:p>
        </p:txBody>
      </p:sp>
      <p:sp>
        <p:nvSpPr>
          <p:cNvPr id="7" name="Text 4"/>
          <p:cNvSpPr/>
          <p:nvPr/>
        </p:nvSpPr>
        <p:spPr>
          <a:xfrm>
            <a:off x="662583" y="2450083"/>
            <a:ext cx="2341662" cy="584895"/>
          </a:xfrm>
          <a:prstGeom prst="rect">
            <a:avLst/>
          </a:prstGeom>
          <a:noFill/>
          <a:ln/>
        </p:spPr>
        <p:txBody>
          <a:bodyPr wrap="square" lIns="0" tIns="0" rIns="0" bIns="0" rtlCol="0" anchor="t">
            <a:normAutofit/>
          </a:bodyPr>
          <a:lstStyle/>
          <a:p>
            <a:pPr marL="0" indent="0" algn="l">
              <a:lnSpc>
                <a:spcPct val="130000"/>
              </a:lnSpc>
              <a:buNone/>
            </a:pPr>
            <a:r>
              <a:rPr lang="en-US" sz="950" dirty="0">
                <a:solidFill>
                  <a:srgbClr val="3A3630"/>
                </a:solidFill>
                <a:latin typeface="Source Sans 3" pitchFamily="34" charset="0"/>
                <a:ea typeface="Source Sans 3" pitchFamily="34" charset="-122"/>
                <a:cs typeface="Source Sans 3" pitchFamily="34" charset="-120"/>
              </a:rPr>
              <a:t>Earned through consistent behavior, empathy, and transparency—not titles or credentials.</a:t>
            </a:r>
            <a:endParaRPr lang="en-US" sz="950" dirty="0"/>
          </a:p>
        </p:txBody>
      </p:sp>
      <p:pic>
        <p:nvPicPr>
          <p:cNvPr id="8"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62164" y="1687785"/>
            <a:ext cx="2619673" cy="1486198"/>
          </a:xfrm>
          <a:prstGeom prst="rect">
            <a:avLst/>
          </a:prstGeom>
        </p:spPr>
      </p:pic>
      <p:sp>
        <p:nvSpPr>
          <p:cNvPr id="9" name="Text 5"/>
          <p:cNvSpPr/>
          <p:nvPr/>
        </p:nvSpPr>
        <p:spPr>
          <a:xfrm>
            <a:off x="4478387" y="1772245"/>
            <a:ext cx="187151" cy="233883"/>
          </a:xfrm>
          <a:prstGeom prst="rect">
            <a:avLst/>
          </a:prstGeom>
          <a:noFill/>
          <a:ln/>
        </p:spPr>
        <p:txBody>
          <a:bodyPr wrap="none" lIns="0" tIns="0" rIns="0" bIns="0" rtlCol="0" anchor="ctr"/>
          <a:lstStyle/>
          <a:p>
            <a:pPr marL="0" indent="0" algn="ctr">
              <a:lnSpc>
                <a:spcPct val="100000"/>
              </a:lnSpc>
              <a:buNone/>
            </a:pPr>
            <a:r>
              <a:rPr lang="en-US" sz="1450" dirty="0">
                <a:solidFill>
                  <a:srgbClr val="3A3630"/>
                </a:solidFill>
                <a:latin typeface="Lora" pitchFamily="34" charset="0"/>
                <a:ea typeface="Lora" pitchFamily="34" charset="-122"/>
                <a:cs typeface="Lora" pitchFamily="34" charset="-120"/>
              </a:rPr>
              <a:t>2</a:t>
            </a:r>
            <a:endParaRPr lang="en-US" sz="1450" dirty="0"/>
          </a:p>
        </p:txBody>
      </p:sp>
      <p:sp>
        <p:nvSpPr>
          <p:cNvPr id="10" name="Text 6"/>
          <p:cNvSpPr/>
          <p:nvPr/>
        </p:nvSpPr>
        <p:spPr>
          <a:xfrm>
            <a:off x="3401169" y="2195289"/>
            <a:ext cx="1647676" cy="183505"/>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Questions Beat Answers</a:t>
            </a:r>
            <a:endParaRPr lang="en-US" sz="1150" dirty="0"/>
          </a:p>
        </p:txBody>
      </p:sp>
      <p:sp>
        <p:nvSpPr>
          <p:cNvPr id="11" name="Text 7"/>
          <p:cNvSpPr/>
          <p:nvPr/>
        </p:nvSpPr>
        <p:spPr>
          <a:xfrm>
            <a:off x="3401169" y="2450083"/>
            <a:ext cx="2341662" cy="584895"/>
          </a:xfrm>
          <a:prstGeom prst="rect">
            <a:avLst/>
          </a:prstGeom>
          <a:noFill/>
          <a:ln/>
        </p:spPr>
        <p:txBody>
          <a:bodyPr wrap="square" lIns="0" tIns="0" rIns="0" bIns="0" rtlCol="0" anchor="t">
            <a:normAutofit/>
          </a:bodyPr>
          <a:lstStyle/>
          <a:p>
            <a:pPr marL="0" indent="0" algn="l">
              <a:lnSpc>
                <a:spcPct val="130000"/>
              </a:lnSpc>
              <a:buNone/>
            </a:pPr>
            <a:r>
              <a:rPr lang="en-US" sz="950" dirty="0">
                <a:solidFill>
                  <a:srgbClr val="3A3630"/>
                </a:solidFill>
                <a:latin typeface="Source Sans 3" pitchFamily="34" charset="0"/>
                <a:ea typeface="Source Sans 3" pitchFamily="34" charset="-122"/>
                <a:cs typeface="Source Sans 3" pitchFamily="34" charset="-120"/>
              </a:rPr>
              <a:t>Powerful inquiry builds team ownership and sustains change far better than prescriptive advice.</a:t>
            </a:r>
            <a:endParaRPr lang="en-US" sz="950" dirty="0"/>
          </a:p>
        </p:txBody>
      </p:sp>
      <p:pic>
        <p:nvPicPr>
          <p:cNvPr id="12"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00750" y="1687785"/>
            <a:ext cx="2619673" cy="1486198"/>
          </a:xfrm>
          <a:prstGeom prst="rect">
            <a:avLst/>
          </a:prstGeom>
        </p:spPr>
      </p:pic>
      <p:sp>
        <p:nvSpPr>
          <p:cNvPr id="13" name="Text 8"/>
          <p:cNvSpPr/>
          <p:nvPr/>
        </p:nvSpPr>
        <p:spPr>
          <a:xfrm>
            <a:off x="7216973" y="1772245"/>
            <a:ext cx="187151" cy="233883"/>
          </a:xfrm>
          <a:prstGeom prst="rect">
            <a:avLst/>
          </a:prstGeom>
          <a:noFill/>
          <a:ln/>
        </p:spPr>
        <p:txBody>
          <a:bodyPr wrap="none" lIns="0" tIns="0" rIns="0" bIns="0" rtlCol="0" anchor="ctr"/>
          <a:lstStyle/>
          <a:p>
            <a:pPr marL="0" indent="0" algn="ctr">
              <a:lnSpc>
                <a:spcPct val="100000"/>
              </a:lnSpc>
              <a:buNone/>
            </a:pPr>
            <a:r>
              <a:rPr lang="en-US" sz="1450" dirty="0">
                <a:solidFill>
                  <a:srgbClr val="3A3630"/>
                </a:solidFill>
                <a:latin typeface="Lora" pitchFamily="34" charset="0"/>
                <a:ea typeface="Lora" pitchFamily="34" charset="-122"/>
                <a:cs typeface="Lora" pitchFamily="34" charset="-120"/>
              </a:rPr>
              <a:t>3</a:t>
            </a:r>
            <a:endParaRPr lang="en-US" sz="1450" dirty="0"/>
          </a:p>
        </p:txBody>
      </p:sp>
      <p:sp>
        <p:nvSpPr>
          <p:cNvPr id="14" name="Text 9"/>
          <p:cNvSpPr/>
          <p:nvPr/>
        </p:nvSpPr>
        <p:spPr>
          <a:xfrm>
            <a:off x="6139755" y="2195289"/>
            <a:ext cx="1467892" cy="183505"/>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Lead Leaders Too</a:t>
            </a:r>
            <a:endParaRPr lang="en-US" sz="1150" dirty="0"/>
          </a:p>
        </p:txBody>
      </p:sp>
      <p:sp>
        <p:nvSpPr>
          <p:cNvPr id="15" name="Text 10"/>
          <p:cNvSpPr/>
          <p:nvPr/>
        </p:nvSpPr>
        <p:spPr>
          <a:xfrm>
            <a:off x="6139755" y="2450083"/>
            <a:ext cx="2341662" cy="584895"/>
          </a:xfrm>
          <a:prstGeom prst="rect">
            <a:avLst/>
          </a:prstGeom>
          <a:noFill/>
          <a:ln/>
        </p:spPr>
        <p:txBody>
          <a:bodyPr wrap="square" lIns="0" tIns="0" rIns="0" bIns="0" rtlCol="0" anchor="t">
            <a:normAutofit/>
          </a:bodyPr>
          <a:lstStyle/>
          <a:p>
            <a:pPr marL="0" indent="0" algn="l">
              <a:lnSpc>
                <a:spcPct val="130000"/>
              </a:lnSpc>
              <a:buNone/>
            </a:pPr>
            <a:r>
              <a:rPr lang="en-US" sz="950" dirty="0">
                <a:solidFill>
                  <a:srgbClr val="3A3630"/>
                </a:solidFill>
                <a:latin typeface="Source Sans 3" pitchFamily="34" charset="0"/>
                <a:ea typeface="Source Sans 3" pitchFamily="34" charset="-122"/>
                <a:cs typeface="Source Sans 3" pitchFamily="34" charset="-120"/>
              </a:rPr>
              <a:t>Coaching executives and managers often delivers greater organizational impact than coaching teams alone.</a:t>
            </a:r>
            <a:endParaRPr lang="en-US" sz="950" dirty="0"/>
          </a:p>
        </p:txBody>
      </p:sp>
      <p:pic>
        <p:nvPicPr>
          <p:cNvPr id="16" name="Image 3"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3577" y="3292897"/>
            <a:ext cx="2619673" cy="1486198"/>
          </a:xfrm>
          <a:prstGeom prst="rect">
            <a:avLst/>
          </a:prstGeom>
        </p:spPr>
      </p:pic>
      <p:sp>
        <p:nvSpPr>
          <p:cNvPr id="17" name="Text 11"/>
          <p:cNvSpPr/>
          <p:nvPr/>
        </p:nvSpPr>
        <p:spPr>
          <a:xfrm>
            <a:off x="1739801" y="3377357"/>
            <a:ext cx="187151" cy="233883"/>
          </a:xfrm>
          <a:prstGeom prst="rect">
            <a:avLst/>
          </a:prstGeom>
          <a:noFill/>
          <a:ln/>
        </p:spPr>
        <p:txBody>
          <a:bodyPr wrap="none" lIns="0" tIns="0" rIns="0" bIns="0" rtlCol="0" anchor="ctr"/>
          <a:lstStyle/>
          <a:p>
            <a:pPr marL="0" indent="0" algn="ctr">
              <a:lnSpc>
                <a:spcPct val="100000"/>
              </a:lnSpc>
              <a:buNone/>
            </a:pPr>
            <a:r>
              <a:rPr lang="en-US" sz="1450" dirty="0">
                <a:solidFill>
                  <a:srgbClr val="3A3630"/>
                </a:solidFill>
                <a:latin typeface="Lora" pitchFamily="34" charset="0"/>
                <a:ea typeface="Lora" pitchFamily="34" charset="-122"/>
                <a:cs typeface="Lora" pitchFamily="34" charset="-120"/>
              </a:rPr>
              <a:t>4</a:t>
            </a:r>
            <a:endParaRPr lang="en-US" sz="1450" dirty="0"/>
          </a:p>
        </p:txBody>
      </p:sp>
      <p:sp>
        <p:nvSpPr>
          <p:cNvPr id="18" name="Text 12"/>
          <p:cNvSpPr/>
          <p:nvPr/>
        </p:nvSpPr>
        <p:spPr>
          <a:xfrm>
            <a:off x="662583" y="3800401"/>
            <a:ext cx="1708324" cy="183505"/>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Data + Empathy = Impact</a:t>
            </a:r>
            <a:endParaRPr lang="en-US" sz="1150" dirty="0"/>
          </a:p>
        </p:txBody>
      </p:sp>
      <p:sp>
        <p:nvSpPr>
          <p:cNvPr id="19" name="Text 13"/>
          <p:cNvSpPr/>
          <p:nvPr/>
        </p:nvSpPr>
        <p:spPr>
          <a:xfrm>
            <a:off x="662583" y="4055194"/>
            <a:ext cx="2341662" cy="584895"/>
          </a:xfrm>
          <a:prstGeom prst="rect">
            <a:avLst/>
          </a:prstGeom>
          <a:noFill/>
          <a:ln/>
        </p:spPr>
        <p:txBody>
          <a:bodyPr wrap="square" lIns="0" tIns="0" rIns="0" bIns="0" rtlCol="0" anchor="t">
            <a:normAutofit/>
          </a:bodyPr>
          <a:lstStyle/>
          <a:p>
            <a:pPr marL="0" indent="0" algn="l">
              <a:lnSpc>
                <a:spcPct val="130000"/>
              </a:lnSpc>
              <a:buNone/>
            </a:pPr>
            <a:r>
              <a:rPr lang="en-US" sz="950" dirty="0">
                <a:solidFill>
                  <a:srgbClr val="3A3630"/>
                </a:solidFill>
                <a:latin typeface="Source Sans 3" pitchFamily="34" charset="0"/>
                <a:ea typeface="Source Sans 3" pitchFamily="34" charset="-122"/>
                <a:cs typeface="Source Sans 3" pitchFamily="34" charset="-120"/>
              </a:rPr>
              <a:t>Objective metrics guide conversations; emotional intelligence drives the decisions that follow.</a:t>
            </a:r>
            <a:endParaRPr lang="en-US" sz="950" dirty="0"/>
          </a:p>
        </p:txBody>
      </p:sp>
      <p:pic>
        <p:nvPicPr>
          <p:cNvPr id="20" name="Image 4"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62164" y="3292897"/>
            <a:ext cx="2619673" cy="1486198"/>
          </a:xfrm>
          <a:prstGeom prst="rect">
            <a:avLst/>
          </a:prstGeom>
        </p:spPr>
      </p:pic>
      <p:sp>
        <p:nvSpPr>
          <p:cNvPr id="21" name="Text 14"/>
          <p:cNvSpPr/>
          <p:nvPr/>
        </p:nvSpPr>
        <p:spPr>
          <a:xfrm>
            <a:off x="4478387" y="3377357"/>
            <a:ext cx="187151" cy="233883"/>
          </a:xfrm>
          <a:prstGeom prst="rect">
            <a:avLst/>
          </a:prstGeom>
          <a:noFill/>
          <a:ln/>
        </p:spPr>
        <p:txBody>
          <a:bodyPr wrap="none" lIns="0" tIns="0" rIns="0" bIns="0" rtlCol="0" anchor="ctr"/>
          <a:lstStyle/>
          <a:p>
            <a:pPr marL="0" indent="0" algn="ctr">
              <a:lnSpc>
                <a:spcPct val="100000"/>
              </a:lnSpc>
              <a:buNone/>
            </a:pPr>
            <a:r>
              <a:rPr lang="en-US" sz="1450" dirty="0">
                <a:solidFill>
                  <a:srgbClr val="3A3630"/>
                </a:solidFill>
                <a:latin typeface="Lora" pitchFamily="34" charset="0"/>
                <a:ea typeface="Lora" pitchFamily="34" charset="-122"/>
                <a:cs typeface="Lora" pitchFamily="34" charset="-120"/>
              </a:rPr>
              <a:t>5</a:t>
            </a:r>
            <a:endParaRPr lang="en-US" sz="1450" dirty="0"/>
          </a:p>
        </p:txBody>
      </p:sp>
      <p:sp>
        <p:nvSpPr>
          <p:cNvPr id="22" name="Text 15"/>
          <p:cNvSpPr/>
          <p:nvPr/>
        </p:nvSpPr>
        <p:spPr>
          <a:xfrm>
            <a:off x="3401169" y="3800401"/>
            <a:ext cx="2257425" cy="183505"/>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AI Augments, Humans Transform</a:t>
            </a:r>
            <a:endParaRPr lang="en-US" sz="1150" dirty="0"/>
          </a:p>
        </p:txBody>
      </p:sp>
      <p:sp>
        <p:nvSpPr>
          <p:cNvPr id="23" name="Text 16"/>
          <p:cNvSpPr/>
          <p:nvPr/>
        </p:nvSpPr>
        <p:spPr>
          <a:xfrm>
            <a:off x="3401169" y="4055194"/>
            <a:ext cx="2341662" cy="584895"/>
          </a:xfrm>
          <a:prstGeom prst="rect">
            <a:avLst/>
          </a:prstGeom>
          <a:noFill/>
          <a:ln/>
        </p:spPr>
        <p:txBody>
          <a:bodyPr wrap="square" lIns="0" tIns="0" rIns="0" bIns="0" rtlCol="0" anchor="t">
            <a:normAutofit/>
          </a:bodyPr>
          <a:lstStyle/>
          <a:p>
            <a:pPr marL="0" indent="0" algn="l">
              <a:lnSpc>
                <a:spcPct val="130000"/>
              </a:lnSpc>
              <a:buNone/>
            </a:pPr>
            <a:r>
              <a:rPr lang="en-US" sz="950" dirty="0">
                <a:solidFill>
                  <a:srgbClr val="3A3630"/>
                </a:solidFill>
                <a:latin typeface="Source Sans 3" pitchFamily="34" charset="0"/>
                <a:ea typeface="Source Sans 3" pitchFamily="34" charset="-122"/>
                <a:cs typeface="Source Sans 3" pitchFamily="34" charset="-120"/>
              </a:rPr>
              <a:t>Use AI for insights and pattern detection, but relationships and influence remain irreplaceably human.</a:t>
            </a:r>
            <a:endParaRPr lang="en-US" sz="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23577" y="1023342"/>
            <a:ext cx="6763569" cy="384944"/>
          </a:xfrm>
          <a:prstGeom prst="rect">
            <a:avLst/>
          </a:prstGeom>
          <a:noFill/>
          <a:ln/>
        </p:spPr>
        <p:txBody>
          <a:bodyPr wrap="none" lIns="0" tIns="0" rIns="0" bIns="0" rtlCol="0" anchor="t"/>
          <a:lstStyle/>
          <a:p>
            <a:pPr marL="0" indent="0" algn="l">
              <a:lnSpc>
                <a:spcPct val="104000"/>
              </a:lnSpc>
              <a:buNone/>
            </a:pPr>
            <a:r>
              <a:rPr lang="en-US" sz="2400" dirty="0">
                <a:solidFill>
                  <a:srgbClr val="38512F"/>
                </a:solidFill>
                <a:latin typeface="Lora" pitchFamily="34" charset="0"/>
                <a:ea typeface="Lora" pitchFamily="34" charset="-122"/>
                <a:cs typeface="Lora" pitchFamily="34" charset="-120"/>
              </a:rPr>
              <a:t>The Core Premise: Influence Over Authority</a:t>
            </a:r>
            <a:endParaRPr lang="en-US" sz="2400" dirty="0"/>
          </a:p>
        </p:txBody>
      </p:sp>
      <p:sp>
        <p:nvSpPr>
          <p:cNvPr id="3" name="Shape 1"/>
          <p:cNvSpPr/>
          <p:nvPr/>
        </p:nvSpPr>
        <p:spPr>
          <a:xfrm>
            <a:off x="429295" y="1604590"/>
            <a:ext cx="4077295" cy="2515567"/>
          </a:xfrm>
          <a:prstGeom prst="roundRect">
            <a:avLst>
              <a:gd name="adj" fmla="val 781"/>
            </a:avLst>
          </a:prstGeom>
          <a:solidFill>
            <a:srgbClr val="38512F"/>
          </a:solidFill>
          <a:ln/>
        </p:spPr>
        <p:txBody>
          <a:bodyPr/>
          <a:lstStyle/>
          <a:p>
            <a:endParaRPr lang="en-US"/>
          </a:p>
        </p:txBody>
      </p:sp>
      <p:sp>
        <p:nvSpPr>
          <p:cNvPr id="4" name="Text 2"/>
          <p:cNvSpPr/>
          <p:nvPr/>
        </p:nvSpPr>
        <p:spPr>
          <a:xfrm>
            <a:off x="560189" y="1735485"/>
            <a:ext cx="1997273" cy="192509"/>
          </a:xfrm>
          <a:prstGeom prst="rect">
            <a:avLst/>
          </a:prstGeom>
          <a:noFill/>
          <a:ln/>
        </p:spPr>
        <p:txBody>
          <a:bodyPr wrap="none" lIns="0" tIns="0" rIns="0" bIns="0" rtlCol="0" anchor="t"/>
          <a:lstStyle/>
          <a:p>
            <a:pPr marL="0" indent="0" algn="l">
              <a:lnSpc>
                <a:spcPct val="104000"/>
              </a:lnSpc>
              <a:buNone/>
            </a:pPr>
            <a:r>
              <a:rPr lang="en-US" sz="1200" dirty="0">
                <a:solidFill>
                  <a:srgbClr val="FFFFFF"/>
                </a:solidFill>
                <a:latin typeface="Lora" pitchFamily="34" charset="0"/>
                <a:ea typeface="Lora" pitchFamily="34" charset="-122"/>
                <a:cs typeface="Lora" pitchFamily="34" charset="-120"/>
              </a:rPr>
              <a:t>The Misconception</a:t>
            </a:r>
            <a:endParaRPr lang="en-US" sz="1200" dirty="0"/>
          </a:p>
        </p:txBody>
      </p:sp>
      <p:sp>
        <p:nvSpPr>
          <p:cNvPr id="5" name="Text 3"/>
          <p:cNvSpPr/>
          <p:nvPr/>
        </p:nvSpPr>
        <p:spPr>
          <a:xfrm>
            <a:off x="560189" y="2058888"/>
            <a:ext cx="3815507" cy="837605"/>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FFFFFF"/>
                </a:solidFill>
                <a:latin typeface="Source Sans 3" pitchFamily="34" charset="0"/>
                <a:ea typeface="Source Sans 3" pitchFamily="34" charset="-122"/>
                <a:cs typeface="Source Sans 3" pitchFamily="34" charset="-120"/>
              </a:rPr>
              <a:t>Many believe an Agile Coach's success depends primarily on how well they understand frameworks like Scrum, Kanban, Lean, and scaled Agile practices. While that knowledge is essential, technical expertise alone is rarely enough to drive meaningful organizational change.</a:t>
            </a:r>
            <a:endParaRPr lang="en-US" sz="1000" dirty="0"/>
          </a:p>
        </p:txBody>
      </p:sp>
      <p:sp>
        <p:nvSpPr>
          <p:cNvPr id="6" name="Text 4"/>
          <p:cNvSpPr/>
          <p:nvPr/>
        </p:nvSpPr>
        <p:spPr>
          <a:xfrm>
            <a:off x="4736455" y="1735485"/>
            <a:ext cx="1997273" cy="192509"/>
          </a:xfrm>
          <a:prstGeom prst="rect">
            <a:avLst/>
          </a:prstGeom>
          <a:noFill/>
          <a:ln/>
        </p:spPr>
        <p:txBody>
          <a:bodyPr wrap="none" lIns="0" tIns="0" rIns="0" bIns="0" rtlCol="0" anchor="t"/>
          <a:lstStyle/>
          <a:p>
            <a:pPr marL="0" indent="0" algn="l">
              <a:lnSpc>
                <a:spcPct val="104000"/>
              </a:lnSpc>
              <a:buNone/>
            </a:pPr>
            <a:r>
              <a:rPr lang="en-US" sz="1200" dirty="0">
                <a:solidFill>
                  <a:srgbClr val="38512F"/>
                </a:solidFill>
                <a:latin typeface="Lora" pitchFamily="34" charset="0"/>
                <a:ea typeface="Lora" pitchFamily="34" charset="-122"/>
                <a:cs typeface="Lora" pitchFamily="34" charset="-120"/>
              </a:rPr>
              <a:t>The Reality</a:t>
            </a:r>
            <a:endParaRPr lang="en-US" sz="1200" dirty="0"/>
          </a:p>
        </p:txBody>
      </p:sp>
      <p:sp>
        <p:nvSpPr>
          <p:cNvPr id="7" name="Text 5"/>
          <p:cNvSpPr/>
          <p:nvPr/>
        </p:nvSpPr>
        <p:spPr>
          <a:xfrm>
            <a:off x="4736455" y="2058888"/>
            <a:ext cx="3888730" cy="1047006"/>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Unlike traditional managers, Agile Coaches typically have little or no formal authority. They cannot assign work, conduct performance reviews, or direct teams to follow a specific process. Instead, they lead by building trust, fostering collaboration, asking thoughtful questions, and helping others recognize opportunities for improvement.</a:t>
            </a:r>
            <a:endParaRPr lang="en-US" sz="1000" dirty="0"/>
          </a:p>
        </p:txBody>
      </p:sp>
      <p:sp>
        <p:nvSpPr>
          <p:cNvPr id="8" name="Shape 6"/>
          <p:cNvSpPr/>
          <p:nvPr/>
        </p:nvSpPr>
        <p:spPr>
          <a:xfrm>
            <a:off x="4736455" y="3253160"/>
            <a:ext cx="3888730" cy="719733"/>
          </a:xfrm>
          <a:prstGeom prst="roundRect">
            <a:avLst>
              <a:gd name="adj" fmla="val 2728"/>
            </a:avLst>
          </a:prstGeom>
          <a:solidFill>
            <a:srgbClr val="E2ECDF"/>
          </a:solidFill>
          <a:ln/>
        </p:spPr>
        <p:txBody>
          <a:bodyPr/>
          <a:lstStyle/>
          <a:p>
            <a:endParaRPr lang="en-US"/>
          </a:p>
        </p:txBody>
      </p:sp>
      <p:pic>
        <p:nvPicPr>
          <p:cNvPr id="9" name="Image 0" descr="preencoded.png"/>
          <p:cNvPicPr>
            <a:picLocks noChangeAspect="1"/>
          </p:cNvPicPr>
          <p:nvPr/>
        </p:nvPicPr>
        <p:blipFill>
          <a:blip r:embed="rId3"/>
          <a:stretch>
            <a:fillRect/>
          </a:stretch>
        </p:blipFill>
        <p:spPr>
          <a:xfrm>
            <a:off x="4867349" y="3444999"/>
            <a:ext cx="163637" cy="130894"/>
          </a:xfrm>
          <a:prstGeom prst="rect">
            <a:avLst/>
          </a:prstGeom>
        </p:spPr>
      </p:pic>
      <p:sp>
        <p:nvSpPr>
          <p:cNvPr id="10" name="Text 7"/>
          <p:cNvSpPr/>
          <p:nvPr/>
        </p:nvSpPr>
        <p:spPr>
          <a:xfrm>
            <a:off x="5161880" y="3403625"/>
            <a:ext cx="3332411" cy="418802"/>
          </a:xfrm>
          <a:prstGeom prst="rect">
            <a:avLst/>
          </a:prstGeom>
          <a:noFill/>
          <a:ln/>
        </p:spPr>
        <p:txBody>
          <a:bodyPr wrap="square" lIns="0" tIns="0" rIns="0" bIns="0" rtlCol="0" anchor="t">
            <a:normAutofit/>
          </a:bodyPr>
          <a:lstStyle/>
          <a:p>
            <a:pPr marL="0" indent="0" algn="l">
              <a:lnSpc>
                <a:spcPct val="133000"/>
              </a:lnSpc>
              <a:buNone/>
            </a:pPr>
            <a:r>
              <a:rPr lang="en-US" sz="1000" b="1" dirty="0">
                <a:solidFill>
                  <a:srgbClr val="000000"/>
                </a:solidFill>
                <a:latin typeface="Source Sans 3 Bold" pitchFamily="34" charset="0"/>
                <a:ea typeface="Source Sans 3 Bold" pitchFamily="34" charset="-122"/>
                <a:cs typeface="Source Sans 3 Bold" pitchFamily="34" charset="-120"/>
              </a:rPr>
              <a:t>Influence—not authority—is the foundation of successful Agile coaching.</a:t>
            </a:r>
            <a:endParaRPr lang="en-US"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23577" y="1175445"/>
            <a:ext cx="7360593" cy="384944"/>
          </a:xfrm>
          <a:prstGeom prst="rect">
            <a:avLst/>
          </a:prstGeom>
          <a:noFill/>
          <a:ln/>
        </p:spPr>
        <p:txBody>
          <a:bodyPr wrap="none" lIns="0" tIns="0" rIns="0" bIns="0" rtlCol="0" anchor="t"/>
          <a:lstStyle/>
          <a:p>
            <a:pPr marL="0" indent="0" algn="l">
              <a:lnSpc>
                <a:spcPct val="104000"/>
              </a:lnSpc>
              <a:buNone/>
            </a:pPr>
            <a:r>
              <a:rPr lang="en-US" sz="2400" dirty="0">
                <a:solidFill>
                  <a:srgbClr val="38512F"/>
                </a:solidFill>
                <a:latin typeface="Lora" pitchFamily="34" charset="0"/>
                <a:ea typeface="Lora" pitchFamily="34" charset="-122"/>
                <a:cs typeface="Lora" pitchFamily="34" charset="-120"/>
              </a:rPr>
              <a:t>Why Influence Matters in Agile Transformations</a:t>
            </a:r>
            <a:endParaRPr lang="en-US" sz="2400" dirty="0"/>
          </a:p>
        </p:txBody>
      </p:sp>
      <p:sp>
        <p:nvSpPr>
          <p:cNvPr id="3" name="Text 1"/>
          <p:cNvSpPr/>
          <p:nvPr/>
        </p:nvSpPr>
        <p:spPr>
          <a:xfrm>
            <a:off x="523577" y="1822177"/>
            <a:ext cx="8096845"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Agile transformations introduce significant change. Teams adopt new ways of working, leaders shift from directing to empowering, and organizations rethink how they deliver value. Change creates uncertainty—and uncertainty almost always generates resistance.</a:t>
            </a:r>
            <a:endParaRPr lang="en-US" sz="1000" dirty="0"/>
          </a:p>
        </p:txBody>
      </p:sp>
      <p:sp>
        <p:nvSpPr>
          <p:cNvPr id="4" name="Shape 2"/>
          <p:cNvSpPr/>
          <p:nvPr/>
        </p:nvSpPr>
        <p:spPr>
          <a:xfrm>
            <a:off x="523577" y="2388245"/>
            <a:ext cx="2611636" cy="1579811"/>
          </a:xfrm>
          <a:prstGeom prst="roundRect">
            <a:avLst>
              <a:gd name="adj" fmla="val 1243"/>
            </a:avLst>
          </a:prstGeom>
          <a:solidFill>
            <a:srgbClr val="F3E7D4"/>
          </a:solidFill>
          <a:ln/>
        </p:spPr>
        <p:txBody>
          <a:bodyPr/>
          <a:lstStyle/>
          <a:p>
            <a:endParaRPr lang="en-US"/>
          </a:p>
        </p:txBody>
      </p:sp>
      <p:sp>
        <p:nvSpPr>
          <p:cNvPr id="5" name="Text 3"/>
          <p:cNvSpPr/>
          <p:nvPr/>
        </p:nvSpPr>
        <p:spPr>
          <a:xfrm>
            <a:off x="654472" y="2519139"/>
            <a:ext cx="1634356"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The Root of Resistance</a:t>
            </a:r>
            <a:endParaRPr lang="en-US" sz="1200" dirty="0"/>
          </a:p>
        </p:txBody>
      </p:sp>
      <p:sp>
        <p:nvSpPr>
          <p:cNvPr id="6" name="Text 4"/>
          <p:cNvSpPr/>
          <p:nvPr/>
        </p:nvSpPr>
        <p:spPr>
          <a:xfrm>
            <a:off x="654472" y="2790155"/>
            <a:ext cx="2349847" cy="1047006"/>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People rarely resist Agile itself. More often, they resist the discomfort that accompanies change—fear of the unfamiliar, loss of control, or unclear expectations.</a:t>
            </a:r>
            <a:endParaRPr lang="en-US" sz="1000" dirty="0"/>
          </a:p>
        </p:txBody>
      </p:sp>
      <p:sp>
        <p:nvSpPr>
          <p:cNvPr id="7" name="Shape 5"/>
          <p:cNvSpPr/>
          <p:nvPr/>
        </p:nvSpPr>
        <p:spPr>
          <a:xfrm>
            <a:off x="3266108" y="2388245"/>
            <a:ext cx="2611710" cy="1579811"/>
          </a:xfrm>
          <a:prstGeom prst="roundRect">
            <a:avLst>
              <a:gd name="adj" fmla="val 1243"/>
            </a:avLst>
          </a:prstGeom>
          <a:solidFill>
            <a:srgbClr val="F3E7D4"/>
          </a:solidFill>
          <a:ln/>
        </p:spPr>
        <p:txBody>
          <a:bodyPr/>
          <a:lstStyle/>
          <a:p>
            <a:endParaRPr lang="en-US"/>
          </a:p>
        </p:txBody>
      </p:sp>
      <p:sp>
        <p:nvSpPr>
          <p:cNvPr id="8" name="Text 6"/>
          <p:cNvSpPr/>
          <p:nvPr/>
        </p:nvSpPr>
        <p:spPr>
          <a:xfrm>
            <a:off x="3397002" y="2519139"/>
            <a:ext cx="1575048"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The Role of the Coach</a:t>
            </a:r>
            <a:endParaRPr lang="en-US" sz="1200" dirty="0"/>
          </a:p>
        </p:txBody>
      </p:sp>
      <p:sp>
        <p:nvSpPr>
          <p:cNvPr id="9" name="Text 7"/>
          <p:cNvSpPr/>
          <p:nvPr/>
        </p:nvSpPr>
        <p:spPr>
          <a:xfrm>
            <a:off x="3397002" y="2790155"/>
            <a:ext cx="2349922" cy="1047006"/>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Influential coaches help people understand the </a:t>
            </a:r>
            <a:r>
              <a:rPr lang="en-US" sz="1000" i="1" dirty="0">
                <a:solidFill>
                  <a:srgbClr val="3A3630"/>
                </a:solidFill>
                <a:latin typeface="Source Sans 3" pitchFamily="34" charset="0"/>
                <a:ea typeface="Source Sans 3" pitchFamily="34" charset="-122"/>
                <a:cs typeface="Source Sans 3" pitchFamily="34" charset="-120"/>
              </a:rPr>
              <a:t>purpose</a:t>
            </a:r>
            <a:r>
              <a:rPr lang="en-US" sz="1000" dirty="0">
                <a:solidFill>
                  <a:srgbClr val="3A3630"/>
                </a:solidFill>
                <a:latin typeface="Source Sans 3" pitchFamily="34" charset="0"/>
                <a:ea typeface="Source Sans 3" pitchFamily="34" charset="-122"/>
                <a:cs typeface="Source Sans 3" pitchFamily="34" charset="-120"/>
              </a:rPr>
              <a:t> behind change, align teams around shared goals, and build confidence that new approaches will lead to better outcomes.</a:t>
            </a:r>
            <a:endParaRPr lang="en-US" sz="1000" dirty="0"/>
          </a:p>
        </p:txBody>
      </p:sp>
      <p:sp>
        <p:nvSpPr>
          <p:cNvPr id="10" name="Shape 8"/>
          <p:cNvSpPr/>
          <p:nvPr/>
        </p:nvSpPr>
        <p:spPr>
          <a:xfrm>
            <a:off x="6008712" y="2388245"/>
            <a:ext cx="2611710" cy="1579811"/>
          </a:xfrm>
          <a:prstGeom prst="roundRect">
            <a:avLst>
              <a:gd name="adj" fmla="val 1243"/>
            </a:avLst>
          </a:prstGeom>
          <a:solidFill>
            <a:srgbClr val="F3E7D4"/>
          </a:solidFill>
          <a:ln/>
        </p:spPr>
        <p:txBody>
          <a:bodyPr/>
          <a:lstStyle/>
          <a:p>
            <a:endParaRPr lang="en-US"/>
          </a:p>
        </p:txBody>
      </p:sp>
      <p:sp>
        <p:nvSpPr>
          <p:cNvPr id="11" name="Text 9"/>
          <p:cNvSpPr/>
          <p:nvPr/>
        </p:nvSpPr>
        <p:spPr>
          <a:xfrm>
            <a:off x="6139607" y="2519139"/>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Inspire, Don't Force</a:t>
            </a:r>
            <a:endParaRPr lang="en-US" sz="1200" dirty="0"/>
          </a:p>
        </p:txBody>
      </p:sp>
      <p:sp>
        <p:nvSpPr>
          <p:cNvPr id="12" name="Text 10"/>
          <p:cNvSpPr/>
          <p:nvPr/>
        </p:nvSpPr>
        <p:spPr>
          <a:xfrm>
            <a:off x="6139607" y="2790155"/>
            <a:ext cx="2349922" cy="1047006"/>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Rather than mandating change through positional power, effective Agile Coaches inspire it—creating willing participants who own the transformation rather than comply with it.</a:t>
            </a:r>
            <a:endParaRPr lang="en-US" sz="1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23577" y="659606"/>
            <a:ext cx="5792688" cy="384944"/>
          </a:xfrm>
          <a:prstGeom prst="rect">
            <a:avLst/>
          </a:prstGeom>
          <a:noFill/>
          <a:ln/>
        </p:spPr>
        <p:txBody>
          <a:bodyPr wrap="none" lIns="0" tIns="0" rIns="0" bIns="0" rtlCol="0" anchor="t"/>
          <a:lstStyle/>
          <a:p>
            <a:pPr marL="0" indent="0" algn="l">
              <a:lnSpc>
                <a:spcPct val="104000"/>
              </a:lnSpc>
              <a:buNone/>
            </a:pPr>
            <a:r>
              <a:rPr lang="en-US" sz="2400" dirty="0">
                <a:solidFill>
                  <a:srgbClr val="38512F"/>
                </a:solidFill>
                <a:latin typeface="Lora" pitchFamily="34" charset="0"/>
                <a:ea typeface="Lora" pitchFamily="34" charset="-122"/>
                <a:cs typeface="Lora" pitchFamily="34" charset="-120"/>
              </a:rPr>
              <a:t>Building Trust Before Driving Change</a:t>
            </a:r>
            <a:endParaRPr lang="en-US" sz="2400" dirty="0"/>
          </a:p>
        </p:txBody>
      </p:sp>
      <p:sp>
        <p:nvSpPr>
          <p:cNvPr id="3" name="Text 1"/>
          <p:cNvSpPr/>
          <p:nvPr/>
        </p:nvSpPr>
        <p:spPr>
          <a:xfrm>
            <a:off x="523577" y="1306339"/>
            <a:ext cx="8096845" cy="628204"/>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Influence begins with trust. Teams are far more willing to embrace new ideas when they believe their coach genuinely understands their challenges and is committed to helping them succeed. Trust cannot be established through a certification or job title—it is earned through consistent behavior over time.</a:t>
            </a:r>
            <a:endParaRPr lang="en-US" sz="100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3577" y="2081808"/>
            <a:ext cx="261789" cy="261789"/>
          </a:xfrm>
          <a:prstGeom prst="rect">
            <a:avLst/>
          </a:prstGeom>
        </p:spPr>
      </p:pic>
      <p:sp>
        <p:nvSpPr>
          <p:cNvPr id="5" name="Text 2"/>
          <p:cNvSpPr/>
          <p:nvPr/>
        </p:nvSpPr>
        <p:spPr>
          <a:xfrm>
            <a:off x="949003" y="2126754"/>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Listen First</a:t>
            </a:r>
            <a:endParaRPr lang="en-US" sz="1200" dirty="0"/>
          </a:p>
        </p:txBody>
      </p:sp>
      <p:sp>
        <p:nvSpPr>
          <p:cNvPr id="6" name="Text 3"/>
          <p:cNvSpPr/>
          <p:nvPr/>
        </p:nvSpPr>
        <p:spPr>
          <a:xfrm>
            <a:off x="949003" y="2397770"/>
            <a:ext cx="3541142"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Offer solutions only after deeply understanding the team's context, concerns, and constraints.</a:t>
            </a:r>
            <a:endParaRPr lang="en-US" sz="100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53781" y="2081808"/>
            <a:ext cx="261789" cy="261789"/>
          </a:xfrm>
          <a:prstGeom prst="rect">
            <a:avLst/>
          </a:prstGeom>
        </p:spPr>
      </p:pic>
      <p:sp>
        <p:nvSpPr>
          <p:cNvPr id="8" name="Text 4"/>
          <p:cNvSpPr/>
          <p:nvPr/>
        </p:nvSpPr>
        <p:spPr>
          <a:xfrm>
            <a:off x="5079206" y="2126754"/>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Follow Through</a:t>
            </a:r>
            <a:endParaRPr lang="en-US" sz="1200" dirty="0"/>
          </a:p>
        </p:txBody>
      </p:sp>
      <p:sp>
        <p:nvSpPr>
          <p:cNvPr id="9" name="Text 5"/>
          <p:cNvSpPr/>
          <p:nvPr/>
        </p:nvSpPr>
        <p:spPr>
          <a:xfrm>
            <a:off x="5079206" y="2397770"/>
            <a:ext cx="3541216"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Demonstrate reliability by honoring every commitment, no matter how small.</a:t>
            </a:r>
            <a:endParaRPr lang="en-US" sz="100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23577" y="3078361"/>
            <a:ext cx="261789" cy="261789"/>
          </a:xfrm>
          <a:prstGeom prst="rect">
            <a:avLst/>
          </a:prstGeom>
        </p:spPr>
      </p:pic>
      <p:sp>
        <p:nvSpPr>
          <p:cNvPr id="11" name="Text 6"/>
          <p:cNvSpPr/>
          <p:nvPr/>
        </p:nvSpPr>
        <p:spPr>
          <a:xfrm>
            <a:off x="949003" y="3123307"/>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Stay Transparent</a:t>
            </a:r>
            <a:endParaRPr lang="en-US" sz="1200" dirty="0"/>
          </a:p>
        </p:txBody>
      </p:sp>
      <p:sp>
        <p:nvSpPr>
          <p:cNvPr id="12" name="Text 7"/>
          <p:cNvSpPr/>
          <p:nvPr/>
        </p:nvSpPr>
        <p:spPr>
          <a:xfrm>
            <a:off x="949003" y="3394323"/>
            <a:ext cx="3541142"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Be honest about decisions, tradeoffs, and limitations—even when the message is difficult.</a:t>
            </a:r>
            <a:endParaRPr lang="en-US" sz="1000" dirty="0"/>
          </a:p>
        </p:txBody>
      </p:sp>
      <p:pic>
        <p:nvPicPr>
          <p:cNvPr id="1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53781" y="3078361"/>
            <a:ext cx="261789" cy="261789"/>
          </a:xfrm>
          <a:prstGeom prst="rect">
            <a:avLst/>
          </a:prstGeom>
        </p:spPr>
      </p:pic>
      <p:sp>
        <p:nvSpPr>
          <p:cNvPr id="14" name="Text 8"/>
          <p:cNvSpPr/>
          <p:nvPr/>
        </p:nvSpPr>
        <p:spPr>
          <a:xfrm>
            <a:off x="5079206" y="3123307"/>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Celebrate Wins</a:t>
            </a:r>
            <a:endParaRPr lang="en-US" sz="1200" dirty="0"/>
          </a:p>
        </p:txBody>
      </p:sp>
      <p:sp>
        <p:nvSpPr>
          <p:cNvPr id="15" name="Text 9"/>
          <p:cNvSpPr/>
          <p:nvPr/>
        </p:nvSpPr>
        <p:spPr>
          <a:xfrm>
            <a:off x="5079206" y="3394323"/>
            <a:ext cx="3541216"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Recognize and celebrate team successes publicly, reinforcing a culture of progress and momentum.</a:t>
            </a:r>
            <a:endParaRPr lang="en-US" sz="1000" dirty="0"/>
          </a:p>
        </p:txBody>
      </p:sp>
      <p:sp>
        <p:nvSpPr>
          <p:cNvPr id="16" name="Shape 10"/>
          <p:cNvSpPr/>
          <p:nvPr/>
        </p:nvSpPr>
        <p:spPr>
          <a:xfrm>
            <a:off x="523577" y="3960391"/>
            <a:ext cx="8096845" cy="523429"/>
          </a:xfrm>
          <a:prstGeom prst="roundRect">
            <a:avLst>
              <a:gd name="adj" fmla="val 3752"/>
            </a:avLst>
          </a:prstGeom>
          <a:solidFill>
            <a:srgbClr val="E2ECDF"/>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654472" y="4147468"/>
            <a:ext cx="163637" cy="130894"/>
          </a:xfrm>
          <a:prstGeom prst="rect">
            <a:avLst/>
          </a:prstGeom>
        </p:spPr>
      </p:pic>
      <p:sp>
        <p:nvSpPr>
          <p:cNvPr id="18" name="Text 11"/>
          <p:cNvSpPr/>
          <p:nvPr/>
        </p:nvSpPr>
        <p:spPr>
          <a:xfrm>
            <a:off x="949003" y="4123953"/>
            <a:ext cx="7997726" cy="209401"/>
          </a:xfrm>
          <a:prstGeom prst="rect">
            <a:avLst/>
          </a:prstGeom>
          <a:noFill/>
          <a:ln/>
        </p:spPr>
        <p:txBody>
          <a:bodyPr wrap="none" lIns="0" tIns="0" rIns="0" bIns="0" rtlCol="0" anchor="t"/>
          <a:lstStyle/>
          <a:p>
            <a:pPr marL="0" indent="0" algn="l">
              <a:lnSpc>
                <a:spcPct val="133000"/>
              </a:lnSpc>
              <a:buNone/>
            </a:pPr>
            <a:r>
              <a:rPr lang="en-US" sz="1000" dirty="0">
                <a:solidFill>
                  <a:srgbClr val="000000"/>
                </a:solidFill>
                <a:latin typeface="Source Sans 3" pitchFamily="34" charset="0"/>
                <a:ea typeface="Source Sans 3" pitchFamily="34" charset="-122"/>
                <a:cs typeface="Source Sans 3" pitchFamily="34" charset="-120"/>
              </a:rPr>
              <a:t>When trust is present, difficult conversations become productive conversations.</a:t>
            </a:r>
            <a:endParaRPr lang="en-US"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23577" y="814983"/>
            <a:ext cx="4292724" cy="384944"/>
          </a:xfrm>
          <a:prstGeom prst="rect">
            <a:avLst/>
          </a:prstGeom>
          <a:noFill/>
          <a:ln/>
        </p:spPr>
        <p:txBody>
          <a:bodyPr wrap="none" lIns="0" tIns="0" rIns="0" bIns="0" rtlCol="0" anchor="t"/>
          <a:lstStyle/>
          <a:p>
            <a:pPr marL="0" indent="0" algn="l">
              <a:lnSpc>
                <a:spcPct val="104000"/>
              </a:lnSpc>
              <a:buNone/>
            </a:pPr>
            <a:r>
              <a:rPr lang="en-US" sz="2400" dirty="0">
                <a:solidFill>
                  <a:srgbClr val="38512F"/>
                </a:solidFill>
                <a:latin typeface="Lora" pitchFamily="34" charset="0"/>
                <a:ea typeface="Lora" pitchFamily="34" charset="-122"/>
                <a:cs typeface="Lora" pitchFamily="34" charset="-120"/>
              </a:rPr>
              <a:t>Asking Powerful Questions</a:t>
            </a:r>
            <a:endParaRPr lang="en-US" sz="2400" dirty="0"/>
          </a:p>
        </p:txBody>
      </p:sp>
      <p:sp>
        <p:nvSpPr>
          <p:cNvPr id="3" name="Text 1"/>
          <p:cNvSpPr/>
          <p:nvPr/>
        </p:nvSpPr>
        <p:spPr>
          <a:xfrm>
            <a:off x="523577" y="1461715"/>
            <a:ext cx="8096845" cy="628204"/>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Experienced Agile Coaches understand that providing answers is not always the best way to develop teams. When teams discover solutions themselves, they are far more likely to embrace and sustain those changes. Asking the right questions encourages ownership and builds stronger problem-solving capabilities.</a:t>
            </a:r>
            <a:endParaRPr lang="en-US" sz="100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3577" y="2237184"/>
            <a:ext cx="3982938" cy="980182"/>
          </a:xfrm>
          <a:prstGeom prst="rect">
            <a:avLst/>
          </a:prstGeom>
        </p:spPr>
      </p:pic>
      <p:sp>
        <p:nvSpPr>
          <p:cNvPr id="5" name="Text 2"/>
          <p:cNvSpPr/>
          <p:nvPr/>
        </p:nvSpPr>
        <p:spPr>
          <a:xfrm>
            <a:off x="725909" y="2382366"/>
            <a:ext cx="2678832"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What problem are we trying to solve?</a:t>
            </a:r>
            <a:endParaRPr lang="en-US" sz="1200" dirty="0"/>
          </a:p>
        </p:txBody>
      </p:sp>
      <p:sp>
        <p:nvSpPr>
          <p:cNvPr id="6" name="Text 3"/>
          <p:cNvSpPr/>
          <p:nvPr/>
        </p:nvSpPr>
        <p:spPr>
          <a:xfrm>
            <a:off x="725909" y="2653382"/>
            <a:ext cx="3635425"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Refocuses the conversation on the actual challenge rather than symptoms or assumptions.</a:t>
            </a:r>
            <a:endParaRPr lang="en-US" sz="100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37410" y="2237184"/>
            <a:ext cx="3983013" cy="980182"/>
          </a:xfrm>
          <a:prstGeom prst="rect">
            <a:avLst/>
          </a:prstGeom>
        </p:spPr>
      </p:pic>
      <p:sp>
        <p:nvSpPr>
          <p:cNvPr id="8" name="Text 4"/>
          <p:cNvSpPr/>
          <p:nvPr/>
        </p:nvSpPr>
        <p:spPr>
          <a:xfrm>
            <a:off x="4839742" y="2382366"/>
            <a:ext cx="2479774"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What assumptions are we making?</a:t>
            </a:r>
            <a:endParaRPr lang="en-US" sz="1200" dirty="0"/>
          </a:p>
        </p:txBody>
      </p:sp>
      <p:sp>
        <p:nvSpPr>
          <p:cNvPr id="9" name="Text 5"/>
          <p:cNvSpPr/>
          <p:nvPr/>
        </p:nvSpPr>
        <p:spPr>
          <a:xfrm>
            <a:off x="4839742" y="2653382"/>
            <a:ext cx="3635499"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Surfaces hidden beliefs that may be blocking creative or effective solutions.</a:t>
            </a:r>
            <a:endParaRPr lang="en-US" sz="100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3577" y="3348261"/>
            <a:ext cx="3982938" cy="980182"/>
          </a:xfrm>
          <a:prstGeom prst="rect">
            <a:avLst/>
          </a:prstGeom>
        </p:spPr>
      </p:pic>
      <p:sp>
        <p:nvSpPr>
          <p:cNvPr id="11" name="Text 6"/>
          <p:cNvSpPr/>
          <p:nvPr/>
        </p:nvSpPr>
        <p:spPr>
          <a:xfrm>
            <a:off x="725909" y="3493443"/>
            <a:ext cx="3180308"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What is preventing us from delivering value?</a:t>
            </a:r>
            <a:endParaRPr lang="en-US" sz="1200" dirty="0"/>
          </a:p>
        </p:txBody>
      </p:sp>
      <p:sp>
        <p:nvSpPr>
          <p:cNvPr id="12" name="Text 7"/>
          <p:cNvSpPr/>
          <p:nvPr/>
        </p:nvSpPr>
        <p:spPr>
          <a:xfrm>
            <a:off x="725909" y="3764459"/>
            <a:ext cx="3635425"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Identifies impediments and invites the team to take ownership of removing them.</a:t>
            </a:r>
            <a:endParaRPr lang="en-US" sz="1000" dirty="0"/>
          </a:p>
        </p:txBody>
      </p:sp>
      <p:pic>
        <p:nvPicPr>
          <p:cNvPr id="13" name="Image 3"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37410" y="3348261"/>
            <a:ext cx="3983013" cy="980182"/>
          </a:xfrm>
          <a:prstGeom prst="rect">
            <a:avLst/>
          </a:prstGeom>
        </p:spPr>
      </p:pic>
      <p:sp>
        <p:nvSpPr>
          <p:cNvPr id="14" name="Text 8"/>
          <p:cNvSpPr/>
          <p:nvPr/>
        </p:nvSpPr>
        <p:spPr>
          <a:xfrm>
            <a:off x="4839742" y="3493443"/>
            <a:ext cx="2927300"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What can we learn from this experience?</a:t>
            </a:r>
            <a:endParaRPr lang="en-US" sz="1200" dirty="0"/>
          </a:p>
        </p:txBody>
      </p:sp>
      <p:sp>
        <p:nvSpPr>
          <p:cNvPr id="15" name="Text 9"/>
          <p:cNvSpPr/>
          <p:nvPr/>
        </p:nvSpPr>
        <p:spPr>
          <a:xfrm>
            <a:off x="4839742" y="3764459"/>
            <a:ext cx="3635499"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Cultivates a continuous improvement mindset by treating every outcome as a learning opportunity.</a:t>
            </a:r>
            <a:endParaRPr lang="en-US"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23577" y="368945"/>
            <a:ext cx="5374035" cy="348853"/>
          </a:xfrm>
          <a:prstGeom prst="rect">
            <a:avLst/>
          </a:prstGeom>
          <a:noFill/>
          <a:ln/>
        </p:spPr>
        <p:txBody>
          <a:bodyPr wrap="none" lIns="0" tIns="0" rIns="0" bIns="0" rtlCol="0" anchor="t"/>
          <a:lstStyle/>
          <a:p>
            <a:pPr marL="0" indent="0" algn="l">
              <a:lnSpc>
                <a:spcPct val="104000"/>
              </a:lnSpc>
              <a:buNone/>
            </a:pPr>
            <a:r>
              <a:rPr lang="en-US" sz="2150" dirty="0">
                <a:solidFill>
                  <a:srgbClr val="38512F"/>
                </a:solidFill>
                <a:latin typeface="Lora" pitchFamily="34" charset="0"/>
                <a:ea typeface="Lora" pitchFamily="34" charset="-122"/>
                <a:cs typeface="Lora" pitchFamily="34" charset="-120"/>
              </a:rPr>
              <a:t>Influencing Without Formal Authority</a:t>
            </a:r>
            <a:endParaRPr lang="en-US" sz="2150" dirty="0"/>
          </a:p>
        </p:txBody>
      </p:sp>
      <p:sp>
        <p:nvSpPr>
          <p:cNvPr id="3" name="Text 1"/>
          <p:cNvSpPr/>
          <p:nvPr/>
        </p:nvSpPr>
        <p:spPr>
          <a:xfrm>
            <a:off x="523577" y="932780"/>
            <a:ext cx="8096845" cy="542479"/>
          </a:xfrm>
          <a:prstGeom prst="rect">
            <a:avLst/>
          </a:prstGeom>
          <a:noFill/>
          <a:ln/>
        </p:spPr>
        <p:txBody>
          <a:bodyPr wrap="square" lIns="0" tIns="0" rIns="0" bIns="0" rtlCol="0" anchor="t">
            <a:normAutofit/>
          </a:bodyPr>
          <a:lstStyle/>
          <a:p>
            <a:pPr marL="0" indent="0" algn="l">
              <a:lnSpc>
                <a:spcPct val="127000"/>
              </a:lnSpc>
              <a:buNone/>
            </a:pPr>
            <a:r>
              <a:rPr lang="en-US" sz="900" dirty="0">
                <a:solidFill>
                  <a:srgbClr val="3A3630"/>
                </a:solidFill>
                <a:latin typeface="Source Sans 3" pitchFamily="34" charset="0"/>
                <a:ea typeface="Source Sans 3" pitchFamily="34" charset="-122"/>
                <a:cs typeface="Source Sans 3" pitchFamily="34" charset="-120"/>
              </a:rPr>
              <a:t>Perhaps the greatest challenge for Agile Coaches is leading people who do not report to them. Product Owners, Scrum Masters, developers, business leaders, and executives often have competing priorities and different definitions of success. Rather than relying on positional authority, effective coaches build their influence through six core levers.</a:t>
            </a:r>
            <a:endParaRPr lang="en-US" sz="900" dirty="0"/>
          </a:p>
        </p:txBody>
      </p:sp>
      <p:pic>
        <p:nvPicPr>
          <p:cNvPr id="4" name="Image 0" descr="preencoded.png"/>
          <p:cNvPicPr>
            <a:picLocks noChangeAspect="1"/>
          </p:cNvPicPr>
          <p:nvPr/>
        </p:nvPicPr>
        <p:blipFill>
          <a:blip r:embed="rId3"/>
          <a:stretch>
            <a:fillRect/>
          </a:stretch>
        </p:blipFill>
        <p:spPr>
          <a:xfrm>
            <a:off x="2175718" y="1596182"/>
            <a:ext cx="4792489" cy="2695724"/>
          </a:xfrm>
          <a:prstGeom prst="rect">
            <a:avLst/>
          </a:prstGeom>
        </p:spPr>
      </p:pic>
      <p:sp>
        <p:nvSpPr>
          <p:cNvPr id="5" name="Text 2"/>
          <p:cNvSpPr/>
          <p:nvPr/>
        </p:nvSpPr>
        <p:spPr>
          <a:xfrm>
            <a:off x="523577" y="4412828"/>
            <a:ext cx="8096845" cy="361652"/>
          </a:xfrm>
          <a:prstGeom prst="rect">
            <a:avLst/>
          </a:prstGeom>
          <a:noFill/>
          <a:ln/>
        </p:spPr>
        <p:txBody>
          <a:bodyPr wrap="square" lIns="0" tIns="0" rIns="0" bIns="0" rtlCol="0" anchor="t">
            <a:normAutofit/>
          </a:bodyPr>
          <a:lstStyle/>
          <a:p>
            <a:pPr marL="0" indent="0" algn="l">
              <a:lnSpc>
                <a:spcPct val="127000"/>
              </a:lnSpc>
              <a:buNone/>
            </a:pPr>
            <a:r>
              <a:rPr lang="en-US" sz="900" dirty="0">
                <a:solidFill>
                  <a:srgbClr val="3A3630"/>
                </a:solidFill>
                <a:latin typeface="Source Sans 3" pitchFamily="34" charset="0"/>
                <a:ea typeface="Source Sans 3" pitchFamily="34" charset="-122"/>
                <a:cs typeface="Source Sans 3" pitchFamily="34" charset="-120"/>
              </a:rPr>
              <a:t>By focusing conversations on customer value and organizational outcomes rather than individual preferences, Agile Coaches help stakeholders find common ground. </a:t>
            </a:r>
            <a:r>
              <a:rPr lang="en-US" sz="900" b="1" dirty="0">
                <a:solidFill>
                  <a:srgbClr val="3A3630"/>
                </a:solidFill>
                <a:latin typeface="Source Sans 3 Bold" pitchFamily="34" charset="0"/>
                <a:ea typeface="Source Sans 3 Bold" pitchFamily="34" charset="-122"/>
                <a:cs typeface="Source Sans 3 Bold" pitchFamily="34" charset="-120"/>
              </a:rPr>
              <a:t>Influence creates alignment where authority often creates compliance.</a:t>
            </a:r>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Shape 0"/>
          <p:cNvSpPr/>
          <p:nvPr/>
        </p:nvSpPr>
        <p:spPr>
          <a:xfrm>
            <a:off x="3952577" y="373484"/>
            <a:ext cx="1179091" cy="240804"/>
          </a:xfrm>
          <a:prstGeom prst="roundRect">
            <a:avLst>
              <a:gd name="adj" fmla="val 6422"/>
            </a:avLst>
          </a:prstGeom>
          <a:solidFill>
            <a:srgbClr val="E2ECDF"/>
          </a:solidFill>
          <a:ln/>
        </p:spPr>
        <p:txBody>
          <a:bodyPr/>
          <a:lstStyle/>
          <a:p>
            <a:endParaRPr lang="en-US"/>
          </a:p>
        </p:txBody>
      </p:sp>
      <p:sp>
        <p:nvSpPr>
          <p:cNvPr id="4" name="Text 1"/>
          <p:cNvSpPr/>
          <p:nvPr/>
        </p:nvSpPr>
        <p:spPr>
          <a:xfrm>
            <a:off x="4029894" y="412105"/>
            <a:ext cx="1481658" cy="163562"/>
          </a:xfrm>
          <a:prstGeom prst="rect">
            <a:avLst/>
          </a:prstGeom>
          <a:noFill/>
          <a:ln/>
        </p:spPr>
        <p:txBody>
          <a:bodyPr wrap="none" lIns="0" tIns="0" rIns="0" bIns="0" rtlCol="0" anchor="t"/>
          <a:lstStyle/>
          <a:p>
            <a:pPr marL="0" indent="0" algn="l">
              <a:lnSpc>
                <a:spcPct val="132000"/>
              </a:lnSpc>
              <a:buNone/>
            </a:pPr>
            <a:r>
              <a:rPr lang="en-US" sz="800" dirty="0">
                <a:solidFill>
                  <a:srgbClr val="3A3630"/>
                </a:solidFill>
                <a:latin typeface="Source Sans 3" pitchFamily="34" charset="0"/>
                <a:ea typeface="Source Sans 3" pitchFamily="34" charset="-122"/>
                <a:cs typeface="Source Sans 3" pitchFamily="34" charset="-120"/>
              </a:rPr>
              <a:t>LEADERSHIP COACHING</a:t>
            </a:r>
            <a:endParaRPr lang="en-US" sz="800" dirty="0"/>
          </a:p>
        </p:txBody>
      </p:sp>
      <p:sp>
        <p:nvSpPr>
          <p:cNvPr id="5" name="Text 2"/>
          <p:cNvSpPr/>
          <p:nvPr/>
        </p:nvSpPr>
        <p:spPr>
          <a:xfrm>
            <a:off x="3952577" y="664964"/>
            <a:ext cx="4667845" cy="757982"/>
          </a:xfrm>
          <a:prstGeom prst="rect">
            <a:avLst/>
          </a:prstGeom>
          <a:noFill/>
          <a:ln/>
        </p:spPr>
        <p:txBody>
          <a:bodyPr wrap="square" lIns="0" tIns="0" rIns="0" bIns="0" rtlCol="0" anchor="t">
            <a:normAutofit/>
          </a:bodyPr>
          <a:lstStyle/>
          <a:p>
            <a:pPr marL="0" indent="0" algn="l">
              <a:lnSpc>
                <a:spcPct val="104000"/>
              </a:lnSpc>
              <a:buNone/>
            </a:pPr>
            <a:r>
              <a:rPr lang="en-US" sz="2350" dirty="0">
                <a:solidFill>
                  <a:srgbClr val="38512F"/>
                </a:solidFill>
                <a:latin typeface="Lora" pitchFamily="34" charset="0"/>
                <a:ea typeface="Lora" pitchFamily="34" charset="-122"/>
                <a:cs typeface="Lora" pitchFamily="34" charset="-120"/>
              </a:rPr>
              <a:t>Coaching Leaders as Well as Teams</a:t>
            </a:r>
            <a:endParaRPr lang="en-US" sz="2350" dirty="0"/>
          </a:p>
        </p:txBody>
      </p:sp>
      <p:sp>
        <p:nvSpPr>
          <p:cNvPr id="6" name="Text 3"/>
          <p:cNvSpPr/>
          <p:nvPr/>
        </p:nvSpPr>
        <p:spPr>
          <a:xfrm>
            <a:off x="3952577" y="1613222"/>
            <a:ext cx="4667845" cy="818257"/>
          </a:xfrm>
          <a:prstGeom prst="rect">
            <a:avLst/>
          </a:prstGeom>
          <a:noFill/>
          <a:ln/>
        </p:spPr>
        <p:txBody>
          <a:bodyPr wrap="square" lIns="0" tIns="0" rIns="0" bIns="0" rtlCol="0" anchor="t">
            <a:normAutofit/>
          </a:bodyPr>
          <a:lstStyle/>
          <a:p>
            <a:pPr marL="0" indent="0" algn="l">
              <a:lnSpc>
                <a:spcPct val="132000"/>
              </a:lnSpc>
              <a:buNone/>
            </a:pPr>
            <a:r>
              <a:rPr lang="en-US" sz="1000" dirty="0">
                <a:solidFill>
                  <a:srgbClr val="3A3630"/>
                </a:solidFill>
                <a:latin typeface="Source Sans 3" pitchFamily="34" charset="0"/>
                <a:ea typeface="Source Sans 3" pitchFamily="34" charset="-122"/>
                <a:cs typeface="Source Sans 3" pitchFamily="34" charset="-120"/>
              </a:rPr>
              <a:t>Agile transformations succeed when leaders change alongside their teams. Executives and managers play a critical role in shaping organizational culture, allocating resources, and removing systemic barriers. Influencing senior leaders often has a greater organizational impact than coaching individual teams.</a:t>
            </a:r>
            <a:endParaRPr lang="en-US" sz="1000" dirty="0"/>
          </a:p>
        </p:txBody>
      </p:sp>
      <p:sp>
        <p:nvSpPr>
          <p:cNvPr id="7" name="Shape 4"/>
          <p:cNvSpPr/>
          <p:nvPr/>
        </p:nvSpPr>
        <p:spPr>
          <a:xfrm>
            <a:off x="3952577" y="2574131"/>
            <a:ext cx="2270522" cy="932259"/>
          </a:xfrm>
          <a:prstGeom prst="roundRect">
            <a:avLst>
              <a:gd name="adj" fmla="val 2073"/>
            </a:avLst>
          </a:prstGeom>
          <a:solidFill>
            <a:srgbClr val="F3E7D4"/>
          </a:solidFill>
          <a:ln/>
        </p:spPr>
        <p:txBody>
          <a:bodyPr/>
          <a:lstStyle/>
          <a:p>
            <a:endParaRPr lang="en-US"/>
          </a:p>
        </p:txBody>
      </p:sp>
      <p:sp>
        <p:nvSpPr>
          <p:cNvPr id="8" name="Text 5"/>
          <p:cNvSpPr/>
          <p:nvPr/>
        </p:nvSpPr>
        <p:spPr>
          <a:xfrm>
            <a:off x="4081388" y="2702942"/>
            <a:ext cx="1516038" cy="189458"/>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Empower Decisions</a:t>
            </a:r>
            <a:endParaRPr lang="en-US" sz="1150" dirty="0"/>
          </a:p>
        </p:txBody>
      </p:sp>
      <p:sp>
        <p:nvSpPr>
          <p:cNvPr id="9" name="Text 6"/>
          <p:cNvSpPr/>
          <p:nvPr/>
        </p:nvSpPr>
        <p:spPr>
          <a:xfrm>
            <a:off x="4081388" y="2968451"/>
            <a:ext cx="2012900" cy="409129"/>
          </a:xfrm>
          <a:prstGeom prst="rect">
            <a:avLst/>
          </a:prstGeom>
          <a:noFill/>
          <a:ln/>
        </p:spPr>
        <p:txBody>
          <a:bodyPr wrap="square" lIns="0" tIns="0" rIns="0" bIns="0" rtlCol="0" anchor="t">
            <a:normAutofit/>
          </a:bodyPr>
          <a:lstStyle/>
          <a:p>
            <a:pPr marL="0" indent="0" algn="l">
              <a:lnSpc>
                <a:spcPct val="132000"/>
              </a:lnSpc>
              <a:buNone/>
            </a:pPr>
            <a:r>
              <a:rPr lang="en-US" sz="1000" dirty="0">
                <a:solidFill>
                  <a:srgbClr val="3A3630"/>
                </a:solidFill>
                <a:latin typeface="Source Sans 3" pitchFamily="34" charset="0"/>
                <a:ea typeface="Source Sans 3" pitchFamily="34" charset="-122"/>
                <a:cs typeface="Source Sans 3" pitchFamily="34" charset="-120"/>
              </a:rPr>
              <a:t>Push decision-making to the people closest to the work.</a:t>
            </a:r>
            <a:endParaRPr lang="en-US" sz="1000" dirty="0"/>
          </a:p>
        </p:txBody>
      </p:sp>
      <p:sp>
        <p:nvSpPr>
          <p:cNvPr id="10" name="Shape 7"/>
          <p:cNvSpPr/>
          <p:nvPr/>
        </p:nvSpPr>
        <p:spPr>
          <a:xfrm>
            <a:off x="6349901" y="2574131"/>
            <a:ext cx="2270522" cy="932259"/>
          </a:xfrm>
          <a:prstGeom prst="roundRect">
            <a:avLst>
              <a:gd name="adj" fmla="val 2073"/>
            </a:avLst>
          </a:prstGeom>
          <a:solidFill>
            <a:srgbClr val="F3E7D4"/>
          </a:solidFill>
          <a:ln/>
        </p:spPr>
        <p:txBody>
          <a:bodyPr/>
          <a:lstStyle/>
          <a:p>
            <a:endParaRPr lang="en-US"/>
          </a:p>
        </p:txBody>
      </p:sp>
      <p:sp>
        <p:nvSpPr>
          <p:cNvPr id="11" name="Text 8"/>
          <p:cNvSpPr/>
          <p:nvPr/>
        </p:nvSpPr>
        <p:spPr>
          <a:xfrm>
            <a:off x="6478712" y="2702942"/>
            <a:ext cx="1974875" cy="189458"/>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Encourage Experimentation</a:t>
            </a:r>
            <a:endParaRPr lang="en-US" sz="1150" dirty="0"/>
          </a:p>
        </p:txBody>
      </p:sp>
      <p:sp>
        <p:nvSpPr>
          <p:cNvPr id="12" name="Text 9"/>
          <p:cNvSpPr/>
          <p:nvPr/>
        </p:nvSpPr>
        <p:spPr>
          <a:xfrm>
            <a:off x="6478712" y="2968451"/>
            <a:ext cx="2012900" cy="409129"/>
          </a:xfrm>
          <a:prstGeom prst="rect">
            <a:avLst/>
          </a:prstGeom>
          <a:noFill/>
          <a:ln/>
        </p:spPr>
        <p:txBody>
          <a:bodyPr wrap="square" lIns="0" tIns="0" rIns="0" bIns="0" rtlCol="0" anchor="t">
            <a:normAutofit/>
          </a:bodyPr>
          <a:lstStyle/>
          <a:p>
            <a:pPr marL="0" indent="0" algn="l">
              <a:lnSpc>
                <a:spcPct val="132000"/>
              </a:lnSpc>
              <a:buNone/>
            </a:pPr>
            <a:r>
              <a:rPr lang="en-US" sz="1000" dirty="0">
                <a:solidFill>
                  <a:srgbClr val="3A3630"/>
                </a:solidFill>
                <a:latin typeface="Source Sans 3" pitchFamily="34" charset="0"/>
                <a:ea typeface="Source Sans 3" pitchFamily="34" charset="-122"/>
                <a:cs typeface="Source Sans 3" pitchFamily="34" charset="-120"/>
              </a:rPr>
              <a:t>Create safety for leaders to try new approaches without fear of failure.</a:t>
            </a:r>
            <a:endParaRPr lang="en-US" sz="1000" dirty="0"/>
          </a:p>
        </p:txBody>
      </p:sp>
      <p:sp>
        <p:nvSpPr>
          <p:cNvPr id="13" name="Shape 10"/>
          <p:cNvSpPr/>
          <p:nvPr/>
        </p:nvSpPr>
        <p:spPr>
          <a:xfrm>
            <a:off x="3952577" y="3633192"/>
            <a:ext cx="2270522" cy="1136824"/>
          </a:xfrm>
          <a:prstGeom prst="roundRect">
            <a:avLst>
              <a:gd name="adj" fmla="val 1700"/>
            </a:avLst>
          </a:prstGeom>
          <a:solidFill>
            <a:srgbClr val="F3E7D4"/>
          </a:solidFill>
          <a:ln/>
        </p:spPr>
        <p:txBody>
          <a:bodyPr/>
          <a:lstStyle/>
          <a:p>
            <a:endParaRPr lang="en-US"/>
          </a:p>
        </p:txBody>
      </p:sp>
      <p:sp>
        <p:nvSpPr>
          <p:cNvPr id="14" name="Text 11"/>
          <p:cNvSpPr/>
          <p:nvPr/>
        </p:nvSpPr>
        <p:spPr>
          <a:xfrm>
            <a:off x="4081388" y="3762003"/>
            <a:ext cx="1516038" cy="189458"/>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Foster Transparency</a:t>
            </a:r>
            <a:endParaRPr lang="en-US" sz="1150" dirty="0"/>
          </a:p>
        </p:txBody>
      </p:sp>
      <p:sp>
        <p:nvSpPr>
          <p:cNvPr id="15" name="Text 12"/>
          <p:cNvSpPr/>
          <p:nvPr/>
        </p:nvSpPr>
        <p:spPr>
          <a:xfrm>
            <a:off x="4081388" y="4027512"/>
            <a:ext cx="2012900" cy="613693"/>
          </a:xfrm>
          <a:prstGeom prst="rect">
            <a:avLst/>
          </a:prstGeom>
          <a:noFill/>
          <a:ln/>
        </p:spPr>
        <p:txBody>
          <a:bodyPr wrap="square" lIns="0" tIns="0" rIns="0" bIns="0" rtlCol="0" anchor="t">
            <a:normAutofit/>
          </a:bodyPr>
          <a:lstStyle/>
          <a:p>
            <a:pPr marL="0" indent="0" algn="l">
              <a:lnSpc>
                <a:spcPct val="132000"/>
              </a:lnSpc>
              <a:buNone/>
            </a:pPr>
            <a:r>
              <a:rPr lang="en-US" sz="1000" dirty="0">
                <a:solidFill>
                  <a:srgbClr val="3A3630"/>
                </a:solidFill>
                <a:latin typeface="Source Sans 3" pitchFamily="34" charset="0"/>
                <a:ea typeface="Source Sans 3" pitchFamily="34" charset="-122"/>
                <a:cs typeface="Source Sans 3" pitchFamily="34" charset="-120"/>
              </a:rPr>
              <a:t>Build visibility into progress, impediments, and outcomes at every level.</a:t>
            </a:r>
            <a:endParaRPr lang="en-US" sz="1000" dirty="0"/>
          </a:p>
        </p:txBody>
      </p:sp>
      <p:sp>
        <p:nvSpPr>
          <p:cNvPr id="16" name="Shape 13"/>
          <p:cNvSpPr/>
          <p:nvPr/>
        </p:nvSpPr>
        <p:spPr>
          <a:xfrm>
            <a:off x="6349901" y="3633192"/>
            <a:ext cx="2270522" cy="1136824"/>
          </a:xfrm>
          <a:prstGeom prst="roundRect">
            <a:avLst>
              <a:gd name="adj" fmla="val 1700"/>
            </a:avLst>
          </a:prstGeom>
          <a:solidFill>
            <a:srgbClr val="F3E7D4"/>
          </a:solidFill>
          <a:ln/>
        </p:spPr>
        <p:txBody>
          <a:bodyPr/>
          <a:lstStyle/>
          <a:p>
            <a:endParaRPr lang="en-US"/>
          </a:p>
        </p:txBody>
      </p:sp>
      <p:sp>
        <p:nvSpPr>
          <p:cNvPr id="17" name="Text 14"/>
          <p:cNvSpPr/>
          <p:nvPr/>
        </p:nvSpPr>
        <p:spPr>
          <a:xfrm>
            <a:off x="6478712" y="3762003"/>
            <a:ext cx="1516038" cy="189458"/>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Enable Outcomes</a:t>
            </a:r>
            <a:endParaRPr lang="en-US" sz="1150" dirty="0"/>
          </a:p>
        </p:txBody>
      </p:sp>
      <p:sp>
        <p:nvSpPr>
          <p:cNvPr id="18" name="Text 15"/>
          <p:cNvSpPr/>
          <p:nvPr/>
        </p:nvSpPr>
        <p:spPr>
          <a:xfrm>
            <a:off x="6478712" y="4027512"/>
            <a:ext cx="2012900" cy="613693"/>
          </a:xfrm>
          <a:prstGeom prst="rect">
            <a:avLst/>
          </a:prstGeom>
          <a:noFill/>
          <a:ln/>
        </p:spPr>
        <p:txBody>
          <a:bodyPr wrap="square" lIns="0" tIns="0" rIns="0" bIns="0" rtlCol="0" anchor="t">
            <a:normAutofit/>
          </a:bodyPr>
          <a:lstStyle/>
          <a:p>
            <a:pPr marL="0" indent="0" algn="l">
              <a:lnSpc>
                <a:spcPct val="132000"/>
              </a:lnSpc>
              <a:buNone/>
            </a:pPr>
            <a:r>
              <a:rPr lang="en-US" sz="1000" dirty="0">
                <a:solidFill>
                  <a:srgbClr val="3A3630"/>
                </a:solidFill>
                <a:latin typeface="Source Sans 3" pitchFamily="34" charset="0"/>
                <a:ea typeface="Source Sans 3" pitchFamily="34" charset="-122"/>
                <a:cs typeface="Source Sans 3" pitchFamily="34" charset="-120"/>
              </a:rPr>
              <a:t>Shift leaders from managing tasks to supporting and enabling team results.</a:t>
            </a:r>
            <a:endParaRPr lang="en-US"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23577" y="877491"/>
            <a:ext cx="5524426" cy="384944"/>
          </a:xfrm>
          <a:prstGeom prst="rect">
            <a:avLst/>
          </a:prstGeom>
          <a:noFill/>
          <a:ln/>
        </p:spPr>
        <p:txBody>
          <a:bodyPr wrap="none" lIns="0" tIns="0" rIns="0" bIns="0" rtlCol="0" anchor="t"/>
          <a:lstStyle/>
          <a:p>
            <a:pPr marL="0" indent="0" algn="l">
              <a:lnSpc>
                <a:spcPct val="104000"/>
              </a:lnSpc>
              <a:buNone/>
            </a:pPr>
            <a:r>
              <a:rPr lang="en-US" sz="2400" dirty="0">
                <a:solidFill>
                  <a:srgbClr val="38512F"/>
                </a:solidFill>
                <a:latin typeface="Lora" pitchFamily="34" charset="0"/>
                <a:ea typeface="Lora" pitchFamily="34" charset="-122"/>
                <a:cs typeface="Lora" pitchFamily="34" charset="-120"/>
              </a:rPr>
              <a:t>Using Data to Strengthen Influence</a:t>
            </a:r>
            <a:endParaRPr lang="en-US" sz="2400" dirty="0"/>
          </a:p>
        </p:txBody>
      </p:sp>
      <p:sp>
        <p:nvSpPr>
          <p:cNvPr id="3" name="Text 1"/>
          <p:cNvSpPr/>
          <p:nvPr/>
        </p:nvSpPr>
        <p:spPr>
          <a:xfrm>
            <a:off x="523577" y="1576536"/>
            <a:ext cx="2626296" cy="1675209"/>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3A3630"/>
                </a:solidFill>
                <a:latin typeface="Source Sans 3" pitchFamily="34" charset="0"/>
                <a:ea typeface="Source Sans 3" pitchFamily="34" charset="-122"/>
                <a:cs typeface="Source Sans 3" pitchFamily="34" charset="-120"/>
              </a:rPr>
              <a:t>Facts strengthen influence. Rather than relying solely on opinions, Agile Coaches use delivery metrics and business outcomes to guide meaningful conversations with leaders and stakeholders. Presenting objective data helps leaders understand where improvements are needed and encourages evidence-based decisions rather than assumptions.</a:t>
            </a:r>
            <a:endParaRPr lang="en-US" sz="1000" dirty="0"/>
          </a:p>
        </p:txBody>
      </p:sp>
      <p:sp>
        <p:nvSpPr>
          <p:cNvPr id="4" name="Shape 2"/>
          <p:cNvSpPr/>
          <p:nvPr/>
        </p:nvSpPr>
        <p:spPr>
          <a:xfrm>
            <a:off x="523577" y="3399011"/>
            <a:ext cx="2626296" cy="719733"/>
          </a:xfrm>
          <a:prstGeom prst="roundRect">
            <a:avLst>
              <a:gd name="adj" fmla="val 2728"/>
            </a:avLst>
          </a:prstGeom>
          <a:solidFill>
            <a:srgbClr val="E2ECDF"/>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654472" y="3590851"/>
            <a:ext cx="163637" cy="130894"/>
          </a:xfrm>
          <a:prstGeom prst="rect">
            <a:avLst/>
          </a:prstGeom>
        </p:spPr>
      </p:pic>
      <p:sp>
        <p:nvSpPr>
          <p:cNvPr id="6" name="Text 3"/>
          <p:cNvSpPr/>
          <p:nvPr/>
        </p:nvSpPr>
        <p:spPr>
          <a:xfrm>
            <a:off x="949003" y="3549476"/>
            <a:ext cx="2069976"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000000"/>
                </a:solidFill>
                <a:latin typeface="Source Sans 3" pitchFamily="34" charset="0"/>
                <a:ea typeface="Source Sans 3" pitchFamily="34" charset="-122"/>
                <a:cs typeface="Source Sans 3" pitchFamily="34" charset="-120"/>
              </a:rPr>
              <a:t>Data informs the conversation, but </a:t>
            </a:r>
            <a:r>
              <a:rPr lang="en-US" sz="1000" b="1" dirty="0">
                <a:solidFill>
                  <a:srgbClr val="000000"/>
                </a:solidFill>
                <a:latin typeface="Source Sans 3 Bold" pitchFamily="34" charset="0"/>
                <a:ea typeface="Source Sans 3 Bold" pitchFamily="34" charset="-122"/>
                <a:cs typeface="Source Sans 3 Bold" pitchFamily="34" charset="-120"/>
              </a:rPr>
              <a:t>people</a:t>
            </a:r>
            <a:r>
              <a:rPr lang="en-US" sz="1000" dirty="0">
                <a:solidFill>
                  <a:srgbClr val="000000"/>
                </a:solidFill>
                <a:latin typeface="Source Sans 3" pitchFamily="34" charset="0"/>
                <a:ea typeface="Source Sans 3" pitchFamily="34" charset="-122"/>
                <a:cs typeface="Source Sans 3" pitchFamily="34" charset="-120"/>
              </a:rPr>
              <a:t> still drive the change.</a:t>
            </a:r>
            <a:endParaRPr lang="en-US" sz="1000" dirty="0"/>
          </a:p>
        </p:txBody>
      </p:sp>
      <p:sp>
        <p:nvSpPr>
          <p:cNvPr id="7" name="Shape 4"/>
          <p:cNvSpPr/>
          <p:nvPr/>
        </p:nvSpPr>
        <p:spPr>
          <a:xfrm>
            <a:off x="3474021" y="1606004"/>
            <a:ext cx="1629742" cy="1170384"/>
          </a:xfrm>
          <a:prstGeom prst="roundRect">
            <a:avLst>
              <a:gd name="adj" fmla="val 1678"/>
            </a:avLst>
          </a:prstGeom>
          <a:solidFill>
            <a:srgbClr val="F3E7D4"/>
          </a:solidFill>
          <a:ln/>
        </p:spPr>
        <p:txBody>
          <a:bodyPr/>
          <a:lstStyle/>
          <a:p>
            <a:endParaRPr lang="en-US"/>
          </a:p>
        </p:txBody>
      </p:sp>
      <p:sp>
        <p:nvSpPr>
          <p:cNvPr id="8" name="Shape 5"/>
          <p:cNvSpPr/>
          <p:nvPr/>
        </p:nvSpPr>
        <p:spPr>
          <a:xfrm>
            <a:off x="3604915" y="1736899"/>
            <a:ext cx="392683" cy="392683"/>
          </a:xfrm>
          <a:prstGeom prst="roundRect">
            <a:avLst>
              <a:gd name="adj" fmla="val 14552269"/>
            </a:avLst>
          </a:prstGeom>
          <a:solidFill>
            <a:srgbClr val="38512F"/>
          </a:solidFill>
          <a:ln/>
        </p:spPr>
        <p:txBody>
          <a:bodyPr/>
          <a:lstStyle/>
          <a:p>
            <a:endParaRPr lang="en-US"/>
          </a:p>
        </p:txBody>
      </p:sp>
      <p:pic>
        <p:nvPicPr>
          <p:cNvPr id="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12890" y="1844873"/>
            <a:ext cx="176659" cy="176659"/>
          </a:xfrm>
          <a:prstGeom prst="rect">
            <a:avLst/>
          </a:prstGeom>
        </p:spPr>
      </p:pic>
      <p:sp>
        <p:nvSpPr>
          <p:cNvPr id="10" name="Text 6"/>
          <p:cNvSpPr/>
          <p:nvPr/>
        </p:nvSpPr>
        <p:spPr>
          <a:xfrm>
            <a:off x="3604915" y="2260476"/>
            <a:ext cx="1367954" cy="385018"/>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Sprint Predictability</a:t>
            </a:r>
            <a:endParaRPr lang="en-US" sz="1200" dirty="0"/>
          </a:p>
        </p:txBody>
      </p:sp>
      <p:sp>
        <p:nvSpPr>
          <p:cNvPr id="11" name="Shape 7"/>
          <p:cNvSpPr/>
          <p:nvPr/>
        </p:nvSpPr>
        <p:spPr>
          <a:xfrm>
            <a:off x="5234657" y="1606004"/>
            <a:ext cx="1629817" cy="1170384"/>
          </a:xfrm>
          <a:prstGeom prst="roundRect">
            <a:avLst>
              <a:gd name="adj" fmla="val 1678"/>
            </a:avLst>
          </a:prstGeom>
          <a:solidFill>
            <a:srgbClr val="F3E7D4"/>
          </a:solidFill>
          <a:ln/>
        </p:spPr>
        <p:txBody>
          <a:bodyPr/>
          <a:lstStyle/>
          <a:p>
            <a:endParaRPr lang="en-US"/>
          </a:p>
        </p:txBody>
      </p:sp>
      <p:sp>
        <p:nvSpPr>
          <p:cNvPr id="12" name="Shape 8"/>
          <p:cNvSpPr/>
          <p:nvPr/>
        </p:nvSpPr>
        <p:spPr>
          <a:xfrm>
            <a:off x="5365552" y="1736899"/>
            <a:ext cx="392683" cy="392683"/>
          </a:xfrm>
          <a:prstGeom prst="roundRect">
            <a:avLst>
              <a:gd name="adj" fmla="val 14552269"/>
            </a:avLst>
          </a:prstGeom>
          <a:solidFill>
            <a:srgbClr val="38512F"/>
          </a:solidFill>
          <a:ln/>
        </p:spPr>
        <p:txBody>
          <a:bodyPr/>
          <a:lstStyle/>
          <a:p>
            <a:endParaRPr lang="en-US"/>
          </a:p>
        </p:txBody>
      </p:sp>
      <p:pic>
        <p:nvPicPr>
          <p:cNvPr id="13"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73526" y="1844873"/>
            <a:ext cx="176659" cy="176659"/>
          </a:xfrm>
          <a:prstGeom prst="rect">
            <a:avLst/>
          </a:prstGeom>
        </p:spPr>
      </p:pic>
      <p:sp>
        <p:nvSpPr>
          <p:cNvPr id="14" name="Text 9"/>
          <p:cNvSpPr/>
          <p:nvPr/>
        </p:nvSpPr>
        <p:spPr>
          <a:xfrm>
            <a:off x="5365552" y="2260476"/>
            <a:ext cx="1368028"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Cycle &amp; Lead Time</a:t>
            </a:r>
            <a:endParaRPr lang="en-US" sz="1200" dirty="0"/>
          </a:p>
        </p:txBody>
      </p:sp>
      <p:sp>
        <p:nvSpPr>
          <p:cNvPr id="15" name="Shape 10"/>
          <p:cNvSpPr/>
          <p:nvPr/>
        </p:nvSpPr>
        <p:spPr>
          <a:xfrm>
            <a:off x="6995368" y="1606004"/>
            <a:ext cx="1629742" cy="1170384"/>
          </a:xfrm>
          <a:prstGeom prst="roundRect">
            <a:avLst>
              <a:gd name="adj" fmla="val 1678"/>
            </a:avLst>
          </a:prstGeom>
          <a:solidFill>
            <a:srgbClr val="F3E7D4"/>
          </a:solidFill>
          <a:ln/>
        </p:spPr>
        <p:txBody>
          <a:bodyPr/>
          <a:lstStyle/>
          <a:p>
            <a:endParaRPr lang="en-US"/>
          </a:p>
        </p:txBody>
      </p:sp>
      <p:sp>
        <p:nvSpPr>
          <p:cNvPr id="16" name="Shape 11"/>
          <p:cNvSpPr/>
          <p:nvPr/>
        </p:nvSpPr>
        <p:spPr>
          <a:xfrm>
            <a:off x="7126263" y="1736899"/>
            <a:ext cx="392683" cy="392683"/>
          </a:xfrm>
          <a:prstGeom prst="roundRect">
            <a:avLst>
              <a:gd name="adj" fmla="val 14552269"/>
            </a:avLst>
          </a:prstGeom>
          <a:solidFill>
            <a:srgbClr val="38512F"/>
          </a:solidFill>
          <a:ln/>
        </p:spPr>
        <p:txBody>
          <a:bodyPr/>
          <a:lstStyle/>
          <a:p>
            <a:endParaRPr lang="en-US"/>
          </a:p>
        </p:txBody>
      </p:sp>
      <p:pic>
        <p:nvPicPr>
          <p:cNvPr id="17"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234238" y="1844873"/>
            <a:ext cx="176659" cy="176659"/>
          </a:xfrm>
          <a:prstGeom prst="rect">
            <a:avLst/>
          </a:prstGeom>
        </p:spPr>
      </p:pic>
      <p:sp>
        <p:nvSpPr>
          <p:cNvPr id="18" name="Text 12"/>
          <p:cNvSpPr/>
          <p:nvPr/>
        </p:nvSpPr>
        <p:spPr>
          <a:xfrm>
            <a:off x="7126263" y="2260476"/>
            <a:ext cx="1367954" cy="385018"/>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Customer Satisfaction</a:t>
            </a:r>
            <a:endParaRPr lang="en-US" sz="1200" dirty="0"/>
          </a:p>
        </p:txBody>
      </p:sp>
      <p:sp>
        <p:nvSpPr>
          <p:cNvPr id="19" name="Shape 13"/>
          <p:cNvSpPr/>
          <p:nvPr/>
        </p:nvSpPr>
        <p:spPr>
          <a:xfrm>
            <a:off x="3474021" y="2907283"/>
            <a:ext cx="1629742" cy="1170384"/>
          </a:xfrm>
          <a:prstGeom prst="roundRect">
            <a:avLst>
              <a:gd name="adj" fmla="val 1678"/>
            </a:avLst>
          </a:prstGeom>
          <a:solidFill>
            <a:srgbClr val="F3E7D4"/>
          </a:solidFill>
          <a:ln/>
        </p:spPr>
        <p:txBody>
          <a:bodyPr/>
          <a:lstStyle/>
          <a:p>
            <a:endParaRPr lang="en-US"/>
          </a:p>
        </p:txBody>
      </p:sp>
      <p:sp>
        <p:nvSpPr>
          <p:cNvPr id="20" name="Shape 14"/>
          <p:cNvSpPr/>
          <p:nvPr/>
        </p:nvSpPr>
        <p:spPr>
          <a:xfrm>
            <a:off x="3604915" y="3038177"/>
            <a:ext cx="392683" cy="392683"/>
          </a:xfrm>
          <a:prstGeom prst="roundRect">
            <a:avLst>
              <a:gd name="adj" fmla="val 14552269"/>
            </a:avLst>
          </a:prstGeom>
          <a:solidFill>
            <a:srgbClr val="38512F"/>
          </a:solidFill>
          <a:ln/>
        </p:spPr>
        <p:txBody>
          <a:bodyPr/>
          <a:lstStyle/>
          <a:p>
            <a:endParaRPr lang="en-US"/>
          </a:p>
        </p:txBody>
      </p:sp>
      <p:pic>
        <p:nvPicPr>
          <p:cNvPr id="21"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712890" y="3146152"/>
            <a:ext cx="176659" cy="176659"/>
          </a:xfrm>
          <a:prstGeom prst="rect">
            <a:avLst/>
          </a:prstGeom>
        </p:spPr>
      </p:pic>
      <p:sp>
        <p:nvSpPr>
          <p:cNvPr id="22" name="Text 15"/>
          <p:cNvSpPr/>
          <p:nvPr/>
        </p:nvSpPr>
        <p:spPr>
          <a:xfrm>
            <a:off x="3604915" y="3561755"/>
            <a:ext cx="1367954"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Defect Trends</a:t>
            </a:r>
            <a:endParaRPr lang="en-US" sz="1200" dirty="0"/>
          </a:p>
        </p:txBody>
      </p:sp>
      <p:sp>
        <p:nvSpPr>
          <p:cNvPr id="23" name="Shape 16"/>
          <p:cNvSpPr/>
          <p:nvPr/>
        </p:nvSpPr>
        <p:spPr>
          <a:xfrm>
            <a:off x="5234657" y="2907283"/>
            <a:ext cx="1629817" cy="1170384"/>
          </a:xfrm>
          <a:prstGeom prst="roundRect">
            <a:avLst>
              <a:gd name="adj" fmla="val 1678"/>
            </a:avLst>
          </a:prstGeom>
          <a:solidFill>
            <a:srgbClr val="F3E7D4"/>
          </a:solidFill>
          <a:ln/>
        </p:spPr>
        <p:txBody>
          <a:bodyPr/>
          <a:lstStyle/>
          <a:p>
            <a:endParaRPr lang="en-US"/>
          </a:p>
        </p:txBody>
      </p:sp>
      <p:sp>
        <p:nvSpPr>
          <p:cNvPr id="24" name="Shape 17"/>
          <p:cNvSpPr/>
          <p:nvPr/>
        </p:nvSpPr>
        <p:spPr>
          <a:xfrm>
            <a:off x="5365552" y="3038177"/>
            <a:ext cx="392683" cy="392683"/>
          </a:xfrm>
          <a:prstGeom prst="roundRect">
            <a:avLst>
              <a:gd name="adj" fmla="val 14552269"/>
            </a:avLst>
          </a:prstGeom>
          <a:solidFill>
            <a:srgbClr val="38512F"/>
          </a:solidFill>
          <a:ln/>
        </p:spPr>
        <p:txBody>
          <a:bodyPr/>
          <a:lstStyle/>
          <a:p>
            <a:endParaRPr lang="en-US"/>
          </a:p>
        </p:txBody>
      </p:sp>
      <p:pic>
        <p:nvPicPr>
          <p:cNvPr id="25"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473526" y="3146152"/>
            <a:ext cx="176659" cy="176659"/>
          </a:xfrm>
          <a:prstGeom prst="rect">
            <a:avLst/>
          </a:prstGeom>
        </p:spPr>
      </p:pic>
      <p:sp>
        <p:nvSpPr>
          <p:cNvPr id="26" name="Text 18"/>
          <p:cNvSpPr/>
          <p:nvPr/>
        </p:nvSpPr>
        <p:spPr>
          <a:xfrm>
            <a:off x="5365552" y="3561755"/>
            <a:ext cx="1368028" cy="192509"/>
          </a:xfrm>
          <a:prstGeom prst="rect">
            <a:avLst/>
          </a:prstGeom>
          <a:noFill/>
          <a:ln/>
        </p:spPr>
        <p:txBody>
          <a:bodyPr wrap="none" lIns="0" tIns="0" rIns="0" bIns="0" rtlCol="0" anchor="t"/>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Team Engagement</a:t>
            </a:r>
            <a:endParaRPr lang="en-US" sz="1200" dirty="0"/>
          </a:p>
        </p:txBody>
      </p:sp>
      <p:sp>
        <p:nvSpPr>
          <p:cNvPr id="27" name="Shape 19"/>
          <p:cNvSpPr/>
          <p:nvPr/>
        </p:nvSpPr>
        <p:spPr>
          <a:xfrm>
            <a:off x="6995368" y="2907283"/>
            <a:ext cx="1629742" cy="1170384"/>
          </a:xfrm>
          <a:prstGeom prst="roundRect">
            <a:avLst>
              <a:gd name="adj" fmla="val 1678"/>
            </a:avLst>
          </a:prstGeom>
          <a:solidFill>
            <a:srgbClr val="F3E7D4"/>
          </a:solidFill>
          <a:ln/>
        </p:spPr>
        <p:txBody>
          <a:bodyPr/>
          <a:lstStyle/>
          <a:p>
            <a:endParaRPr lang="en-US"/>
          </a:p>
        </p:txBody>
      </p:sp>
      <p:sp>
        <p:nvSpPr>
          <p:cNvPr id="28" name="Shape 20"/>
          <p:cNvSpPr/>
          <p:nvPr/>
        </p:nvSpPr>
        <p:spPr>
          <a:xfrm>
            <a:off x="7126263" y="3038177"/>
            <a:ext cx="392683" cy="392683"/>
          </a:xfrm>
          <a:prstGeom prst="roundRect">
            <a:avLst>
              <a:gd name="adj" fmla="val 14552269"/>
            </a:avLst>
          </a:prstGeom>
          <a:solidFill>
            <a:srgbClr val="38512F"/>
          </a:solidFill>
          <a:ln/>
        </p:spPr>
        <p:txBody>
          <a:bodyPr/>
          <a:lstStyle/>
          <a:p>
            <a:endParaRPr lang="en-US"/>
          </a:p>
        </p:txBody>
      </p:sp>
      <p:pic>
        <p:nvPicPr>
          <p:cNvPr id="29" name="Image 6" descr="preencoded.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234238" y="3146152"/>
            <a:ext cx="176659" cy="176659"/>
          </a:xfrm>
          <a:prstGeom prst="rect">
            <a:avLst/>
          </a:prstGeom>
        </p:spPr>
      </p:pic>
      <p:sp>
        <p:nvSpPr>
          <p:cNvPr id="30" name="Text 21"/>
          <p:cNvSpPr/>
          <p:nvPr/>
        </p:nvSpPr>
        <p:spPr>
          <a:xfrm>
            <a:off x="7126263" y="3561755"/>
            <a:ext cx="1367954" cy="385018"/>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3A3630"/>
                </a:solidFill>
                <a:latin typeface="Lora" pitchFamily="34" charset="0"/>
                <a:ea typeface="Lora" pitchFamily="34" charset="-122"/>
                <a:cs typeface="Lora" pitchFamily="34" charset="-120"/>
              </a:rPr>
              <a:t>Delivery Forecasting</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52577" y="429295"/>
            <a:ext cx="4667845" cy="745927"/>
          </a:xfrm>
          <a:prstGeom prst="rect">
            <a:avLst/>
          </a:prstGeom>
          <a:noFill/>
          <a:ln/>
        </p:spPr>
        <p:txBody>
          <a:bodyPr wrap="square" lIns="0" tIns="0" rIns="0" bIns="0" rtlCol="0" anchor="t">
            <a:normAutofit/>
          </a:bodyPr>
          <a:lstStyle/>
          <a:p>
            <a:pPr marL="0" indent="0" algn="l">
              <a:lnSpc>
                <a:spcPct val="104000"/>
              </a:lnSpc>
              <a:buNone/>
            </a:pPr>
            <a:r>
              <a:rPr lang="en-US" sz="2300" dirty="0">
                <a:solidFill>
                  <a:srgbClr val="38512F"/>
                </a:solidFill>
                <a:latin typeface="Lora" pitchFamily="34" charset="0"/>
                <a:ea typeface="Lora" pitchFamily="34" charset="-122"/>
                <a:cs typeface="Lora" pitchFamily="34" charset="-120"/>
              </a:rPr>
              <a:t>Managing Resistance with Empathy</a:t>
            </a:r>
            <a:endParaRPr lang="en-US" sz="2300" dirty="0"/>
          </a:p>
        </p:txBody>
      </p:sp>
      <p:sp>
        <p:nvSpPr>
          <p:cNvPr id="4" name="Text 1"/>
          <p:cNvSpPr/>
          <p:nvPr/>
        </p:nvSpPr>
        <p:spPr>
          <a:xfrm>
            <a:off x="3952577" y="1359471"/>
            <a:ext cx="4667845" cy="798612"/>
          </a:xfrm>
          <a:prstGeom prst="rect">
            <a:avLst/>
          </a:prstGeom>
          <a:noFill/>
          <a:ln/>
        </p:spPr>
        <p:txBody>
          <a:bodyPr wrap="square" lIns="0" tIns="0" rIns="0" bIns="0" rtlCol="0" anchor="t">
            <a:normAutofit/>
          </a:bodyPr>
          <a:lstStyle/>
          <a:p>
            <a:pPr marL="0" indent="0" algn="l">
              <a:lnSpc>
                <a:spcPct val="131000"/>
              </a:lnSpc>
              <a:buNone/>
            </a:pPr>
            <a:r>
              <a:rPr lang="en-US" sz="950" dirty="0">
                <a:solidFill>
                  <a:srgbClr val="3A3630"/>
                </a:solidFill>
                <a:latin typeface="Source Sans 3" pitchFamily="34" charset="0"/>
                <a:ea typeface="Source Sans 3" pitchFamily="34" charset="-122"/>
                <a:cs typeface="Source Sans 3" pitchFamily="34" charset="-120"/>
              </a:rPr>
              <a:t>Resistance is a natural part of every transformation. Some employees fear losing control; others worry about new expectations or unfamiliar ways of working. Effective Agile Coaches recognize that resistance often reflects </a:t>
            </a:r>
            <a:r>
              <a:rPr lang="en-US" sz="950" b="1" dirty="0">
                <a:solidFill>
                  <a:srgbClr val="3A3630"/>
                </a:solidFill>
                <a:latin typeface="Source Sans 3 Bold" pitchFamily="34" charset="0"/>
                <a:ea typeface="Source Sans 3 Bold" pitchFamily="34" charset="-122"/>
                <a:cs typeface="Source Sans 3 Bold" pitchFamily="34" charset="-120"/>
              </a:rPr>
              <a:t>uncertainty rather than unwillingness</a:t>
            </a:r>
            <a:r>
              <a:rPr lang="en-US" sz="950" dirty="0">
                <a:solidFill>
                  <a:srgbClr val="3A3630"/>
                </a:solidFill>
                <a:latin typeface="Source Sans 3" pitchFamily="34" charset="0"/>
                <a:ea typeface="Source Sans 3" pitchFamily="34" charset="-122"/>
                <a:cs typeface="Source Sans 3" pitchFamily="34" charset="-120"/>
              </a:rPr>
              <a:t>—and respond accordingly.</a:t>
            </a:r>
            <a:endParaRPr lang="en-US" sz="950" dirty="0"/>
          </a:p>
        </p:txBody>
      </p:sp>
      <p:sp>
        <p:nvSpPr>
          <p:cNvPr id="5" name="Text 2"/>
          <p:cNvSpPr/>
          <p:nvPr/>
        </p:nvSpPr>
        <p:spPr>
          <a:xfrm>
            <a:off x="3952577" y="2296269"/>
            <a:ext cx="253603" cy="158502"/>
          </a:xfrm>
          <a:prstGeom prst="rect">
            <a:avLst/>
          </a:prstGeom>
          <a:noFill/>
          <a:ln/>
        </p:spPr>
        <p:txBody>
          <a:bodyPr wrap="none" lIns="0" tIns="0" rIns="0" bIns="0" rtlCol="0" anchor="ctr"/>
          <a:lstStyle/>
          <a:p>
            <a:pPr marL="0" indent="0" algn="l">
              <a:lnSpc>
                <a:spcPct val="100000"/>
              </a:lnSpc>
              <a:buNone/>
            </a:pPr>
            <a:r>
              <a:rPr lang="en-US" sz="950" dirty="0">
                <a:solidFill>
                  <a:srgbClr val="3A3630"/>
                </a:solidFill>
                <a:latin typeface="Lora Light" pitchFamily="34" charset="0"/>
                <a:ea typeface="Lora Light" pitchFamily="34" charset="-122"/>
                <a:cs typeface="Lora Light" pitchFamily="34" charset="-120"/>
              </a:rPr>
              <a:t>01</a:t>
            </a:r>
            <a:endParaRPr lang="en-US" sz="950" dirty="0"/>
          </a:p>
        </p:txBody>
      </p:sp>
      <p:sp>
        <p:nvSpPr>
          <p:cNvPr id="6" name="Shape 3"/>
          <p:cNvSpPr/>
          <p:nvPr/>
        </p:nvSpPr>
        <p:spPr>
          <a:xfrm>
            <a:off x="3952577" y="2497485"/>
            <a:ext cx="2272531" cy="14288"/>
          </a:xfrm>
          <a:prstGeom prst="rect">
            <a:avLst/>
          </a:prstGeom>
          <a:solidFill>
            <a:srgbClr val="38512F"/>
          </a:solidFill>
          <a:ln/>
        </p:spPr>
        <p:txBody>
          <a:bodyPr/>
          <a:lstStyle/>
          <a:p>
            <a:endParaRPr lang="en-US"/>
          </a:p>
        </p:txBody>
      </p:sp>
      <p:sp>
        <p:nvSpPr>
          <p:cNvPr id="7" name="Text 4"/>
          <p:cNvSpPr/>
          <p:nvPr/>
        </p:nvSpPr>
        <p:spPr>
          <a:xfrm>
            <a:off x="3952577" y="2589461"/>
            <a:ext cx="1492002" cy="186482"/>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Listen Carefully</a:t>
            </a:r>
            <a:endParaRPr lang="en-US" sz="1150" dirty="0"/>
          </a:p>
        </p:txBody>
      </p:sp>
      <p:sp>
        <p:nvSpPr>
          <p:cNvPr id="8" name="Text 5"/>
          <p:cNvSpPr/>
          <p:nvPr/>
        </p:nvSpPr>
        <p:spPr>
          <a:xfrm>
            <a:off x="3952577" y="2849612"/>
            <a:ext cx="2272531" cy="399306"/>
          </a:xfrm>
          <a:prstGeom prst="rect">
            <a:avLst/>
          </a:prstGeom>
          <a:noFill/>
          <a:ln/>
        </p:spPr>
        <p:txBody>
          <a:bodyPr wrap="square" lIns="0" tIns="0" rIns="0" bIns="0" rtlCol="0" anchor="t">
            <a:normAutofit/>
          </a:bodyPr>
          <a:lstStyle/>
          <a:p>
            <a:pPr marL="0" indent="0" algn="l">
              <a:lnSpc>
                <a:spcPct val="131000"/>
              </a:lnSpc>
              <a:buNone/>
            </a:pPr>
            <a:r>
              <a:rPr lang="en-US" sz="950" dirty="0">
                <a:solidFill>
                  <a:srgbClr val="3A3630"/>
                </a:solidFill>
                <a:latin typeface="Source Sans 3" pitchFamily="34" charset="0"/>
                <a:ea typeface="Source Sans 3" pitchFamily="34" charset="-122"/>
                <a:cs typeface="Source Sans 3" pitchFamily="34" charset="-120"/>
              </a:rPr>
              <a:t>Give resistors space to voice their concerns without judgment or defensiveness.</a:t>
            </a:r>
            <a:endParaRPr lang="en-US" sz="950" dirty="0"/>
          </a:p>
        </p:txBody>
      </p:sp>
      <p:sp>
        <p:nvSpPr>
          <p:cNvPr id="9" name="Text 6"/>
          <p:cNvSpPr/>
          <p:nvPr/>
        </p:nvSpPr>
        <p:spPr>
          <a:xfrm>
            <a:off x="6347892" y="2296269"/>
            <a:ext cx="253603" cy="158502"/>
          </a:xfrm>
          <a:prstGeom prst="rect">
            <a:avLst/>
          </a:prstGeom>
          <a:noFill/>
          <a:ln/>
        </p:spPr>
        <p:txBody>
          <a:bodyPr wrap="none" lIns="0" tIns="0" rIns="0" bIns="0" rtlCol="0" anchor="ctr"/>
          <a:lstStyle/>
          <a:p>
            <a:pPr marL="0" indent="0" algn="l">
              <a:lnSpc>
                <a:spcPct val="100000"/>
              </a:lnSpc>
              <a:buNone/>
            </a:pPr>
            <a:r>
              <a:rPr lang="en-US" sz="950" dirty="0">
                <a:solidFill>
                  <a:srgbClr val="3A3630"/>
                </a:solidFill>
                <a:latin typeface="Lora Light" pitchFamily="34" charset="0"/>
                <a:ea typeface="Lora Light" pitchFamily="34" charset="-122"/>
                <a:cs typeface="Lora Light" pitchFamily="34" charset="-120"/>
              </a:rPr>
              <a:t>02</a:t>
            </a:r>
            <a:endParaRPr lang="en-US" sz="950" dirty="0"/>
          </a:p>
        </p:txBody>
      </p:sp>
      <p:sp>
        <p:nvSpPr>
          <p:cNvPr id="10" name="Shape 7"/>
          <p:cNvSpPr/>
          <p:nvPr/>
        </p:nvSpPr>
        <p:spPr>
          <a:xfrm>
            <a:off x="6347892" y="2497485"/>
            <a:ext cx="2272531" cy="14288"/>
          </a:xfrm>
          <a:prstGeom prst="rect">
            <a:avLst/>
          </a:prstGeom>
          <a:solidFill>
            <a:srgbClr val="38512F"/>
          </a:solidFill>
          <a:ln/>
        </p:spPr>
        <p:txBody>
          <a:bodyPr/>
          <a:lstStyle/>
          <a:p>
            <a:endParaRPr lang="en-US"/>
          </a:p>
        </p:txBody>
      </p:sp>
      <p:sp>
        <p:nvSpPr>
          <p:cNvPr id="11" name="Text 8"/>
          <p:cNvSpPr/>
          <p:nvPr/>
        </p:nvSpPr>
        <p:spPr>
          <a:xfrm>
            <a:off x="6347892" y="2589461"/>
            <a:ext cx="1625650" cy="186482"/>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Acknowledge Concerns</a:t>
            </a:r>
            <a:endParaRPr lang="en-US" sz="1150" dirty="0"/>
          </a:p>
        </p:txBody>
      </p:sp>
      <p:sp>
        <p:nvSpPr>
          <p:cNvPr id="12" name="Text 9"/>
          <p:cNvSpPr/>
          <p:nvPr/>
        </p:nvSpPr>
        <p:spPr>
          <a:xfrm>
            <a:off x="6347892" y="2849612"/>
            <a:ext cx="2272531" cy="399306"/>
          </a:xfrm>
          <a:prstGeom prst="rect">
            <a:avLst/>
          </a:prstGeom>
          <a:noFill/>
          <a:ln/>
        </p:spPr>
        <p:txBody>
          <a:bodyPr wrap="square" lIns="0" tIns="0" rIns="0" bIns="0" rtlCol="0" anchor="t">
            <a:normAutofit/>
          </a:bodyPr>
          <a:lstStyle/>
          <a:p>
            <a:pPr marL="0" indent="0" algn="l">
              <a:lnSpc>
                <a:spcPct val="131000"/>
              </a:lnSpc>
              <a:buNone/>
            </a:pPr>
            <a:r>
              <a:rPr lang="en-US" sz="950" dirty="0">
                <a:solidFill>
                  <a:srgbClr val="3A3630"/>
                </a:solidFill>
                <a:latin typeface="Source Sans 3" pitchFamily="34" charset="0"/>
                <a:ea typeface="Source Sans 3" pitchFamily="34" charset="-122"/>
                <a:cs typeface="Source Sans 3" pitchFamily="34" charset="-120"/>
              </a:rPr>
              <a:t>Validate feelings and demonstrate genuine understanding of the underlying fears.</a:t>
            </a:r>
            <a:endParaRPr lang="en-US" sz="950" dirty="0"/>
          </a:p>
        </p:txBody>
      </p:sp>
      <p:sp>
        <p:nvSpPr>
          <p:cNvPr id="13" name="Text 10"/>
          <p:cNvSpPr/>
          <p:nvPr/>
        </p:nvSpPr>
        <p:spPr>
          <a:xfrm>
            <a:off x="3952577" y="3466802"/>
            <a:ext cx="253603" cy="158502"/>
          </a:xfrm>
          <a:prstGeom prst="rect">
            <a:avLst/>
          </a:prstGeom>
          <a:noFill/>
          <a:ln/>
        </p:spPr>
        <p:txBody>
          <a:bodyPr wrap="none" lIns="0" tIns="0" rIns="0" bIns="0" rtlCol="0" anchor="ctr"/>
          <a:lstStyle/>
          <a:p>
            <a:pPr marL="0" indent="0" algn="l">
              <a:lnSpc>
                <a:spcPct val="100000"/>
              </a:lnSpc>
              <a:buNone/>
            </a:pPr>
            <a:r>
              <a:rPr lang="en-US" sz="950" dirty="0">
                <a:solidFill>
                  <a:srgbClr val="3A3630"/>
                </a:solidFill>
                <a:latin typeface="Lora Light" pitchFamily="34" charset="0"/>
                <a:ea typeface="Lora Light" pitchFamily="34" charset="-122"/>
                <a:cs typeface="Lora Light" pitchFamily="34" charset="-120"/>
              </a:rPr>
              <a:t>03</a:t>
            </a:r>
            <a:endParaRPr lang="en-US" sz="950" dirty="0"/>
          </a:p>
        </p:txBody>
      </p:sp>
      <p:sp>
        <p:nvSpPr>
          <p:cNvPr id="14" name="Shape 11"/>
          <p:cNvSpPr/>
          <p:nvPr/>
        </p:nvSpPr>
        <p:spPr>
          <a:xfrm>
            <a:off x="3952577" y="3668018"/>
            <a:ext cx="2272531" cy="14288"/>
          </a:xfrm>
          <a:prstGeom prst="rect">
            <a:avLst/>
          </a:prstGeom>
          <a:solidFill>
            <a:srgbClr val="38512F"/>
          </a:solidFill>
          <a:ln/>
        </p:spPr>
        <p:txBody>
          <a:bodyPr/>
          <a:lstStyle/>
          <a:p>
            <a:endParaRPr lang="en-US"/>
          </a:p>
        </p:txBody>
      </p:sp>
      <p:sp>
        <p:nvSpPr>
          <p:cNvPr id="15" name="Text 12"/>
          <p:cNvSpPr/>
          <p:nvPr/>
        </p:nvSpPr>
        <p:spPr>
          <a:xfrm>
            <a:off x="3952577" y="3759994"/>
            <a:ext cx="1492002" cy="186482"/>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Involve Stakeholders</a:t>
            </a:r>
            <a:endParaRPr lang="en-US" sz="1150" dirty="0"/>
          </a:p>
        </p:txBody>
      </p:sp>
      <p:sp>
        <p:nvSpPr>
          <p:cNvPr id="16" name="Text 13"/>
          <p:cNvSpPr/>
          <p:nvPr/>
        </p:nvSpPr>
        <p:spPr>
          <a:xfrm>
            <a:off x="3952577" y="4020145"/>
            <a:ext cx="2272531" cy="598959"/>
          </a:xfrm>
          <a:prstGeom prst="rect">
            <a:avLst/>
          </a:prstGeom>
          <a:noFill/>
          <a:ln/>
        </p:spPr>
        <p:txBody>
          <a:bodyPr wrap="square" lIns="0" tIns="0" rIns="0" bIns="0" rtlCol="0" anchor="t">
            <a:normAutofit/>
          </a:bodyPr>
          <a:lstStyle/>
          <a:p>
            <a:pPr marL="0" indent="0" algn="l">
              <a:lnSpc>
                <a:spcPct val="131000"/>
              </a:lnSpc>
              <a:buNone/>
            </a:pPr>
            <a:r>
              <a:rPr lang="en-US" sz="950" dirty="0">
                <a:solidFill>
                  <a:srgbClr val="3A3630"/>
                </a:solidFill>
                <a:latin typeface="Source Sans 3" pitchFamily="34" charset="0"/>
                <a:ea typeface="Source Sans 3" pitchFamily="34" charset="-122"/>
                <a:cs typeface="Source Sans 3" pitchFamily="34" charset="-120"/>
              </a:rPr>
              <a:t>Co-create solutions with those who are resistant, transforming skeptics into engaged advocates.</a:t>
            </a:r>
            <a:endParaRPr lang="en-US" sz="950" dirty="0"/>
          </a:p>
        </p:txBody>
      </p:sp>
      <p:sp>
        <p:nvSpPr>
          <p:cNvPr id="17" name="Text 14"/>
          <p:cNvSpPr/>
          <p:nvPr/>
        </p:nvSpPr>
        <p:spPr>
          <a:xfrm>
            <a:off x="6347892" y="3466802"/>
            <a:ext cx="253603" cy="158502"/>
          </a:xfrm>
          <a:prstGeom prst="rect">
            <a:avLst/>
          </a:prstGeom>
          <a:noFill/>
          <a:ln/>
        </p:spPr>
        <p:txBody>
          <a:bodyPr wrap="none" lIns="0" tIns="0" rIns="0" bIns="0" rtlCol="0" anchor="ctr"/>
          <a:lstStyle/>
          <a:p>
            <a:pPr marL="0" indent="0" algn="l">
              <a:lnSpc>
                <a:spcPct val="100000"/>
              </a:lnSpc>
              <a:buNone/>
            </a:pPr>
            <a:r>
              <a:rPr lang="en-US" sz="950" dirty="0">
                <a:solidFill>
                  <a:srgbClr val="3A3630"/>
                </a:solidFill>
                <a:latin typeface="Lora Light" pitchFamily="34" charset="0"/>
                <a:ea typeface="Lora Light" pitchFamily="34" charset="-122"/>
                <a:cs typeface="Lora Light" pitchFamily="34" charset="-120"/>
              </a:rPr>
              <a:t>04</a:t>
            </a:r>
            <a:endParaRPr lang="en-US" sz="950" dirty="0"/>
          </a:p>
        </p:txBody>
      </p:sp>
      <p:sp>
        <p:nvSpPr>
          <p:cNvPr id="18" name="Shape 15"/>
          <p:cNvSpPr/>
          <p:nvPr/>
        </p:nvSpPr>
        <p:spPr>
          <a:xfrm>
            <a:off x="6347892" y="3668018"/>
            <a:ext cx="2272531" cy="14288"/>
          </a:xfrm>
          <a:prstGeom prst="rect">
            <a:avLst/>
          </a:prstGeom>
          <a:solidFill>
            <a:srgbClr val="38512F"/>
          </a:solidFill>
          <a:ln/>
        </p:spPr>
        <p:txBody>
          <a:bodyPr/>
          <a:lstStyle/>
          <a:p>
            <a:endParaRPr lang="en-US"/>
          </a:p>
        </p:txBody>
      </p:sp>
      <p:sp>
        <p:nvSpPr>
          <p:cNvPr id="19" name="Text 16"/>
          <p:cNvSpPr/>
          <p:nvPr/>
        </p:nvSpPr>
        <p:spPr>
          <a:xfrm>
            <a:off x="6347892" y="3759994"/>
            <a:ext cx="1492002" cy="186482"/>
          </a:xfrm>
          <a:prstGeom prst="rect">
            <a:avLst/>
          </a:prstGeom>
          <a:noFill/>
          <a:ln/>
        </p:spPr>
        <p:txBody>
          <a:bodyPr wrap="none" lIns="0" tIns="0" rIns="0" bIns="0" rtlCol="0" anchor="t"/>
          <a:lstStyle/>
          <a:p>
            <a:pPr marL="0" indent="0" algn="l">
              <a:lnSpc>
                <a:spcPct val="104000"/>
              </a:lnSpc>
              <a:buNone/>
            </a:pPr>
            <a:r>
              <a:rPr lang="en-US" sz="1150" dirty="0">
                <a:solidFill>
                  <a:srgbClr val="3A3630"/>
                </a:solidFill>
                <a:latin typeface="Lora" pitchFamily="34" charset="0"/>
                <a:ea typeface="Lora" pitchFamily="34" charset="-122"/>
                <a:cs typeface="Lora" pitchFamily="34" charset="-120"/>
              </a:rPr>
              <a:t>Build Momentum</a:t>
            </a:r>
            <a:endParaRPr lang="en-US" sz="1150" dirty="0"/>
          </a:p>
        </p:txBody>
      </p:sp>
      <p:sp>
        <p:nvSpPr>
          <p:cNvPr id="20" name="Text 17"/>
          <p:cNvSpPr/>
          <p:nvPr/>
        </p:nvSpPr>
        <p:spPr>
          <a:xfrm>
            <a:off x="6347892" y="4020145"/>
            <a:ext cx="2272531" cy="399306"/>
          </a:xfrm>
          <a:prstGeom prst="rect">
            <a:avLst/>
          </a:prstGeom>
          <a:noFill/>
          <a:ln/>
        </p:spPr>
        <p:txBody>
          <a:bodyPr wrap="square" lIns="0" tIns="0" rIns="0" bIns="0" rtlCol="0" anchor="t">
            <a:normAutofit/>
          </a:bodyPr>
          <a:lstStyle/>
          <a:p>
            <a:pPr marL="0" indent="0" algn="l">
              <a:lnSpc>
                <a:spcPct val="131000"/>
              </a:lnSpc>
              <a:buNone/>
            </a:pPr>
            <a:r>
              <a:rPr lang="en-US" sz="950" dirty="0">
                <a:solidFill>
                  <a:srgbClr val="3A3630"/>
                </a:solidFill>
                <a:latin typeface="Source Sans 3" pitchFamily="34" charset="0"/>
                <a:ea typeface="Source Sans 3" pitchFamily="34" charset="-122"/>
                <a:cs typeface="Source Sans 3" pitchFamily="34" charset="-120"/>
              </a:rPr>
              <a:t>Celebrate small wins to reinforce that the new direction is working and sustainable.</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1531</Words>
  <Application>Microsoft Office PowerPoint</Application>
  <PresentationFormat>On-screen Show (16:9)</PresentationFormat>
  <Paragraphs>140</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Source Sans 3 Bold</vt:lpstr>
      <vt:lpstr>Source Sans 3</vt:lpstr>
      <vt:lpstr>Lora</vt:lpstr>
      <vt:lpstr>Arial</vt:lpstr>
      <vt:lpstr>Lora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2026-06-30T02:17:46Z</dcterms:created>
  <dcterms:modified xsi:type="dcterms:W3CDTF">2026-06-30T02:23:14Z</dcterms:modified>
</cp:coreProperties>
</file>