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8" r:id="rId11"/>
    <p:sldId id="266" r:id="rId12"/>
    <p:sldId id="267" r:id="rId13"/>
  </p:sldIdLst>
  <p:sldSz cx="14630400" cy="8229600"/>
  <p:notesSz cx="8229600" cy="14630400"/>
  <p:embeddedFontLst>
    <p:embeddedFont>
      <p:font typeface="Bitter Medium" panose="020B0604020202020204" charset="0"/>
      <p:regular r:id="rId15"/>
    </p:embeddedFont>
    <p:embeddedFont>
      <p:font typeface="Open Sans" panose="020B0606030504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92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txBody>
          <a:bodyPr/>
          <a:lstStyle/>
          <a:p>
            <a:endParaRPr lang="en-US"/>
          </a:p>
        </p:txBody>
      </p:sp>
      <p:sp>
        <p:nvSpPr>
          <p:cNvPr id="3" name="Shape 1"/>
          <p:cNvSpPr/>
          <p:nvPr/>
        </p:nvSpPr>
        <p:spPr>
          <a:xfrm>
            <a:off x="0" y="0"/>
            <a:ext cx="14630400" cy="8229600"/>
          </a:xfrm>
          <a:prstGeom prst="rect">
            <a:avLst/>
          </a:prstGeom>
          <a:solidFill>
            <a:srgbClr val="FFF8F0"/>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26220" y="0"/>
            <a:ext cx="3904180" cy="8229600"/>
          </a:xfrm>
          <a:prstGeom prst="rect">
            <a:avLst/>
          </a:prstGeom>
        </p:spPr>
      </p:pic>
      <p:sp>
        <p:nvSpPr>
          <p:cNvPr id="3" name="Text 0"/>
          <p:cNvSpPr/>
          <p:nvPr/>
        </p:nvSpPr>
        <p:spPr>
          <a:xfrm>
            <a:off x="793790" y="402336"/>
            <a:ext cx="9634480" cy="1983081"/>
          </a:xfrm>
          <a:prstGeom prst="rect">
            <a:avLst/>
          </a:prstGeom>
          <a:noFill/>
          <a:ln/>
        </p:spPr>
        <p:txBody>
          <a:bodyPr wrap="squar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Implementing an RFID System in a Warehouse: A Guide for Project Managers</a:t>
            </a:r>
            <a:endParaRPr lang="en-US" sz="4450" dirty="0"/>
          </a:p>
        </p:txBody>
      </p:sp>
      <p:sp>
        <p:nvSpPr>
          <p:cNvPr id="4" name="Text 1"/>
          <p:cNvSpPr/>
          <p:nvPr/>
        </p:nvSpPr>
        <p:spPr>
          <a:xfrm>
            <a:off x="793790" y="2725579"/>
            <a:ext cx="9634480"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Radio Frequency Identification (RFID) technology has revolutionized warehouse management by providing enhanced inventory visibility, improved accuracy, and increased operational efficiency. For project managers tasked with implementing RFID systems in warehouse environments, this presentation offers a comprehensive roadmap.</a:t>
            </a:r>
            <a:endParaRPr lang="en-US" sz="1750" dirty="0"/>
          </a:p>
        </p:txBody>
      </p:sp>
      <p:sp>
        <p:nvSpPr>
          <p:cNvPr id="5" name="Text 2"/>
          <p:cNvSpPr/>
          <p:nvPr/>
        </p:nvSpPr>
        <p:spPr>
          <a:xfrm>
            <a:off x="793790" y="4389012"/>
            <a:ext cx="9634480"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We'll explore the essential steps for successful implementation, examine potential challenges and their solutions, and highlight best practices to ensure a smooth transition. From defining clear objectives to selecting the right technology and managing organizational change, this guide will equip you with the knowledge to lead a successful RFID implementation project.</a:t>
            </a:r>
            <a:endParaRPr lang="en-US" sz="1750" dirty="0"/>
          </a:p>
        </p:txBody>
      </p:sp>
      <p:pic>
        <p:nvPicPr>
          <p:cNvPr id="9" name="Image 1" descr="preencoded.png">
            <a:extLst>
              <a:ext uri="{FF2B5EF4-FFF2-40B4-BE49-F238E27FC236}">
                <a16:creationId xmlns:a16="http://schemas.microsoft.com/office/drawing/2014/main" id="{1BD4AD97-822E-1383-B045-6C8436041CE8}"/>
              </a:ext>
            </a:extLst>
          </p:cNvPr>
          <p:cNvPicPr>
            <a:picLocks noChangeAspect="1"/>
          </p:cNvPicPr>
          <p:nvPr/>
        </p:nvPicPr>
        <p:blipFill>
          <a:blip r:embed="rId4"/>
          <a:stretch>
            <a:fillRect/>
          </a:stretch>
        </p:blipFill>
        <p:spPr>
          <a:xfrm>
            <a:off x="793790" y="5981398"/>
            <a:ext cx="5113316" cy="943384"/>
          </a:xfrm>
          <a:prstGeom prst="rect">
            <a:avLst/>
          </a:prstGeom>
        </p:spPr>
      </p:pic>
      <p:sp>
        <p:nvSpPr>
          <p:cNvPr id="10" name="TextBox 9">
            <a:extLst>
              <a:ext uri="{FF2B5EF4-FFF2-40B4-BE49-F238E27FC236}">
                <a16:creationId xmlns:a16="http://schemas.microsoft.com/office/drawing/2014/main" id="{79C9082C-4AAA-8F43-B7DF-E4E7BC361E61}"/>
              </a:ext>
            </a:extLst>
          </p:cNvPr>
          <p:cNvSpPr txBox="1"/>
          <p:nvPr/>
        </p:nvSpPr>
        <p:spPr>
          <a:xfrm>
            <a:off x="793790" y="7035961"/>
            <a:ext cx="9521464" cy="830997"/>
          </a:xfrm>
          <a:prstGeom prst="rect">
            <a:avLst/>
          </a:prstGeom>
          <a:noFill/>
        </p:spPr>
        <p:txBody>
          <a:bodyPr wrap="square" rtlCol="0">
            <a:spAutoFit/>
          </a:bodyPr>
          <a:lstStyle/>
          <a:p>
            <a:r>
              <a:rPr lang="en-US" sz="1600" dirty="0"/>
              <a:t>#RFID #WarehouseManagement #ProjectManagement #SupplyChain #InventoryTracking #SaaS #Technology #Logistics #Automation #DigitalTransformation #SmartWarehouse #WMS #ERP #TechInnovation #BusinessEfficiency #IoT #ProcessImprovement #WarehouseTech #RFIDTechnology #CloudSolutions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06805"/>
            <a:ext cx="10647164"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Performance Monitoring and Optimization</a:t>
            </a:r>
            <a:endParaRPr lang="en-US" sz="4450" dirty="0"/>
          </a:p>
        </p:txBody>
      </p:sp>
      <p:pic>
        <p:nvPicPr>
          <p:cNvPr id="3" name="Image 0" descr="preencoded.png"/>
          <p:cNvPicPr>
            <a:picLocks noChangeAspect="1"/>
          </p:cNvPicPr>
          <p:nvPr/>
        </p:nvPicPr>
        <p:blipFill>
          <a:blip r:embed="rId3"/>
          <a:stretch>
            <a:fillRect/>
          </a:stretch>
        </p:blipFill>
        <p:spPr>
          <a:xfrm>
            <a:off x="793790" y="2410897"/>
            <a:ext cx="6244709" cy="3725942"/>
          </a:xfrm>
          <a:prstGeom prst="rect">
            <a:avLst/>
          </a:prstGeom>
        </p:spPr>
      </p:pic>
      <p:sp>
        <p:nvSpPr>
          <p:cNvPr id="4" name="Shape 1"/>
          <p:cNvSpPr/>
          <p:nvPr/>
        </p:nvSpPr>
        <p:spPr>
          <a:xfrm>
            <a:off x="793790" y="6136838"/>
            <a:ext cx="226814" cy="226814"/>
          </a:xfrm>
          <a:prstGeom prst="roundRect">
            <a:avLst>
              <a:gd name="adj" fmla="val 8063"/>
            </a:avLst>
          </a:prstGeom>
          <a:solidFill>
            <a:srgbClr val="472105"/>
          </a:solidFill>
          <a:ln/>
        </p:spPr>
        <p:txBody>
          <a:bodyPr/>
          <a:lstStyle/>
          <a:p>
            <a:endParaRPr lang="en-US"/>
          </a:p>
        </p:txBody>
      </p:sp>
      <p:sp>
        <p:nvSpPr>
          <p:cNvPr id="5" name="Text 2"/>
          <p:cNvSpPr/>
          <p:nvPr/>
        </p:nvSpPr>
        <p:spPr>
          <a:xfrm>
            <a:off x="1081564" y="6136838"/>
            <a:ext cx="1692116" cy="453628"/>
          </a:xfrm>
          <a:prstGeom prst="rect">
            <a:avLst/>
          </a:prstGeom>
          <a:noFill/>
          <a:ln/>
        </p:spPr>
        <p:txBody>
          <a:bodyPr wrap="square" lIns="0" tIns="0" rIns="0" bIns="0" rtlCol="0" anchor="t"/>
          <a:lstStyle/>
          <a:p>
            <a:pPr marL="0" indent="0" algn="l">
              <a:lnSpc>
                <a:spcPts val="1750"/>
              </a:lnSpc>
              <a:buNone/>
            </a:pPr>
            <a:r>
              <a:rPr lang="en-US" sz="1750" kern="0" spc="-36" dirty="0">
                <a:solidFill>
                  <a:srgbClr val="2B2E3C"/>
                </a:solidFill>
                <a:latin typeface="Open Sans" pitchFamily="34" charset="0"/>
                <a:ea typeface="Open Sans" pitchFamily="34" charset="-122"/>
                <a:cs typeface="Open Sans" pitchFamily="34" charset="-120"/>
              </a:rPr>
              <a:t>Inventory Accuracy %</a:t>
            </a:r>
            <a:endParaRPr lang="en-US" sz="1750" dirty="0"/>
          </a:p>
        </p:txBody>
      </p:sp>
      <p:sp>
        <p:nvSpPr>
          <p:cNvPr id="6" name="Shape 3"/>
          <p:cNvSpPr/>
          <p:nvPr/>
        </p:nvSpPr>
        <p:spPr>
          <a:xfrm>
            <a:off x="2926080" y="6136838"/>
            <a:ext cx="226814" cy="226814"/>
          </a:xfrm>
          <a:prstGeom prst="roundRect">
            <a:avLst>
              <a:gd name="adj" fmla="val 8063"/>
            </a:avLst>
          </a:prstGeom>
          <a:solidFill>
            <a:srgbClr val="7A3809"/>
          </a:solidFill>
          <a:ln/>
        </p:spPr>
        <p:txBody>
          <a:bodyPr/>
          <a:lstStyle/>
          <a:p>
            <a:endParaRPr lang="en-US"/>
          </a:p>
        </p:txBody>
      </p:sp>
      <p:sp>
        <p:nvSpPr>
          <p:cNvPr id="7" name="Text 4"/>
          <p:cNvSpPr/>
          <p:nvPr/>
        </p:nvSpPr>
        <p:spPr>
          <a:xfrm>
            <a:off x="3213854" y="6136838"/>
            <a:ext cx="1692235" cy="453628"/>
          </a:xfrm>
          <a:prstGeom prst="rect">
            <a:avLst/>
          </a:prstGeom>
          <a:noFill/>
          <a:ln/>
        </p:spPr>
        <p:txBody>
          <a:bodyPr wrap="square" lIns="0" tIns="0" rIns="0" bIns="0" rtlCol="0" anchor="t"/>
          <a:lstStyle/>
          <a:p>
            <a:pPr marL="0" indent="0" algn="l">
              <a:lnSpc>
                <a:spcPts val="1750"/>
              </a:lnSpc>
              <a:buNone/>
            </a:pPr>
            <a:r>
              <a:rPr lang="en-US" sz="1750" kern="0" spc="-36" dirty="0">
                <a:solidFill>
                  <a:srgbClr val="2B2E3C"/>
                </a:solidFill>
                <a:latin typeface="Open Sans" pitchFamily="34" charset="0"/>
                <a:ea typeface="Open Sans" pitchFamily="34" charset="-122"/>
                <a:cs typeface="Open Sans" pitchFamily="34" charset="-120"/>
              </a:rPr>
              <a:t>Order Fulfillment %</a:t>
            </a:r>
            <a:endParaRPr lang="en-US" sz="1750" dirty="0"/>
          </a:p>
        </p:txBody>
      </p:sp>
      <p:sp>
        <p:nvSpPr>
          <p:cNvPr id="8" name="Shape 5"/>
          <p:cNvSpPr/>
          <p:nvPr/>
        </p:nvSpPr>
        <p:spPr>
          <a:xfrm>
            <a:off x="5058489" y="6136838"/>
            <a:ext cx="226814" cy="226814"/>
          </a:xfrm>
          <a:prstGeom prst="roundRect">
            <a:avLst>
              <a:gd name="adj" fmla="val 8063"/>
            </a:avLst>
          </a:prstGeom>
          <a:solidFill>
            <a:srgbClr val="AD4F0C"/>
          </a:solidFill>
          <a:ln/>
        </p:spPr>
        <p:txBody>
          <a:bodyPr/>
          <a:lstStyle/>
          <a:p>
            <a:endParaRPr lang="en-US"/>
          </a:p>
        </p:txBody>
      </p:sp>
      <p:sp>
        <p:nvSpPr>
          <p:cNvPr id="9" name="Text 6"/>
          <p:cNvSpPr/>
          <p:nvPr/>
        </p:nvSpPr>
        <p:spPr>
          <a:xfrm>
            <a:off x="5346263" y="6136838"/>
            <a:ext cx="1264325" cy="226814"/>
          </a:xfrm>
          <a:prstGeom prst="rect">
            <a:avLst/>
          </a:prstGeom>
          <a:noFill/>
          <a:ln/>
        </p:spPr>
        <p:txBody>
          <a:bodyPr wrap="none" lIns="0" tIns="0" rIns="0" bIns="0" rtlCol="0" anchor="t"/>
          <a:lstStyle/>
          <a:p>
            <a:pPr marL="0" indent="0" algn="l">
              <a:lnSpc>
                <a:spcPts val="1750"/>
              </a:lnSpc>
              <a:buNone/>
            </a:pPr>
            <a:r>
              <a:rPr lang="en-US" sz="1750" kern="0" spc="-36" dirty="0">
                <a:solidFill>
                  <a:srgbClr val="2B2E3C"/>
                </a:solidFill>
                <a:latin typeface="Open Sans" pitchFamily="34" charset="0"/>
                <a:ea typeface="Open Sans" pitchFamily="34" charset="-122"/>
                <a:cs typeface="Open Sans" pitchFamily="34" charset="-120"/>
              </a:rPr>
              <a:t>Labor Hours</a:t>
            </a:r>
            <a:endParaRPr lang="en-US" sz="1750" dirty="0"/>
          </a:p>
        </p:txBody>
      </p:sp>
      <p:sp>
        <p:nvSpPr>
          <p:cNvPr id="10" name="Text 7"/>
          <p:cNvSpPr/>
          <p:nvPr/>
        </p:nvSpPr>
        <p:spPr>
          <a:xfrm>
            <a:off x="7599521" y="2359819"/>
            <a:ext cx="6244709"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Post-implementation monitoring is crucial for measuring ROI and identifying optimization opportunities. Establish a performance dashboard that tracks key metrics like read accuracy rates, inventory count times, and order processing efficiency. Compare these against your pre-implementation baseline to quantify improvements.</a:t>
            </a:r>
            <a:endParaRPr lang="en-US" sz="1750" dirty="0"/>
          </a:p>
        </p:txBody>
      </p:sp>
      <p:sp>
        <p:nvSpPr>
          <p:cNvPr id="11" name="Text 8"/>
          <p:cNvSpPr/>
          <p:nvPr/>
        </p:nvSpPr>
        <p:spPr>
          <a:xfrm>
            <a:off x="7599521" y="4741307"/>
            <a:ext cx="6244709"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Schedule regular system audits to identify underperforming components and process bottlenecks. Leverage the analytics capabilities of your RFID software to gain insights into inventory movement patterns, dwell times, and seasonal variations. These insights can inform layout optimization and staffing decisions beyond just the RFID system itself.</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12696" y="620792"/>
            <a:ext cx="5986105" cy="547092"/>
          </a:xfrm>
          <a:prstGeom prst="rect">
            <a:avLst/>
          </a:prstGeom>
          <a:noFill/>
          <a:ln/>
        </p:spPr>
        <p:txBody>
          <a:bodyPr wrap="none" lIns="0" tIns="0" rIns="0" bIns="0" rtlCol="0" anchor="t"/>
          <a:lstStyle/>
          <a:p>
            <a:pPr marL="0" indent="0" algn="l">
              <a:lnSpc>
                <a:spcPts val="4300"/>
              </a:lnSpc>
              <a:buNone/>
            </a:pPr>
            <a:r>
              <a:rPr lang="en-US" sz="3400" kern="0" spc="-103" dirty="0">
                <a:solidFill>
                  <a:srgbClr val="2C3F42"/>
                </a:solidFill>
                <a:latin typeface="Bitter Medium" pitchFamily="34" charset="0"/>
                <a:ea typeface="Bitter Medium" pitchFamily="34" charset="-122"/>
                <a:cs typeface="Bitter Medium" pitchFamily="34" charset="-120"/>
              </a:rPr>
              <a:t>RFID Implementation Timeline</a:t>
            </a:r>
            <a:endParaRPr lang="en-US" sz="3400" dirty="0"/>
          </a:p>
        </p:txBody>
      </p:sp>
      <p:sp>
        <p:nvSpPr>
          <p:cNvPr id="3" name="Shape 1"/>
          <p:cNvSpPr/>
          <p:nvPr/>
        </p:nvSpPr>
        <p:spPr>
          <a:xfrm>
            <a:off x="612696" y="1517928"/>
            <a:ext cx="1675567" cy="1008578"/>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27428" y="1868329"/>
            <a:ext cx="246102" cy="307658"/>
          </a:xfrm>
          <a:prstGeom prst="rect">
            <a:avLst/>
          </a:prstGeom>
        </p:spPr>
      </p:pic>
      <p:sp>
        <p:nvSpPr>
          <p:cNvPr id="5" name="Text 2"/>
          <p:cNvSpPr/>
          <p:nvPr/>
        </p:nvSpPr>
        <p:spPr>
          <a:xfrm>
            <a:off x="2463284" y="1692950"/>
            <a:ext cx="2257306" cy="273487"/>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Planning &amp; Assessment</a:t>
            </a:r>
            <a:endParaRPr lang="en-US" sz="1700" dirty="0"/>
          </a:p>
        </p:txBody>
      </p:sp>
      <p:sp>
        <p:nvSpPr>
          <p:cNvPr id="6" name="Text 3"/>
          <p:cNvSpPr/>
          <p:nvPr/>
        </p:nvSpPr>
        <p:spPr>
          <a:xfrm>
            <a:off x="2463284" y="2071449"/>
            <a:ext cx="5671899" cy="280035"/>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2-3 months: Requirements gathering, feasibility studies, vendor selection</a:t>
            </a:r>
            <a:endParaRPr lang="en-US" sz="1350" dirty="0"/>
          </a:p>
        </p:txBody>
      </p:sp>
      <p:sp>
        <p:nvSpPr>
          <p:cNvPr id="7" name="Shape 4"/>
          <p:cNvSpPr/>
          <p:nvPr/>
        </p:nvSpPr>
        <p:spPr>
          <a:xfrm>
            <a:off x="2375773" y="2516981"/>
            <a:ext cx="11554420" cy="11430"/>
          </a:xfrm>
          <a:prstGeom prst="roundRect">
            <a:avLst>
              <a:gd name="adj" fmla="val 643338"/>
            </a:avLst>
          </a:prstGeom>
          <a:solidFill>
            <a:srgbClr val="E2C8B5"/>
          </a:solidFill>
          <a:ln/>
        </p:spPr>
        <p:txBody>
          <a:bodyPr/>
          <a:lstStyle/>
          <a:p>
            <a:endParaRPr lang="en-US"/>
          </a:p>
        </p:txBody>
      </p:sp>
      <p:sp>
        <p:nvSpPr>
          <p:cNvPr id="8" name="Shape 5"/>
          <p:cNvSpPr/>
          <p:nvPr/>
        </p:nvSpPr>
        <p:spPr>
          <a:xfrm>
            <a:off x="612696" y="2614017"/>
            <a:ext cx="3351252" cy="1008578"/>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65271" y="2964418"/>
            <a:ext cx="246102" cy="307658"/>
          </a:xfrm>
          <a:prstGeom prst="rect">
            <a:avLst/>
          </a:prstGeom>
        </p:spPr>
      </p:pic>
      <p:sp>
        <p:nvSpPr>
          <p:cNvPr id="10" name="Text 6"/>
          <p:cNvSpPr/>
          <p:nvPr/>
        </p:nvSpPr>
        <p:spPr>
          <a:xfrm>
            <a:off x="4138970" y="2789039"/>
            <a:ext cx="2188488" cy="273487"/>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Pilot Implementation</a:t>
            </a:r>
            <a:endParaRPr lang="en-US" sz="1700" dirty="0"/>
          </a:p>
        </p:txBody>
      </p:sp>
      <p:sp>
        <p:nvSpPr>
          <p:cNvPr id="11" name="Text 7"/>
          <p:cNvSpPr/>
          <p:nvPr/>
        </p:nvSpPr>
        <p:spPr>
          <a:xfrm>
            <a:off x="4138970" y="3167539"/>
            <a:ext cx="4463415" cy="280035"/>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1-2 months: Limited deployment, testing, and refinement</a:t>
            </a:r>
            <a:endParaRPr lang="en-US" sz="1350" dirty="0"/>
          </a:p>
        </p:txBody>
      </p:sp>
      <p:sp>
        <p:nvSpPr>
          <p:cNvPr id="12" name="Shape 8"/>
          <p:cNvSpPr/>
          <p:nvPr/>
        </p:nvSpPr>
        <p:spPr>
          <a:xfrm>
            <a:off x="4051459" y="3613071"/>
            <a:ext cx="9878735" cy="11430"/>
          </a:xfrm>
          <a:prstGeom prst="roundRect">
            <a:avLst>
              <a:gd name="adj" fmla="val 643338"/>
            </a:avLst>
          </a:prstGeom>
          <a:solidFill>
            <a:srgbClr val="E2C8B5"/>
          </a:solidFill>
          <a:ln/>
        </p:spPr>
        <p:txBody>
          <a:bodyPr/>
          <a:lstStyle/>
          <a:p>
            <a:endParaRPr lang="en-US"/>
          </a:p>
        </p:txBody>
      </p:sp>
      <p:sp>
        <p:nvSpPr>
          <p:cNvPr id="13" name="Shape 9"/>
          <p:cNvSpPr/>
          <p:nvPr/>
        </p:nvSpPr>
        <p:spPr>
          <a:xfrm>
            <a:off x="612696" y="3710107"/>
            <a:ext cx="5026819" cy="1008578"/>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02994" y="4060508"/>
            <a:ext cx="246102" cy="307658"/>
          </a:xfrm>
          <a:prstGeom prst="rect">
            <a:avLst/>
          </a:prstGeom>
        </p:spPr>
      </p:pic>
      <p:sp>
        <p:nvSpPr>
          <p:cNvPr id="15" name="Text 10"/>
          <p:cNvSpPr/>
          <p:nvPr/>
        </p:nvSpPr>
        <p:spPr>
          <a:xfrm>
            <a:off x="5814536" y="3885128"/>
            <a:ext cx="2188488" cy="273487"/>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Phased Rollout</a:t>
            </a:r>
            <a:endParaRPr lang="en-US" sz="1700" dirty="0"/>
          </a:p>
        </p:txBody>
      </p:sp>
      <p:sp>
        <p:nvSpPr>
          <p:cNvPr id="16" name="Text 11"/>
          <p:cNvSpPr/>
          <p:nvPr/>
        </p:nvSpPr>
        <p:spPr>
          <a:xfrm>
            <a:off x="5814536" y="4263628"/>
            <a:ext cx="4769406" cy="280035"/>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3-6 months: Systematic deployment across warehouse zones</a:t>
            </a:r>
            <a:endParaRPr lang="en-US" sz="1350" dirty="0"/>
          </a:p>
        </p:txBody>
      </p:sp>
      <p:sp>
        <p:nvSpPr>
          <p:cNvPr id="17" name="Shape 12"/>
          <p:cNvSpPr/>
          <p:nvPr/>
        </p:nvSpPr>
        <p:spPr>
          <a:xfrm>
            <a:off x="5727025" y="4709160"/>
            <a:ext cx="8203168" cy="11430"/>
          </a:xfrm>
          <a:prstGeom prst="roundRect">
            <a:avLst>
              <a:gd name="adj" fmla="val 643338"/>
            </a:avLst>
          </a:prstGeom>
          <a:solidFill>
            <a:srgbClr val="E2C8B5"/>
          </a:solidFill>
          <a:ln/>
        </p:spPr>
        <p:txBody>
          <a:bodyPr/>
          <a:lstStyle/>
          <a:p>
            <a:endParaRPr lang="en-US"/>
          </a:p>
        </p:txBody>
      </p:sp>
      <p:sp>
        <p:nvSpPr>
          <p:cNvPr id="18" name="Shape 13"/>
          <p:cNvSpPr/>
          <p:nvPr/>
        </p:nvSpPr>
        <p:spPr>
          <a:xfrm>
            <a:off x="612696" y="4806196"/>
            <a:ext cx="6702504" cy="1008578"/>
          </a:xfrm>
          <a:prstGeom prst="roundRect">
            <a:avLst>
              <a:gd name="adj" fmla="val 7291"/>
            </a:avLst>
          </a:prstGeom>
          <a:solidFill>
            <a:srgbClr val="FCE2CF"/>
          </a:solidFill>
          <a:ln w="7620">
            <a:solidFill>
              <a:srgbClr val="E2C8B5"/>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0837" y="5156597"/>
            <a:ext cx="246102" cy="307658"/>
          </a:xfrm>
          <a:prstGeom prst="rect">
            <a:avLst/>
          </a:prstGeom>
        </p:spPr>
      </p:pic>
      <p:sp>
        <p:nvSpPr>
          <p:cNvPr id="20" name="Text 14"/>
          <p:cNvSpPr/>
          <p:nvPr/>
        </p:nvSpPr>
        <p:spPr>
          <a:xfrm>
            <a:off x="7490222" y="4981218"/>
            <a:ext cx="2197179" cy="273487"/>
          </a:xfrm>
          <a:prstGeom prst="rect">
            <a:avLst/>
          </a:prstGeom>
          <a:noFill/>
          <a:ln/>
        </p:spPr>
        <p:txBody>
          <a:bodyPr wrap="none" lIns="0" tIns="0" rIns="0" bIns="0" rtlCol="0" anchor="t"/>
          <a:lstStyle/>
          <a:p>
            <a:pPr marL="0" indent="0" algn="l">
              <a:lnSpc>
                <a:spcPts val="2150"/>
              </a:lnSpc>
              <a:buNone/>
            </a:pPr>
            <a:r>
              <a:rPr lang="en-US" sz="1700" kern="0" spc="-52" dirty="0">
                <a:solidFill>
                  <a:srgbClr val="2B2E3C"/>
                </a:solidFill>
                <a:latin typeface="Bitter Medium" pitchFamily="34" charset="0"/>
                <a:ea typeface="Bitter Medium" pitchFamily="34" charset="-122"/>
                <a:cs typeface="Bitter Medium" pitchFamily="34" charset="-120"/>
              </a:rPr>
              <a:t>Optimization &amp; Scaling</a:t>
            </a:r>
            <a:endParaRPr lang="en-US" sz="1700" dirty="0"/>
          </a:p>
        </p:txBody>
      </p:sp>
      <p:sp>
        <p:nvSpPr>
          <p:cNvPr id="21" name="Text 15"/>
          <p:cNvSpPr/>
          <p:nvPr/>
        </p:nvSpPr>
        <p:spPr>
          <a:xfrm>
            <a:off x="7490222" y="5359717"/>
            <a:ext cx="5979081" cy="280035"/>
          </a:xfrm>
          <a:prstGeom prst="rect">
            <a:avLst/>
          </a:prstGeom>
          <a:noFill/>
          <a:ln/>
        </p:spPr>
        <p:txBody>
          <a:bodyPr wrap="non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Ongoing: Performance monitoring, system refinements, expanded use cases</a:t>
            </a:r>
            <a:endParaRPr lang="en-US" sz="1350" dirty="0"/>
          </a:p>
        </p:txBody>
      </p:sp>
      <p:sp>
        <p:nvSpPr>
          <p:cNvPr id="22" name="Text 16"/>
          <p:cNvSpPr/>
          <p:nvPr/>
        </p:nvSpPr>
        <p:spPr>
          <a:xfrm>
            <a:off x="612696" y="6011704"/>
            <a:ext cx="13405009" cy="840105"/>
          </a:xfrm>
          <a:prstGeom prst="rect">
            <a:avLst/>
          </a:prstGeom>
          <a:noFill/>
          <a:ln/>
        </p:spPr>
        <p:txBody>
          <a:bodyPr wrap="squar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A realistic implementation timeline is essential for managing expectations and resource allocation. The entire process typically takes 6-12 months for a medium-sized warehouse, though this can vary based on complexity and scale. Allow for contingency time in your project plan, particularly during the pilot and initial rollout phases when unexpected issues are most likely to arise.</a:t>
            </a:r>
            <a:endParaRPr lang="en-US" sz="1350" dirty="0"/>
          </a:p>
        </p:txBody>
      </p:sp>
      <p:sp>
        <p:nvSpPr>
          <p:cNvPr id="23" name="Text 17"/>
          <p:cNvSpPr/>
          <p:nvPr/>
        </p:nvSpPr>
        <p:spPr>
          <a:xfrm>
            <a:off x="612696" y="7048738"/>
            <a:ext cx="13405009" cy="560070"/>
          </a:xfrm>
          <a:prstGeom prst="rect">
            <a:avLst/>
          </a:prstGeom>
          <a:noFill/>
          <a:ln/>
        </p:spPr>
        <p:txBody>
          <a:bodyPr wrap="square" lIns="0" tIns="0" rIns="0" bIns="0" rtlCol="0" anchor="t"/>
          <a:lstStyle/>
          <a:p>
            <a:pPr marL="0" indent="0" algn="l">
              <a:lnSpc>
                <a:spcPts val="2200"/>
              </a:lnSpc>
              <a:buNone/>
            </a:pPr>
            <a:r>
              <a:rPr lang="en-US" sz="1350" kern="0" spc="-28" dirty="0">
                <a:solidFill>
                  <a:srgbClr val="2B2E3C"/>
                </a:solidFill>
                <a:latin typeface="Open Sans" pitchFamily="34" charset="0"/>
                <a:ea typeface="Open Sans" pitchFamily="34" charset="-122"/>
                <a:cs typeface="Open Sans" pitchFamily="34" charset="-120"/>
              </a:rPr>
              <a:t>Consider seasonal business fluctuations when scheduling implementation activities. Avoid deploying major changes during peak operational periods when disruptions would have the greatest impact on business performance.</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27603"/>
            <a:ext cx="11502747"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Key Takeaways for Successful Implementation</a:t>
            </a:r>
            <a:endParaRPr lang="en-US" sz="4450" dirty="0"/>
          </a:p>
        </p:txBody>
      </p:sp>
      <p:sp>
        <p:nvSpPr>
          <p:cNvPr id="3" name="Text 1"/>
          <p:cNvSpPr/>
          <p:nvPr/>
        </p:nvSpPr>
        <p:spPr>
          <a:xfrm>
            <a:off x="793790" y="2103358"/>
            <a:ext cx="4120753" cy="748427"/>
          </a:xfrm>
          <a:prstGeom prst="rect">
            <a:avLst/>
          </a:prstGeom>
          <a:noFill/>
          <a:ln/>
        </p:spPr>
        <p:txBody>
          <a:bodyPr wrap="none" lIns="0" tIns="0" rIns="0" bIns="0" rtlCol="0" anchor="t"/>
          <a:lstStyle/>
          <a:p>
            <a:pPr marL="0" indent="0" algn="ctr">
              <a:lnSpc>
                <a:spcPts val="5850"/>
              </a:lnSpc>
              <a:buNone/>
            </a:pPr>
            <a:r>
              <a:rPr lang="en-US" sz="5850" kern="0" spc="-177" dirty="0">
                <a:solidFill>
                  <a:srgbClr val="2B2E3C"/>
                </a:solidFill>
                <a:latin typeface="Bitter Medium" pitchFamily="34" charset="0"/>
                <a:ea typeface="Bitter Medium" pitchFamily="34" charset="-122"/>
                <a:cs typeface="Bitter Medium" pitchFamily="34" charset="-120"/>
              </a:rPr>
              <a:t>20%</a:t>
            </a:r>
            <a:endParaRPr lang="en-US" sz="5850" dirty="0"/>
          </a:p>
        </p:txBody>
      </p:sp>
      <p:sp>
        <p:nvSpPr>
          <p:cNvPr id="4" name="Text 2"/>
          <p:cNvSpPr/>
          <p:nvPr/>
        </p:nvSpPr>
        <p:spPr>
          <a:xfrm>
            <a:off x="1383149" y="3135154"/>
            <a:ext cx="2941915" cy="354330"/>
          </a:xfrm>
          <a:prstGeom prst="rect">
            <a:avLst/>
          </a:prstGeom>
          <a:noFill/>
          <a:ln/>
        </p:spPr>
        <p:txBody>
          <a:bodyPr wrap="none" lIns="0" tIns="0" rIns="0" bIns="0" rtlCol="0" anchor="t"/>
          <a:lstStyle/>
          <a:p>
            <a:pPr marL="0" indent="0" algn="ctr">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Average Efficiency Gain</a:t>
            </a:r>
            <a:endParaRPr lang="en-US" sz="2200" dirty="0"/>
          </a:p>
        </p:txBody>
      </p:sp>
      <p:sp>
        <p:nvSpPr>
          <p:cNvPr id="5" name="Text 3"/>
          <p:cNvSpPr/>
          <p:nvPr/>
        </p:nvSpPr>
        <p:spPr>
          <a:xfrm>
            <a:off x="793790" y="3625572"/>
            <a:ext cx="4120753" cy="1088708"/>
          </a:xfrm>
          <a:prstGeom prst="rect">
            <a:avLst/>
          </a:prstGeom>
          <a:noFill/>
          <a:ln/>
        </p:spPr>
        <p:txBody>
          <a:bodyPr wrap="square" lIns="0" tIns="0" rIns="0" bIns="0" rtlCol="0" anchor="t"/>
          <a:lstStyle/>
          <a:p>
            <a:pPr marL="0" indent="0" algn="ctr">
              <a:lnSpc>
                <a:spcPts val="2850"/>
              </a:lnSpc>
              <a:buNone/>
            </a:pPr>
            <a:r>
              <a:rPr lang="en-US" sz="1750" kern="0" spc="-36" dirty="0">
                <a:solidFill>
                  <a:srgbClr val="2B2E3C"/>
                </a:solidFill>
                <a:latin typeface="Open Sans" pitchFamily="34" charset="0"/>
                <a:ea typeface="Open Sans" pitchFamily="34" charset="-122"/>
                <a:cs typeface="Open Sans" pitchFamily="34" charset="-120"/>
              </a:rPr>
              <a:t>Typical improvement in operational efficiency after successful RFID implementation</a:t>
            </a:r>
            <a:endParaRPr lang="en-US" sz="1750" dirty="0"/>
          </a:p>
        </p:txBody>
      </p:sp>
      <p:sp>
        <p:nvSpPr>
          <p:cNvPr id="6" name="Text 4"/>
          <p:cNvSpPr/>
          <p:nvPr/>
        </p:nvSpPr>
        <p:spPr>
          <a:xfrm>
            <a:off x="5254704" y="2103358"/>
            <a:ext cx="4120872" cy="748427"/>
          </a:xfrm>
          <a:prstGeom prst="rect">
            <a:avLst/>
          </a:prstGeom>
          <a:noFill/>
          <a:ln/>
        </p:spPr>
        <p:txBody>
          <a:bodyPr wrap="none" lIns="0" tIns="0" rIns="0" bIns="0" rtlCol="0" anchor="t"/>
          <a:lstStyle/>
          <a:p>
            <a:pPr marL="0" indent="0" algn="ctr">
              <a:lnSpc>
                <a:spcPts val="5850"/>
              </a:lnSpc>
              <a:buNone/>
            </a:pPr>
            <a:r>
              <a:rPr lang="en-US" sz="5850" kern="0" spc="-177" dirty="0">
                <a:solidFill>
                  <a:srgbClr val="2B2E3C"/>
                </a:solidFill>
                <a:latin typeface="Bitter Medium" pitchFamily="34" charset="0"/>
                <a:ea typeface="Bitter Medium" pitchFamily="34" charset="-122"/>
                <a:cs typeface="Bitter Medium" pitchFamily="34" charset="-120"/>
              </a:rPr>
              <a:t>99.9%</a:t>
            </a:r>
            <a:endParaRPr lang="en-US" sz="5850" dirty="0"/>
          </a:p>
        </p:txBody>
      </p:sp>
      <p:sp>
        <p:nvSpPr>
          <p:cNvPr id="7" name="Text 5"/>
          <p:cNvSpPr/>
          <p:nvPr/>
        </p:nvSpPr>
        <p:spPr>
          <a:xfrm>
            <a:off x="5897523" y="3135154"/>
            <a:ext cx="2835235" cy="354330"/>
          </a:xfrm>
          <a:prstGeom prst="rect">
            <a:avLst/>
          </a:prstGeom>
          <a:noFill/>
          <a:ln/>
        </p:spPr>
        <p:txBody>
          <a:bodyPr wrap="none" lIns="0" tIns="0" rIns="0" bIns="0" rtlCol="0" anchor="t"/>
          <a:lstStyle/>
          <a:p>
            <a:pPr marL="0" indent="0" algn="ctr">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Inventory Accuracy</a:t>
            </a:r>
            <a:endParaRPr lang="en-US" sz="2200" dirty="0"/>
          </a:p>
        </p:txBody>
      </p:sp>
      <p:sp>
        <p:nvSpPr>
          <p:cNvPr id="8" name="Text 6"/>
          <p:cNvSpPr/>
          <p:nvPr/>
        </p:nvSpPr>
        <p:spPr>
          <a:xfrm>
            <a:off x="5254704" y="3625572"/>
            <a:ext cx="4120872" cy="725805"/>
          </a:xfrm>
          <a:prstGeom prst="rect">
            <a:avLst/>
          </a:prstGeom>
          <a:noFill/>
          <a:ln/>
        </p:spPr>
        <p:txBody>
          <a:bodyPr wrap="square" lIns="0" tIns="0" rIns="0" bIns="0" rtlCol="0" anchor="t"/>
          <a:lstStyle/>
          <a:p>
            <a:pPr marL="0" indent="0" algn="ctr">
              <a:lnSpc>
                <a:spcPts val="2850"/>
              </a:lnSpc>
              <a:buNone/>
            </a:pPr>
            <a:r>
              <a:rPr lang="en-US" sz="1750" kern="0" spc="-36" dirty="0">
                <a:solidFill>
                  <a:srgbClr val="2B2E3C"/>
                </a:solidFill>
                <a:latin typeface="Open Sans" pitchFamily="34" charset="0"/>
                <a:ea typeface="Open Sans" pitchFamily="34" charset="-122"/>
                <a:cs typeface="Open Sans" pitchFamily="34" charset="-120"/>
              </a:rPr>
              <a:t>Potential inventory accuracy achievable with properly configured RFID systems</a:t>
            </a:r>
            <a:endParaRPr lang="en-US" sz="1750" dirty="0"/>
          </a:p>
        </p:txBody>
      </p:sp>
      <p:sp>
        <p:nvSpPr>
          <p:cNvPr id="9" name="Text 7"/>
          <p:cNvSpPr/>
          <p:nvPr/>
        </p:nvSpPr>
        <p:spPr>
          <a:xfrm>
            <a:off x="9715738" y="2103358"/>
            <a:ext cx="4120753" cy="748427"/>
          </a:xfrm>
          <a:prstGeom prst="rect">
            <a:avLst/>
          </a:prstGeom>
          <a:noFill/>
          <a:ln/>
        </p:spPr>
        <p:txBody>
          <a:bodyPr wrap="none" lIns="0" tIns="0" rIns="0" bIns="0" rtlCol="0" anchor="t"/>
          <a:lstStyle/>
          <a:p>
            <a:pPr marL="0" indent="0" algn="ctr">
              <a:lnSpc>
                <a:spcPts val="5850"/>
              </a:lnSpc>
              <a:buNone/>
            </a:pPr>
            <a:r>
              <a:rPr lang="en-US" sz="5850" kern="0" spc="-177" dirty="0">
                <a:solidFill>
                  <a:srgbClr val="2B2E3C"/>
                </a:solidFill>
                <a:latin typeface="Bitter Medium" pitchFamily="34" charset="0"/>
                <a:ea typeface="Bitter Medium" pitchFamily="34" charset="-122"/>
                <a:cs typeface="Bitter Medium" pitchFamily="34" charset="-120"/>
              </a:rPr>
              <a:t>6-12</a:t>
            </a:r>
            <a:endParaRPr lang="en-US" sz="5850" dirty="0"/>
          </a:p>
        </p:txBody>
      </p:sp>
      <p:sp>
        <p:nvSpPr>
          <p:cNvPr id="10" name="Text 8"/>
          <p:cNvSpPr/>
          <p:nvPr/>
        </p:nvSpPr>
        <p:spPr>
          <a:xfrm>
            <a:off x="10358438" y="3135154"/>
            <a:ext cx="2835235" cy="354330"/>
          </a:xfrm>
          <a:prstGeom prst="rect">
            <a:avLst/>
          </a:prstGeom>
          <a:noFill/>
          <a:ln/>
        </p:spPr>
        <p:txBody>
          <a:bodyPr wrap="none" lIns="0" tIns="0" rIns="0" bIns="0" rtlCol="0" anchor="t"/>
          <a:lstStyle/>
          <a:p>
            <a:pPr marL="0" indent="0" algn="ctr">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ROI Timeline (Months)</a:t>
            </a:r>
            <a:endParaRPr lang="en-US" sz="2200" dirty="0"/>
          </a:p>
        </p:txBody>
      </p:sp>
      <p:sp>
        <p:nvSpPr>
          <p:cNvPr id="11" name="Text 9"/>
          <p:cNvSpPr/>
          <p:nvPr/>
        </p:nvSpPr>
        <p:spPr>
          <a:xfrm>
            <a:off x="9715738" y="3625572"/>
            <a:ext cx="4120753" cy="725805"/>
          </a:xfrm>
          <a:prstGeom prst="rect">
            <a:avLst/>
          </a:prstGeom>
          <a:noFill/>
          <a:ln/>
        </p:spPr>
        <p:txBody>
          <a:bodyPr wrap="square" lIns="0" tIns="0" rIns="0" bIns="0" rtlCol="0" anchor="t"/>
          <a:lstStyle/>
          <a:p>
            <a:pPr marL="0" indent="0" algn="ctr">
              <a:lnSpc>
                <a:spcPts val="2850"/>
              </a:lnSpc>
              <a:buNone/>
            </a:pPr>
            <a:r>
              <a:rPr lang="en-US" sz="1750" kern="0" spc="-36" dirty="0">
                <a:solidFill>
                  <a:srgbClr val="2B2E3C"/>
                </a:solidFill>
                <a:latin typeface="Open Sans" pitchFamily="34" charset="0"/>
                <a:ea typeface="Open Sans" pitchFamily="34" charset="-122"/>
                <a:cs typeface="Open Sans" pitchFamily="34" charset="-120"/>
              </a:rPr>
              <a:t>Typical period for achieving return on investment in warehouse environments</a:t>
            </a:r>
            <a:endParaRPr lang="en-US" sz="1750" dirty="0"/>
          </a:p>
        </p:txBody>
      </p:sp>
      <p:sp>
        <p:nvSpPr>
          <p:cNvPr id="12" name="Text 10"/>
          <p:cNvSpPr/>
          <p:nvPr/>
        </p:nvSpPr>
        <p:spPr>
          <a:xfrm>
            <a:off x="793790" y="4969431"/>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Successful RFID implementation requires a methodical approach with clear objectives, thorough planning, and ongoing optimization. Start with a solid foundation by conducting proper feasibility studies and selecting the right technology for your specific needs. Prioritize integration with existing systems to maximize value and minimize disruption.</a:t>
            </a:r>
            <a:endParaRPr lang="en-US" sz="1750" dirty="0"/>
          </a:p>
        </p:txBody>
      </p:sp>
      <p:sp>
        <p:nvSpPr>
          <p:cNvPr id="13" name="Text 11"/>
          <p:cNvSpPr/>
          <p:nvPr/>
        </p:nvSpPr>
        <p:spPr>
          <a:xfrm>
            <a:off x="793790" y="6313289"/>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Remember that RFID implementation is as much about people as it is about technology. Invest in comprehensive training and change management to ensure employee adoption. Finally, maintain a continuous improvement mindset by regularly reviewing system performance and exploring new use cases that can further enhance your warehouse operations.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9346" y="639723"/>
            <a:ext cx="5606177" cy="636508"/>
          </a:xfrm>
          <a:prstGeom prst="rect">
            <a:avLst/>
          </a:prstGeom>
          <a:noFill/>
          <a:ln/>
        </p:spPr>
        <p:txBody>
          <a:bodyPr wrap="none" lIns="0" tIns="0" rIns="0" bIns="0" rtlCol="0" anchor="t"/>
          <a:lstStyle/>
          <a:p>
            <a:pPr marL="0" indent="0" algn="l">
              <a:lnSpc>
                <a:spcPts val="5000"/>
              </a:lnSpc>
              <a:buNone/>
            </a:pPr>
            <a:r>
              <a:rPr lang="en-US" sz="4000" kern="0" spc="-120" dirty="0">
                <a:solidFill>
                  <a:srgbClr val="2C3F42"/>
                </a:solidFill>
                <a:latin typeface="Bitter Medium" pitchFamily="34" charset="0"/>
                <a:ea typeface="Bitter Medium" pitchFamily="34" charset="-122"/>
                <a:cs typeface="Bitter Medium" pitchFamily="34" charset="-120"/>
              </a:rPr>
              <a:t>Defining Clear Objectives</a:t>
            </a:r>
            <a:endParaRPr lang="en-US" sz="4000" dirty="0"/>
          </a:p>
        </p:txBody>
      </p:sp>
      <p:sp>
        <p:nvSpPr>
          <p:cNvPr id="4" name="Shape 1"/>
          <p:cNvSpPr/>
          <p:nvPr/>
        </p:nvSpPr>
        <p:spPr>
          <a:xfrm>
            <a:off x="6199346" y="1810822"/>
            <a:ext cx="458272" cy="458272"/>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275665" y="1848981"/>
            <a:ext cx="305514" cy="381833"/>
          </a:xfrm>
          <a:prstGeom prst="rect">
            <a:avLst/>
          </a:prstGeom>
        </p:spPr>
      </p:pic>
      <p:sp>
        <p:nvSpPr>
          <p:cNvPr id="6" name="Text 2"/>
          <p:cNvSpPr/>
          <p:nvPr/>
        </p:nvSpPr>
        <p:spPr>
          <a:xfrm>
            <a:off x="6861215" y="1810822"/>
            <a:ext cx="2546152" cy="318254"/>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Identify Primary Goals</a:t>
            </a:r>
            <a:endParaRPr lang="en-US" sz="2000" dirty="0"/>
          </a:p>
        </p:txBody>
      </p:sp>
      <p:sp>
        <p:nvSpPr>
          <p:cNvPr id="7" name="Text 3"/>
          <p:cNvSpPr/>
          <p:nvPr/>
        </p:nvSpPr>
        <p:spPr>
          <a:xfrm>
            <a:off x="6861215" y="2251234"/>
            <a:ext cx="3095387" cy="1955244"/>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Determine specific objectives such as reducing inventory errors by a target percentage, minimizing theft incidents, or improving tracking accuracy for high-value items.</a:t>
            </a:r>
            <a:endParaRPr lang="en-US" sz="1600" dirty="0"/>
          </a:p>
        </p:txBody>
      </p:sp>
      <p:sp>
        <p:nvSpPr>
          <p:cNvPr id="8" name="Shape 4"/>
          <p:cNvSpPr/>
          <p:nvPr/>
        </p:nvSpPr>
        <p:spPr>
          <a:xfrm>
            <a:off x="10160198" y="1810822"/>
            <a:ext cx="458272" cy="458272"/>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10236518" y="1848981"/>
            <a:ext cx="305514" cy="381833"/>
          </a:xfrm>
          <a:prstGeom prst="rect">
            <a:avLst/>
          </a:prstGeom>
        </p:spPr>
      </p:pic>
      <p:sp>
        <p:nvSpPr>
          <p:cNvPr id="10" name="Text 5"/>
          <p:cNvSpPr/>
          <p:nvPr/>
        </p:nvSpPr>
        <p:spPr>
          <a:xfrm>
            <a:off x="10822067" y="1810822"/>
            <a:ext cx="2916674" cy="318254"/>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Establish Measurable KPIs</a:t>
            </a:r>
            <a:endParaRPr lang="en-US" sz="2000" dirty="0"/>
          </a:p>
        </p:txBody>
      </p:sp>
      <p:sp>
        <p:nvSpPr>
          <p:cNvPr id="11" name="Text 6"/>
          <p:cNvSpPr/>
          <p:nvPr/>
        </p:nvSpPr>
        <p:spPr>
          <a:xfrm>
            <a:off x="10822067" y="2251234"/>
            <a:ext cx="3095387" cy="1629370"/>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Create clear metrics for success including inventory accuracy rates, picking speed improvements, and labor cost reductions.</a:t>
            </a:r>
            <a:endParaRPr lang="en-US" sz="1600" dirty="0"/>
          </a:p>
        </p:txBody>
      </p:sp>
      <p:sp>
        <p:nvSpPr>
          <p:cNvPr id="12" name="Shape 7"/>
          <p:cNvSpPr/>
          <p:nvPr/>
        </p:nvSpPr>
        <p:spPr>
          <a:xfrm>
            <a:off x="6199346" y="4639151"/>
            <a:ext cx="458272" cy="458272"/>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275665" y="4677311"/>
            <a:ext cx="305514" cy="381833"/>
          </a:xfrm>
          <a:prstGeom prst="rect">
            <a:avLst/>
          </a:prstGeom>
        </p:spPr>
      </p:pic>
      <p:sp>
        <p:nvSpPr>
          <p:cNvPr id="14" name="Text 8"/>
          <p:cNvSpPr/>
          <p:nvPr/>
        </p:nvSpPr>
        <p:spPr>
          <a:xfrm>
            <a:off x="6861215" y="4639151"/>
            <a:ext cx="2981920" cy="318254"/>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Secure Stakeholder Buy-in</a:t>
            </a:r>
            <a:endParaRPr lang="en-US" sz="2000" dirty="0"/>
          </a:p>
        </p:txBody>
      </p:sp>
      <p:sp>
        <p:nvSpPr>
          <p:cNvPr id="15" name="Text 9"/>
          <p:cNvSpPr/>
          <p:nvPr/>
        </p:nvSpPr>
        <p:spPr>
          <a:xfrm>
            <a:off x="6861215" y="5079563"/>
            <a:ext cx="7056239" cy="651748"/>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Engage key stakeholders early including operations managers, IT personnel, and finance teams to align expectations and ensure organizational support.</a:t>
            </a:r>
            <a:endParaRPr lang="en-US" sz="1600" dirty="0"/>
          </a:p>
        </p:txBody>
      </p:sp>
      <p:sp>
        <p:nvSpPr>
          <p:cNvPr id="16" name="Text 10"/>
          <p:cNvSpPr/>
          <p:nvPr/>
        </p:nvSpPr>
        <p:spPr>
          <a:xfrm>
            <a:off x="6199346" y="5960388"/>
            <a:ext cx="7718108" cy="1629370"/>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Starting with well-defined objectives creates a solid foundation for your RFID implementation project. These objectives will guide technology selection, determine the scale of implementation, and help justify the investment to upper management. Revisit these goals regularly throughout the project to maintain focus and track progress.</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040130"/>
            <a:ext cx="7457956"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Conducting a Feasibility Study</a:t>
            </a:r>
            <a:endParaRPr lang="en-US" sz="4450" dirty="0"/>
          </a:p>
        </p:txBody>
      </p:sp>
      <p:sp>
        <p:nvSpPr>
          <p:cNvPr id="3" name="Text 1"/>
          <p:cNvSpPr/>
          <p:nvPr/>
        </p:nvSpPr>
        <p:spPr>
          <a:xfrm>
            <a:off x="793790" y="2315885"/>
            <a:ext cx="3355896"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Infrastructure Assessment</a:t>
            </a:r>
            <a:endParaRPr lang="en-US" sz="2200" dirty="0"/>
          </a:p>
        </p:txBody>
      </p:sp>
      <p:sp>
        <p:nvSpPr>
          <p:cNvPr id="4" name="Text 2"/>
          <p:cNvSpPr/>
          <p:nvPr/>
        </p:nvSpPr>
        <p:spPr>
          <a:xfrm>
            <a:off x="793790" y="2897029"/>
            <a:ext cx="6244709"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Evaluate your current warehouse layout, shelving materials, and potential signal interference sources. Metal racks, concrete walls, and high-moisture environments can impact RFID performance.</a:t>
            </a:r>
            <a:endParaRPr lang="en-US" sz="1750" dirty="0"/>
          </a:p>
        </p:txBody>
      </p:sp>
      <p:sp>
        <p:nvSpPr>
          <p:cNvPr id="5" name="Text 3"/>
          <p:cNvSpPr/>
          <p:nvPr/>
        </p:nvSpPr>
        <p:spPr>
          <a:xfrm>
            <a:off x="793790" y="4552712"/>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Document your existing technology stack including WMS, ERP systems, and network infrastructure to identify integration requirements.</a:t>
            </a:r>
            <a:endParaRPr lang="en-US" sz="1750" dirty="0"/>
          </a:p>
        </p:txBody>
      </p:sp>
      <p:sp>
        <p:nvSpPr>
          <p:cNvPr id="6" name="Text 4"/>
          <p:cNvSpPr/>
          <p:nvPr/>
        </p:nvSpPr>
        <p:spPr>
          <a:xfrm>
            <a:off x="7599521" y="2315885"/>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ROI Calculation</a:t>
            </a:r>
            <a:endParaRPr lang="en-US" sz="2200" dirty="0"/>
          </a:p>
        </p:txBody>
      </p:sp>
      <p:sp>
        <p:nvSpPr>
          <p:cNvPr id="7" name="Text 5"/>
          <p:cNvSpPr/>
          <p:nvPr/>
        </p:nvSpPr>
        <p:spPr>
          <a:xfrm>
            <a:off x="7599521" y="2897029"/>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Quantify potential benefits including labor savings from automated inventory counts, reduced shipping errors, and improved asset utilization.</a:t>
            </a:r>
            <a:endParaRPr lang="en-US" sz="1750" dirty="0"/>
          </a:p>
        </p:txBody>
      </p:sp>
      <p:sp>
        <p:nvSpPr>
          <p:cNvPr id="8" name="Text 6"/>
          <p:cNvSpPr/>
          <p:nvPr/>
        </p:nvSpPr>
        <p:spPr>
          <a:xfrm>
            <a:off x="7599521" y="4189809"/>
            <a:ext cx="6244709"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Factor in implementation costs such as hardware (readers, tags, antennas), software licenses, integration services, and ongoing maintenance.</a:t>
            </a:r>
            <a:endParaRPr lang="en-US" sz="1750" dirty="0"/>
          </a:p>
        </p:txBody>
      </p:sp>
      <p:sp>
        <p:nvSpPr>
          <p:cNvPr id="9" name="Text 7"/>
          <p:cNvSpPr/>
          <p:nvPr/>
        </p:nvSpPr>
        <p:spPr>
          <a:xfrm>
            <a:off x="793790" y="6100643"/>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A thorough feasibility study helps identify potential obstacles before significant resources are committed. Work with RFID vendors to conduct site surveys that test signal propagation in your specific environment. This data will inform tag selection and reader placement decisions, ensuring optimal system performance once deployed.</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92862"/>
            <a:ext cx="8955286"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Selecting the Right RFID Technology</a:t>
            </a:r>
            <a:endParaRPr lang="en-US" sz="4450" dirty="0"/>
          </a:p>
        </p:txBody>
      </p:sp>
      <p:sp>
        <p:nvSpPr>
          <p:cNvPr id="3" name="Shape 1"/>
          <p:cNvSpPr/>
          <p:nvPr/>
        </p:nvSpPr>
        <p:spPr>
          <a:xfrm>
            <a:off x="793790" y="2155269"/>
            <a:ext cx="4196358" cy="3737491"/>
          </a:xfrm>
          <a:prstGeom prst="roundRect">
            <a:avLst>
              <a:gd name="adj" fmla="val 2549"/>
            </a:avLst>
          </a:prstGeom>
          <a:solidFill>
            <a:srgbClr val="FCE2CF"/>
          </a:solidFill>
          <a:ln w="7620">
            <a:solidFill>
              <a:srgbClr val="E2C8B5"/>
            </a:solidFill>
            <a:prstDash val="solid"/>
          </a:ln>
        </p:spPr>
        <p:txBody>
          <a:bodyPr/>
          <a:lstStyle/>
          <a:p>
            <a:endParaRPr lang="en-US"/>
          </a:p>
        </p:txBody>
      </p:sp>
      <p:sp>
        <p:nvSpPr>
          <p:cNvPr id="4" name="Text 2"/>
          <p:cNvSpPr/>
          <p:nvPr/>
        </p:nvSpPr>
        <p:spPr>
          <a:xfrm>
            <a:off x="1028224" y="238970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Passive RFID</a:t>
            </a:r>
            <a:endParaRPr lang="en-US" sz="2200" dirty="0"/>
          </a:p>
        </p:txBody>
      </p:sp>
      <p:sp>
        <p:nvSpPr>
          <p:cNvPr id="5" name="Text 3"/>
          <p:cNvSpPr/>
          <p:nvPr/>
        </p:nvSpPr>
        <p:spPr>
          <a:xfrm>
            <a:off x="1028224" y="28801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No internal power source</a:t>
            </a:r>
            <a:endParaRPr lang="en-US" sz="1750" dirty="0"/>
          </a:p>
        </p:txBody>
      </p:sp>
      <p:sp>
        <p:nvSpPr>
          <p:cNvPr id="6" name="Text 4"/>
          <p:cNvSpPr/>
          <p:nvPr/>
        </p:nvSpPr>
        <p:spPr>
          <a:xfrm>
            <a:off x="1028224" y="33223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Lower cost per tag ($0.10-$1.50)</a:t>
            </a:r>
            <a:endParaRPr lang="en-US" sz="1750" dirty="0"/>
          </a:p>
        </p:txBody>
      </p:sp>
      <p:sp>
        <p:nvSpPr>
          <p:cNvPr id="7" name="Text 5"/>
          <p:cNvSpPr/>
          <p:nvPr/>
        </p:nvSpPr>
        <p:spPr>
          <a:xfrm>
            <a:off x="1028224" y="3764518"/>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Shorter read range (up to 20 feet)</a:t>
            </a:r>
            <a:endParaRPr lang="en-US" sz="1750" dirty="0"/>
          </a:p>
        </p:txBody>
      </p:sp>
      <p:sp>
        <p:nvSpPr>
          <p:cNvPr id="8" name="Text 6"/>
          <p:cNvSpPr/>
          <p:nvPr/>
        </p:nvSpPr>
        <p:spPr>
          <a:xfrm>
            <a:off x="1028224" y="4569619"/>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Ideal for high-volume inventory tracking</a:t>
            </a:r>
            <a:endParaRPr lang="en-US" sz="1750" dirty="0"/>
          </a:p>
        </p:txBody>
      </p:sp>
      <p:sp>
        <p:nvSpPr>
          <p:cNvPr id="9" name="Shape 7"/>
          <p:cNvSpPr/>
          <p:nvPr/>
        </p:nvSpPr>
        <p:spPr>
          <a:xfrm>
            <a:off x="5216962" y="2155269"/>
            <a:ext cx="4196358" cy="3737491"/>
          </a:xfrm>
          <a:prstGeom prst="roundRect">
            <a:avLst>
              <a:gd name="adj" fmla="val 2549"/>
            </a:avLst>
          </a:prstGeom>
          <a:solidFill>
            <a:srgbClr val="FCE2CF"/>
          </a:solidFill>
          <a:ln w="7620">
            <a:solidFill>
              <a:srgbClr val="E2C8B5"/>
            </a:solidFill>
            <a:prstDash val="solid"/>
          </a:ln>
        </p:spPr>
        <p:txBody>
          <a:bodyPr/>
          <a:lstStyle/>
          <a:p>
            <a:endParaRPr lang="en-US"/>
          </a:p>
        </p:txBody>
      </p:sp>
      <p:sp>
        <p:nvSpPr>
          <p:cNvPr id="10" name="Text 8"/>
          <p:cNvSpPr/>
          <p:nvPr/>
        </p:nvSpPr>
        <p:spPr>
          <a:xfrm>
            <a:off x="5451396" y="238970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Active RFID</a:t>
            </a:r>
            <a:endParaRPr lang="en-US" sz="2200" dirty="0"/>
          </a:p>
        </p:txBody>
      </p:sp>
      <p:sp>
        <p:nvSpPr>
          <p:cNvPr id="11" name="Text 9"/>
          <p:cNvSpPr/>
          <p:nvPr/>
        </p:nvSpPr>
        <p:spPr>
          <a:xfrm>
            <a:off x="5451396" y="28801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Battery-powered tags</a:t>
            </a:r>
            <a:endParaRPr lang="en-US" sz="1750" dirty="0"/>
          </a:p>
        </p:txBody>
      </p:sp>
      <p:sp>
        <p:nvSpPr>
          <p:cNvPr id="12" name="Text 10"/>
          <p:cNvSpPr/>
          <p:nvPr/>
        </p:nvSpPr>
        <p:spPr>
          <a:xfrm>
            <a:off x="5451396" y="33223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Higher cost per tag ($5-$50+)</a:t>
            </a:r>
            <a:endParaRPr lang="en-US" sz="1750" dirty="0"/>
          </a:p>
        </p:txBody>
      </p:sp>
      <p:sp>
        <p:nvSpPr>
          <p:cNvPr id="13" name="Text 11"/>
          <p:cNvSpPr/>
          <p:nvPr/>
        </p:nvSpPr>
        <p:spPr>
          <a:xfrm>
            <a:off x="5451396" y="3764518"/>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Extended read range (up to 300+ feet)</a:t>
            </a:r>
            <a:endParaRPr lang="en-US" sz="1750" dirty="0"/>
          </a:p>
        </p:txBody>
      </p:sp>
      <p:sp>
        <p:nvSpPr>
          <p:cNvPr id="14" name="Text 12"/>
          <p:cNvSpPr/>
          <p:nvPr/>
        </p:nvSpPr>
        <p:spPr>
          <a:xfrm>
            <a:off x="5451396" y="4569619"/>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Best for real-time tracking of high-value assets</a:t>
            </a:r>
            <a:endParaRPr lang="en-US" sz="1750" dirty="0"/>
          </a:p>
        </p:txBody>
      </p:sp>
      <p:sp>
        <p:nvSpPr>
          <p:cNvPr id="15" name="Shape 13"/>
          <p:cNvSpPr/>
          <p:nvPr/>
        </p:nvSpPr>
        <p:spPr>
          <a:xfrm>
            <a:off x="9640133" y="2155269"/>
            <a:ext cx="4196358" cy="3737491"/>
          </a:xfrm>
          <a:prstGeom prst="roundRect">
            <a:avLst>
              <a:gd name="adj" fmla="val 2549"/>
            </a:avLst>
          </a:prstGeom>
          <a:solidFill>
            <a:srgbClr val="FCE2CF"/>
          </a:solidFill>
          <a:ln w="7620">
            <a:solidFill>
              <a:srgbClr val="E2C8B5"/>
            </a:solidFill>
            <a:prstDash val="solid"/>
          </a:ln>
        </p:spPr>
        <p:txBody>
          <a:bodyPr/>
          <a:lstStyle/>
          <a:p>
            <a:endParaRPr lang="en-US"/>
          </a:p>
        </p:txBody>
      </p:sp>
      <p:sp>
        <p:nvSpPr>
          <p:cNvPr id="16" name="Text 14"/>
          <p:cNvSpPr/>
          <p:nvPr/>
        </p:nvSpPr>
        <p:spPr>
          <a:xfrm>
            <a:off x="9874568" y="238970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Hybrid Systems</a:t>
            </a:r>
            <a:endParaRPr lang="en-US" sz="2200" dirty="0"/>
          </a:p>
        </p:txBody>
      </p:sp>
      <p:sp>
        <p:nvSpPr>
          <p:cNvPr id="17" name="Text 15"/>
          <p:cNvSpPr/>
          <p:nvPr/>
        </p:nvSpPr>
        <p:spPr>
          <a:xfrm>
            <a:off x="9874568" y="2880122"/>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Combines passive and active technologies</a:t>
            </a:r>
            <a:endParaRPr lang="en-US" sz="1750" dirty="0"/>
          </a:p>
        </p:txBody>
      </p:sp>
      <p:sp>
        <p:nvSpPr>
          <p:cNvPr id="18" name="Text 16"/>
          <p:cNvSpPr/>
          <p:nvPr/>
        </p:nvSpPr>
        <p:spPr>
          <a:xfrm>
            <a:off x="9874568" y="3685223"/>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Optimizes cost vs. functionality</a:t>
            </a:r>
            <a:endParaRPr lang="en-US" sz="1750" dirty="0"/>
          </a:p>
        </p:txBody>
      </p:sp>
      <p:sp>
        <p:nvSpPr>
          <p:cNvPr id="19" name="Text 17"/>
          <p:cNvSpPr/>
          <p:nvPr/>
        </p:nvSpPr>
        <p:spPr>
          <a:xfrm>
            <a:off x="9874568" y="4127421"/>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Customizable for specific warehouse needs</a:t>
            </a:r>
            <a:endParaRPr lang="en-US" sz="1750" dirty="0"/>
          </a:p>
        </p:txBody>
      </p:sp>
      <p:sp>
        <p:nvSpPr>
          <p:cNvPr id="20" name="Text 18"/>
          <p:cNvSpPr/>
          <p:nvPr/>
        </p:nvSpPr>
        <p:spPr>
          <a:xfrm>
            <a:off x="9874568" y="4932521"/>
            <a:ext cx="3727490" cy="725805"/>
          </a:xfrm>
          <a:prstGeom prst="rect">
            <a:avLst/>
          </a:prstGeom>
          <a:noFill/>
          <a:ln/>
        </p:spPr>
        <p:txBody>
          <a:bodyPr wrap="square" lIns="0" tIns="0" rIns="0" bIns="0" rtlCol="0" anchor="t"/>
          <a:lstStyle/>
          <a:p>
            <a:pPr marL="342900" indent="-342900" algn="l">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Provides flexible implementation options</a:t>
            </a:r>
            <a:endParaRPr lang="en-US" sz="1750" dirty="0"/>
          </a:p>
        </p:txBody>
      </p:sp>
      <p:sp>
        <p:nvSpPr>
          <p:cNvPr id="21" name="Text 19"/>
          <p:cNvSpPr/>
          <p:nvPr/>
        </p:nvSpPr>
        <p:spPr>
          <a:xfrm>
            <a:off x="793790" y="6147911"/>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Your technology selection should align with your specific needs and budget constraints. Consider factors such as the physical properties of your inventory items, environmental conditions, read accuracy requirements, and volume of items to be tracked. Working with an experienced RFID consultant can help navigate these decisions effectively.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130856"/>
            <a:ext cx="11832074" cy="708779"/>
          </a:xfrm>
          <a:prstGeom prst="rect">
            <a:avLst/>
          </a:prstGeom>
          <a:noFill/>
          <a:ln/>
        </p:spPr>
        <p:txBody>
          <a:bodyPr wrap="none" lIns="0" tIns="0" rIns="0" bIns="0" rtlCol="0" anchor="t"/>
          <a:lstStyle/>
          <a:p>
            <a:pPr marL="0" indent="0" algn="l">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Top SaaS Applications for RFID Implementation</a:t>
            </a:r>
            <a:endParaRPr lang="en-US" sz="4450" dirty="0"/>
          </a:p>
        </p:txBody>
      </p:sp>
      <p:pic>
        <p:nvPicPr>
          <p:cNvPr id="3" name="Image 0" descr="preencoded.png"/>
          <p:cNvPicPr>
            <a:picLocks noChangeAspect="1"/>
          </p:cNvPicPr>
          <p:nvPr/>
        </p:nvPicPr>
        <p:blipFill>
          <a:blip r:embed="rId3"/>
          <a:stretch>
            <a:fillRect/>
          </a:stretch>
        </p:blipFill>
        <p:spPr>
          <a:xfrm>
            <a:off x="793790" y="2293263"/>
            <a:ext cx="566976" cy="566976"/>
          </a:xfrm>
          <a:prstGeom prst="rect">
            <a:avLst/>
          </a:prstGeom>
        </p:spPr>
      </p:pic>
      <p:sp>
        <p:nvSpPr>
          <p:cNvPr id="4" name="Text 1"/>
          <p:cNvSpPr/>
          <p:nvPr/>
        </p:nvSpPr>
        <p:spPr>
          <a:xfrm>
            <a:off x="793790" y="308705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Impinj Platform</a:t>
            </a:r>
            <a:endParaRPr lang="en-US" sz="2200" dirty="0"/>
          </a:p>
        </p:txBody>
      </p:sp>
      <p:sp>
        <p:nvSpPr>
          <p:cNvPr id="5" name="Text 2"/>
          <p:cNvSpPr/>
          <p:nvPr/>
        </p:nvSpPr>
        <p:spPr>
          <a:xfrm>
            <a:off x="793790" y="3577471"/>
            <a:ext cx="3005495"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Cloud-based solution offering real-time inventory visibility with enterprise-grade security and scaling capabilities for large warehouses.</a:t>
            </a:r>
            <a:endParaRPr lang="en-US" sz="1750" dirty="0"/>
          </a:p>
        </p:txBody>
      </p:sp>
      <p:pic>
        <p:nvPicPr>
          <p:cNvPr id="6" name="Image 1" descr="preencoded.png"/>
          <p:cNvPicPr>
            <a:picLocks noChangeAspect="1"/>
          </p:cNvPicPr>
          <p:nvPr/>
        </p:nvPicPr>
        <p:blipFill>
          <a:blip r:embed="rId4"/>
          <a:stretch>
            <a:fillRect/>
          </a:stretch>
        </p:blipFill>
        <p:spPr>
          <a:xfrm>
            <a:off x="4139446" y="2293263"/>
            <a:ext cx="566976" cy="566976"/>
          </a:xfrm>
          <a:prstGeom prst="rect">
            <a:avLst/>
          </a:prstGeom>
        </p:spPr>
      </p:pic>
      <p:sp>
        <p:nvSpPr>
          <p:cNvPr id="7" name="Text 3"/>
          <p:cNvSpPr/>
          <p:nvPr/>
        </p:nvSpPr>
        <p:spPr>
          <a:xfrm>
            <a:off x="4139446" y="308705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SOTI Connect</a:t>
            </a:r>
            <a:endParaRPr lang="en-US" sz="2200" dirty="0"/>
          </a:p>
        </p:txBody>
      </p:sp>
      <p:sp>
        <p:nvSpPr>
          <p:cNvPr id="8" name="Text 4"/>
          <p:cNvSpPr/>
          <p:nvPr/>
        </p:nvSpPr>
        <p:spPr>
          <a:xfrm>
            <a:off x="4139446" y="3577471"/>
            <a:ext cx="3005614"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Scalable platform for managing RFID devices with remote diagnostics and automated monitoring to minimize downtime.</a:t>
            </a:r>
            <a:endParaRPr lang="en-US" sz="1750" dirty="0"/>
          </a:p>
        </p:txBody>
      </p:sp>
      <p:pic>
        <p:nvPicPr>
          <p:cNvPr id="9" name="Image 2" descr="preencoded.png"/>
          <p:cNvPicPr>
            <a:picLocks noChangeAspect="1"/>
          </p:cNvPicPr>
          <p:nvPr/>
        </p:nvPicPr>
        <p:blipFill>
          <a:blip r:embed="rId5"/>
          <a:stretch>
            <a:fillRect/>
          </a:stretch>
        </p:blipFill>
        <p:spPr>
          <a:xfrm>
            <a:off x="7485221" y="2293263"/>
            <a:ext cx="566976" cy="566976"/>
          </a:xfrm>
          <a:prstGeom prst="rect">
            <a:avLst/>
          </a:prstGeom>
        </p:spPr>
      </p:pic>
      <p:sp>
        <p:nvSpPr>
          <p:cNvPr id="10" name="Text 5"/>
          <p:cNvSpPr/>
          <p:nvPr/>
        </p:nvSpPr>
        <p:spPr>
          <a:xfrm>
            <a:off x="7485221" y="308705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Zebra MotionWorks</a:t>
            </a:r>
            <a:endParaRPr lang="en-US" sz="2200" dirty="0"/>
          </a:p>
        </p:txBody>
      </p:sp>
      <p:sp>
        <p:nvSpPr>
          <p:cNvPr id="11" name="Text 6"/>
          <p:cNvSpPr/>
          <p:nvPr/>
        </p:nvSpPr>
        <p:spPr>
          <a:xfrm>
            <a:off x="7485221" y="3577471"/>
            <a:ext cx="3005614"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Comprehensive asset tracking with advanced workforce management tools and actionable analytics for operational optimization.</a:t>
            </a:r>
            <a:endParaRPr lang="en-US" sz="1750" dirty="0"/>
          </a:p>
        </p:txBody>
      </p:sp>
      <p:pic>
        <p:nvPicPr>
          <p:cNvPr id="12" name="Image 3" descr="preencoded.png"/>
          <p:cNvPicPr>
            <a:picLocks noChangeAspect="1"/>
          </p:cNvPicPr>
          <p:nvPr/>
        </p:nvPicPr>
        <p:blipFill>
          <a:blip r:embed="rId6"/>
          <a:stretch>
            <a:fillRect/>
          </a:stretch>
        </p:blipFill>
        <p:spPr>
          <a:xfrm>
            <a:off x="10830997" y="2293263"/>
            <a:ext cx="566976" cy="566976"/>
          </a:xfrm>
          <a:prstGeom prst="rect">
            <a:avLst/>
          </a:prstGeom>
        </p:spPr>
      </p:pic>
      <p:sp>
        <p:nvSpPr>
          <p:cNvPr id="13" name="Text 7"/>
          <p:cNvSpPr/>
          <p:nvPr/>
        </p:nvSpPr>
        <p:spPr>
          <a:xfrm>
            <a:off x="10830997" y="3087053"/>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Oracle NetSuite WMS</a:t>
            </a:r>
            <a:endParaRPr lang="en-US" sz="2200" dirty="0"/>
          </a:p>
        </p:txBody>
      </p:sp>
      <p:sp>
        <p:nvSpPr>
          <p:cNvPr id="14" name="Text 8"/>
          <p:cNvSpPr/>
          <p:nvPr/>
        </p:nvSpPr>
        <p:spPr>
          <a:xfrm>
            <a:off x="10830997" y="3577471"/>
            <a:ext cx="3005614"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End-to-end warehouse management solution with robust RFID integration capabilities and customizable workflows.</a:t>
            </a:r>
            <a:endParaRPr lang="en-US" sz="1750" dirty="0"/>
          </a:p>
        </p:txBody>
      </p:sp>
      <p:sp>
        <p:nvSpPr>
          <p:cNvPr id="15" name="Text 9"/>
          <p:cNvSpPr/>
          <p:nvPr/>
        </p:nvSpPr>
        <p:spPr>
          <a:xfrm>
            <a:off x="793790" y="6010037"/>
            <a:ext cx="13042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When selecting software, prioritize solutions that offer easy integration with your existing systems through standard APIs. Look for vendors that provide implementation support, regular updates, and have experience in your specific industry vertical. Cloud-based solutions often provide the most flexibility for scaling and remote management.</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6760" y="593050"/>
            <a:ext cx="6320195" cy="666869"/>
          </a:xfrm>
          <a:prstGeom prst="rect">
            <a:avLst/>
          </a:prstGeom>
          <a:noFill/>
          <a:ln/>
        </p:spPr>
        <p:txBody>
          <a:bodyPr wrap="none" lIns="0" tIns="0" rIns="0" bIns="0" rtlCol="0" anchor="t"/>
          <a:lstStyle/>
          <a:p>
            <a:pPr marL="0" indent="0" algn="l">
              <a:lnSpc>
                <a:spcPts val="5250"/>
              </a:lnSpc>
              <a:buNone/>
            </a:pPr>
            <a:r>
              <a:rPr lang="en-US" sz="4200" kern="0" spc="-126" dirty="0">
                <a:solidFill>
                  <a:srgbClr val="2C3F42"/>
                </a:solidFill>
                <a:latin typeface="Bitter Medium" pitchFamily="34" charset="0"/>
                <a:ea typeface="Bitter Medium" pitchFamily="34" charset="-122"/>
                <a:cs typeface="Bitter Medium" pitchFamily="34" charset="-120"/>
              </a:rPr>
              <a:t>Developing a Pilot Program</a:t>
            </a:r>
            <a:endParaRPr lang="en-US" sz="4200" dirty="0"/>
          </a:p>
        </p:txBody>
      </p:sp>
      <p:sp>
        <p:nvSpPr>
          <p:cNvPr id="3" name="Shape 1"/>
          <p:cNvSpPr/>
          <p:nvPr/>
        </p:nvSpPr>
        <p:spPr>
          <a:xfrm>
            <a:off x="746760" y="2646878"/>
            <a:ext cx="3044190" cy="213360"/>
          </a:xfrm>
          <a:prstGeom prst="roundRect">
            <a:avLst>
              <a:gd name="adj" fmla="val 42006"/>
            </a:avLst>
          </a:prstGeom>
          <a:solidFill>
            <a:srgbClr val="FCE2CF"/>
          </a:solidFill>
          <a:ln w="7620">
            <a:solidFill>
              <a:srgbClr val="E2C8B5"/>
            </a:solidFill>
            <a:prstDash val="solid"/>
          </a:ln>
        </p:spPr>
        <p:txBody>
          <a:bodyPr/>
          <a:lstStyle/>
          <a:p>
            <a:endParaRPr lang="en-US"/>
          </a:p>
        </p:txBody>
      </p:sp>
      <p:sp>
        <p:nvSpPr>
          <p:cNvPr id="4" name="Text 2"/>
          <p:cNvSpPr/>
          <p:nvPr/>
        </p:nvSpPr>
        <p:spPr>
          <a:xfrm>
            <a:off x="746760" y="3180278"/>
            <a:ext cx="2667357" cy="333375"/>
          </a:xfrm>
          <a:prstGeom prst="rect">
            <a:avLst/>
          </a:prstGeom>
          <a:noFill/>
          <a:ln/>
        </p:spPr>
        <p:txBody>
          <a:bodyPr wrap="none" lIns="0" tIns="0" rIns="0" bIns="0" rtlCol="0" anchor="t"/>
          <a:lstStyle/>
          <a:p>
            <a:pPr marL="0" indent="0" algn="l">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Select Test Area</a:t>
            </a:r>
            <a:endParaRPr lang="en-US" sz="2100" dirty="0"/>
          </a:p>
        </p:txBody>
      </p:sp>
      <p:sp>
        <p:nvSpPr>
          <p:cNvPr id="5" name="Text 3"/>
          <p:cNvSpPr/>
          <p:nvPr/>
        </p:nvSpPr>
        <p:spPr>
          <a:xfrm>
            <a:off x="746760" y="3641646"/>
            <a:ext cx="3044190" cy="2730818"/>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Choose a controlled section of your warehouse that represents typical operations but is contained enough to manage effectively. This should include a variety of product types and storage configurations.</a:t>
            </a:r>
            <a:endParaRPr lang="en-US" sz="1650" dirty="0"/>
          </a:p>
        </p:txBody>
      </p:sp>
      <p:sp>
        <p:nvSpPr>
          <p:cNvPr id="6" name="Shape 4"/>
          <p:cNvSpPr/>
          <p:nvPr/>
        </p:nvSpPr>
        <p:spPr>
          <a:xfrm>
            <a:off x="4110990" y="2326719"/>
            <a:ext cx="3044190" cy="213360"/>
          </a:xfrm>
          <a:prstGeom prst="roundRect">
            <a:avLst>
              <a:gd name="adj" fmla="val 42006"/>
            </a:avLst>
          </a:prstGeom>
          <a:solidFill>
            <a:srgbClr val="FCE2CF"/>
          </a:solidFill>
          <a:ln w="7620">
            <a:solidFill>
              <a:srgbClr val="E2C8B5"/>
            </a:solidFill>
            <a:prstDash val="solid"/>
          </a:ln>
        </p:spPr>
        <p:txBody>
          <a:bodyPr/>
          <a:lstStyle/>
          <a:p>
            <a:endParaRPr lang="en-US"/>
          </a:p>
        </p:txBody>
      </p:sp>
      <p:sp>
        <p:nvSpPr>
          <p:cNvPr id="7" name="Text 5"/>
          <p:cNvSpPr/>
          <p:nvPr/>
        </p:nvSpPr>
        <p:spPr>
          <a:xfrm>
            <a:off x="4110990" y="2860119"/>
            <a:ext cx="2908459" cy="333375"/>
          </a:xfrm>
          <a:prstGeom prst="rect">
            <a:avLst/>
          </a:prstGeom>
          <a:noFill/>
          <a:ln/>
        </p:spPr>
        <p:txBody>
          <a:bodyPr wrap="none" lIns="0" tIns="0" rIns="0" bIns="0" rtlCol="0" anchor="t"/>
          <a:lstStyle/>
          <a:p>
            <a:pPr marL="0" indent="0" algn="l">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Install Limited Hardware</a:t>
            </a:r>
            <a:endParaRPr lang="en-US" sz="2100" dirty="0"/>
          </a:p>
        </p:txBody>
      </p:sp>
      <p:sp>
        <p:nvSpPr>
          <p:cNvPr id="8" name="Text 6"/>
          <p:cNvSpPr/>
          <p:nvPr/>
        </p:nvSpPr>
        <p:spPr>
          <a:xfrm>
            <a:off x="4110990" y="3321487"/>
            <a:ext cx="3044190" cy="2389465"/>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Deploy readers at strategic locations, tag a subset of inventory, and set up monitoring systems to capture performance data. Focus on quality over quantity for initial deployment.</a:t>
            </a:r>
            <a:endParaRPr lang="en-US" sz="1650" dirty="0"/>
          </a:p>
        </p:txBody>
      </p:sp>
      <p:sp>
        <p:nvSpPr>
          <p:cNvPr id="9" name="Shape 7"/>
          <p:cNvSpPr/>
          <p:nvPr/>
        </p:nvSpPr>
        <p:spPr>
          <a:xfrm>
            <a:off x="7475220" y="2006679"/>
            <a:ext cx="3044190" cy="213360"/>
          </a:xfrm>
          <a:prstGeom prst="roundRect">
            <a:avLst>
              <a:gd name="adj" fmla="val 42006"/>
            </a:avLst>
          </a:prstGeom>
          <a:solidFill>
            <a:srgbClr val="FCE2CF"/>
          </a:solidFill>
          <a:ln w="7620">
            <a:solidFill>
              <a:srgbClr val="E2C8B5"/>
            </a:solidFill>
            <a:prstDash val="solid"/>
          </a:ln>
        </p:spPr>
        <p:txBody>
          <a:bodyPr/>
          <a:lstStyle/>
          <a:p>
            <a:endParaRPr lang="en-US"/>
          </a:p>
        </p:txBody>
      </p:sp>
      <p:sp>
        <p:nvSpPr>
          <p:cNvPr id="10" name="Text 8"/>
          <p:cNvSpPr/>
          <p:nvPr/>
        </p:nvSpPr>
        <p:spPr>
          <a:xfrm>
            <a:off x="7475220" y="2540079"/>
            <a:ext cx="2667357" cy="333375"/>
          </a:xfrm>
          <a:prstGeom prst="rect">
            <a:avLst/>
          </a:prstGeom>
          <a:noFill/>
          <a:ln/>
        </p:spPr>
        <p:txBody>
          <a:bodyPr wrap="none" lIns="0" tIns="0" rIns="0" bIns="0" rtlCol="0" anchor="t"/>
          <a:lstStyle/>
          <a:p>
            <a:pPr marL="0" indent="0" algn="l">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Run Controlled Tests</a:t>
            </a:r>
            <a:endParaRPr lang="en-US" sz="2100" dirty="0"/>
          </a:p>
        </p:txBody>
      </p:sp>
      <p:sp>
        <p:nvSpPr>
          <p:cNvPr id="11" name="Text 9"/>
          <p:cNvSpPr/>
          <p:nvPr/>
        </p:nvSpPr>
        <p:spPr>
          <a:xfrm>
            <a:off x="7475220" y="3001447"/>
            <a:ext cx="3044190" cy="2389465"/>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Execute standard warehouse processes using the RFID system alongside existing methods to compare results. Document read rates, processing times, and error frequencies.</a:t>
            </a:r>
            <a:endParaRPr lang="en-US" sz="1650" dirty="0"/>
          </a:p>
        </p:txBody>
      </p:sp>
      <p:sp>
        <p:nvSpPr>
          <p:cNvPr id="12" name="Shape 10"/>
          <p:cNvSpPr/>
          <p:nvPr/>
        </p:nvSpPr>
        <p:spPr>
          <a:xfrm>
            <a:off x="10839450" y="1686639"/>
            <a:ext cx="3044190" cy="213360"/>
          </a:xfrm>
          <a:prstGeom prst="roundRect">
            <a:avLst>
              <a:gd name="adj" fmla="val 42006"/>
            </a:avLst>
          </a:prstGeom>
          <a:solidFill>
            <a:srgbClr val="FCE2CF"/>
          </a:solidFill>
          <a:ln w="7620">
            <a:solidFill>
              <a:srgbClr val="E2C8B5"/>
            </a:solidFill>
            <a:prstDash val="solid"/>
          </a:ln>
        </p:spPr>
        <p:txBody>
          <a:bodyPr/>
          <a:lstStyle/>
          <a:p>
            <a:endParaRPr lang="en-US"/>
          </a:p>
        </p:txBody>
      </p:sp>
      <p:sp>
        <p:nvSpPr>
          <p:cNvPr id="13" name="Text 11"/>
          <p:cNvSpPr/>
          <p:nvPr/>
        </p:nvSpPr>
        <p:spPr>
          <a:xfrm>
            <a:off x="10839450" y="2220039"/>
            <a:ext cx="2667357" cy="333375"/>
          </a:xfrm>
          <a:prstGeom prst="rect">
            <a:avLst/>
          </a:prstGeom>
          <a:noFill/>
          <a:ln/>
        </p:spPr>
        <p:txBody>
          <a:bodyPr wrap="none" lIns="0" tIns="0" rIns="0" bIns="0" rtlCol="0" anchor="t"/>
          <a:lstStyle/>
          <a:p>
            <a:pPr marL="0" indent="0" algn="l">
              <a:lnSpc>
                <a:spcPts val="2600"/>
              </a:lnSpc>
              <a:buNone/>
            </a:pPr>
            <a:r>
              <a:rPr lang="en-US" sz="2100" kern="0" spc="-63" dirty="0">
                <a:solidFill>
                  <a:srgbClr val="2B2E3C"/>
                </a:solidFill>
                <a:latin typeface="Bitter Medium" pitchFamily="34" charset="0"/>
                <a:ea typeface="Bitter Medium" pitchFamily="34" charset="-122"/>
                <a:cs typeface="Bitter Medium" pitchFamily="34" charset="-120"/>
              </a:rPr>
              <a:t>Refine and Expand</a:t>
            </a:r>
            <a:endParaRPr lang="en-US" sz="2100" dirty="0"/>
          </a:p>
        </p:txBody>
      </p:sp>
      <p:sp>
        <p:nvSpPr>
          <p:cNvPr id="14" name="Text 12"/>
          <p:cNvSpPr/>
          <p:nvPr/>
        </p:nvSpPr>
        <p:spPr>
          <a:xfrm>
            <a:off x="10839450" y="2681407"/>
            <a:ext cx="3044190" cy="2048113"/>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Analyze results, make necessary adjustments to hardware placement and configurations, then gradually increase the scope before full implementation.</a:t>
            </a:r>
            <a:endParaRPr lang="en-US" sz="1650" dirty="0"/>
          </a:p>
        </p:txBody>
      </p:sp>
      <p:sp>
        <p:nvSpPr>
          <p:cNvPr id="15" name="Text 13"/>
          <p:cNvSpPr/>
          <p:nvPr/>
        </p:nvSpPr>
        <p:spPr>
          <a:xfrm>
            <a:off x="746760" y="6612493"/>
            <a:ext cx="13136880" cy="1024057"/>
          </a:xfrm>
          <a:prstGeom prst="rect">
            <a:avLst/>
          </a:prstGeom>
          <a:noFill/>
          <a:ln/>
        </p:spPr>
        <p:txBody>
          <a:bodyPr wrap="square" lIns="0" tIns="0" rIns="0" bIns="0" rtlCol="0" anchor="t"/>
          <a:lstStyle/>
          <a:p>
            <a:pPr marL="0" indent="0" algn="l">
              <a:lnSpc>
                <a:spcPts val="2650"/>
              </a:lnSpc>
              <a:buNone/>
            </a:pPr>
            <a:r>
              <a:rPr lang="en-US" sz="1650" kern="0" spc="-34" dirty="0">
                <a:solidFill>
                  <a:srgbClr val="2B2E3C"/>
                </a:solidFill>
                <a:latin typeface="Open Sans" pitchFamily="34" charset="0"/>
                <a:ea typeface="Open Sans" pitchFamily="34" charset="-122"/>
                <a:cs typeface="Open Sans" pitchFamily="34" charset="-120"/>
              </a:rPr>
              <a:t>A well-executed pilot program serves as a proving ground for your RFID implementation strategy. It provides valuable insights into real-world performance and helps identify unforeseen challenges in your specific environment. Use this phase to refine training materials and standard operating procedures based on actual user experiences.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8661" y="729020"/>
            <a:ext cx="7539514" cy="641747"/>
          </a:xfrm>
          <a:prstGeom prst="rect">
            <a:avLst/>
          </a:prstGeom>
          <a:noFill/>
          <a:ln/>
        </p:spPr>
        <p:txBody>
          <a:bodyPr wrap="none" lIns="0" tIns="0" rIns="0" bIns="0" rtlCol="0" anchor="t"/>
          <a:lstStyle/>
          <a:p>
            <a:pPr marL="0" indent="0" algn="l">
              <a:lnSpc>
                <a:spcPts val="5050"/>
              </a:lnSpc>
              <a:buNone/>
            </a:pPr>
            <a:r>
              <a:rPr lang="en-US" sz="4000" kern="0" spc="-121" dirty="0">
                <a:solidFill>
                  <a:srgbClr val="2C3F42"/>
                </a:solidFill>
                <a:latin typeface="Bitter Medium" pitchFamily="34" charset="0"/>
                <a:ea typeface="Bitter Medium" pitchFamily="34" charset="-122"/>
                <a:cs typeface="Bitter Medium" pitchFamily="34" charset="-120"/>
              </a:rPr>
              <a:t>Integrating with Existing Systems</a:t>
            </a:r>
            <a:endParaRPr lang="en-US" sz="4000" dirty="0"/>
          </a:p>
        </p:txBody>
      </p:sp>
      <p:sp>
        <p:nvSpPr>
          <p:cNvPr id="3" name="Shape 1"/>
          <p:cNvSpPr/>
          <p:nvPr/>
        </p:nvSpPr>
        <p:spPr>
          <a:xfrm>
            <a:off x="718661" y="4032528"/>
            <a:ext cx="13193078" cy="22860"/>
          </a:xfrm>
          <a:prstGeom prst="roundRect">
            <a:avLst>
              <a:gd name="adj" fmla="val 377270"/>
            </a:avLst>
          </a:prstGeom>
          <a:solidFill>
            <a:srgbClr val="E2C8B5"/>
          </a:solidFill>
          <a:ln/>
        </p:spPr>
        <p:txBody>
          <a:bodyPr/>
          <a:lstStyle/>
          <a:p>
            <a:endParaRPr lang="en-US"/>
          </a:p>
        </p:txBody>
      </p:sp>
      <p:sp>
        <p:nvSpPr>
          <p:cNvPr id="4" name="Shape 2"/>
          <p:cNvSpPr/>
          <p:nvPr/>
        </p:nvSpPr>
        <p:spPr>
          <a:xfrm>
            <a:off x="3284220" y="3416618"/>
            <a:ext cx="22860" cy="615910"/>
          </a:xfrm>
          <a:prstGeom prst="roundRect">
            <a:avLst>
              <a:gd name="adj" fmla="val 377270"/>
            </a:avLst>
          </a:prstGeom>
          <a:solidFill>
            <a:srgbClr val="E2C8B5"/>
          </a:solidFill>
          <a:ln/>
        </p:spPr>
        <p:txBody>
          <a:bodyPr/>
          <a:lstStyle/>
          <a:p>
            <a:endParaRPr lang="en-US"/>
          </a:p>
        </p:txBody>
      </p:sp>
      <p:sp>
        <p:nvSpPr>
          <p:cNvPr id="5" name="Shape 3"/>
          <p:cNvSpPr/>
          <p:nvPr/>
        </p:nvSpPr>
        <p:spPr>
          <a:xfrm>
            <a:off x="3064669" y="3801547"/>
            <a:ext cx="461963" cy="461963"/>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3141702" y="3840063"/>
            <a:ext cx="307896" cy="384929"/>
          </a:xfrm>
          <a:prstGeom prst="rect">
            <a:avLst/>
          </a:prstGeom>
        </p:spPr>
      </p:pic>
      <p:sp>
        <p:nvSpPr>
          <p:cNvPr id="7" name="Text 4"/>
          <p:cNvSpPr/>
          <p:nvPr/>
        </p:nvSpPr>
        <p:spPr>
          <a:xfrm>
            <a:off x="2012275" y="1781413"/>
            <a:ext cx="2566749" cy="320873"/>
          </a:xfrm>
          <a:prstGeom prst="rect">
            <a:avLst/>
          </a:prstGeom>
          <a:noFill/>
          <a:ln/>
        </p:spPr>
        <p:txBody>
          <a:bodyPr wrap="none" lIns="0" tIns="0" rIns="0" bIns="0" rtlCol="0" anchor="t"/>
          <a:lstStyle/>
          <a:p>
            <a:pPr marL="0" indent="0" algn="ctr">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Data Mapping</a:t>
            </a:r>
            <a:endParaRPr lang="en-US" sz="2000" dirty="0"/>
          </a:p>
        </p:txBody>
      </p:sp>
      <p:sp>
        <p:nvSpPr>
          <p:cNvPr id="8" name="Text 5"/>
          <p:cNvSpPr/>
          <p:nvPr/>
        </p:nvSpPr>
        <p:spPr>
          <a:xfrm>
            <a:off x="923925" y="2225397"/>
            <a:ext cx="4743450" cy="985837"/>
          </a:xfrm>
          <a:prstGeom prst="rect">
            <a:avLst/>
          </a:prstGeom>
          <a:noFill/>
          <a:ln/>
        </p:spPr>
        <p:txBody>
          <a:bodyPr wrap="square" lIns="0" tIns="0" rIns="0" bIns="0" rtlCol="0" anchor="t"/>
          <a:lstStyle/>
          <a:p>
            <a:pPr marL="0" indent="0" algn="ctr">
              <a:lnSpc>
                <a:spcPts val="2550"/>
              </a:lnSpc>
              <a:buNone/>
            </a:pPr>
            <a:r>
              <a:rPr lang="en-US" sz="1600" kern="0" spc="-32" dirty="0">
                <a:solidFill>
                  <a:srgbClr val="2B2E3C"/>
                </a:solidFill>
                <a:latin typeface="Open Sans" pitchFamily="34" charset="0"/>
                <a:ea typeface="Open Sans" pitchFamily="34" charset="-122"/>
                <a:cs typeface="Open Sans" pitchFamily="34" charset="-120"/>
              </a:rPr>
              <a:t>Create detailed mappings between RFID data fields and existing system schemas to ensure proper information flow and prevent data inconsistencies.</a:t>
            </a:r>
            <a:endParaRPr lang="en-US" sz="1600" dirty="0"/>
          </a:p>
        </p:txBody>
      </p:sp>
      <p:sp>
        <p:nvSpPr>
          <p:cNvPr id="9" name="Shape 6"/>
          <p:cNvSpPr/>
          <p:nvPr/>
        </p:nvSpPr>
        <p:spPr>
          <a:xfrm>
            <a:off x="5963841" y="4032528"/>
            <a:ext cx="22860" cy="615910"/>
          </a:xfrm>
          <a:prstGeom prst="roundRect">
            <a:avLst>
              <a:gd name="adj" fmla="val 377270"/>
            </a:avLst>
          </a:prstGeom>
          <a:solidFill>
            <a:srgbClr val="E2C8B5"/>
          </a:solidFill>
          <a:ln/>
        </p:spPr>
        <p:txBody>
          <a:bodyPr/>
          <a:lstStyle/>
          <a:p>
            <a:endParaRPr lang="en-US"/>
          </a:p>
        </p:txBody>
      </p:sp>
      <p:sp>
        <p:nvSpPr>
          <p:cNvPr id="10" name="Shape 7"/>
          <p:cNvSpPr/>
          <p:nvPr/>
        </p:nvSpPr>
        <p:spPr>
          <a:xfrm>
            <a:off x="5744289" y="3801547"/>
            <a:ext cx="461963" cy="461963"/>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5821323" y="3840063"/>
            <a:ext cx="307896" cy="384929"/>
          </a:xfrm>
          <a:prstGeom prst="rect">
            <a:avLst/>
          </a:prstGeom>
        </p:spPr>
      </p:pic>
      <p:sp>
        <p:nvSpPr>
          <p:cNvPr id="12" name="Text 8"/>
          <p:cNvSpPr/>
          <p:nvPr/>
        </p:nvSpPr>
        <p:spPr>
          <a:xfrm>
            <a:off x="4691896" y="4853821"/>
            <a:ext cx="2566749" cy="320873"/>
          </a:xfrm>
          <a:prstGeom prst="rect">
            <a:avLst/>
          </a:prstGeom>
          <a:noFill/>
          <a:ln/>
        </p:spPr>
        <p:txBody>
          <a:bodyPr wrap="none" lIns="0" tIns="0" rIns="0" bIns="0" rtlCol="0" anchor="t"/>
          <a:lstStyle/>
          <a:p>
            <a:pPr marL="0" indent="0" algn="ctr">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API Configuration</a:t>
            </a:r>
            <a:endParaRPr lang="en-US" sz="2000" dirty="0"/>
          </a:p>
        </p:txBody>
      </p:sp>
      <p:sp>
        <p:nvSpPr>
          <p:cNvPr id="13" name="Text 9"/>
          <p:cNvSpPr/>
          <p:nvPr/>
        </p:nvSpPr>
        <p:spPr>
          <a:xfrm>
            <a:off x="3603546" y="5297805"/>
            <a:ext cx="4743569" cy="985837"/>
          </a:xfrm>
          <a:prstGeom prst="rect">
            <a:avLst/>
          </a:prstGeom>
          <a:noFill/>
          <a:ln/>
        </p:spPr>
        <p:txBody>
          <a:bodyPr wrap="square" lIns="0" tIns="0" rIns="0" bIns="0" rtlCol="0" anchor="t"/>
          <a:lstStyle/>
          <a:p>
            <a:pPr marL="0" indent="0" algn="ctr">
              <a:lnSpc>
                <a:spcPts val="2550"/>
              </a:lnSpc>
              <a:buNone/>
            </a:pPr>
            <a:r>
              <a:rPr lang="en-US" sz="1600" kern="0" spc="-32" dirty="0">
                <a:solidFill>
                  <a:srgbClr val="2B2E3C"/>
                </a:solidFill>
                <a:latin typeface="Open Sans" pitchFamily="34" charset="0"/>
                <a:ea typeface="Open Sans" pitchFamily="34" charset="-122"/>
                <a:cs typeface="Open Sans" pitchFamily="34" charset="-120"/>
              </a:rPr>
              <a:t>Establish secure API connections between RFID middleware and enterprise systems including WMS, ERP, and shipping platforms.</a:t>
            </a:r>
            <a:endParaRPr lang="en-US" sz="1600" dirty="0"/>
          </a:p>
        </p:txBody>
      </p:sp>
      <p:sp>
        <p:nvSpPr>
          <p:cNvPr id="14" name="Shape 10"/>
          <p:cNvSpPr/>
          <p:nvPr/>
        </p:nvSpPr>
        <p:spPr>
          <a:xfrm>
            <a:off x="8643461" y="3416618"/>
            <a:ext cx="22860" cy="615910"/>
          </a:xfrm>
          <a:prstGeom prst="roundRect">
            <a:avLst>
              <a:gd name="adj" fmla="val 377270"/>
            </a:avLst>
          </a:prstGeom>
          <a:solidFill>
            <a:srgbClr val="E2C8B5"/>
          </a:solidFill>
          <a:ln/>
        </p:spPr>
        <p:txBody>
          <a:bodyPr/>
          <a:lstStyle/>
          <a:p>
            <a:endParaRPr lang="en-US"/>
          </a:p>
        </p:txBody>
      </p:sp>
      <p:sp>
        <p:nvSpPr>
          <p:cNvPr id="15" name="Shape 11"/>
          <p:cNvSpPr/>
          <p:nvPr/>
        </p:nvSpPr>
        <p:spPr>
          <a:xfrm>
            <a:off x="8423910" y="3801547"/>
            <a:ext cx="461963" cy="461963"/>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16" name="Image 2" descr="preencoded.png"/>
          <p:cNvPicPr>
            <a:picLocks noChangeAspect="1"/>
          </p:cNvPicPr>
          <p:nvPr/>
        </p:nvPicPr>
        <p:blipFill>
          <a:blip r:embed="rId5"/>
          <a:stretch>
            <a:fillRect/>
          </a:stretch>
        </p:blipFill>
        <p:spPr>
          <a:xfrm>
            <a:off x="8500943" y="3840063"/>
            <a:ext cx="307896" cy="384929"/>
          </a:xfrm>
          <a:prstGeom prst="rect">
            <a:avLst/>
          </a:prstGeom>
        </p:spPr>
      </p:pic>
      <p:sp>
        <p:nvSpPr>
          <p:cNvPr id="17" name="Text 12"/>
          <p:cNvSpPr/>
          <p:nvPr/>
        </p:nvSpPr>
        <p:spPr>
          <a:xfrm>
            <a:off x="7371517" y="1781413"/>
            <a:ext cx="2566749" cy="320873"/>
          </a:xfrm>
          <a:prstGeom prst="rect">
            <a:avLst/>
          </a:prstGeom>
          <a:noFill/>
          <a:ln/>
        </p:spPr>
        <p:txBody>
          <a:bodyPr wrap="none" lIns="0" tIns="0" rIns="0" bIns="0" rtlCol="0" anchor="t"/>
          <a:lstStyle/>
          <a:p>
            <a:pPr marL="0" indent="0" algn="ctr">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Middleware Setup</a:t>
            </a:r>
            <a:endParaRPr lang="en-US" sz="2000" dirty="0"/>
          </a:p>
        </p:txBody>
      </p:sp>
      <p:sp>
        <p:nvSpPr>
          <p:cNvPr id="18" name="Text 13"/>
          <p:cNvSpPr/>
          <p:nvPr/>
        </p:nvSpPr>
        <p:spPr>
          <a:xfrm>
            <a:off x="6283166" y="2225397"/>
            <a:ext cx="4743569" cy="985837"/>
          </a:xfrm>
          <a:prstGeom prst="rect">
            <a:avLst/>
          </a:prstGeom>
          <a:noFill/>
          <a:ln/>
        </p:spPr>
        <p:txBody>
          <a:bodyPr wrap="square" lIns="0" tIns="0" rIns="0" bIns="0" rtlCol="0" anchor="t"/>
          <a:lstStyle/>
          <a:p>
            <a:pPr marL="0" indent="0" algn="ctr">
              <a:lnSpc>
                <a:spcPts val="2550"/>
              </a:lnSpc>
              <a:buNone/>
            </a:pPr>
            <a:r>
              <a:rPr lang="en-US" sz="1600" kern="0" spc="-32" dirty="0">
                <a:solidFill>
                  <a:srgbClr val="2B2E3C"/>
                </a:solidFill>
                <a:latin typeface="Open Sans" pitchFamily="34" charset="0"/>
                <a:ea typeface="Open Sans" pitchFamily="34" charset="-122"/>
                <a:cs typeface="Open Sans" pitchFamily="34" charset="-120"/>
              </a:rPr>
              <a:t>Implement middleware solutions to filter, aggregate, and transform raw RFID data before sending to business applications.</a:t>
            </a:r>
            <a:endParaRPr lang="en-US" sz="1600" dirty="0"/>
          </a:p>
        </p:txBody>
      </p:sp>
      <p:sp>
        <p:nvSpPr>
          <p:cNvPr id="19" name="Shape 14"/>
          <p:cNvSpPr/>
          <p:nvPr/>
        </p:nvSpPr>
        <p:spPr>
          <a:xfrm>
            <a:off x="11323201" y="4032528"/>
            <a:ext cx="22860" cy="615910"/>
          </a:xfrm>
          <a:prstGeom prst="roundRect">
            <a:avLst>
              <a:gd name="adj" fmla="val 377270"/>
            </a:avLst>
          </a:prstGeom>
          <a:solidFill>
            <a:srgbClr val="E2C8B5"/>
          </a:solidFill>
          <a:ln/>
        </p:spPr>
        <p:txBody>
          <a:bodyPr/>
          <a:lstStyle/>
          <a:p>
            <a:endParaRPr lang="en-US"/>
          </a:p>
        </p:txBody>
      </p:sp>
      <p:sp>
        <p:nvSpPr>
          <p:cNvPr id="20" name="Shape 15"/>
          <p:cNvSpPr/>
          <p:nvPr/>
        </p:nvSpPr>
        <p:spPr>
          <a:xfrm>
            <a:off x="11103650" y="3801547"/>
            <a:ext cx="461963" cy="461963"/>
          </a:xfrm>
          <a:prstGeom prst="roundRect">
            <a:avLst>
              <a:gd name="adj" fmla="val 18669"/>
            </a:avLst>
          </a:prstGeom>
          <a:solidFill>
            <a:srgbClr val="FCE2CF"/>
          </a:solidFill>
          <a:ln w="7620">
            <a:solidFill>
              <a:srgbClr val="E2C8B5"/>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11180683" y="3840063"/>
            <a:ext cx="307896" cy="384929"/>
          </a:xfrm>
          <a:prstGeom prst="rect">
            <a:avLst/>
          </a:prstGeom>
        </p:spPr>
      </p:pic>
      <p:sp>
        <p:nvSpPr>
          <p:cNvPr id="22" name="Text 16"/>
          <p:cNvSpPr/>
          <p:nvPr/>
        </p:nvSpPr>
        <p:spPr>
          <a:xfrm>
            <a:off x="9962317" y="4853821"/>
            <a:ext cx="2744629" cy="320873"/>
          </a:xfrm>
          <a:prstGeom prst="rect">
            <a:avLst/>
          </a:prstGeom>
          <a:noFill/>
          <a:ln/>
        </p:spPr>
        <p:txBody>
          <a:bodyPr wrap="none" lIns="0" tIns="0" rIns="0" bIns="0" rtlCol="0" anchor="t"/>
          <a:lstStyle/>
          <a:p>
            <a:pPr marL="0" indent="0" algn="ctr">
              <a:lnSpc>
                <a:spcPts val="2500"/>
              </a:lnSpc>
              <a:buNone/>
            </a:pPr>
            <a:r>
              <a:rPr lang="en-US" sz="2000" kern="0" spc="-61" dirty="0">
                <a:solidFill>
                  <a:srgbClr val="2B2E3C"/>
                </a:solidFill>
                <a:latin typeface="Bitter Medium" pitchFamily="34" charset="0"/>
                <a:ea typeface="Bitter Medium" pitchFamily="34" charset="-122"/>
                <a:cs typeface="Bitter Medium" pitchFamily="34" charset="-120"/>
              </a:rPr>
              <a:t>Testing Synchronization</a:t>
            </a:r>
            <a:endParaRPr lang="en-US" sz="2000" dirty="0"/>
          </a:p>
        </p:txBody>
      </p:sp>
      <p:sp>
        <p:nvSpPr>
          <p:cNvPr id="23" name="Text 17"/>
          <p:cNvSpPr/>
          <p:nvPr/>
        </p:nvSpPr>
        <p:spPr>
          <a:xfrm>
            <a:off x="8962906" y="5297805"/>
            <a:ext cx="4743569" cy="985837"/>
          </a:xfrm>
          <a:prstGeom prst="rect">
            <a:avLst/>
          </a:prstGeom>
          <a:noFill/>
          <a:ln/>
        </p:spPr>
        <p:txBody>
          <a:bodyPr wrap="square" lIns="0" tIns="0" rIns="0" bIns="0" rtlCol="0" anchor="t"/>
          <a:lstStyle/>
          <a:p>
            <a:pPr marL="0" indent="0" algn="ctr">
              <a:lnSpc>
                <a:spcPts val="2550"/>
              </a:lnSpc>
              <a:buNone/>
            </a:pPr>
            <a:r>
              <a:rPr lang="en-US" sz="1600" kern="0" spc="-32" dirty="0">
                <a:solidFill>
                  <a:srgbClr val="2B2E3C"/>
                </a:solidFill>
                <a:latin typeface="Open Sans" pitchFamily="34" charset="0"/>
                <a:ea typeface="Open Sans" pitchFamily="34" charset="-122"/>
                <a:cs typeface="Open Sans" pitchFamily="34" charset="-120"/>
              </a:rPr>
              <a:t>Verify bidirectional data flow through comprehensive testing of real-world scenarios and edge cases.</a:t>
            </a:r>
            <a:endParaRPr lang="en-US" sz="1600" dirty="0"/>
          </a:p>
        </p:txBody>
      </p:sp>
      <p:sp>
        <p:nvSpPr>
          <p:cNvPr id="24" name="Text 18"/>
          <p:cNvSpPr/>
          <p:nvPr/>
        </p:nvSpPr>
        <p:spPr>
          <a:xfrm>
            <a:off x="718661" y="6514624"/>
            <a:ext cx="13193078" cy="985837"/>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Seamless integration is critical for realizing the full value of your RFID implementation. Work closely with your IT team and system vendors to ensure proper data synchronization. Consider implementing a message queue architecture to handle high volumes of RFID data without overwhelming existing systems, particularly during peak operations.</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2713" y="591383"/>
            <a:ext cx="10615255" cy="672108"/>
          </a:xfrm>
          <a:prstGeom prst="rect">
            <a:avLst/>
          </a:prstGeom>
          <a:noFill/>
          <a:ln/>
        </p:spPr>
        <p:txBody>
          <a:bodyPr wrap="none" lIns="0" tIns="0" rIns="0" bIns="0" rtlCol="0" anchor="t"/>
          <a:lstStyle/>
          <a:p>
            <a:pPr marL="0" indent="0" algn="l">
              <a:lnSpc>
                <a:spcPts val="5250"/>
              </a:lnSpc>
              <a:buNone/>
            </a:pPr>
            <a:r>
              <a:rPr lang="en-US" sz="4200" kern="0" spc="-127" dirty="0">
                <a:solidFill>
                  <a:srgbClr val="2C3F42"/>
                </a:solidFill>
                <a:latin typeface="Bitter Medium" pitchFamily="34" charset="0"/>
                <a:ea typeface="Bitter Medium" pitchFamily="34" charset="-122"/>
                <a:cs typeface="Bitter Medium" pitchFamily="34" charset="-120"/>
              </a:rPr>
              <a:t>Employee Training and Change Management</a:t>
            </a:r>
            <a:endParaRPr lang="en-US" sz="4200" dirty="0"/>
          </a:p>
        </p:txBody>
      </p:sp>
      <p:sp>
        <p:nvSpPr>
          <p:cNvPr id="3" name="Text 1"/>
          <p:cNvSpPr/>
          <p:nvPr/>
        </p:nvSpPr>
        <p:spPr>
          <a:xfrm>
            <a:off x="2007394" y="2098834"/>
            <a:ext cx="2688431" cy="335994"/>
          </a:xfrm>
          <a:prstGeom prst="rect">
            <a:avLst/>
          </a:prstGeom>
          <a:noFill/>
          <a:ln/>
        </p:spPr>
        <p:txBody>
          <a:bodyPr wrap="none" lIns="0" tIns="0" rIns="0" bIns="0" rtlCol="0" anchor="t"/>
          <a:lstStyle/>
          <a:p>
            <a:pPr marL="0" indent="0" algn="r">
              <a:lnSpc>
                <a:spcPts val="2600"/>
              </a:lnSpc>
              <a:buNone/>
            </a:pPr>
            <a:r>
              <a:rPr lang="en-US" sz="2100" kern="0" spc="-64" dirty="0">
                <a:solidFill>
                  <a:srgbClr val="2B2E3C"/>
                </a:solidFill>
                <a:latin typeface="Bitter Medium" pitchFamily="34" charset="0"/>
                <a:ea typeface="Bitter Medium" pitchFamily="34" charset="-122"/>
                <a:cs typeface="Bitter Medium" pitchFamily="34" charset="-120"/>
              </a:rPr>
              <a:t>Technical Training</a:t>
            </a:r>
            <a:endParaRPr lang="en-US" sz="2100" dirty="0"/>
          </a:p>
        </p:txBody>
      </p:sp>
      <p:sp>
        <p:nvSpPr>
          <p:cNvPr id="4" name="Text 2"/>
          <p:cNvSpPr/>
          <p:nvPr/>
        </p:nvSpPr>
        <p:spPr>
          <a:xfrm>
            <a:off x="752713" y="2563773"/>
            <a:ext cx="3943112" cy="1031915"/>
          </a:xfrm>
          <a:prstGeom prst="rect">
            <a:avLst/>
          </a:prstGeom>
          <a:noFill/>
          <a:ln/>
        </p:spPr>
        <p:txBody>
          <a:bodyPr wrap="square" lIns="0" tIns="0" rIns="0" bIns="0" rtlCol="0" anchor="t"/>
          <a:lstStyle/>
          <a:p>
            <a:pPr marL="0" indent="0" algn="r">
              <a:lnSpc>
                <a:spcPts val="2700"/>
              </a:lnSpc>
              <a:buNone/>
            </a:pPr>
            <a:r>
              <a:rPr lang="en-US" sz="1650" kern="0" spc="-34" dirty="0">
                <a:solidFill>
                  <a:srgbClr val="2B2E3C"/>
                </a:solidFill>
                <a:latin typeface="Open Sans" pitchFamily="34" charset="0"/>
                <a:ea typeface="Open Sans" pitchFamily="34" charset="-122"/>
                <a:cs typeface="Open Sans" pitchFamily="34" charset="-120"/>
              </a:rPr>
              <a:t>Provide hands-on instruction for hardware operation, troubleshooting, and system navigation</a:t>
            </a:r>
            <a:endParaRPr lang="en-US" sz="1650" dirty="0"/>
          </a:p>
        </p:txBody>
      </p:sp>
      <p:pic>
        <p:nvPicPr>
          <p:cNvPr id="5" name="Image 0" descr="preencoded.png"/>
          <p:cNvPicPr>
            <a:picLocks noChangeAspect="1"/>
          </p:cNvPicPr>
          <p:nvPr/>
        </p:nvPicPr>
        <p:blipFill>
          <a:blip r:embed="rId3"/>
          <a:stretch>
            <a:fillRect/>
          </a:stretch>
        </p:blipFill>
        <p:spPr>
          <a:xfrm>
            <a:off x="5018365" y="1693545"/>
            <a:ext cx="4593669" cy="4593669"/>
          </a:xfrm>
          <a:prstGeom prst="rect">
            <a:avLst/>
          </a:prstGeom>
        </p:spPr>
      </p:pic>
      <p:pic>
        <p:nvPicPr>
          <p:cNvPr id="6" name="Image 1" descr="preencoded.png"/>
          <p:cNvPicPr>
            <a:picLocks noChangeAspect="1"/>
          </p:cNvPicPr>
          <p:nvPr/>
        </p:nvPicPr>
        <p:blipFill>
          <a:blip r:embed="rId4"/>
          <a:stretch>
            <a:fillRect/>
          </a:stretch>
        </p:blipFill>
        <p:spPr>
          <a:xfrm>
            <a:off x="6229826" y="2473762"/>
            <a:ext cx="321707" cy="402193"/>
          </a:xfrm>
          <a:prstGeom prst="rect">
            <a:avLst/>
          </a:prstGeom>
        </p:spPr>
      </p:pic>
      <p:sp>
        <p:nvSpPr>
          <p:cNvPr id="7" name="Text 3"/>
          <p:cNvSpPr/>
          <p:nvPr/>
        </p:nvSpPr>
        <p:spPr>
          <a:xfrm>
            <a:off x="9934575" y="2270879"/>
            <a:ext cx="2688431" cy="335994"/>
          </a:xfrm>
          <a:prstGeom prst="rect">
            <a:avLst/>
          </a:prstGeom>
          <a:noFill/>
          <a:ln/>
        </p:spPr>
        <p:txBody>
          <a:bodyPr wrap="none" lIns="0" tIns="0" rIns="0" bIns="0" rtlCol="0" anchor="t"/>
          <a:lstStyle/>
          <a:p>
            <a:pPr marL="0" indent="0" algn="l">
              <a:lnSpc>
                <a:spcPts val="2600"/>
              </a:lnSpc>
              <a:buNone/>
            </a:pPr>
            <a:r>
              <a:rPr lang="en-US" sz="2100" kern="0" spc="-64" dirty="0">
                <a:solidFill>
                  <a:srgbClr val="2B2E3C"/>
                </a:solidFill>
                <a:latin typeface="Bitter Medium" pitchFamily="34" charset="0"/>
                <a:ea typeface="Bitter Medium" pitchFamily="34" charset="-122"/>
                <a:cs typeface="Bitter Medium" pitchFamily="34" charset="-120"/>
              </a:rPr>
              <a:t>Process Workshops</a:t>
            </a:r>
            <a:endParaRPr lang="en-US" sz="2100" dirty="0"/>
          </a:p>
        </p:txBody>
      </p:sp>
      <p:sp>
        <p:nvSpPr>
          <p:cNvPr id="8" name="Text 4"/>
          <p:cNvSpPr/>
          <p:nvPr/>
        </p:nvSpPr>
        <p:spPr>
          <a:xfrm>
            <a:off x="9934575" y="2735818"/>
            <a:ext cx="3943112" cy="687943"/>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Guide teams through new workflows and SOPs with practical exercises</a:t>
            </a:r>
            <a:endParaRPr lang="en-US" sz="1650" dirty="0"/>
          </a:p>
        </p:txBody>
      </p:sp>
      <p:pic>
        <p:nvPicPr>
          <p:cNvPr id="9" name="Image 2" descr="preencoded.png"/>
          <p:cNvPicPr>
            <a:picLocks noChangeAspect="1"/>
          </p:cNvPicPr>
          <p:nvPr/>
        </p:nvPicPr>
        <p:blipFill>
          <a:blip r:embed="rId5"/>
          <a:stretch>
            <a:fillRect/>
          </a:stretch>
        </p:blipFill>
        <p:spPr>
          <a:xfrm>
            <a:off x="5018365" y="1693545"/>
            <a:ext cx="4593669" cy="4593669"/>
          </a:xfrm>
          <a:prstGeom prst="rect">
            <a:avLst/>
          </a:prstGeom>
        </p:spPr>
      </p:pic>
      <p:pic>
        <p:nvPicPr>
          <p:cNvPr id="10" name="Image 3" descr="preencoded.png"/>
          <p:cNvPicPr>
            <a:picLocks noChangeAspect="1"/>
          </p:cNvPicPr>
          <p:nvPr/>
        </p:nvPicPr>
        <p:blipFill>
          <a:blip r:embed="rId6"/>
          <a:stretch>
            <a:fillRect/>
          </a:stretch>
        </p:blipFill>
        <p:spPr>
          <a:xfrm>
            <a:off x="8469749" y="2864763"/>
            <a:ext cx="321707" cy="402193"/>
          </a:xfrm>
          <a:prstGeom prst="rect">
            <a:avLst/>
          </a:prstGeom>
        </p:spPr>
      </p:pic>
      <p:sp>
        <p:nvSpPr>
          <p:cNvPr id="11" name="Text 5"/>
          <p:cNvSpPr/>
          <p:nvPr/>
        </p:nvSpPr>
        <p:spPr>
          <a:xfrm>
            <a:off x="9934575" y="4728924"/>
            <a:ext cx="2688431" cy="335994"/>
          </a:xfrm>
          <a:prstGeom prst="rect">
            <a:avLst/>
          </a:prstGeom>
          <a:noFill/>
          <a:ln/>
        </p:spPr>
        <p:txBody>
          <a:bodyPr wrap="none" lIns="0" tIns="0" rIns="0" bIns="0" rtlCol="0" anchor="t"/>
          <a:lstStyle/>
          <a:p>
            <a:pPr marL="0" indent="0" algn="l">
              <a:lnSpc>
                <a:spcPts val="2600"/>
              </a:lnSpc>
              <a:buNone/>
            </a:pPr>
            <a:r>
              <a:rPr lang="en-US" sz="2100" kern="0" spc="-64" dirty="0">
                <a:solidFill>
                  <a:srgbClr val="2B2E3C"/>
                </a:solidFill>
                <a:latin typeface="Bitter Medium" pitchFamily="34" charset="0"/>
                <a:ea typeface="Bitter Medium" pitchFamily="34" charset="-122"/>
                <a:cs typeface="Bitter Medium" pitchFamily="34" charset="-120"/>
              </a:rPr>
              <a:t>Change Advocacy</a:t>
            </a:r>
            <a:endParaRPr lang="en-US" sz="2100" dirty="0"/>
          </a:p>
        </p:txBody>
      </p:sp>
      <p:sp>
        <p:nvSpPr>
          <p:cNvPr id="12" name="Text 6"/>
          <p:cNvSpPr/>
          <p:nvPr/>
        </p:nvSpPr>
        <p:spPr>
          <a:xfrm>
            <a:off x="9934575" y="5193863"/>
            <a:ext cx="3943112" cy="687943"/>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Develop change champions within each department to provide peer support</a:t>
            </a:r>
            <a:endParaRPr lang="en-US" sz="1650" dirty="0"/>
          </a:p>
        </p:txBody>
      </p:sp>
      <p:pic>
        <p:nvPicPr>
          <p:cNvPr id="13" name="Image 4" descr="preencoded.png"/>
          <p:cNvPicPr>
            <a:picLocks noChangeAspect="1"/>
          </p:cNvPicPr>
          <p:nvPr/>
        </p:nvPicPr>
        <p:blipFill>
          <a:blip r:embed="rId7"/>
          <a:stretch>
            <a:fillRect/>
          </a:stretch>
        </p:blipFill>
        <p:spPr>
          <a:xfrm>
            <a:off x="5018365" y="1693545"/>
            <a:ext cx="4593669" cy="4593669"/>
          </a:xfrm>
          <a:prstGeom prst="rect">
            <a:avLst/>
          </a:prstGeom>
        </p:spPr>
      </p:pic>
      <p:pic>
        <p:nvPicPr>
          <p:cNvPr id="14" name="Image 5" descr="preencoded.png"/>
          <p:cNvPicPr>
            <a:picLocks noChangeAspect="1"/>
          </p:cNvPicPr>
          <p:nvPr/>
        </p:nvPicPr>
        <p:blipFill>
          <a:blip r:embed="rId8"/>
          <a:stretch>
            <a:fillRect/>
          </a:stretch>
        </p:blipFill>
        <p:spPr>
          <a:xfrm>
            <a:off x="8078748" y="5104686"/>
            <a:ext cx="321707" cy="402193"/>
          </a:xfrm>
          <a:prstGeom prst="rect">
            <a:avLst/>
          </a:prstGeom>
        </p:spPr>
      </p:pic>
      <p:sp>
        <p:nvSpPr>
          <p:cNvPr id="15" name="Text 7"/>
          <p:cNvSpPr/>
          <p:nvPr/>
        </p:nvSpPr>
        <p:spPr>
          <a:xfrm>
            <a:off x="2007394" y="4728924"/>
            <a:ext cx="2688431" cy="335994"/>
          </a:xfrm>
          <a:prstGeom prst="rect">
            <a:avLst/>
          </a:prstGeom>
          <a:noFill/>
          <a:ln/>
        </p:spPr>
        <p:txBody>
          <a:bodyPr wrap="none" lIns="0" tIns="0" rIns="0" bIns="0" rtlCol="0" anchor="t"/>
          <a:lstStyle/>
          <a:p>
            <a:pPr marL="0" indent="0" algn="r">
              <a:lnSpc>
                <a:spcPts val="2600"/>
              </a:lnSpc>
              <a:buNone/>
            </a:pPr>
            <a:r>
              <a:rPr lang="en-US" sz="2100" kern="0" spc="-64" dirty="0">
                <a:solidFill>
                  <a:srgbClr val="2B2E3C"/>
                </a:solidFill>
                <a:latin typeface="Bitter Medium" pitchFamily="34" charset="0"/>
                <a:ea typeface="Bitter Medium" pitchFamily="34" charset="-122"/>
                <a:cs typeface="Bitter Medium" pitchFamily="34" charset="-120"/>
              </a:rPr>
              <a:t>Skills Verification</a:t>
            </a:r>
            <a:endParaRPr lang="en-US" sz="2100" dirty="0"/>
          </a:p>
        </p:txBody>
      </p:sp>
      <p:sp>
        <p:nvSpPr>
          <p:cNvPr id="16" name="Text 8"/>
          <p:cNvSpPr/>
          <p:nvPr/>
        </p:nvSpPr>
        <p:spPr>
          <a:xfrm>
            <a:off x="752713" y="5193863"/>
            <a:ext cx="3943112" cy="687943"/>
          </a:xfrm>
          <a:prstGeom prst="rect">
            <a:avLst/>
          </a:prstGeom>
          <a:noFill/>
          <a:ln/>
        </p:spPr>
        <p:txBody>
          <a:bodyPr wrap="square" lIns="0" tIns="0" rIns="0" bIns="0" rtlCol="0" anchor="t"/>
          <a:lstStyle/>
          <a:p>
            <a:pPr marL="0" indent="0" algn="r">
              <a:lnSpc>
                <a:spcPts val="2700"/>
              </a:lnSpc>
              <a:buNone/>
            </a:pPr>
            <a:r>
              <a:rPr lang="en-US" sz="1650" kern="0" spc="-34" dirty="0">
                <a:solidFill>
                  <a:srgbClr val="2B2E3C"/>
                </a:solidFill>
                <a:latin typeface="Open Sans" pitchFamily="34" charset="0"/>
                <a:ea typeface="Open Sans" pitchFamily="34" charset="-122"/>
                <a:cs typeface="Open Sans" pitchFamily="34" charset="-120"/>
              </a:rPr>
              <a:t>Assess proficiency through practical evaluations before full deployment</a:t>
            </a:r>
            <a:endParaRPr lang="en-US" sz="1650" dirty="0"/>
          </a:p>
        </p:txBody>
      </p:sp>
      <p:pic>
        <p:nvPicPr>
          <p:cNvPr id="17" name="Image 6" descr="preencoded.png"/>
          <p:cNvPicPr>
            <a:picLocks noChangeAspect="1"/>
          </p:cNvPicPr>
          <p:nvPr/>
        </p:nvPicPr>
        <p:blipFill>
          <a:blip r:embed="rId9"/>
          <a:stretch>
            <a:fillRect/>
          </a:stretch>
        </p:blipFill>
        <p:spPr>
          <a:xfrm>
            <a:off x="5018365" y="1693545"/>
            <a:ext cx="4593669" cy="4593669"/>
          </a:xfrm>
          <a:prstGeom prst="rect">
            <a:avLst/>
          </a:prstGeom>
        </p:spPr>
      </p:pic>
      <p:pic>
        <p:nvPicPr>
          <p:cNvPr id="18" name="Image 7" descr="preencoded.png"/>
          <p:cNvPicPr>
            <a:picLocks noChangeAspect="1"/>
          </p:cNvPicPr>
          <p:nvPr/>
        </p:nvPicPr>
        <p:blipFill>
          <a:blip r:embed="rId10"/>
          <a:stretch>
            <a:fillRect/>
          </a:stretch>
        </p:blipFill>
        <p:spPr>
          <a:xfrm>
            <a:off x="5838825" y="4713684"/>
            <a:ext cx="321707" cy="402193"/>
          </a:xfrm>
          <a:prstGeom prst="rect">
            <a:avLst/>
          </a:prstGeom>
        </p:spPr>
      </p:pic>
      <p:sp>
        <p:nvSpPr>
          <p:cNvPr id="19" name="Text 9"/>
          <p:cNvSpPr/>
          <p:nvPr/>
        </p:nvSpPr>
        <p:spPr>
          <a:xfrm>
            <a:off x="752713" y="6529149"/>
            <a:ext cx="13124974" cy="1375886"/>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Effective change management is essential for RFID implementation success. Begin training well before full deployment to allow staff to become comfortable with new technology. Create accessible reference materials including quick-start guides, troubleshooting flowcharts, and video tutorials. Consider implementing a tiered support system where basic issues can be resolved by on-site super-users before escalating to technical support.</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15685" y="562332"/>
            <a:ext cx="7539752" cy="639008"/>
          </a:xfrm>
          <a:prstGeom prst="rect">
            <a:avLst/>
          </a:prstGeom>
          <a:noFill/>
          <a:ln/>
        </p:spPr>
        <p:txBody>
          <a:bodyPr wrap="none" lIns="0" tIns="0" rIns="0" bIns="0" rtlCol="0" anchor="t"/>
          <a:lstStyle/>
          <a:p>
            <a:pPr marL="0" indent="0" algn="l">
              <a:lnSpc>
                <a:spcPts val="5000"/>
              </a:lnSpc>
              <a:buNone/>
            </a:pPr>
            <a:r>
              <a:rPr lang="en-US" sz="4000" kern="0" spc="-121" dirty="0">
                <a:solidFill>
                  <a:srgbClr val="2C3F42"/>
                </a:solidFill>
                <a:latin typeface="Bitter Medium" pitchFamily="34" charset="0"/>
                <a:ea typeface="Bitter Medium" pitchFamily="34" charset="-122"/>
                <a:cs typeface="Bitter Medium" pitchFamily="34" charset="-120"/>
              </a:rPr>
              <a:t>Overcoming Common Challenges</a:t>
            </a:r>
            <a:endParaRPr lang="en-US" sz="4000" dirty="0"/>
          </a:p>
        </p:txBody>
      </p:sp>
      <p:pic>
        <p:nvPicPr>
          <p:cNvPr id="3" name="Image 0" descr="preencoded.png"/>
          <p:cNvPicPr>
            <a:picLocks noChangeAspect="1"/>
          </p:cNvPicPr>
          <p:nvPr/>
        </p:nvPicPr>
        <p:blipFill>
          <a:blip r:embed="rId3"/>
          <a:stretch>
            <a:fillRect/>
          </a:stretch>
        </p:blipFill>
        <p:spPr>
          <a:xfrm>
            <a:off x="2926437" y="1610201"/>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165509"/>
            <a:ext cx="287536" cy="359331"/>
          </a:xfrm>
          <a:prstGeom prst="rect">
            <a:avLst/>
          </a:prstGeom>
        </p:spPr>
      </p:pic>
      <p:sp>
        <p:nvSpPr>
          <p:cNvPr id="5" name="Text 1"/>
          <p:cNvSpPr/>
          <p:nvPr/>
        </p:nvSpPr>
        <p:spPr>
          <a:xfrm>
            <a:off x="5308640" y="1814632"/>
            <a:ext cx="2556034"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Optimization</a:t>
            </a:r>
            <a:endParaRPr lang="en-US" sz="2000" dirty="0"/>
          </a:p>
        </p:txBody>
      </p:sp>
      <p:sp>
        <p:nvSpPr>
          <p:cNvPr id="6" name="Text 2"/>
          <p:cNvSpPr/>
          <p:nvPr/>
        </p:nvSpPr>
        <p:spPr>
          <a:xfrm>
            <a:off x="5308640" y="2256711"/>
            <a:ext cx="5080278"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Continuously refine system based on performance data</a:t>
            </a:r>
            <a:endParaRPr lang="en-US" sz="1600" dirty="0"/>
          </a:p>
        </p:txBody>
      </p:sp>
      <p:sp>
        <p:nvSpPr>
          <p:cNvPr id="7" name="Shape 3"/>
          <p:cNvSpPr/>
          <p:nvPr/>
        </p:nvSpPr>
        <p:spPr>
          <a:xfrm>
            <a:off x="5155287" y="2804160"/>
            <a:ext cx="8708350" cy="11430"/>
          </a:xfrm>
          <a:prstGeom prst="roundRect">
            <a:avLst>
              <a:gd name="adj" fmla="val 751392"/>
            </a:avLst>
          </a:prstGeom>
          <a:solidFill>
            <a:srgbClr val="E2C8B5"/>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37492" y="2839283"/>
            <a:ext cx="4355663" cy="1178004"/>
          </a:xfrm>
          <a:prstGeom prst="rect">
            <a:avLst/>
          </a:prstGeom>
        </p:spPr>
      </p:pic>
      <p:pic>
        <p:nvPicPr>
          <p:cNvPr id="9" name="Image 3" descr="preencoded.png"/>
          <p:cNvPicPr>
            <a:picLocks noChangeAspect="1"/>
          </p:cNvPicPr>
          <p:nvPr/>
        </p:nvPicPr>
        <p:blipFill>
          <a:blip r:embed="rId6"/>
          <a:stretch>
            <a:fillRect/>
          </a:stretch>
        </p:blipFill>
        <p:spPr>
          <a:xfrm>
            <a:off x="3871555" y="3248620"/>
            <a:ext cx="287536" cy="359331"/>
          </a:xfrm>
          <a:prstGeom prst="rect">
            <a:avLst/>
          </a:prstGeom>
        </p:spPr>
      </p:pic>
      <p:sp>
        <p:nvSpPr>
          <p:cNvPr id="10" name="Text 4"/>
          <p:cNvSpPr/>
          <p:nvPr/>
        </p:nvSpPr>
        <p:spPr>
          <a:xfrm>
            <a:off x="6397585" y="3043714"/>
            <a:ext cx="2556034"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Mitigation Strategies</a:t>
            </a:r>
            <a:endParaRPr lang="en-US" sz="2000" dirty="0"/>
          </a:p>
        </p:txBody>
      </p:sp>
      <p:sp>
        <p:nvSpPr>
          <p:cNvPr id="11" name="Text 5"/>
          <p:cNvSpPr/>
          <p:nvPr/>
        </p:nvSpPr>
        <p:spPr>
          <a:xfrm>
            <a:off x="6397585" y="3485793"/>
            <a:ext cx="3713440"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Implement solutions for identified issues</a:t>
            </a:r>
            <a:endParaRPr lang="en-US" sz="1600" dirty="0"/>
          </a:p>
        </p:txBody>
      </p:sp>
      <p:sp>
        <p:nvSpPr>
          <p:cNvPr id="12" name="Shape 6"/>
          <p:cNvSpPr/>
          <p:nvPr/>
        </p:nvSpPr>
        <p:spPr>
          <a:xfrm>
            <a:off x="6244233" y="4033242"/>
            <a:ext cx="7619405" cy="11430"/>
          </a:xfrm>
          <a:prstGeom prst="roundRect">
            <a:avLst>
              <a:gd name="adj" fmla="val 751392"/>
            </a:avLst>
          </a:prstGeom>
          <a:solidFill>
            <a:srgbClr val="E2C8B5"/>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48665" y="4068366"/>
            <a:ext cx="6533436" cy="1178004"/>
          </a:xfrm>
          <a:prstGeom prst="rect">
            <a:avLst/>
          </a:prstGeom>
        </p:spPr>
      </p:pic>
      <p:pic>
        <p:nvPicPr>
          <p:cNvPr id="14" name="Image 5" descr="preencoded.png"/>
          <p:cNvPicPr>
            <a:picLocks noChangeAspect="1"/>
          </p:cNvPicPr>
          <p:nvPr/>
        </p:nvPicPr>
        <p:blipFill>
          <a:blip r:embed="rId8"/>
          <a:stretch>
            <a:fillRect/>
          </a:stretch>
        </p:blipFill>
        <p:spPr>
          <a:xfrm>
            <a:off x="3871555" y="4477703"/>
            <a:ext cx="287536" cy="359331"/>
          </a:xfrm>
          <a:prstGeom prst="rect">
            <a:avLst/>
          </a:prstGeom>
        </p:spPr>
      </p:pic>
      <p:sp>
        <p:nvSpPr>
          <p:cNvPr id="15" name="Text 7"/>
          <p:cNvSpPr/>
          <p:nvPr/>
        </p:nvSpPr>
        <p:spPr>
          <a:xfrm>
            <a:off x="7486531" y="4272796"/>
            <a:ext cx="2694623" cy="319445"/>
          </a:xfrm>
          <a:prstGeom prst="rect">
            <a:avLst/>
          </a:prstGeom>
          <a:noFill/>
          <a:ln/>
        </p:spPr>
        <p:txBody>
          <a:bodyPr wrap="none" lIns="0" tIns="0" rIns="0" bIns="0" rtlCol="0" anchor="t"/>
          <a:lstStyle/>
          <a:p>
            <a:pPr marL="0" indent="0" algn="l">
              <a:lnSpc>
                <a:spcPts val="2500"/>
              </a:lnSpc>
              <a:buNone/>
            </a:pPr>
            <a:r>
              <a:rPr lang="en-US" sz="2000" kern="0" spc="-60" dirty="0">
                <a:solidFill>
                  <a:srgbClr val="2B2E3C"/>
                </a:solidFill>
                <a:latin typeface="Bitter Medium" pitchFamily="34" charset="0"/>
                <a:ea typeface="Bitter Medium" pitchFamily="34" charset="-122"/>
                <a:cs typeface="Bitter Medium" pitchFamily="34" charset="-120"/>
              </a:rPr>
              <a:t>Challenge Identification</a:t>
            </a:r>
            <a:endParaRPr lang="en-US" sz="2000" dirty="0"/>
          </a:p>
        </p:txBody>
      </p:sp>
      <p:sp>
        <p:nvSpPr>
          <p:cNvPr id="16" name="Text 8"/>
          <p:cNvSpPr/>
          <p:nvPr/>
        </p:nvSpPr>
        <p:spPr>
          <a:xfrm>
            <a:off x="7486531" y="4714875"/>
            <a:ext cx="3207306" cy="327065"/>
          </a:xfrm>
          <a:prstGeom prst="rect">
            <a:avLst/>
          </a:prstGeom>
          <a:noFill/>
          <a:ln/>
        </p:spPr>
        <p:txBody>
          <a:bodyPr wrap="non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Recognize potential problems early</a:t>
            </a:r>
            <a:endParaRPr lang="en-US" sz="1600" dirty="0"/>
          </a:p>
        </p:txBody>
      </p:sp>
      <p:sp>
        <p:nvSpPr>
          <p:cNvPr id="17" name="Text 9"/>
          <p:cNvSpPr/>
          <p:nvPr/>
        </p:nvSpPr>
        <p:spPr>
          <a:xfrm>
            <a:off x="715685" y="5476399"/>
            <a:ext cx="13199031" cy="981194"/>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Radio frequency interference from metal surfaces, liquids, and other electronic equipment can significantly impact RFID read accuracy. Conduct comprehensive site surveys to identify potential interference sources and implement solutions such as strategic reader placement, specialized tag types, and signal shielding where necessary.</a:t>
            </a:r>
            <a:endParaRPr lang="en-US" sz="1600" dirty="0"/>
          </a:p>
        </p:txBody>
      </p:sp>
      <p:sp>
        <p:nvSpPr>
          <p:cNvPr id="18" name="Text 10"/>
          <p:cNvSpPr/>
          <p:nvPr/>
        </p:nvSpPr>
        <p:spPr>
          <a:xfrm>
            <a:off x="715685" y="6687622"/>
            <a:ext cx="13199031" cy="981194"/>
          </a:xfrm>
          <a:prstGeom prst="rect">
            <a:avLst/>
          </a:prstGeom>
          <a:noFill/>
          <a:ln/>
        </p:spPr>
        <p:txBody>
          <a:bodyPr wrap="square" lIns="0" tIns="0" rIns="0" bIns="0" rtlCol="0" anchor="t"/>
          <a:lstStyle/>
          <a:p>
            <a:pPr marL="0" indent="0" algn="l">
              <a:lnSpc>
                <a:spcPts val="2550"/>
              </a:lnSpc>
              <a:buNone/>
            </a:pPr>
            <a:r>
              <a:rPr lang="en-US" sz="1600" kern="0" spc="-32" dirty="0">
                <a:solidFill>
                  <a:srgbClr val="2B2E3C"/>
                </a:solidFill>
                <a:latin typeface="Open Sans" pitchFamily="34" charset="0"/>
                <a:ea typeface="Open Sans" pitchFamily="34" charset="-122"/>
                <a:cs typeface="Open Sans" pitchFamily="34" charset="-120"/>
              </a:rPr>
              <a:t>Budget overruns are common in RFID implementations. Consider a phased approach that prioritizes high-value use cases first, allowing for ROI generation before expanding to additional areas. Explore hardware leasing options and scalable licensing models to reduce initial capital requirements while maintaining flexibility for future growth.</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1652</Words>
  <Application>Microsoft Office PowerPoint</Application>
  <PresentationFormat>Custom</PresentationFormat>
  <Paragraphs>127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Bitter Medium</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5</cp:revision>
  <dcterms:created xsi:type="dcterms:W3CDTF">2025-03-20T16:16:56Z</dcterms:created>
  <dcterms:modified xsi:type="dcterms:W3CDTF">2026-06-02T19:33:32Z</dcterms:modified>
</cp:coreProperties>
</file>