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Corben" panose="020B0604020202020204" charset="0"/>
      <p:regular r:id="rId18"/>
    </p:embeddedFont>
    <p:embeddedFont>
      <p:font typeface="Nobile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216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hyperlink" Target="https://www.managingprojectstheagileway.com/2479335_embracing-the-agile-manifesto-a-deep-dive-into-its-12-principle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managingprojectstheagileway.com/2483128_agile-kpis-vs-traditional-project-kpis-what-you-need-to-know" TargetMode="External"/><Relationship Id="rId5" Type="http://schemas.openxmlformats.org/officeDocument/2006/relationships/hyperlink" Target="https://www.managingprojectstheagileway.com/2482967_top-12-kpis-every-project-manager-should-track-for-project-success" TargetMode="External"/><Relationship Id="rId4" Type="http://schemas.openxmlformats.org/officeDocument/2006/relationships/hyperlink" Target="https://www.managingprojectstheagilewa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522" y="481039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Bridging the Agile-Executive Divide: Speaking ROI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26522" y="187014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Translate your team's agile achievements into business outcomes that executives care about.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6522" y="2851097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Executives don’t want to hear how many user stories were completed—they want to know 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how those stories moved the business forward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If you want your Agile initiatives to be supported, funded, and celebrated, you need to speak their language: 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language of ROI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7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29A1B3CF-C2BC-7EC3-CB70-4A860E4E2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22" y="4691868"/>
            <a:ext cx="5486401" cy="10117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DD58F2-3CB3-2868-5A6C-DBC487033E58}"/>
              </a:ext>
            </a:extLst>
          </p:cNvPr>
          <p:cNvSpPr txBox="1"/>
          <p:nvPr/>
        </p:nvSpPr>
        <p:spPr>
          <a:xfrm>
            <a:off x="626522" y="6079193"/>
            <a:ext cx="8171790" cy="1350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#AgileLeadership #ExecutiveCommunication #BusinessValue #ROI #ProjectManagement #PMO #StrategicLeadership #DigitalTransformation #DataDrivenLeadership #AgileTransformation #LeadershipCommunication #KPIs #BusinessAlignment #ValueDelivery #ManagingProjectsTheAgileWay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41755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910959"/>
            <a:ext cx="656201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Communication Challenge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3733086"/>
            <a:ext cx="4196358" cy="3003113"/>
          </a:xfrm>
          <a:prstGeom prst="roundRect">
            <a:avLst>
              <a:gd name="adj" fmla="val 317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8224" y="3967520"/>
            <a:ext cx="355353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What Agile Teams Discuss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4457938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Story points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224" y="4900136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Sprint velocity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028224" y="5342334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Burndown charts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028224" y="5784532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Daily stand-ups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5216962" y="3733086"/>
            <a:ext cx="4196358" cy="3003113"/>
          </a:xfrm>
          <a:prstGeom prst="roundRect">
            <a:avLst>
              <a:gd name="adj" fmla="val 317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451396" y="3967520"/>
            <a:ext cx="372749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What Executives Care About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5451396" y="4812268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Business outcomes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5451396" y="5254466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Market impact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5451396" y="5696664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Revenue growth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5451396" y="6138863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Customer retention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9640133" y="3733086"/>
            <a:ext cx="4196358" cy="3003113"/>
          </a:xfrm>
          <a:prstGeom prst="roundRect">
            <a:avLst>
              <a:gd name="adj" fmla="val 3172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9874568" y="39675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The Gap Result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9874568" y="4457938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Funding challenges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9874568" y="4900136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Limited executive support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9874568" y="5342334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Strategic misalignment</a:t>
            </a:r>
            <a:endParaRPr lang="en-US" sz="1750" dirty="0"/>
          </a:p>
        </p:txBody>
      </p:sp>
      <p:sp>
        <p:nvSpPr>
          <p:cNvPr id="21" name="Text 18"/>
          <p:cNvSpPr/>
          <p:nvPr/>
        </p:nvSpPr>
        <p:spPr>
          <a:xfrm>
            <a:off x="9874568" y="5784532"/>
            <a:ext cx="37274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Missed opportunities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437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8191" y="3523536"/>
            <a:ext cx="5634157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Transform Your Messaging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768191" y="4538543"/>
            <a:ext cx="2743795" cy="343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Instead of: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768191" y="5100995"/>
            <a:ext cx="6279237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"We increased velocity by 25% over the last 3 sprints."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68191" y="5649754"/>
            <a:ext cx="6279237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"The team completed 15 user stories this sprint."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68191" y="6198513"/>
            <a:ext cx="6279237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"Our burndown chart shows we're on track."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590592" y="4538543"/>
            <a:ext cx="2743795" cy="343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Say This: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7590592" y="5100995"/>
            <a:ext cx="6279237" cy="702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"We accelerated delivery of features reducing customer churn by 10%."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590592" y="6000988"/>
            <a:ext cx="6279237" cy="702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"We launched capabilities that increase average order value by $27."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590592" y="6900982"/>
            <a:ext cx="6279237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"We're on pace to beat competitors to market by 6 weeks."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981908"/>
            <a:ext cx="796921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Translate Agile to Business Outcomes</a:t>
            </a:r>
            <a:endParaRPr lang="en-US" sz="35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390" y="1804035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925622" y="20308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Agile Output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925622" y="2521268"/>
            <a:ext cx="7910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Technical capabilities delivered by the team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390" y="3164919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925622" y="33917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Translation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5925622" y="3882152"/>
            <a:ext cx="7910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Link to strategic objectives and customer value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1390" y="4525804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925622" y="47526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Business Outcome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5925622" y="5243036"/>
            <a:ext cx="7910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Impact on growth, efficiency, or market position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1390" y="5886688"/>
            <a:ext cx="1134070" cy="136088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925622" y="61135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Executive Buy-in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5925622" y="6603921"/>
            <a:ext cx="79109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Support, resources, and strategic alignment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41755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891552"/>
            <a:ext cx="581263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Executive-Friendly Metrics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37136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3756184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7915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Feature Cycle Time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4281964"/>
            <a:ext cx="56426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Measure how quickly ideas transform into market-ready features.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7457003" y="371367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2074" y="3756184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94119" y="3791545"/>
            <a:ext cx="339768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Customer Adoption Rates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8194119" y="4281964"/>
            <a:ext cx="564261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Track how rapidly users embrace new capabilities.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46139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5503902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539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Cost of Delay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029682"/>
            <a:ext cx="56426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Quantify the financial impact of postponing feature releases.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7457003" y="546139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2074" y="5503902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194119" y="5539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Net Promoter Score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8194119" y="6029682"/>
            <a:ext cx="56426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Monitor how features influence customer satisfaction and loyalty.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0579"/>
            <a:ext cx="597455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Effective Executive Updates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1841183"/>
            <a:ext cx="1630323" cy="1306949"/>
          </a:xfrm>
          <a:prstGeom prst="roundRect">
            <a:avLst>
              <a:gd name="adj" fmla="val 728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467" y="229528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50927" y="2067997"/>
            <a:ext cx="30999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What we accomplished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650927" y="2558415"/>
            <a:ext cx="585156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Focus on completed deliverables with business impact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7460" y="3132892"/>
            <a:ext cx="11185803" cy="15240"/>
          </a:xfrm>
          <a:prstGeom prst="roundRect">
            <a:avLst>
              <a:gd name="adj" fmla="val 625116"/>
            </a:avLst>
          </a:prstGeom>
          <a:solidFill>
            <a:srgbClr val="B8BF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93790" y="3261479"/>
            <a:ext cx="3260646" cy="1306949"/>
          </a:xfrm>
          <a:prstGeom prst="roundRect">
            <a:avLst>
              <a:gd name="adj" fmla="val 728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569" y="3715583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81249" y="34882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281249" y="3978712"/>
            <a:ext cx="59562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Connect to strategic objectives and financial outcomes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7783" y="4553188"/>
            <a:ext cx="9555480" cy="15240"/>
          </a:xfrm>
          <a:prstGeom prst="roundRect">
            <a:avLst>
              <a:gd name="adj" fmla="val 625116"/>
            </a:avLst>
          </a:prstGeom>
          <a:solidFill>
            <a:srgbClr val="B8BF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93790" y="4681776"/>
            <a:ext cx="4890968" cy="1306949"/>
          </a:xfrm>
          <a:prstGeom prst="roundRect">
            <a:avLst>
              <a:gd name="adj" fmla="val 728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90" y="513588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11572" y="49085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What's next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911572" y="5399008"/>
            <a:ext cx="5350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Preview upcoming value without technical details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106" y="5973485"/>
            <a:ext cx="7925157" cy="15240"/>
          </a:xfrm>
          <a:prstGeom prst="roundRect">
            <a:avLst>
              <a:gd name="adj" fmla="val 625116"/>
            </a:avLst>
          </a:prstGeom>
          <a:solidFill>
            <a:srgbClr val="B8BF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793790" y="6102072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011" y="6556177"/>
            <a:ext cx="318968" cy="3986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42014" y="63288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Help needed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42014" y="6819305"/>
            <a:ext cx="55562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Specific requests for executive support or decisions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44454"/>
            <a:ext cx="766119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Example: Translating Team Updates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793790" y="2166580"/>
            <a:ext cx="9385221" cy="4718447"/>
          </a:xfrm>
          <a:prstGeom prst="roundRect">
            <a:avLst>
              <a:gd name="adj" fmla="val 201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801410" y="2174200"/>
            <a:ext cx="93699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028343" y="2317909"/>
            <a:ext cx="349567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Technical Update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985266" y="2317909"/>
            <a:ext cx="495931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Executive Translation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1410" y="2824520"/>
            <a:ext cx="93699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28343" y="2968228"/>
            <a:ext cx="34956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Implemented user authentication microservice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985266" y="2968228"/>
            <a:ext cx="49593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Enhanced security infrastructure, reducing risk exposure by 40%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801410" y="3837742"/>
            <a:ext cx="93699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028343" y="3981450"/>
            <a:ext cx="349567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Refactored legacy code base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985266" y="3981450"/>
            <a:ext cx="49593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Reduced maintenance costs by $250K annually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801410" y="4850963"/>
            <a:ext cx="93699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028343" y="4994672"/>
            <a:ext cx="349567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Automated regression testing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4985266" y="4994672"/>
            <a:ext cx="49593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Accelerated time to market by 3 weeks per release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801410" y="5864185"/>
            <a:ext cx="93699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028343" y="6007894"/>
            <a:ext cx="349567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Completed API integration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985266" y="6007894"/>
            <a:ext cx="49593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Enabled new $2M revenue stream through partner connectivity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1951"/>
            <a:ext cx="755022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Align Agile with Strategic Timelines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1857256" y="27905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Sprint Cadence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281005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2-4 week delivery cycles focused on incremental value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105626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7905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Release Milestones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28100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Feature completions that deliver measurable customer value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494127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2431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Quarterly Reviews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733574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Business impact assessments aligned to financial reporting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720001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2431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Annual Planning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733574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Strategic roadmaps connecting agile delivery to company goals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342555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331500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2988"/>
            <a:ext cx="564832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Quarterly Executive Syncs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063591"/>
            <a:ext cx="2152055" cy="166985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915603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4718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Strategic Alignment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2962275"/>
            <a:ext cx="5731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Ensure agile priorities match evolving business needs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746540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B8BF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3790117"/>
            <a:ext cx="4304109" cy="166985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425672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1983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Showcase Impact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688800"/>
            <a:ext cx="65943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Demonstrate cumulative business value of delivered features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473065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B8BFD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5516642"/>
            <a:ext cx="6456164" cy="1669852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6152198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743456"/>
            <a:ext cx="304680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Roadmap Adjustments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6233874"/>
            <a:ext cx="610052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Adapt plans based on market changes and new priorities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41602"/>
            <a:ext cx="704909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Educating Leaders on Agile Value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3277076"/>
            <a:ext cx="290155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68%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826889" y="43088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Higher ROI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799290"/>
            <a:ext cx="2901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Average ROI increase from agile vs. traditional approaches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035504" y="3277076"/>
            <a:ext cx="2901672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24%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4068723" y="43088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Faster Delivery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035504" y="4799290"/>
            <a:ext cx="290167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Average reduction in time-to-market for new products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277338" y="3277076"/>
            <a:ext cx="2901672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71%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7310557" y="43088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Better Alignment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277338" y="4799290"/>
            <a:ext cx="290167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Organizations citing improved business/IT alignment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06579"/>
            <a:ext cx="815994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Executive Agile Education Approaches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227183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080873"/>
            <a:ext cx="305538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Hands-On Workshops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571292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Invite executives to participate in simplified agile ceremonies. Focus on business decisions, not technical details.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227183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50808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Impact Showcases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5571292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visual displays connecting agile practices to business results. Highlight metrics executives care about.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227183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5080873"/>
            <a:ext cx="35012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Leadership Retrospectives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5571292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Hold casual reviews examining how agile is improving strategic execution. Gather feedback on what matters most.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2045"/>
            <a:ext cx="631197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Common Executive Concerns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42649"/>
            <a:ext cx="13042583" cy="496490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922496"/>
            <a:ext cx="6756916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Addressing Executive Concerns</a:t>
            </a:r>
            <a:endParaRPr lang="en-US" sz="35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390" y="1744623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51390" y="25384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Predictability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451390" y="3028831"/>
            <a:ext cx="455080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Show how empirical data improves forecasting. Demonstrate consistent velocity trends and feature completion rates.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5684" y="1744623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285684" y="25384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ROI Clarity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9285684" y="3028831"/>
            <a:ext cx="455092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value-tracking dashboards. Quantify business impact for each feature and tie to strategic objectives.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1390" y="4934069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451390" y="57278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Scope Management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4451390" y="6218277"/>
            <a:ext cx="455080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Demonstrate how agile enables rapid pivots. Show examples of avoiding waste by adapting to market feedback.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5684" y="4934069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285684" y="57278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Risk Mitigation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9285684" y="6218277"/>
            <a:ext cx="455092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Highlight how early detection reduces costs. Present specific examples of issues caught before production.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6526" y="611981"/>
            <a:ext cx="9419749" cy="1109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Next Steps: Building Your Executive Communication Plan</a:t>
            </a:r>
            <a:endParaRPr lang="en-US" sz="3450" dirty="0"/>
          </a:p>
        </p:txBody>
      </p:sp>
      <p:sp>
        <p:nvSpPr>
          <p:cNvPr id="4" name="Shape 1"/>
          <p:cNvSpPr/>
          <p:nvPr/>
        </p:nvSpPr>
        <p:spPr>
          <a:xfrm>
            <a:off x="776526" y="1970723"/>
            <a:ext cx="166330" cy="1189911"/>
          </a:xfrm>
          <a:prstGeom prst="roundRect">
            <a:avLst>
              <a:gd name="adj" fmla="val 56031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275636" y="1970723"/>
            <a:ext cx="316003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Audit Current Reporting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275636" y="2450544"/>
            <a:ext cx="8920639" cy="710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Review existing communications for technical jargon. Identify metrics that matter to your specific executives.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109305" y="3382447"/>
            <a:ext cx="166330" cy="1189911"/>
          </a:xfrm>
          <a:prstGeom prst="roundRect">
            <a:avLst>
              <a:gd name="adj" fmla="val 56031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608415" y="3382447"/>
            <a:ext cx="416075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Create Value Translation Matrix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608415" y="3862268"/>
            <a:ext cx="8587859" cy="710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Map technical deliverables to business outcomes. Develop templates for consistent messaging.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442204" y="4794171"/>
            <a:ext cx="166330" cy="1189911"/>
          </a:xfrm>
          <a:prstGeom prst="roundRect">
            <a:avLst>
              <a:gd name="adj" fmla="val 56031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941314" y="4794171"/>
            <a:ext cx="39659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Establish Regular Touchpoints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1941314" y="5273993"/>
            <a:ext cx="8254960" cy="710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Schedule quarterly syncs with leadership. Create concise, business-focused dashboard for monthly updates.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1774984" y="6205895"/>
            <a:ext cx="166330" cy="1189911"/>
          </a:xfrm>
          <a:prstGeom prst="roundRect">
            <a:avLst>
              <a:gd name="adj" fmla="val 56031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274094" y="6205895"/>
            <a:ext cx="318670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Develop Executive Allies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2274094" y="6685717"/>
            <a:ext cx="7922181" cy="710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Identify champions who understand both worlds. Partner to refine your approach based on feedback.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8756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Final Thoughts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536508"/>
            <a:ext cx="93852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Bridging the Agile-executive gap isn't about simplifying Agile—it's about 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amplifying its value in terms leadership understands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When you connect the dots between sprint activities and business impact, you unlock stronger support, smarter decisions, and greater influence in your organization.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243268"/>
            <a:ext cx="93852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Start small, speak clearly, and always lead with the "why."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4861322"/>
            <a:ext cx="9385221" cy="378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🔗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Related Reads from </a:t>
            </a:r>
            <a:r>
              <a:rPr lang="en-US" sz="1750" b="1" u="sng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ManagingProjectsTheAgileWay.com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: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5494615"/>
            <a:ext cx="93852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 12 KPIs Every Project Manager Should Track for Project Success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5936813"/>
            <a:ext cx="93852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Agile KPIs vs. Traditional Project KPIs: What You Need to Know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6379012"/>
            <a:ext cx="93852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4967E9"/>
                </a:solidFill>
                <a:latin typeface="Nobile" pitchFamily="34" charset="0"/>
                <a:ea typeface="Nobile" pitchFamily="34" charset="-122"/>
                <a:cs typeface="Nobile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Embracing the Agile Manifesto: A Deep Dive into Its 12 Principles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865</Words>
  <Application>Microsoft Office PowerPoint</Application>
  <PresentationFormat>Custom</PresentationFormat>
  <Paragraphs>141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Nobile</vt:lpstr>
      <vt:lpstr>Arial</vt:lpstr>
      <vt:lpstr>Aptos</vt:lpstr>
      <vt:lpstr>Corben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Kimberly Wiethoff</cp:lastModifiedBy>
  <cp:revision>3</cp:revision>
  <dcterms:created xsi:type="dcterms:W3CDTF">2025-05-13T15:34:18Z</dcterms:created>
  <dcterms:modified xsi:type="dcterms:W3CDTF">2026-04-20T01:09:28Z</dcterms:modified>
</cp:coreProperties>
</file>