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4630400" cy="8229600"/>
  <p:notesSz cx="8229600" cy="14630400"/>
  <p:embeddedFontLst>
    <p:embeddedFont>
      <p:font typeface="Alexandria" panose="020B0604020202020204" charset="-78"/>
      <p:regular r:id="rId18"/>
    </p:embeddedFont>
    <p:embeddedFont>
      <p:font typeface="Nobile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260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2643" y="0"/>
            <a:ext cx="4787757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9128" y="419846"/>
            <a:ext cx="9223515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Digital Twins in Supply Chain Management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19128" y="2177566"/>
            <a:ext cx="92235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 game-changer for visibility, agility, and resilience in today's complex global operations.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19128" y="3158522"/>
            <a:ext cx="9223515" cy="2338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 a world where supply chain disruptions are more frequent and global operations more complex, digital twins have emerged as a powerful tool to improve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real-time visibility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predictability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and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resilience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Once confined to high-tech sectors like aerospace and manufacturing, digital twin technology is now making waves in supply chain management—and it’s transforming how companies plan, monitor, and optimize every link in the chain.</a:t>
            </a:r>
            <a:endParaRPr lang="en-US" sz="1750" dirty="0"/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DE786B4B-6F59-4EB1-8871-F65DAFE7A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28" y="5496674"/>
            <a:ext cx="6049246" cy="111605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6F217DB-7E25-4A87-6317-8DBBA1F1B937}"/>
              </a:ext>
            </a:extLst>
          </p:cNvPr>
          <p:cNvSpPr txBox="1"/>
          <p:nvPr/>
        </p:nvSpPr>
        <p:spPr>
          <a:xfrm>
            <a:off x="619128" y="6873411"/>
            <a:ext cx="97296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#DigitalTwins #SupplyChainInnovation #ProjectManagement #SmartLogistics #SupplyChainTechnology #AIinLogistics #PredictiveAnalytics #DigitalTransformation #InventoryOptimization #WarehouseEfficiency #LogisticsLeadership #FutureOfSupplyChain</a:t>
            </a:r>
          </a:p>
          <a:p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47292"/>
            <a:ext cx="684061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Getting Started: Step 1-2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196233"/>
            <a:ext cx="170021" cy="1216223"/>
          </a:xfrm>
          <a:prstGeom prst="roundRect">
            <a:avLst>
              <a:gd name="adj" fmla="val 56033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303973" y="31962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Start Small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303973" y="3686651"/>
            <a:ext cx="704623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Choose a single use case like warehouse or transportation flow. Prove value before scaling to larger operations.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133951" y="4639270"/>
            <a:ext cx="170021" cy="1216223"/>
          </a:xfrm>
          <a:prstGeom prst="roundRect">
            <a:avLst>
              <a:gd name="adj" fmla="val 56033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644134" y="4639270"/>
            <a:ext cx="322254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Ensure Data Readiness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644134" y="5129689"/>
            <a:ext cx="67060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Invest in data governance and integration across systems. Clean, accurate data is essential for digital twin success.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425773"/>
            <a:ext cx="698063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Getting Started: Step 3-5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474714"/>
            <a:ext cx="170021" cy="1216223"/>
          </a:xfrm>
          <a:prstGeom prst="roundRect">
            <a:avLst>
              <a:gd name="adj" fmla="val 56033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790373" y="2474714"/>
            <a:ext cx="30562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Select the Right Tools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790373" y="2965133"/>
            <a:ext cx="704623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Choose platforms offering real-time modeling, analytics, and simulation capabilities.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6620351" y="3917752"/>
            <a:ext cx="170021" cy="1216223"/>
          </a:xfrm>
          <a:prstGeom prst="roundRect">
            <a:avLst>
              <a:gd name="adj" fmla="val 56033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130534" y="3917752"/>
            <a:ext cx="427351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Build a Cross-Functional Team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130534" y="4408170"/>
            <a:ext cx="67060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Involve IT, operations, data science, logistics, and business stakeholders.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960632" y="5360789"/>
            <a:ext cx="170021" cy="1216223"/>
          </a:xfrm>
          <a:prstGeom prst="roundRect">
            <a:avLst>
              <a:gd name="adj" fmla="val 56033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7470815" y="5360789"/>
            <a:ext cx="401085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Define Clear Success Metrics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470815" y="5851208"/>
            <a:ext cx="636579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Measure results through KPIs like cost savings and lead time reduction.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0329" y="574953"/>
            <a:ext cx="6568678" cy="6519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1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Real-World Success Story</a:t>
            </a:r>
            <a:endParaRPr lang="en-US" sz="41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329" y="1774508"/>
            <a:ext cx="8995767" cy="5019437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2991088" y="6793944"/>
            <a:ext cx="208598" cy="208598"/>
          </a:xfrm>
          <a:prstGeom prst="roundRect">
            <a:avLst>
              <a:gd name="adj" fmla="val 8767"/>
            </a:avLst>
          </a:prstGeom>
          <a:solidFill>
            <a:srgbClr val="081A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3260646" y="6793944"/>
            <a:ext cx="1891308" cy="208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Before Digital Twin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304353" y="6793944"/>
            <a:ext cx="208598" cy="208598"/>
          </a:xfrm>
          <a:prstGeom prst="roundRect">
            <a:avLst>
              <a:gd name="adj" fmla="val 8767"/>
            </a:avLst>
          </a:prstGeom>
          <a:solidFill>
            <a:srgbClr val="1646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5573911" y="6793944"/>
            <a:ext cx="1749147" cy="208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After Digital Twin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0277856" y="4690253"/>
            <a:ext cx="4072127" cy="25152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 global retailer implemented digital twins to model its North American distribution network. They now simulate disruptions and reroute goods proactively.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859768"/>
            <a:ext cx="750117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The Future of Digital Twins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948357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87579" y="4908709"/>
            <a:ext cx="221170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Autonomous Systems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587579" y="5753457"/>
            <a:ext cx="221170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Self-correcting supply chains with minimal human intervention.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9446" y="4948357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933236" y="4908709"/>
            <a:ext cx="221182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Blockchain Integration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4933236" y="5753457"/>
            <a:ext cx="221182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Enhanced transparency and traceability across networks.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5221" y="4948357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279011" y="4908709"/>
            <a:ext cx="221182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Augmented Reality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8279011" y="5753457"/>
            <a:ext cx="221182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Immersive visualization for warehouse and logistics operations.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0997" y="4948357"/>
            <a:ext cx="566976" cy="5669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1624786" y="4908709"/>
            <a:ext cx="221182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End-to-End Lifecycle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11624786" y="5753457"/>
            <a:ext cx="221182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Digital twins that follow products from creation to disposal.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73543"/>
            <a:ext cx="862143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Popular Digital Twin Platforms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835950"/>
            <a:ext cx="3005495" cy="185749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976932"/>
            <a:ext cx="296132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Siemens Digital Twin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467350"/>
            <a:ext cx="30054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Comprehensive platform with strong manufacturing integration.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446" y="2835950"/>
            <a:ext cx="3005614" cy="185749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139446" y="49769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IBM Sterling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4139446" y="5467350"/>
            <a:ext cx="30056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Robust AI-powered supply chain intelligence platform.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5221" y="2835950"/>
            <a:ext cx="3005614" cy="185749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485221" y="4976932"/>
            <a:ext cx="300561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Microsoft Azure Digital Twins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7485221" y="5821680"/>
            <a:ext cx="30056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Cloud-based solution with strong IoT capabilities.</a:t>
            </a:r>
            <a:endParaRPr lang="en-US" sz="1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0997" y="2835950"/>
            <a:ext cx="3005614" cy="185749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830997" y="49769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AnyLogic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10830997" y="5467350"/>
            <a:ext cx="30056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Specialized in simulation modeling across industries.</a:t>
            </a:r>
            <a:endParaRPr lang="en-US" sz="1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5982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622233"/>
            <a:ext cx="2173724" cy="1306949"/>
          </a:xfrm>
          <a:prstGeom prst="roundRect">
            <a:avLst>
              <a:gd name="adj" fmla="val 7289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3076337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849047"/>
            <a:ext cx="330719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Present-Day Advantage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3339465"/>
            <a:ext cx="589811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Digital twins are no longer futuristic—they're here now.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913942"/>
            <a:ext cx="10642402" cy="15240"/>
          </a:xfrm>
          <a:prstGeom prst="roundRect">
            <a:avLst>
              <a:gd name="adj" fmla="val 625116"/>
            </a:avLst>
          </a:prstGeom>
          <a:solidFill>
            <a:srgbClr val="B8C3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4042529"/>
            <a:ext cx="4347567" cy="1306949"/>
          </a:xfrm>
          <a:prstGeom prst="roundRect">
            <a:avLst>
              <a:gd name="adj" fmla="val 7289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4496633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4269343"/>
            <a:ext cx="285952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Strategic Imperative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759762"/>
            <a:ext cx="676179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They offer unprecedented opportunities for smarter decisions.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5334238"/>
            <a:ext cx="8468558" cy="15240"/>
          </a:xfrm>
          <a:prstGeom prst="roundRect">
            <a:avLst>
              <a:gd name="adj" fmla="val 625116"/>
            </a:avLst>
          </a:prstGeom>
          <a:solidFill>
            <a:srgbClr val="B8C3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5462826"/>
            <a:ext cx="6521410" cy="1306949"/>
          </a:xfrm>
          <a:prstGeom prst="roundRect">
            <a:avLst>
              <a:gd name="adj" fmla="val 7289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5916930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68964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Competitive Edge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6180058"/>
            <a:ext cx="559653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Lead with precision in an increasingly volatile world.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983950"/>
            <a:ext cx="638306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What Is a Digital Twin?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032891"/>
            <a:ext cx="4196358" cy="2047994"/>
          </a:xfrm>
          <a:prstGeom prst="roundRect">
            <a:avLst>
              <a:gd name="adj" fmla="val 4652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8224" y="526732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Virtual Replica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5757743"/>
            <a:ext cx="372749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 real-time digital representation of a physical system, process, or asset.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216962" y="5032891"/>
            <a:ext cx="4196358" cy="2047994"/>
          </a:xfrm>
          <a:prstGeom prst="roundRect">
            <a:avLst>
              <a:gd name="adj" fmla="val 4652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451396" y="526732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Data-Driven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51396" y="5757743"/>
            <a:ext cx="372749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Pulls live data from sensors, ERP systems, IoT devices, and other sources.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9640133" y="5032891"/>
            <a:ext cx="4196358" cy="2047994"/>
          </a:xfrm>
          <a:prstGeom prst="roundRect">
            <a:avLst>
              <a:gd name="adj" fmla="val 4652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874568" y="526732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Interactive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874568" y="5757743"/>
            <a:ext cx="372749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Allows monitoring, analysis, and experimentation with the digital model.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7829" y="855464"/>
            <a:ext cx="6156841" cy="649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0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How Digital Twins Work</a:t>
            </a:r>
            <a:endParaRPr lang="en-US" sz="40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829" y="1817132"/>
            <a:ext cx="1039773" cy="153078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79427" y="2025015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Data Integration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2079427" y="2474476"/>
            <a:ext cx="6336744" cy="665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Pulls structured and unstructured data from across the supply chain.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829" y="3347918"/>
            <a:ext cx="1039773" cy="124765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079427" y="3555802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Modeling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2079427" y="4005263"/>
            <a:ext cx="6336744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Builds a digital model of the supply chain or sub-system.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829" y="4595574"/>
            <a:ext cx="1039773" cy="153078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079427" y="4803458"/>
            <a:ext cx="3074551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Simulation &amp; Prediction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2079427" y="5252918"/>
            <a:ext cx="6336744" cy="665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Runs "what-if" scenarios to predict outcomes of decisions or disruptions.</a:t>
            </a:r>
            <a:endParaRPr lang="en-US" sz="16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829" y="6126361"/>
            <a:ext cx="1039773" cy="124765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079427" y="6334244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Visualization</a:t>
            </a:r>
            <a:endParaRPr lang="en-US" sz="2000" dirty="0"/>
          </a:p>
        </p:txBody>
      </p:sp>
      <p:sp>
        <p:nvSpPr>
          <p:cNvPr id="15" name="Text 8"/>
          <p:cNvSpPr/>
          <p:nvPr/>
        </p:nvSpPr>
        <p:spPr>
          <a:xfrm>
            <a:off x="2079427" y="6783705"/>
            <a:ext cx="6336744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Displays real-time operations in a user-friendly interface.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8841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4733" y="3157776"/>
            <a:ext cx="10172819" cy="6471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Logistics &amp; Transportation Optimization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724733" y="5722501"/>
            <a:ext cx="13180933" cy="22860"/>
          </a:xfrm>
          <a:prstGeom prst="roundRect">
            <a:avLst>
              <a:gd name="adj" fmla="val 380460"/>
            </a:avLst>
          </a:prstGeom>
          <a:solidFill>
            <a:srgbClr val="B8C3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3956566" y="5101411"/>
            <a:ext cx="22860" cy="621149"/>
          </a:xfrm>
          <a:prstGeom prst="roundRect">
            <a:avLst>
              <a:gd name="adj" fmla="val 380460"/>
            </a:avLst>
          </a:prstGeom>
          <a:solidFill>
            <a:srgbClr val="B8C3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3735110" y="5489555"/>
            <a:ext cx="465892" cy="465892"/>
          </a:xfrm>
          <a:prstGeom prst="roundRect">
            <a:avLst>
              <a:gd name="adj" fmla="val 18668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3812738" y="5528310"/>
            <a:ext cx="310515" cy="388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2673906" y="4115395"/>
            <a:ext cx="2588419" cy="323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Route Planning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31783" y="4563070"/>
            <a:ext cx="6072783" cy="3312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Simulate alternatives based on real-time conditions.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7303532" y="5722441"/>
            <a:ext cx="22860" cy="621149"/>
          </a:xfrm>
          <a:prstGeom prst="roundRect">
            <a:avLst>
              <a:gd name="adj" fmla="val 380460"/>
            </a:avLst>
          </a:prstGeom>
          <a:solidFill>
            <a:srgbClr val="B8C3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082076" y="5489555"/>
            <a:ext cx="465892" cy="465892"/>
          </a:xfrm>
          <a:prstGeom prst="roundRect">
            <a:avLst>
              <a:gd name="adj" fmla="val 18668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7159704" y="5528310"/>
            <a:ext cx="310515" cy="388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6020872" y="6550700"/>
            <a:ext cx="2588419" cy="323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Risk Assessment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4278749" y="6998375"/>
            <a:ext cx="6072783" cy="6624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Evaluate weather or geopolitical risks before they impact deliveries.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10650617" y="5101411"/>
            <a:ext cx="22860" cy="621149"/>
          </a:xfrm>
          <a:prstGeom prst="roundRect">
            <a:avLst>
              <a:gd name="adj" fmla="val 380460"/>
            </a:avLst>
          </a:prstGeom>
          <a:solidFill>
            <a:srgbClr val="B8C3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10429161" y="5489555"/>
            <a:ext cx="465892" cy="465892"/>
          </a:xfrm>
          <a:prstGeom prst="roundRect">
            <a:avLst>
              <a:gd name="adj" fmla="val 18668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10506789" y="5528310"/>
            <a:ext cx="310515" cy="388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3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9228058" y="4115395"/>
            <a:ext cx="2868216" cy="323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Dynamic Adjustments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7625715" y="4563070"/>
            <a:ext cx="6072902" cy="3312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Automatically update schedules as conditions change.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660868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Inventory Management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644848" y="2861548"/>
            <a:ext cx="304764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Real-Time Stock Data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Connect to live inventory levels across locations.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Flow Modeling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35196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Visualize how inventory moves through your network.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314117"/>
            <a:ext cx="333279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Optimal Reorder Points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80453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Calculate ideal timing and quantities for replenishment.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Buffer Optimization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0453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Minimize both overstock and stockouts.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079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0334" y="605195"/>
            <a:ext cx="7603331" cy="1375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Warehouse Performance Monitoring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770334" y="2558415"/>
            <a:ext cx="495181" cy="495181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845" y="2599611"/>
            <a:ext cx="330041" cy="41267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485543" y="2558415"/>
            <a:ext cx="2797135" cy="343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Layout Optimization</a:t>
            </a:r>
            <a:endParaRPr lang="en-US" sz="2150" dirty="0"/>
          </a:p>
        </p:txBody>
      </p:sp>
      <p:sp>
        <p:nvSpPr>
          <p:cNvPr id="7" name="Text 3"/>
          <p:cNvSpPr/>
          <p:nvPr/>
        </p:nvSpPr>
        <p:spPr>
          <a:xfrm>
            <a:off x="1485543" y="3034308"/>
            <a:ext cx="6888123" cy="7043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Test different configurations virtually before implementing changes.</a:t>
            </a:r>
            <a:endParaRPr lang="en-US" sz="1700" dirty="0"/>
          </a:p>
        </p:txBody>
      </p:sp>
      <p:sp>
        <p:nvSpPr>
          <p:cNvPr id="8" name="Shape 4"/>
          <p:cNvSpPr/>
          <p:nvPr/>
        </p:nvSpPr>
        <p:spPr>
          <a:xfrm>
            <a:off x="770334" y="4206240"/>
            <a:ext cx="495181" cy="495181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845" y="4247436"/>
            <a:ext cx="330041" cy="41267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485543" y="4206240"/>
            <a:ext cx="2783443" cy="343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Staffing Simulations</a:t>
            </a:r>
            <a:endParaRPr lang="en-US" sz="2150" dirty="0"/>
          </a:p>
        </p:txBody>
      </p:sp>
      <p:sp>
        <p:nvSpPr>
          <p:cNvPr id="11" name="Text 6"/>
          <p:cNvSpPr/>
          <p:nvPr/>
        </p:nvSpPr>
        <p:spPr>
          <a:xfrm>
            <a:off x="1485543" y="4682133"/>
            <a:ext cx="6888123" cy="352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Model optimal worker distribution and scheduling.</a:t>
            </a:r>
            <a:endParaRPr lang="en-US" sz="1700" dirty="0"/>
          </a:p>
        </p:txBody>
      </p:sp>
      <p:sp>
        <p:nvSpPr>
          <p:cNvPr id="12" name="Shape 7"/>
          <p:cNvSpPr/>
          <p:nvPr/>
        </p:nvSpPr>
        <p:spPr>
          <a:xfrm>
            <a:off x="770334" y="5501878"/>
            <a:ext cx="495181" cy="495181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845" y="5543074"/>
            <a:ext cx="330041" cy="41267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485543" y="5501878"/>
            <a:ext cx="2916198" cy="343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Bottleneck Detection</a:t>
            </a:r>
            <a:endParaRPr lang="en-US" sz="2150" dirty="0"/>
          </a:p>
        </p:txBody>
      </p:sp>
      <p:sp>
        <p:nvSpPr>
          <p:cNvPr id="15" name="Text 9"/>
          <p:cNvSpPr/>
          <p:nvPr/>
        </p:nvSpPr>
        <p:spPr>
          <a:xfrm>
            <a:off x="1485543" y="5977771"/>
            <a:ext cx="6888123" cy="352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Identify and resolve operational constraints in real-time.</a:t>
            </a:r>
            <a:endParaRPr lang="en-US" sz="1700" dirty="0"/>
          </a:p>
        </p:txBody>
      </p:sp>
      <p:sp>
        <p:nvSpPr>
          <p:cNvPr id="16" name="Shape 10"/>
          <p:cNvSpPr/>
          <p:nvPr/>
        </p:nvSpPr>
        <p:spPr>
          <a:xfrm>
            <a:off x="770334" y="6797516"/>
            <a:ext cx="495181" cy="495181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845" y="6838712"/>
            <a:ext cx="330041" cy="41267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485543" y="6797516"/>
            <a:ext cx="3416856" cy="343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Picking Strategy Analysis</a:t>
            </a:r>
            <a:endParaRPr lang="en-US" sz="2150" dirty="0"/>
          </a:p>
        </p:txBody>
      </p:sp>
      <p:sp>
        <p:nvSpPr>
          <p:cNvPr id="19" name="Text 12"/>
          <p:cNvSpPr/>
          <p:nvPr/>
        </p:nvSpPr>
        <p:spPr>
          <a:xfrm>
            <a:off x="1485543" y="7273409"/>
            <a:ext cx="6888123" cy="352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Compare efficiency of different order fulfillment methods.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4628"/>
            <a:ext cx="978550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Supplier Network Risk Assessment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430" y="1997035"/>
            <a:ext cx="1614011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2613065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88255" y="2223849"/>
            <a:ext cx="283833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Proactive Mitigation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088255" y="2714268"/>
            <a:ext cx="509373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Implement strategies before disruptions occur.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4918115" y="3317081"/>
            <a:ext cx="8861822" cy="15240"/>
          </a:xfrm>
          <a:prstGeom prst="roundRect">
            <a:avLst>
              <a:gd name="adj" fmla="val 625116"/>
            </a:avLst>
          </a:prstGeom>
          <a:solidFill>
            <a:srgbClr val="B8C3D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0424" y="3360658"/>
            <a:ext cx="3228022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3814762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895261" y="3587472"/>
            <a:ext cx="288024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Alternative Sourcing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5895261" y="4077891"/>
            <a:ext cx="402764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Identify backup suppliers and routes.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5725120" y="4680704"/>
            <a:ext cx="8054816" cy="15240"/>
          </a:xfrm>
          <a:prstGeom prst="roundRect">
            <a:avLst>
              <a:gd name="adj" fmla="val 625116"/>
            </a:avLst>
          </a:prstGeom>
          <a:solidFill>
            <a:srgbClr val="B8C3D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3418" y="4724281"/>
            <a:ext cx="484203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892" y="5178385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02266" y="4951095"/>
            <a:ext cx="310776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Disruption Simulation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6702266" y="5441513"/>
            <a:ext cx="551640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Model factory shutdowns or supplier bankruptcies.</a:t>
            </a:r>
            <a:endParaRPr lang="en-US" sz="1750" dirty="0"/>
          </a:p>
        </p:txBody>
      </p:sp>
      <p:sp>
        <p:nvSpPr>
          <p:cNvPr id="17" name="Shape 9"/>
          <p:cNvSpPr/>
          <p:nvPr/>
        </p:nvSpPr>
        <p:spPr>
          <a:xfrm>
            <a:off x="6532126" y="6044327"/>
            <a:ext cx="7247811" cy="15240"/>
          </a:xfrm>
          <a:prstGeom prst="roundRect">
            <a:avLst>
              <a:gd name="adj" fmla="val 625116"/>
            </a:avLst>
          </a:prstGeom>
          <a:solidFill>
            <a:srgbClr val="B8C3D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6294" y="6087904"/>
            <a:ext cx="6456164" cy="1306949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94773" y="6542008"/>
            <a:ext cx="318968" cy="398621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509272" y="63147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Network Mapping</a:t>
            </a:r>
            <a:endParaRPr lang="en-US" sz="2200" dirty="0"/>
          </a:p>
        </p:txBody>
      </p:sp>
      <p:sp>
        <p:nvSpPr>
          <p:cNvPr id="21" name="Text 11"/>
          <p:cNvSpPr/>
          <p:nvPr/>
        </p:nvSpPr>
        <p:spPr>
          <a:xfrm>
            <a:off x="7509272" y="6805136"/>
            <a:ext cx="43772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Visualize your entire supplier ecosystem.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54368"/>
            <a:ext cx="985635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Sustainability and Carbon Tracking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2330" y="3662363"/>
            <a:ext cx="7825621" cy="7825621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2456" y="6212800"/>
            <a:ext cx="382667" cy="478393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2330" y="3662363"/>
            <a:ext cx="7825621" cy="7825621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631" y="4624626"/>
            <a:ext cx="382667" cy="478393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2330" y="3662363"/>
            <a:ext cx="7825621" cy="7825621"/>
          </a:xfrm>
          <a:prstGeom prst="rect">
            <a:avLst/>
          </a:prstGeom>
        </p:spPr>
      </p:pic>
      <p:pic>
        <p:nvPicPr>
          <p:cNvPr id="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46745" y="4624626"/>
            <a:ext cx="382667" cy="478393"/>
          </a:xfrm>
          <a:prstGeom prst="rect">
            <a:avLst/>
          </a:prstGeom>
        </p:spPr>
      </p:pic>
      <p:pic>
        <p:nvPicPr>
          <p:cNvPr id="9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02330" y="3662363"/>
            <a:ext cx="7825621" cy="7825621"/>
          </a:xfrm>
          <a:prstGeom prst="rect">
            <a:avLst/>
          </a:prstGeom>
        </p:spPr>
      </p:pic>
      <p:pic>
        <p:nvPicPr>
          <p:cNvPr id="10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34920" y="6212800"/>
            <a:ext cx="382667" cy="478393"/>
          </a:xfrm>
          <a:prstGeom prst="rect">
            <a:avLst/>
          </a:prstGeom>
        </p:spPr>
      </p:pic>
      <p:sp>
        <p:nvSpPr>
          <p:cNvPr id="11" name="Text 1"/>
          <p:cNvSpPr/>
          <p:nvPr/>
        </p:nvSpPr>
        <p:spPr>
          <a:xfrm>
            <a:off x="878919" y="30788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Carbon Footprint</a:t>
            </a:r>
            <a:endParaRPr lang="en-US" sz="2200" dirty="0"/>
          </a:p>
        </p:txBody>
      </p:sp>
      <p:sp>
        <p:nvSpPr>
          <p:cNvPr id="12" name="Text 2"/>
          <p:cNvSpPr/>
          <p:nvPr/>
        </p:nvSpPr>
        <p:spPr>
          <a:xfrm>
            <a:off x="793790" y="3569256"/>
            <a:ext cx="30054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Measure emissions across your supply chain operations.</a:t>
            </a:r>
            <a:endParaRPr lang="en-US" sz="1750" dirty="0"/>
          </a:p>
        </p:txBody>
      </p:sp>
      <p:sp>
        <p:nvSpPr>
          <p:cNvPr id="13" name="Text 3"/>
          <p:cNvSpPr/>
          <p:nvPr/>
        </p:nvSpPr>
        <p:spPr>
          <a:xfrm>
            <a:off x="4224576" y="21711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Route Optimization</a:t>
            </a:r>
            <a:endParaRPr lang="en-US" sz="2200" dirty="0"/>
          </a:p>
        </p:txBody>
      </p:sp>
      <p:sp>
        <p:nvSpPr>
          <p:cNvPr id="14" name="Text 4"/>
          <p:cNvSpPr/>
          <p:nvPr/>
        </p:nvSpPr>
        <p:spPr>
          <a:xfrm>
            <a:off x="4139446" y="2661523"/>
            <a:ext cx="30056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Find the most fuel-efficient transportation options.</a:t>
            </a:r>
            <a:endParaRPr lang="en-US" sz="1750" dirty="0"/>
          </a:p>
        </p:txBody>
      </p:sp>
      <p:sp>
        <p:nvSpPr>
          <p:cNvPr id="15" name="Text 5"/>
          <p:cNvSpPr/>
          <p:nvPr/>
        </p:nvSpPr>
        <p:spPr>
          <a:xfrm>
            <a:off x="7485221" y="1816775"/>
            <a:ext cx="300561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Packaging Alternatives</a:t>
            </a:r>
            <a:endParaRPr lang="en-US" sz="2200" dirty="0"/>
          </a:p>
        </p:txBody>
      </p:sp>
      <p:sp>
        <p:nvSpPr>
          <p:cNvPr id="16" name="Text 6"/>
          <p:cNvSpPr/>
          <p:nvPr/>
        </p:nvSpPr>
        <p:spPr>
          <a:xfrm>
            <a:off x="7485221" y="2661523"/>
            <a:ext cx="30056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Test environmental impact of different materials.</a:t>
            </a:r>
            <a:endParaRPr lang="en-US" sz="1750" dirty="0"/>
          </a:p>
        </p:txBody>
      </p:sp>
      <p:sp>
        <p:nvSpPr>
          <p:cNvPr id="17" name="Text 7"/>
          <p:cNvSpPr/>
          <p:nvPr/>
        </p:nvSpPr>
        <p:spPr>
          <a:xfrm>
            <a:off x="10916126" y="344174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ESG Alignment</a:t>
            </a:r>
            <a:endParaRPr lang="en-US" sz="2200" dirty="0"/>
          </a:p>
        </p:txBody>
      </p:sp>
      <p:sp>
        <p:nvSpPr>
          <p:cNvPr id="18" name="Text 8"/>
          <p:cNvSpPr/>
          <p:nvPr/>
        </p:nvSpPr>
        <p:spPr>
          <a:xfrm>
            <a:off x="10830997" y="3932158"/>
            <a:ext cx="30056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Track progress toward sustainability goals.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67877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Key Benefits of Digital Twins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69164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365260" y="2734151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7017306" y="269164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Visibility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017306" y="3182064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Complete view of operations across global nodes.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6280190" y="402693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365260" y="4069437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7017306" y="40269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Faster Decisions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7017306" y="4517350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Average reduction in response time to disruptions.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6280190" y="536221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365260" y="5404723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7017306" y="53622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Cost Savings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7017306" y="5852636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Typical reduction in expedited shipping costs.</a:t>
            </a:r>
            <a:endParaRPr lang="en-US" sz="1750" dirty="0"/>
          </a:p>
        </p:txBody>
      </p:sp>
      <p:sp>
        <p:nvSpPr>
          <p:cNvPr id="16" name="Shape 13"/>
          <p:cNvSpPr/>
          <p:nvPr/>
        </p:nvSpPr>
        <p:spPr>
          <a:xfrm>
            <a:off x="6280190" y="6697504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2DDF9"/>
          </a:solidFill>
          <a:ln w="7620">
            <a:solidFill>
              <a:srgbClr val="B8C3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365260" y="6740009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4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7017306" y="669750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Resilience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7017306" y="7187922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Improved ability to withstand supply chain shocks.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744</Words>
  <Application>Microsoft Office PowerPoint</Application>
  <PresentationFormat>Custom</PresentationFormat>
  <Paragraphs>135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Alexandria</vt:lpstr>
      <vt:lpstr>Nobile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3</cp:revision>
  <dcterms:created xsi:type="dcterms:W3CDTF">2025-03-24T16:26:59Z</dcterms:created>
  <dcterms:modified xsi:type="dcterms:W3CDTF">2026-06-02T20:58:26Z</dcterms:modified>
</cp:coreProperties>
</file>