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Gelasio" panose="020B0604020202020204" charset="0"/>
      <p:regular r:id="rId15"/>
    </p:embeddedFont>
    <p:embeddedFont>
      <p:font typeface="Gelasio Semi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7" d="100"/>
          <a:sy n="87" d="100"/>
        </p:scale>
        <p:origin x="81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225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CFB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6F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3998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What Project Managers Need to Know About Microsoft Dynamics CRM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06485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comprehensive guide for project managers navigating the powerful ecosystem of Microsoft Dynamics CRM to drive project success and deliver outstanding customer service.</a:t>
            </a:r>
            <a:endParaRPr lang="en-US" sz="17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50343"/>
            <a:ext cx="7556421" cy="13954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6300907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#MicrosoftDynamicsCRM, #Dynamics365. #PowerPlatform. #CRMImplementation. #DynamicsCRM. #PowerApps. #PowerAutomate, #MicrosoftPowerPlatform #ManagingProjectsTheAgileWay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71354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Licensing and Environment Management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471261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860" y="2556272"/>
            <a:ext cx="340162" cy="34016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30906" y="2549128"/>
            <a:ext cx="30843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Environment Strategy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30906" y="3039547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Define Dev, Test, UAT, and Production environments early in the project.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93790" y="421898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860" y="4303990"/>
            <a:ext cx="340162" cy="34016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30906" y="4296847"/>
            <a:ext cx="3045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Deployment Schedule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530906" y="4787265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Plan careful timing for moving changes between environments.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93790" y="560379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8860" y="5688806"/>
            <a:ext cx="340162" cy="340162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5681663"/>
            <a:ext cx="29590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License Management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30906" y="6172081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Understand how licensing tiers impact user roles and access.</a:t>
            </a: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793790" y="679013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Don't overlook licensing and environment setup. Coordinate with IT to manage these critical aspects effectively.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6439"/>
            <a:ext cx="77292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Power Platform Integration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198846"/>
            <a:ext cx="4158615" cy="257020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958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Power BI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86281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Create interactive reports and dashboards to visualize CRM data and track KPIs.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2198846"/>
            <a:ext cx="4158615" cy="2570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9958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Power Automate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486281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Build automated workflows between apps and services to streamline processes.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2198846"/>
            <a:ext cx="4158615" cy="257020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9958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Power Apps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486281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Develop custom applications that extend CRM functionality without extensive coding.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83013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Explore how these Power Platform tools can enhance the CRM experience through automation, visualization, and customization.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7445" y="673418"/>
            <a:ext cx="5293281" cy="661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Final Thoughts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6227445" y="1737241"/>
            <a:ext cx="3707487" cy="698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3</a:t>
            </a:r>
            <a:endParaRPr lang="en-US" sz="5500" dirty="0"/>
          </a:p>
        </p:txBody>
      </p:sp>
      <p:sp>
        <p:nvSpPr>
          <p:cNvPr id="5" name="Text 2"/>
          <p:cNvSpPr/>
          <p:nvPr/>
        </p:nvSpPr>
        <p:spPr>
          <a:xfrm>
            <a:off x="6757868" y="2689860"/>
            <a:ext cx="264664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Core Modules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227445" y="3139083"/>
            <a:ext cx="3707487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Sales, Service, and Marketing form the foundation.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10181868" y="1737241"/>
            <a:ext cx="3707487" cy="698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5+</a:t>
            </a:r>
            <a:endParaRPr lang="en-US" sz="5500" dirty="0"/>
          </a:p>
        </p:txBody>
      </p:sp>
      <p:sp>
        <p:nvSpPr>
          <p:cNvPr id="8" name="Text 5"/>
          <p:cNvSpPr/>
          <p:nvPr/>
        </p:nvSpPr>
        <p:spPr>
          <a:xfrm>
            <a:off x="10712291" y="2689860"/>
            <a:ext cx="264664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Integration Points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181868" y="3139083"/>
            <a:ext cx="3707487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Connect with multiple business systems.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8204597" y="4294942"/>
            <a:ext cx="3707487" cy="6986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5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100%</a:t>
            </a:r>
            <a:endParaRPr lang="en-US" sz="5500" dirty="0"/>
          </a:p>
        </p:txBody>
      </p:sp>
      <p:sp>
        <p:nvSpPr>
          <p:cNvPr id="11" name="Text 8"/>
          <p:cNvSpPr/>
          <p:nvPr/>
        </p:nvSpPr>
        <p:spPr>
          <a:xfrm>
            <a:off x="8735020" y="5247561"/>
            <a:ext cx="2646640" cy="3307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Adoption Goal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8204597" y="5696783"/>
            <a:ext cx="3707487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Success depends on complete user engagement.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227445" y="6573917"/>
            <a:ext cx="7661910" cy="982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Microsoft Dynamics CRM transforms how organizations manage customer relationships. As a project manager, ensure implementation aligns with business goals and delivers real value.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4020" y="843915"/>
            <a:ext cx="7675959" cy="1310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Microsoft Dynamics CRM Overview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34020" y="2445663"/>
            <a:ext cx="7675959" cy="9686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 today's customer-centric business environment, CRM systems are essential for growth. Microsoft Dynamics CRM helps streamline sales, marketing, and customer service.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734020" y="3632478"/>
            <a:ext cx="7675959" cy="645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For project managers, it's not just software—it's a robust ecosystem impacting project success.</a:t>
            </a:r>
            <a:endParaRPr lang="en-US" sz="1650" dirty="0"/>
          </a:p>
        </p:txBody>
      </p:sp>
      <p:sp>
        <p:nvSpPr>
          <p:cNvPr id="6" name="Shape 3"/>
          <p:cNvSpPr/>
          <p:nvPr/>
        </p:nvSpPr>
        <p:spPr>
          <a:xfrm>
            <a:off x="734020" y="4496395"/>
            <a:ext cx="3741063" cy="1509117"/>
          </a:xfrm>
          <a:prstGeom prst="roundRect">
            <a:avLst>
              <a:gd name="adj" fmla="val 2085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943689" y="4706064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Streamline Sales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943689" y="5150048"/>
            <a:ext cx="3321725" cy="645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Track leads, opportunities, and customer engagements efficiently.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4668917" y="4496395"/>
            <a:ext cx="3741063" cy="1509117"/>
          </a:xfrm>
          <a:prstGeom prst="roundRect">
            <a:avLst>
              <a:gd name="adj" fmla="val 2085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4878586" y="4706064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Enhance Marketing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4878586" y="5150048"/>
            <a:ext cx="3321725" cy="645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Drive campaigns, manage events, and nurture leads effectively.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734020" y="6199346"/>
            <a:ext cx="7675959" cy="1186220"/>
          </a:xfrm>
          <a:prstGeom prst="roundRect">
            <a:avLst>
              <a:gd name="adj" fmla="val 2652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943689" y="6409015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Improve Service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943689" y="6852999"/>
            <a:ext cx="7256621" cy="3228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Manage service requests, cases, and support operations seamlessly.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4202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Core Modules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743789" y="35973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Sales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87773"/>
            <a:ext cx="3785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Manages leads, opportunities, accounts, and customer engagements.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0033" y="4227314"/>
            <a:ext cx="318968" cy="3189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552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Customer Service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97628" y="3042880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Tracks service requests, cases, and support operations.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43230" y="3209330"/>
            <a:ext cx="318968" cy="31896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Marketing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97628" y="5495449"/>
            <a:ext cx="423898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Drives campaigns, manages events, and nurtures leads.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104430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43230" y="5245298"/>
            <a:ext cx="318968" cy="3189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93790" y="692455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As a project manager, understand which modules are in scope. Each has unique business objectives, stakeholders, and workflows.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058466"/>
            <a:ext cx="64571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Stakeholder Alignment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107406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54674" y="2334220"/>
            <a:ext cx="30056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Identify Stakeholders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154674" y="2824639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Map all departments involved in the CRM project.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3468291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54674" y="36951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Regular Check-ins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154674" y="418552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Maintain consistent communication across teams.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790" y="4829175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54674" y="505598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Clarify Goals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154674" y="5546408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Create shared understanding of success criteria.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793790" y="644521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CRM projects span multiple departments—sales, marketing, IT, customer service, and finance. Each has unique expectations.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11417"/>
            <a:ext cx="93128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Out-of-the-Box vs. Customization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087172"/>
            <a:ext cx="331791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Out-of-the-Box Benefits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66831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Faster implementation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11051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Easier upgrades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5527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Lower maintenance costs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9949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Microsoft support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3087172"/>
            <a:ext cx="422612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Customization Considerations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599521" y="366831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Longer development time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599521" y="411051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Higher maintenance needs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7599521" y="45527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Potential upgrade issues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599521" y="49949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Specialized support required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93790" y="5692259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Dynamics CRM offers high flexibility. Project managers should encourage out-of-the-box features when possible and manage scope creep proactively.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288"/>
            <a:ext cx="58372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Integration Planning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31695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1167" y="2625566"/>
            <a:ext cx="318968" cy="3189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3585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Identify Systems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2848928"/>
            <a:ext cx="41898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Map all systems needing CRM integration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423404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793790" y="3551992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08089" y="4045863"/>
            <a:ext cx="318968" cy="31896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Assess APIs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269224"/>
            <a:ext cx="471832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Evaluate existing APIs and middleware options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4843701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793790" y="4972288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5011" y="5466159"/>
            <a:ext cx="318968" cy="3189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1991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Map Data Flows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5689521"/>
            <a:ext cx="444853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Document how data moves between systems</a:t>
            </a:r>
            <a:endParaRPr lang="en-US" sz="1750" dirty="0"/>
          </a:p>
        </p:txBody>
      </p:sp>
      <p:sp>
        <p:nvSpPr>
          <p:cNvPr id="17" name="Text 12"/>
          <p:cNvSpPr/>
          <p:nvPr/>
        </p:nvSpPr>
        <p:spPr>
          <a:xfrm>
            <a:off x="793790" y="653438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CRM projects often require integrations with ERP systems, email platforms, and marketing tools. These integrations can become complex and cause delays.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212" y="644485"/>
            <a:ext cx="5577721" cy="69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Data Migration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6518196" y="1670804"/>
            <a:ext cx="30480" cy="4959429"/>
          </a:xfrm>
          <a:prstGeom prst="roundRect">
            <a:avLst>
              <a:gd name="adj" fmla="val 10979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738699" y="1906548"/>
            <a:ext cx="669250" cy="30480"/>
          </a:xfrm>
          <a:prstGeom prst="roundRect">
            <a:avLst>
              <a:gd name="adj" fmla="val 10979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6267212" y="1670804"/>
            <a:ext cx="501968" cy="501968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0913" y="1754445"/>
            <a:ext cx="334566" cy="33456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633692" y="1747480"/>
            <a:ext cx="2902982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Source Identification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7633692" y="2227540"/>
            <a:ext cx="621589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Identify all data sources and owners.</a:t>
            </a:r>
            <a:endParaRPr lang="en-US" sz="1750" dirty="0"/>
          </a:p>
        </p:txBody>
      </p:sp>
      <p:sp>
        <p:nvSpPr>
          <p:cNvPr id="10" name="Shape 6"/>
          <p:cNvSpPr/>
          <p:nvPr/>
        </p:nvSpPr>
        <p:spPr>
          <a:xfrm>
            <a:off x="6738699" y="3256121"/>
            <a:ext cx="669250" cy="30480"/>
          </a:xfrm>
          <a:prstGeom prst="roundRect">
            <a:avLst>
              <a:gd name="adj" fmla="val 10979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6267212" y="3020378"/>
            <a:ext cx="501968" cy="501968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0913" y="3104019"/>
            <a:ext cx="334566" cy="33456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633692" y="3097054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Data Cleansing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7633692" y="3577114"/>
            <a:ext cx="621589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Remove duplicates and standardize formats.</a:t>
            </a:r>
            <a:endParaRPr lang="en-US" sz="1750" dirty="0"/>
          </a:p>
        </p:txBody>
      </p:sp>
      <p:sp>
        <p:nvSpPr>
          <p:cNvPr id="15" name="Shape 10"/>
          <p:cNvSpPr/>
          <p:nvPr/>
        </p:nvSpPr>
        <p:spPr>
          <a:xfrm>
            <a:off x="6738699" y="4605695"/>
            <a:ext cx="669250" cy="30480"/>
          </a:xfrm>
          <a:prstGeom prst="roundRect">
            <a:avLst>
              <a:gd name="adj" fmla="val 10979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6267212" y="4369951"/>
            <a:ext cx="501968" cy="501968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0913" y="4453592"/>
            <a:ext cx="334566" cy="33456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633692" y="4446627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Field Mapping</a:t>
            </a:r>
            <a:endParaRPr lang="en-US" sz="2150" dirty="0"/>
          </a:p>
        </p:txBody>
      </p:sp>
      <p:sp>
        <p:nvSpPr>
          <p:cNvPr id="19" name="Text 13"/>
          <p:cNvSpPr/>
          <p:nvPr/>
        </p:nvSpPr>
        <p:spPr>
          <a:xfrm>
            <a:off x="7633692" y="4926687"/>
            <a:ext cx="621589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Match source fields to CRM fields.</a:t>
            </a:r>
            <a:endParaRPr lang="en-US" sz="1750" dirty="0"/>
          </a:p>
        </p:txBody>
      </p:sp>
      <p:sp>
        <p:nvSpPr>
          <p:cNvPr id="20" name="Shape 14"/>
          <p:cNvSpPr/>
          <p:nvPr/>
        </p:nvSpPr>
        <p:spPr>
          <a:xfrm>
            <a:off x="6738699" y="5955268"/>
            <a:ext cx="669250" cy="30480"/>
          </a:xfrm>
          <a:prstGeom prst="roundRect">
            <a:avLst>
              <a:gd name="adj" fmla="val 109798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6267212" y="5719524"/>
            <a:ext cx="501968" cy="501968"/>
          </a:xfrm>
          <a:prstGeom prst="roundRect">
            <a:avLst>
              <a:gd name="adj" fmla="val 6667"/>
            </a:avLst>
          </a:prstGeom>
          <a:solidFill>
            <a:srgbClr val="EEE8DD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0913" y="5803166"/>
            <a:ext cx="334566" cy="334566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633692" y="5796201"/>
            <a:ext cx="2788801" cy="3484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Validation</a:t>
            </a:r>
            <a:endParaRPr lang="en-US" sz="2150" dirty="0"/>
          </a:p>
        </p:txBody>
      </p:sp>
      <p:sp>
        <p:nvSpPr>
          <p:cNvPr id="24" name="Text 17"/>
          <p:cNvSpPr/>
          <p:nvPr/>
        </p:nvSpPr>
        <p:spPr>
          <a:xfrm>
            <a:off x="7633692" y="6276261"/>
            <a:ext cx="6215896" cy="3539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Test and verify migrated data.</a:t>
            </a:r>
            <a:endParaRPr lang="en-US" sz="1750" dirty="0"/>
          </a:p>
        </p:txBody>
      </p:sp>
      <p:sp>
        <p:nvSpPr>
          <p:cNvPr id="25" name="Text 18"/>
          <p:cNvSpPr/>
          <p:nvPr/>
        </p:nvSpPr>
        <p:spPr>
          <a:xfrm>
            <a:off x="6267212" y="6877050"/>
            <a:ext cx="7582376" cy="7079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Never underestimate data migration effort. Treat it as its own workstream with timelines, deliverables, and owners.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596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User Adoption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188369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4892" y="2844165"/>
            <a:ext cx="318968" cy="31896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415183"/>
            <a:ext cx="264854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Measure Success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2905601"/>
            <a:ext cx="264854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Track engagement metrics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508415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2381" y="3551992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4892" y="4045863"/>
            <a:ext cx="318968" cy="318968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37788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Provide Training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269224"/>
            <a:ext cx="429708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Develop comprehensive learning programs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4872038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D4CEC3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4" y="4915614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94773" y="5409486"/>
            <a:ext cx="318968" cy="31896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1424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Communicate Value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5632847"/>
            <a:ext cx="31212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Explain the "why" behind CRM</a:t>
            </a:r>
            <a:endParaRPr lang="en-US" sz="1750" dirty="0"/>
          </a:p>
        </p:txBody>
      </p:sp>
      <p:sp>
        <p:nvSpPr>
          <p:cNvPr id="17" name="Text 9"/>
          <p:cNvSpPr/>
          <p:nvPr/>
        </p:nvSpPr>
        <p:spPr>
          <a:xfrm>
            <a:off x="793790" y="6477714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Even perfect CRM implementation fails without adoption. Champion change management with training, communication plans, and super users who promote the system internally.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0571"/>
            <a:ext cx="610135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84237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Agile Implementation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57256" y="2552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Sprint Planning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042880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Prioritize features for each iteration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26731" y="2728436"/>
            <a:ext cx="339328" cy="3393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5524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Development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042880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Build features in short timeframes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2604" y="3116937"/>
            <a:ext cx="339328" cy="33932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Showcase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495449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Demonstrate progress to stakeholders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64103" y="5342811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0050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746558"/>
                </a:solidFill>
                <a:latin typeface="Gelasio Semi Bold" pitchFamily="34" charset="0"/>
                <a:ea typeface="Gelasio Semi Bold" pitchFamily="34" charset="-122"/>
                <a:cs typeface="Gelasio Semi Bold" pitchFamily="34" charset="-120"/>
              </a:rPr>
              <a:t>Feedback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495449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Incorporate stakeholder input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653" y="1922978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38230" y="4954310"/>
            <a:ext cx="339328" cy="33932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93790" y="674310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746558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Many Dynamics CRM projects benefit from Agile methodologies. Frequent iterations and feedback cycles ensure alignment with business needs.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Microsoft Office PowerPoint</Application>
  <PresentationFormat>Custom</PresentationFormat>
  <Paragraphs>115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Gelasio</vt:lpstr>
      <vt:lpstr>Arial</vt:lpstr>
      <vt:lpstr>Gelasio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Kimberly Wiethoff</dc:creator>
  <cp:lastModifiedBy>Kimberly Wiethoff</cp:lastModifiedBy>
  <cp:revision>1</cp:revision>
  <dcterms:created xsi:type="dcterms:W3CDTF">2026-01-27T21:03:31Z</dcterms:created>
  <dcterms:modified xsi:type="dcterms:W3CDTF">2026-01-28T14:47:07Z</dcterms:modified>
</cp:coreProperties>
</file>