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Lora" pitchFamily="2" charset="0"/>
      <p:regular r:id="rId16"/>
    </p:embeddedFont>
    <p:embeddedFont>
      <p:font typeface="Source Sans Pro" panose="020B0503030403020204" pitchFamily="34" charset="0"/>
      <p:regular r:id="rId17"/>
      <p:bold r:id="rId18"/>
    </p:embeddedFont>
    <p:embeddedFont>
      <p:font typeface="Source Sans Pro Bold" panose="020B0703030403020204" pitchFamily="34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94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95105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Finding the Right Medical Billing Partner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562112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Choosing the right medical billing partner can transform your practice. A strong partnership improves revenue, streamlines operations, and frees your team to focus on patient care.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4980384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This guide will help you evaluate potential partners with targeted questions that reveal their capabilities and fit for your practice.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837724" y="6033492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63097" y="6176129"/>
            <a:ext cx="13215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340287" y="6015633"/>
            <a:ext cx="2765346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3A363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Kimberly Wiethoff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9240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5788" y="2552700"/>
            <a:ext cx="4448175" cy="492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Implementation Process</a:t>
            </a:r>
            <a:endParaRPr lang="en-US" sz="3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" y="3296007"/>
            <a:ext cx="836890" cy="100429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73662" y="3463290"/>
            <a:ext cx="1969294" cy="246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Transition Plan</a:t>
            </a:r>
            <a:endParaRPr lang="en-US" sz="1550" dirty="0"/>
          </a:p>
        </p:txBody>
      </p:sp>
      <p:sp>
        <p:nvSpPr>
          <p:cNvPr id="6" name="Text 2"/>
          <p:cNvSpPr/>
          <p:nvPr/>
        </p:nvSpPr>
        <p:spPr>
          <a:xfrm>
            <a:off x="1673662" y="3809762"/>
            <a:ext cx="12370951" cy="267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detailed roadmap for transferring billing responsibilities with minimal disruption.</a:t>
            </a:r>
            <a:endParaRPr lang="en-US" sz="13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" y="4300299"/>
            <a:ext cx="836890" cy="100429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73662" y="4467582"/>
            <a:ext cx="1969294" cy="246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Staff Training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1673662" y="4814054"/>
            <a:ext cx="12370951" cy="267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Education for your team on new processes and their ongoing responsibilities.</a:t>
            </a:r>
            <a:endParaRPr lang="en-US" sz="13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" y="5304592"/>
            <a:ext cx="836890" cy="100429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73662" y="5471874"/>
            <a:ext cx="2150745" cy="246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Timeline Establishment</a:t>
            </a:r>
            <a:endParaRPr lang="en-US" sz="1550" dirty="0"/>
          </a:p>
        </p:txBody>
      </p:sp>
      <p:sp>
        <p:nvSpPr>
          <p:cNvPr id="12" name="Text 6"/>
          <p:cNvSpPr/>
          <p:nvPr/>
        </p:nvSpPr>
        <p:spPr>
          <a:xfrm>
            <a:off x="1673662" y="5818346"/>
            <a:ext cx="12370951" cy="267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Clear milestones and expectations for full implementation.</a:t>
            </a:r>
            <a:endParaRPr lang="en-US" sz="13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" y="6308884"/>
            <a:ext cx="836890" cy="100429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673662" y="6476167"/>
            <a:ext cx="1969294" cy="246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Support Availability</a:t>
            </a:r>
            <a:endParaRPr lang="en-US" sz="1550" dirty="0"/>
          </a:p>
        </p:txBody>
      </p:sp>
      <p:sp>
        <p:nvSpPr>
          <p:cNvPr id="15" name="Text 8"/>
          <p:cNvSpPr/>
          <p:nvPr/>
        </p:nvSpPr>
        <p:spPr>
          <a:xfrm>
            <a:off x="1673662" y="6822638"/>
            <a:ext cx="12370951" cy="267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Dedicated resources during the transition period to address issues quickly.</a:t>
            </a:r>
            <a:endParaRPr lang="en-US" sz="1300" dirty="0"/>
          </a:p>
        </p:txBody>
      </p:sp>
      <p:sp>
        <p:nvSpPr>
          <p:cNvPr id="16" name="Text 9"/>
          <p:cNvSpPr/>
          <p:nvPr/>
        </p:nvSpPr>
        <p:spPr>
          <a:xfrm>
            <a:off x="585788" y="7501414"/>
            <a:ext cx="13458825" cy="267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smooth implementation sets the tone for the entire relationship. The best partners make this process seamless and well-supported.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023" y="593408"/>
            <a:ext cx="7113746" cy="633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Denial Management Approach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65" y="1657826"/>
            <a:ext cx="1623774" cy="122134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985" y="2230041"/>
            <a:ext cx="302895" cy="37861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61823" y="1873210"/>
            <a:ext cx="253460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Root Cause Analysis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5061823" y="2319218"/>
            <a:ext cx="4018955" cy="344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Identifying patterns to prevent future denials</a:t>
            </a:r>
            <a:endParaRPr lang="en-US" sz="1650" dirty="0"/>
          </a:p>
        </p:txBody>
      </p:sp>
      <p:sp>
        <p:nvSpPr>
          <p:cNvPr id="7" name="Shape 3"/>
          <p:cNvSpPr/>
          <p:nvPr/>
        </p:nvSpPr>
        <p:spPr>
          <a:xfrm>
            <a:off x="4900255" y="2890838"/>
            <a:ext cx="8922306" cy="15240"/>
          </a:xfrm>
          <a:prstGeom prst="roundRect">
            <a:avLst>
              <a:gd name="adj" fmla="val 21205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658" y="2932986"/>
            <a:ext cx="3247668" cy="122134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2985" y="3354348"/>
            <a:ext cx="302895" cy="37861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73710" y="3148370"/>
            <a:ext cx="253460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Appeal Process</a:t>
            </a:r>
            <a:endParaRPr lang="en-US" sz="1950" dirty="0"/>
          </a:p>
        </p:txBody>
      </p:sp>
      <p:sp>
        <p:nvSpPr>
          <p:cNvPr id="11" name="Text 5"/>
          <p:cNvSpPr/>
          <p:nvPr/>
        </p:nvSpPr>
        <p:spPr>
          <a:xfrm>
            <a:off x="5873710" y="3594378"/>
            <a:ext cx="5180528" cy="344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Systematic approach to challenging inappropriate denials</a:t>
            </a:r>
            <a:endParaRPr lang="en-US" sz="1650" dirty="0"/>
          </a:p>
        </p:txBody>
      </p:sp>
      <p:sp>
        <p:nvSpPr>
          <p:cNvPr id="12" name="Shape 6"/>
          <p:cNvSpPr/>
          <p:nvPr/>
        </p:nvSpPr>
        <p:spPr>
          <a:xfrm>
            <a:off x="5712143" y="4165997"/>
            <a:ext cx="8110418" cy="15240"/>
          </a:xfrm>
          <a:prstGeom prst="roundRect">
            <a:avLst>
              <a:gd name="adj" fmla="val 21205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771" y="4208145"/>
            <a:ext cx="4871561" cy="122134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3104" y="4629507"/>
            <a:ext cx="302895" cy="378619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5717" y="4423529"/>
            <a:ext cx="253460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Tracking System</a:t>
            </a:r>
            <a:endParaRPr lang="en-US" sz="1950" dirty="0"/>
          </a:p>
        </p:txBody>
      </p:sp>
      <p:sp>
        <p:nvSpPr>
          <p:cNvPr id="16" name="Text 8"/>
          <p:cNvSpPr/>
          <p:nvPr/>
        </p:nvSpPr>
        <p:spPr>
          <a:xfrm>
            <a:off x="6685717" y="4869537"/>
            <a:ext cx="4345662" cy="344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Software to monitor denial status and resolution</a:t>
            </a:r>
            <a:endParaRPr lang="en-US" sz="1650" dirty="0"/>
          </a:p>
        </p:txBody>
      </p:sp>
      <p:sp>
        <p:nvSpPr>
          <p:cNvPr id="17" name="Shape 9"/>
          <p:cNvSpPr/>
          <p:nvPr/>
        </p:nvSpPr>
        <p:spPr>
          <a:xfrm>
            <a:off x="6524149" y="5441156"/>
            <a:ext cx="7298412" cy="15240"/>
          </a:xfrm>
          <a:prstGeom prst="roundRect">
            <a:avLst>
              <a:gd name="adj" fmla="val 21205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765" y="5483304"/>
            <a:ext cx="6495455" cy="122134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2985" y="5904667"/>
            <a:ext cx="302895" cy="378619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7604" y="5698688"/>
            <a:ext cx="253460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Provider Education</a:t>
            </a:r>
            <a:endParaRPr lang="en-US" sz="1950" dirty="0"/>
          </a:p>
        </p:txBody>
      </p:sp>
      <p:sp>
        <p:nvSpPr>
          <p:cNvPr id="21" name="Text 11"/>
          <p:cNvSpPr/>
          <p:nvPr/>
        </p:nvSpPr>
        <p:spPr>
          <a:xfrm>
            <a:off x="7497604" y="6144697"/>
            <a:ext cx="3767971" cy="344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Feedback loop to improve documentation</a:t>
            </a:r>
            <a:endParaRPr lang="en-US" sz="1650" dirty="0"/>
          </a:p>
        </p:txBody>
      </p:sp>
      <p:sp>
        <p:nvSpPr>
          <p:cNvPr id="22" name="Text 12"/>
          <p:cNvSpPr/>
          <p:nvPr/>
        </p:nvSpPr>
        <p:spPr>
          <a:xfrm>
            <a:off x="754023" y="6946940"/>
            <a:ext cx="13122354" cy="689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Effective denial management can recover significant revenue. Ask potential partners about their specific process for handling denials and preventing recurrences.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90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9268" y="3527346"/>
            <a:ext cx="7789545" cy="680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Questions About Data Security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68" y="4594622"/>
            <a:ext cx="578048" cy="5780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18536" y="4554260"/>
            <a:ext cx="2183487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HIPAA Compliance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1618536" y="5373053"/>
            <a:ext cx="2183487" cy="2219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Comprehensive safeguards for protected health information with regular audits and staff training.</a:t>
            </a:r>
            <a:endParaRPr lang="en-US" sz="18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852" y="4594622"/>
            <a:ext cx="578048" cy="57804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58120" y="4554260"/>
            <a:ext cx="2183606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Data Encryption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4958120" y="5033010"/>
            <a:ext cx="2183606" cy="1479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End-to-end encryption for all transmitted and stored patient and financial information.</a:t>
            </a:r>
            <a:endParaRPr lang="en-US" sz="18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8555" y="4594622"/>
            <a:ext cx="578048" cy="57804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97823" y="4554260"/>
            <a:ext cx="2183606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Backup Systems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8297823" y="5033010"/>
            <a:ext cx="2183606" cy="1479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Regular data backups with disaster recovery plans to prevent information loss.</a:t>
            </a:r>
            <a:endParaRPr lang="en-US" sz="18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8258" y="4594622"/>
            <a:ext cx="578048" cy="57804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637526" y="4554260"/>
            <a:ext cx="2183606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Access Controls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11637526" y="5033010"/>
            <a:ext cx="2183606" cy="18496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Role-based permissions ensuring staff only access necessary information.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658773"/>
            <a:ext cx="711279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Making Your Final Decision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1841540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9" y="2309693"/>
            <a:ext cx="336590" cy="4207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36119" y="2080855"/>
            <a:ext cx="40303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Compare performance metrics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236119" y="2576393"/>
            <a:ext cx="685835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Evaluate each potential partner based on key performance indicators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3116461" y="3183493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7724" y="3318391"/>
            <a:ext cx="4318278" cy="1357193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68" y="3786545"/>
            <a:ext cx="336590" cy="42076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95317" y="355770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Assess cultural fit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95317" y="4053245"/>
            <a:ext cx="729365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Choose a partner whose communication style and values align with yours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5275659" y="4660344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37724" y="4795242"/>
            <a:ext cx="6477476" cy="174021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3908107" y="5454968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1"/>
          <p:cNvSpPr/>
          <p:nvPr/>
        </p:nvSpPr>
        <p:spPr>
          <a:xfrm>
            <a:off x="7554516" y="5034558"/>
            <a:ext cx="304383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Review contract details</a:t>
            </a:r>
            <a:endParaRPr lang="en-US" sz="2200" dirty="0"/>
          </a:p>
        </p:txBody>
      </p:sp>
      <p:sp>
        <p:nvSpPr>
          <p:cNvPr id="16" name="Text 12"/>
          <p:cNvSpPr/>
          <p:nvPr/>
        </p:nvSpPr>
        <p:spPr>
          <a:xfrm>
            <a:off x="7554516" y="5530096"/>
            <a:ext cx="599884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Understand all terms, especially performance guarantees and exit clauses</a:t>
            </a:r>
            <a:endParaRPr lang="en-US" sz="1850" dirty="0"/>
          </a:p>
        </p:txBody>
      </p:sp>
      <p:sp>
        <p:nvSpPr>
          <p:cNvPr id="17" name="Text 13"/>
          <p:cNvSpPr/>
          <p:nvPr/>
        </p:nvSpPr>
        <p:spPr>
          <a:xfrm>
            <a:off x="837724" y="6804660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Remember that choosing a medical billing partner is a strategic decision that affects your entire practice. The right partner will become an extension of your team, working toward your financial success.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08453"/>
            <a:ext cx="1065347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Why Your Billing Partner Choice Matters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2107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Wrong Choice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80202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Delayed payments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26874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Compliance issues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473547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Staff frustration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520219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Reduced cash flow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32107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Right Choice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14761" y="380202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Improved revenue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426874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Streamlined operations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7614761" y="473547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More time for patient care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7614761" y="520219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Peace of mind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837724" y="5938123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impact of your decision reaches every aspect of your practice, from financial health to staff morale.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671" y="804624"/>
            <a:ext cx="7556659" cy="1333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Specialty Experience Assessment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3671" y="2478762"/>
            <a:ext cx="3664982" cy="3070860"/>
          </a:xfrm>
          <a:prstGeom prst="roundRect">
            <a:avLst>
              <a:gd name="adj" fmla="val 110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366" y="2705457"/>
            <a:ext cx="3211592" cy="666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Ask About Their Specialty Knowledge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020366" y="3508415"/>
            <a:ext cx="321159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Different specialties have unique coding, payer rules, and documentation requirements. A partner familiar with your field will achieve better results.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348" y="2478762"/>
            <a:ext cx="3664982" cy="3070860"/>
          </a:xfrm>
          <a:prstGeom prst="roundRect">
            <a:avLst>
              <a:gd name="adj" fmla="val 110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2043" y="2705457"/>
            <a:ext cx="3211592" cy="666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Request Specialty-Specific Examples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4912043" y="3508415"/>
            <a:ext cx="321159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Ask for concrete examples of how they've handled billing challenges specific to your specialty. Vague answers are a red flag.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671" y="5776317"/>
            <a:ext cx="7556659" cy="164865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366" y="6003012"/>
            <a:ext cx="3574375" cy="333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Inquire About Similar Clients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1020366" y="6472476"/>
            <a:ext cx="710326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Partners with experience in your specialty will understand your unique challenges and opportunities. They'll code more accurately from day one.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558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627" y="2752130"/>
            <a:ext cx="6648926" cy="530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Performance Metrics That Matter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631627" y="3643670"/>
            <a:ext cx="6548199" cy="595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&lt;5%</a:t>
            </a:r>
            <a:endParaRPr lang="en-US" sz="4650" dirty="0"/>
          </a:p>
        </p:txBody>
      </p:sp>
      <p:sp>
        <p:nvSpPr>
          <p:cNvPr id="5" name="Text 2"/>
          <p:cNvSpPr/>
          <p:nvPr/>
        </p:nvSpPr>
        <p:spPr>
          <a:xfrm>
            <a:off x="2844165" y="4464606"/>
            <a:ext cx="2123123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Claim Denial Rate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631627" y="4838105"/>
            <a:ext cx="6548199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Industry benchmark for excellent performance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7450455" y="3643670"/>
            <a:ext cx="6548318" cy="595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30-35</a:t>
            </a:r>
            <a:endParaRPr lang="en-US" sz="4650" dirty="0"/>
          </a:p>
        </p:txBody>
      </p:sp>
      <p:sp>
        <p:nvSpPr>
          <p:cNvPr id="8" name="Text 5"/>
          <p:cNvSpPr/>
          <p:nvPr/>
        </p:nvSpPr>
        <p:spPr>
          <a:xfrm>
            <a:off x="9662993" y="4464606"/>
            <a:ext cx="2123123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Days in A/R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7450455" y="4838105"/>
            <a:ext cx="6548318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Target range for outstanding accounts receivable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31627" y="5758339"/>
            <a:ext cx="6548199" cy="595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95%</a:t>
            </a:r>
            <a:endParaRPr lang="en-US" sz="4650" dirty="0"/>
          </a:p>
        </p:txBody>
      </p:sp>
      <p:sp>
        <p:nvSpPr>
          <p:cNvPr id="11" name="Text 8"/>
          <p:cNvSpPr/>
          <p:nvPr/>
        </p:nvSpPr>
        <p:spPr>
          <a:xfrm>
            <a:off x="2844165" y="6579275"/>
            <a:ext cx="2123123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Clean Claim Rate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631627" y="6952774"/>
            <a:ext cx="6548199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Percentage of claims accepted on first submission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7450455" y="5758339"/>
            <a:ext cx="6548318" cy="595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99%</a:t>
            </a:r>
            <a:endParaRPr lang="en-US" sz="4650" dirty="0"/>
          </a:p>
        </p:txBody>
      </p:sp>
      <p:sp>
        <p:nvSpPr>
          <p:cNvPr id="14" name="Text 11"/>
          <p:cNvSpPr/>
          <p:nvPr/>
        </p:nvSpPr>
        <p:spPr>
          <a:xfrm>
            <a:off x="9662993" y="6579275"/>
            <a:ext cx="2123123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Collection Rate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7450455" y="6952774"/>
            <a:ext cx="6548318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Percentage of collectible revenue actually collected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31627" y="7444502"/>
            <a:ext cx="13367147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These key performance indicators directly impact your practice's financial health and cash flow. Request regular reporting on these metrics.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2798" y="1075015"/>
            <a:ext cx="7033498" cy="593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Industry Compliance &amp; Updates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6419850" y="1971437"/>
            <a:ext cx="22860" cy="5183148"/>
          </a:xfrm>
          <a:prstGeom prst="roundRect">
            <a:avLst>
              <a:gd name="adj" fmla="val 132452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624042" y="2414111"/>
            <a:ext cx="605552" cy="22860"/>
          </a:xfrm>
          <a:prstGeom prst="roundRect">
            <a:avLst>
              <a:gd name="adj" fmla="val 132452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192798" y="2198489"/>
            <a:ext cx="454104" cy="454104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392" y="2247483"/>
            <a:ext cx="284917" cy="3561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29143" y="2173248"/>
            <a:ext cx="2674977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Formal Training Process</a:t>
            </a:r>
            <a:endParaRPr lang="en-US" sz="1850" dirty="0"/>
          </a:p>
        </p:txBody>
      </p:sp>
      <p:sp>
        <p:nvSpPr>
          <p:cNvPr id="9" name="Text 5"/>
          <p:cNvSpPr/>
          <p:nvPr/>
        </p:nvSpPr>
        <p:spPr>
          <a:xfrm>
            <a:off x="7429143" y="2591157"/>
            <a:ext cx="6494859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Regular staff education on coding updates and payer policy changes</a:t>
            </a:r>
            <a:endParaRPr lang="en-US" sz="1550" dirty="0"/>
          </a:p>
        </p:txBody>
      </p:sp>
      <p:sp>
        <p:nvSpPr>
          <p:cNvPr id="10" name="Shape 6"/>
          <p:cNvSpPr/>
          <p:nvPr/>
        </p:nvSpPr>
        <p:spPr>
          <a:xfrm>
            <a:off x="6624042" y="3760351"/>
            <a:ext cx="605552" cy="22860"/>
          </a:xfrm>
          <a:prstGeom prst="roundRect">
            <a:avLst>
              <a:gd name="adj" fmla="val 132452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192798" y="3544729"/>
            <a:ext cx="454104" cy="454104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392" y="3593723"/>
            <a:ext cx="284917" cy="35611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29143" y="3519488"/>
            <a:ext cx="2499241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Industry Memberships</a:t>
            </a:r>
            <a:endParaRPr lang="en-US" sz="1850" dirty="0"/>
          </a:p>
        </p:txBody>
      </p:sp>
      <p:sp>
        <p:nvSpPr>
          <p:cNvPr id="14" name="Text 9"/>
          <p:cNvSpPr/>
          <p:nvPr/>
        </p:nvSpPr>
        <p:spPr>
          <a:xfrm>
            <a:off x="7429143" y="3937397"/>
            <a:ext cx="6494859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Active participation in AAPC, HBMA, or similar professional organizations</a:t>
            </a:r>
            <a:endParaRPr lang="en-US" sz="1550" dirty="0"/>
          </a:p>
        </p:txBody>
      </p:sp>
      <p:sp>
        <p:nvSpPr>
          <p:cNvPr id="15" name="Shape 10"/>
          <p:cNvSpPr/>
          <p:nvPr/>
        </p:nvSpPr>
        <p:spPr>
          <a:xfrm>
            <a:off x="6624042" y="5106591"/>
            <a:ext cx="605552" cy="22860"/>
          </a:xfrm>
          <a:prstGeom prst="roundRect">
            <a:avLst>
              <a:gd name="adj" fmla="val 132452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192798" y="4890968"/>
            <a:ext cx="454104" cy="454104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392" y="4939963"/>
            <a:ext cx="284917" cy="356116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429143" y="4865727"/>
            <a:ext cx="2618423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Compliance Monitoring</a:t>
            </a:r>
            <a:endParaRPr lang="en-US" sz="1850" dirty="0"/>
          </a:p>
        </p:txBody>
      </p:sp>
      <p:sp>
        <p:nvSpPr>
          <p:cNvPr id="19" name="Text 13"/>
          <p:cNvSpPr/>
          <p:nvPr/>
        </p:nvSpPr>
        <p:spPr>
          <a:xfrm>
            <a:off x="7429143" y="5283637"/>
            <a:ext cx="6494859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Systems for tracking regulatory changes and implementing updates</a:t>
            </a:r>
            <a:endParaRPr lang="en-US" sz="1550" dirty="0"/>
          </a:p>
        </p:txBody>
      </p:sp>
      <p:sp>
        <p:nvSpPr>
          <p:cNvPr id="20" name="Shape 14"/>
          <p:cNvSpPr/>
          <p:nvPr/>
        </p:nvSpPr>
        <p:spPr>
          <a:xfrm>
            <a:off x="6624042" y="6452830"/>
            <a:ext cx="605552" cy="22860"/>
          </a:xfrm>
          <a:prstGeom prst="roundRect">
            <a:avLst>
              <a:gd name="adj" fmla="val 132452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192798" y="6237208"/>
            <a:ext cx="454104" cy="454104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392" y="6286202"/>
            <a:ext cx="284917" cy="356116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429143" y="6211967"/>
            <a:ext cx="2374702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Audit Readiness</a:t>
            </a:r>
            <a:endParaRPr lang="en-US" sz="1850" dirty="0"/>
          </a:p>
        </p:txBody>
      </p:sp>
      <p:sp>
        <p:nvSpPr>
          <p:cNvPr id="24" name="Text 17"/>
          <p:cNvSpPr/>
          <p:nvPr/>
        </p:nvSpPr>
        <p:spPr>
          <a:xfrm>
            <a:off x="7429143" y="6629876"/>
            <a:ext cx="6494859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Preparation for potential payer audits with proper documentation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286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5925" y="3375303"/>
            <a:ext cx="5379482" cy="618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Technology Integration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735925" y="4940022"/>
            <a:ext cx="4175879" cy="210264"/>
          </a:xfrm>
          <a:prstGeom prst="roundRect">
            <a:avLst>
              <a:gd name="adj" fmla="val 15002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35925" y="5465683"/>
            <a:ext cx="2474000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Compatibility Check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735925" y="5900976"/>
            <a:ext cx="4175879" cy="1009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Ensure their system works with your EHR platform. Ask for specific examples with your software.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5227201" y="4624626"/>
            <a:ext cx="4175879" cy="210264"/>
          </a:xfrm>
          <a:prstGeom prst="roundRect">
            <a:avLst>
              <a:gd name="adj" fmla="val 15002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227201" y="5150287"/>
            <a:ext cx="2721293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Demonstration Request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5227201" y="5585579"/>
            <a:ext cx="4175879" cy="1009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See their system in action. Focus on the reporting dashboard and data flow between systems.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9718477" y="4309229"/>
            <a:ext cx="4175879" cy="210264"/>
          </a:xfrm>
          <a:prstGeom prst="roundRect">
            <a:avLst>
              <a:gd name="adj" fmla="val 15002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718477" y="4834890"/>
            <a:ext cx="2474000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Security Assessment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9718477" y="5270182"/>
            <a:ext cx="4175879" cy="1009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Verify their cybersecurity measures meet healthcare standards. HIPAA compliance is non-negotiable.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735925" y="7146608"/>
            <a:ext cx="13158549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Seamless integration reduces double entry, minimizes errors, and saves valuable staff time. It's a critical component of an efficient billing process.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930235"/>
            <a:ext cx="684537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Communication Protocols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5259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Regular Reporting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021449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Scheduled performance updates with key metrics and trends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113002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2857857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5259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Dedicated Contact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021449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Assigned account manager familiar with your practice's needs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113002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243620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497252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Issue Resolution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468064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Clear escalation path for problems requiring immediate attention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113002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454491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497252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Quarterly Reviews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468064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Strategic meetings to address performance and set new goals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113002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068729"/>
            <a:ext cx="358140" cy="447675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837724" y="6916341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Transparency is essential for a successful partnership. You should never feel in the dark about your billing performance.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654403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Fee Structures Explained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66057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Percentage-Based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156109"/>
            <a:ext cx="3851434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Fees calculated as a percentage of collections. Typically ranges from 4-8% depending on specialty and volume.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966" y="3360182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30435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Flat Fee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539133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Fixed rate per claim or per procedure, regardless of the amount collected.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175" y="336018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Additional Services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985629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Credentialing, coding audits, appeals management may incur extra costs.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8175" y="5604391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Contract Terms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985629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Length of commitment, termination clauses, and performance guarantees.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3966" y="560439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4116" y="623411"/>
            <a:ext cx="5565338" cy="653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Verifying Track Record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264116" y="1860233"/>
            <a:ext cx="499943" cy="499943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164" y="1914108"/>
            <a:ext cx="313730" cy="39207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86230" y="1860233"/>
            <a:ext cx="2802731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Similar-Sized Practices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6986230" y="2320290"/>
            <a:ext cx="6866453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Ask for references from practices with comparable patient volume and complexity.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6264116" y="3503652"/>
            <a:ext cx="499943" cy="499943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164" y="3557528"/>
            <a:ext cx="313730" cy="39207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86230" y="3503652"/>
            <a:ext cx="3602950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Specialty-Specific References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6986230" y="3963710"/>
            <a:ext cx="6866453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Speak with current clients in your specialty about their experiences.</a:t>
            </a:r>
            <a:endParaRPr lang="en-US" sz="1700" dirty="0"/>
          </a:p>
        </p:txBody>
      </p:sp>
      <p:sp>
        <p:nvSpPr>
          <p:cNvPr id="12" name="Shape 7"/>
          <p:cNvSpPr/>
          <p:nvPr/>
        </p:nvSpPr>
        <p:spPr>
          <a:xfrm>
            <a:off x="6264116" y="4791432"/>
            <a:ext cx="499943" cy="499943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164" y="4845308"/>
            <a:ext cx="313730" cy="39207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86230" y="4791432"/>
            <a:ext cx="2614493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Case Studies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986230" y="5251490"/>
            <a:ext cx="6866453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Request documented examples of how they've improved metrics for other practices.</a:t>
            </a:r>
            <a:endParaRPr lang="en-US" sz="1700" dirty="0"/>
          </a:p>
        </p:txBody>
      </p:sp>
      <p:sp>
        <p:nvSpPr>
          <p:cNvPr id="16" name="Shape 10"/>
          <p:cNvSpPr/>
          <p:nvPr/>
        </p:nvSpPr>
        <p:spPr>
          <a:xfrm>
            <a:off x="6264116" y="6434852"/>
            <a:ext cx="499943" cy="499943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164" y="6488728"/>
            <a:ext cx="313730" cy="392073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86230" y="6434852"/>
            <a:ext cx="2614493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Online Reviews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6986230" y="6894909"/>
            <a:ext cx="6866453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Check industry forums and review sites for feedback from current and former clients.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865</Words>
  <Application>Microsoft Office PowerPoint</Application>
  <PresentationFormat>Custom</PresentationFormat>
  <Paragraphs>134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Source Sans Pro Medium</vt:lpstr>
      <vt:lpstr>Arial</vt:lpstr>
      <vt:lpstr>Source Sans Pro</vt:lpstr>
      <vt:lpstr>Source Sans Pro Bold</vt:lpstr>
      <vt:lpstr>Lora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2025-04-20T20:46:25Z</dcterms:created>
  <dcterms:modified xsi:type="dcterms:W3CDTF">2025-04-20T20:55:00Z</dcterms:modified>
</cp:coreProperties>
</file>