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Corben" panose="020B0604020202020204" charset="0"/>
      <p:regular r:id="rId18"/>
    </p:embeddedFont>
    <p:embeddedFont>
      <p:font typeface="Nobil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1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s://www.managingprojectstheagileway.com/2479335_embracing-the-agile-manifesto-a-deep-dive-into-its-12-principl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managingprojectstheagileway.com/2483128_agile-kpis-vs-traditional-project-kpis-what-you-need-to-know" TargetMode="External"/><Relationship Id="rId5" Type="http://schemas.openxmlformats.org/officeDocument/2006/relationships/hyperlink" Target="https://www.managingprojectstheagileway.com/2482967_top-12-kpis-every-project-manager-should-track-for-project-success" TargetMode="External"/><Relationship Id="rId4" Type="http://schemas.openxmlformats.org/officeDocument/2006/relationships/hyperlink" Target="https://www.managingprojectstheagilewa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96522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Bridging the Agile-Executive Divide: Speaking ROI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308562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Translate your team's agile achievements into business outcomes that executives care about.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066580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Executives don’t want to hear how many user stories were completed—they want to know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how those stories moved the business forward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 If you want your Agile initiatives to be supported, funded, and celebrated, you need to speak their language: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language of ROI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615315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92493" y="6285786"/>
            <a:ext cx="16537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Nobile Medium" pitchFamily="34" charset="0"/>
                <a:ea typeface="Nobile Medium" pitchFamily="34" charset="-122"/>
                <a:cs typeface="Nobile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270040" y="6136243"/>
            <a:ext cx="314110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41602"/>
            <a:ext cx="704909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Educating Leaders on Agile Value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3277076"/>
            <a:ext cx="29015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68%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826889" y="43088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Higher ROI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4799290"/>
            <a:ext cx="29015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Average ROI increase from agile vs. traditional approaches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035504" y="3277076"/>
            <a:ext cx="29016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24%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4068723" y="43088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Faster Delivery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035504" y="4799290"/>
            <a:ext cx="29016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Average reduction in time-to-market for new products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277338" y="3277076"/>
            <a:ext cx="29016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71%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7310557" y="43088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Better Alignment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277338" y="4799290"/>
            <a:ext cx="29016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Organizations citing improved business/IT alignment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06579"/>
            <a:ext cx="815994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Executive Agile Education Approaches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227183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080873"/>
            <a:ext cx="30553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Hands-On Workshops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571292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Invite executives to participate in simplified agile ceremonies. Focus on business decisions, not technical details.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227183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080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Impact Showcases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5571292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 visual displays connecting agile practices to business results. Highlight metrics executives care about.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227183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080873"/>
            <a:ext cx="35012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Leadership Retrospectives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5571292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Hold casual reviews examining how agile is improving strategic execution. Gather feedback on what matters most.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22045"/>
            <a:ext cx="631197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Common Executive Concerns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42649"/>
            <a:ext cx="13042583" cy="49649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922496"/>
            <a:ext cx="675691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Addressing Executive Concerns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174462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390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Predictability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4451390" y="3028831"/>
            <a:ext cx="455080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Show how empirical data improves forecasting. Demonstrate consistent velocity trends and feature completion rates.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684" y="174462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285684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ROI Clarity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9285684" y="3028831"/>
            <a:ext cx="455092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 value-tracking dashboards. Quantify business impact for each feature and tie to strategic objectives.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390" y="493406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451390" y="57278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Scope Management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4451390" y="6218277"/>
            <a:ext cx="45508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Demonstrate how agile enables rapid pivots. Show examples of avoiding waste by adapting to market feedback.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5684" y="4934069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285684" y="57278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Risk Mitigation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9285684" y="6218277"/>
            <a:ext cx="455092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Highlight how early detection reduces costs. Present specific examples of issues caught before production.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6526" y="611981"/>
            <a:ext cx="9419749" cy="11091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Next Steps: Building Your Executive Communication Plan</a:t>
            </a:r>
            <a:endParaRPr lang="en-US" sz="3450" dirty="0"/>
          </a:p>
        </p:txBody>
      </p:sp>
      <p:sp>
        <p:nvSpPr>
          <p:cNvPr id="4" name="Shape 1"/>
          <p:cNvSpPr/>
          <p:nvPr/>
        </p:nvSpPr>
        <p:spPr>
          <a:xfrm>
            <a:off x="776526" y="1970723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275636" y="1970723"/>
            <a:ext cx="316003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Audit Current Reporting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275636" y="2450544"/>
            <a:ext cx="8920639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Review existing communications for technical jargon. Identify metrics that matter to your specific executives.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109305" y="3382447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08415" y="3382447"/>
            <a:ext cx="416075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Create Value Translation Matrix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608415" y="3862268"/>
            <a:ext cx="8587859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Map technical deliverables to business outcomes. Develop templates for consistent messaging.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442204" y="4794171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41314" y="4794171"/>
            <a:ext cx="39659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Establish Regular Touchpoints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941314" y="5273993"/>
            <a:ext cx="8254960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Schedule quarterly syncs with leadership. Create concise, business-focused dashboard for monthly updates.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1774984" y="6205895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274094" y="6205895"/>
            <a:ext cx="318670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Develop Executive Allies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2274094" y="6685717"/>
            <a:ext cx="7922181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 champions who understand both worlds. Partner to refine your approach based on feedback.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8756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536508"/>
            <a:ext cx="93852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Bridging the Agile-executive gap isn't about simplifying Agile—it's about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amplifying its value in terms leadership understands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 When you connect the dots between sprint activities and business impact, you unlock stronger support, smarter decisions, and greater influence in your organization.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243268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Start small, speak clearly, and always lead with the "why."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861322"/>
            <a:ext cx="9385221" cy="3781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🔗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Related Reads from </a:t>
            </a:r>
            <a:r>
              <a:rPr lang="en-US" sz="1750" b="1" u="sng" dirty="0">
                <a:solidFill>
                  <a:srgbClr val="4967E9"/>
                </a:solidFill>
                <a:latin typeface="Nobile" pitchFamily="34" charset="0"/>
                <a:ea typeface="Nobile" pitchFamily="34" charset="-122"/>
                <a:cs typeface="Nobile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ManagingProjectsTheAgileWay.com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: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5494615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4967E9"/>
                </a:solidFill>
                <a:latin typeface="Nobile" pitchFamily="34" charset="0"/>
                <a:ea typeface="Nobile" pitchFamily="34" charset="-122"/>
                <a:cs typeface="Nobile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12 KPIs Every Project Manager Should Track for Project Success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5936813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4967E9"/>
                </a:solidFill>
                <a:latin typeface="Nobile" pitchFamily="34" charset="0"/>
                <a:ea typeface="Nobile" pitchFamily="34" charset="-122"/>
                <a:cs typeface="Nobile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Agile KPIs vs. Traditional Project KPIs: What You Need to Know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93790" y="6379012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4967E9"/>
                </a:solidFill>
                <a:latin typeface="Nobile" pitchFamily="34" charset="0"/>
                <a:ea typeface="Nobile" pitchFamily="34" charset="-122"/>
                <a:cs typeface="Nobile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Embracing the Agile Manifesto: A Deep Dive into Its 12 Principles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910959"/>
            <a:ext cx="656201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The Communication Challenge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3733086"/>
            <a:ext cx="4196358" cy="3003113"/>
          </a:xfrm>
          <a:prstGeom prst="roundRect">
            <a:avLst>
              <a:gd name="adj" fmla="val 317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3967520"/>
            <a:ext cx="35535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What Agile Teams Discuss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4457938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Story points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224" y="4900136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Sprint velocity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8224" y="5342334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Burndown charts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028224" y="5784532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Daily stand-ups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216962" y="3733086"/>
            <a:ext cx="4196358" cy="3003113"/>
          </a:xfrm>
          <a:prstGeom prst="roundRect">
            <a:avLst>
              <a:gd name="adj" fmla="val 317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5451396" y="3967520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What Executives Care About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451396" y="4812268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Business outcomes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5451396" y="5254466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Market impact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5451396" y="5696664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Revenue growth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5451396" y="6138863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Customer retention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9640133" y="3733086"/>
            <a:ext cx="4196358" cy="3003113"/>
          </a:xfrm>
          <a:prstGeom prst="roundRect">
            <a:avLst>
              <a:gd name="adj" fmla="val 317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9874568" y="39675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The Gap Result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9874568" y="4457938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Funding challenges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9874568" y="4900136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Limited executive support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9874568" y="5342334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Strategic misalignment</a:t>
            </a:r>
            <a:endParaRPr lang="en-US" sz="1750" dirty="0"/>
          </a:p>
        </p:txBody>
      </p:sp>
      <p:sp>
        <p:nvSpPr>
          <p:cNvPr id="21" name="Text 18"/>
          <p:cNvSpPr/>
          <p:nvPr/>
        </p:nvSpPr>
        <p:spPr>
          <a:xfrm>
            <a:off x="9874568" y="5784532"/>
            <a:ext cx="37274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Missed opportunities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437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8191" y="3523536"/>
            <a:ext cx="5634157" cy="548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Transform Your Messaging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768191" y="4538543"/>
            <a:ext cx="2743795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Instead of: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768191" y="5100995"/>
            <a:ext cx="6279237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"We increased velocity by 25% over the last 3 sprints."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68191" y="5649754"/>
            <a:ext cx="6279237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"The team completed 15 user stories this sprint."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68191" y="6198513"/>
            <a:ext cx="6279237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"Our burndown chart shows we're on track."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7590592" y="4538543"/>
            <a:ext cx="2743795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Say This: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590592" y="5100995"/>
            <a:ext cx="6279237" cy="702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"We accelerated delivery of features reducing customer churn by 10%."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7590592" y="6000988"/>
            <a:ext cx="6279237" cy="702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"We launched capabilities that increase average order value by $27."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7590592" y="6900982"/>
            <a:ext cx="6279237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"We're on pace to beat competitors to market by 6 weeks."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981908"/>
            <a:ext cx="796921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Translate Agile to Business Outcomes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1804035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925622" y="2030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Agile Output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925622" y="2521268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Technical capabilities delivered by the team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390" y="3164919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925622" y="33917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Translation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925622" y="3882152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Link to strategic objectives and customer value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390" y="4525804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925622" y="47526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Business Outcome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5925622" y="5243036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Impact on growth, efficiency, or market position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390" y="5886688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925622" y="61135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Executive Buy-in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5925622" y="6603921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Support, resources, and strategic alignment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91552"/>
            <a:ext cx="581263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Executive-Friendly Metrics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3713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756184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7915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Feature Cycle Time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4281964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Measure how quickly ideas transform into market-ready features.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457003" y="3713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074" y="375618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94119" y="3791545"/>
            <a:ext cx="33976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Customer Adoption Rates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8194119" y="4281964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Track how rapidly users embrace new capabilities.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46139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503902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539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Cost of Delay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029682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Quantify the financial impact of postponing feature releases.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457003" y="546139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074" y="5503902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94119" y="5539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Net Promoter Score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8194119" y="6029682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Monitor how features influence customer satisfaction and loyalty.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0579"/>
            <a:ext cx="597455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Effective Executive Updates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1841183"/>
            <a:ext cx="1630323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29528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067997"/>
            <a:ext cx="30999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What we accomplished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558415"/>
            <a:ext cx="585156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Focus on completed deliverables with business impact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132892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261479"/>
            <a:ext cx="3260646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1558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4882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Why it matters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3978712"/>
            <a:ext cx="5956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Connect to strategic objectives and financial outcomes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553188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681776"/>
            <a:ext cx="4890968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13588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085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What's next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399008"/>
            <a:ext cx="5350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Preview upcoming value without technical details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5973485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02072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556177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288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Help needed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19305"/>
            <a:ext cx="55562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Specific requests for executive support or decisions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44454"/>
            <a:ext cx="766119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Example: Translating Team Updates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2166580"/>
            <a:ext cx="9385221" cy="4718447"/>
          </a:xfrm>
          <a:prstGeom prst="roundRect">
            <a:avLst>
              <a:gd name="adj" fmla="val 201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01410" y="2174200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28343" y="2317909"/>
            <a:ext cx="349567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Technical Update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985266" y="2317909"/>
            <a:ext cx="49593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Executive Translation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1410" y="2824520"/>
            <a:ext cx="93699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28343" y="2968228"/>
            <a:ext cx="349567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Implemented user authentication microservice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985266" y="2968228"/>
            <a:ext cx="49593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Enhanced security infrastructure, reducing risk exposure by 40%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801410" y="3837742"/>
            <a:ext cx="93699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28343" y="3981450"/>
            <a:ext cx="349567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Refactored legacy code base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985266" y="3981450"/>
            <a:ext cx="49593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Reduced maintenance costs by $250K annually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01410" y="4850963"/>
            <a:ext cx="93699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1028343" y="4994672"/>
            <a:ext cx="349567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Automated regression testing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4985266" y="4994672"/>
            <a:ext cx="49593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Accelerated time to market by 3 weeks per release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5864185"/>
            <a:ext cx="93699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28343" y="6007894"/>
            <a:ext cx="349567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Completed API integration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4985266" y="6007894"/>
            <a:ext cx="49593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Enabled new $2M revenue stream through partner connectivity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1951"/>
            <a:ext cx="755022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Align Agile with Strategic Timelines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1857256" y="279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Sprint Cadence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8100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2-4 week delivery cycles focused on incremental value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05626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79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Release Milestones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28100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Feature completions that deliver measurable customer value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494127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2431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Quarterly Reviews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733574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Business impact assessments aligned to financial reporting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20001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2431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Annual Planning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733574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Strategic roadmaps connecting agile delivery to company goals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33150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42988"/>
            <a:ext cx="564832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Quarterly Executive Syncs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063591"/>
            <a:ext cx="2152055" cy="166985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915603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71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Strategic Alignment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62275"/>
            <a:ext cx="5731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agile priorities match evolving business needs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746540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790117"/>
            <a:ext cx="4304109" cy="166985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2567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1983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Showcase Impact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688800"/>
            <a:ext cx="65943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Demonstrate cumulative business value of delivered features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47306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516642"/>
            <a:ext cx="6456164" cy="166985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6152198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743456"/>
            <a:ext cx="30468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Roadmap Adjustments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233874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Adapt plans based on market changes and new priorities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839</Words>
  <Application>Microsoft Office PowerPoint</Application>
  <PresentationFormat>Custom</PresentationFormat>
  <Paragraphs>142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Nobile Bold</vt:lpstr>
      <vt:lpstr>Arial</vt:lpstr>
      <vt:lpstr>Corben</vt:lpstr>
      <vt:lpstr>Nobile</vt:lpstr>
      <vt:lpstr>Nobile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2025-05-13T15:34:18Z</dcterms:created>
  <dcterms:modified xsi:type="dcterms:W3CDTF">2025-05-13T15:39:59Z</dcterms:modified>
</cp:coreProperties>
</file>