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notesMasterIdLst>
    <p:notesMasterId r:id="rId17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</p:sldIdLst>
  <p:sldSz cx="12192000" cy="6858000"/>
  <p:notesSz cx="6858000" cy="12192000"/>
  <p:embeddedFontLst>
    <p:embeddedFont>
      <p:font typeface="Kanit Light" panose="020B0604020202020204" charset="-34"/>
      <p:regular r:id="rId18"/>
    </p:embeddedFont>
    <p:embeddedFont>
      <p:font typeface="Martel Sans" panose="020B0604020202020204" charset="0"/>
      <p:regular r:id="rId19"/>
    </p:embeddedFont>
    <p:embeddedFont>
      <p:font typeface="Martel Sans Bold" panose="020B0604020202020204" charset="0"/>
      <p:regular r:id="rId20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11"/>
    <p:restoredTop sz="94610"/>
  </p:normalViewPr>
  <p:slideViewPr>
    <p:cSldViewPr snapToGrid="0" snapToObjects="1">
      <p:cViewPr varScale="1">
        <p:scale>
          <a:sx n="111" d="100"/>
          <a:sy n="111" d="100"/>
        </p:scale>
        <p:origin x="558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font" Target="fonts/font1.fntdata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font" Target="fonts/font3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font" Target="fonts/font2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21263147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master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EBF4F3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" name="Shap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7" Type="http://schemas.openxmlformats.org/officeDocument/2006/relationships/image" Target="../media/image8.sv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svg"/><Relationship Id="rId5" Type="http://schemas.openxmlformats.org/officeDocument/2006/relationships/image" Target="../media/image6.svg"/><Relationship Id="rId4" Type="http://schemas.openxmlformats.org/officeDocument/2006/relationships/image" Target="../media/image5.sv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sv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4550705" y="2604663"/>
            <a:ext cx="6906444" cy="388694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661474" y="343269"/>
            <a:ext cx="10682261" cy="103346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3250" dirty="0">
                <a:solidFill>
                  <a:srgbClr val="272D45"/>
                </a:solidFill>
                <a:latin typeface="Kanit Light" pitchFamily="34" charset="0"/>
                <a:ea typeface="Kanit Light" pitchFamily="34" charset="-122"/>
                <a:cs typeface="Kanit Light" pitchFamily="34" charset="-120"/>
              </a:rPr>
              <a:t>Power Platform Modernization: A 10-Step AI-Assisted Playbook</a:t>
            </a:r>
            <a:endParaRPr lang="en-US" sz="3250" dirty="0"/>
          </a:p>
        </p:txBody>
      </p:sp>
      <p:sp>
        <p:nvSpPr>
          <p:cNvPr id="4" name="Text 1"/>
          <p:cNvSpPr/>
          <p:nvPr/>
        </p:nvSpPr>
        <p:spPr>
          <a:xfrm>
            <a:off x="661474" y="1624779"/>
            <a:ext cx="10475227" cy="793849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33000"/>
              </a:lnSpc>
              <a:buNone/>
            </a:pPr>
            <a:r>
              <a:rPr lang="en-US" sz="1300" dirty="0">
                <a:solidFill>
                  <a:srgbClr val="2C3249"/>
                </a:solidFill>
                <a:latin typeface="Martel Sans" pitchFamily="34" charset="0"/>
                <a:ea typeface="Martel Sans" pitchFamily="34" charset="-122"/>
                <a:cs typeface="Martel Sans" pitchFamily="34" charset="-120"/>
              </a:rPr>
              <a:t>A structured, end-to-end guide for enterprise teams migrating legacy applications to Microsoft Power Platform — with clear deliverables, acceptance criteria, and practical AI integration points at every phase.</a:t>
            </a:r>
            <a:endParaRPr lang="en-US" sz="1300" dirty="0"/>
          </a:p>
        </p:txBody>
      </p:sp>
      <p:sp>
        <p:nvSpPr>
          <p:cNvPr id="5" name="Text 2"/>
          <p:cNvSpPr/>
          <p:nvPr/>
        </p:nvSpPr>
        <p:spPr>
          <a:xfrm>
            <a:off x="661475" y="2604663"/>
            <a:ext cx="6906444" cy="21173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33000"/>
              </a:lnSpc>
              <a:buNone/>
            </a:pPr>
            <a:r>
              <a:rPr lang="en-US" sz="1000" i="1" dirty="0">
                <a:solidFill>
                  <a:srgbClr val="2C3249"/>
                </a:solidFill>
                <a:latin typeface="Martel Sans" pitchFamily="34" charset="0"/>
                <a:ea typeface="Martel Sans" pitchFamily="34" charset="-122"/>
                <a:cs typeface="Martel Sans" pitchFamily="34" charset="-120"/>
              </a:rPr>
              <a:t>By Kimberly Wiethoff, MBA, PMP, PMI-ACP</a:t>
            </a:r>
            <a:endParaRPr lang="en-US" sz="1000" dirty="0"/>
          </a:p>
        </p:txBody>
      </p:sp>
      <p:sp>
        <p:nvSpPr>
          <p:cNvPr id="6" name="Shape 3"/>
          <p:cNvSpPr/>
          <p:nvPr/>
        </p:nvSpPr>
        <p:spPr>
          <a:xfrm>
            <a:off x="661475" y="3002431"/>
            <a:ext cx="1892550" cy="251420"/>
          </a:xfrm>
          <a:prstGeom prst="roundRect">
            <a:avLst>
              <a:gd name="adj" fmla="val 22103"/>
            </a:avLst>
          </a:prstGeom>
          <a:solidFill>
            <a:srgbClr val="DFECE9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7" name="Text 4"/>
          <p:cNvSpPr/>
          <p:nvPr/>
        </p:nvSpPr>
        <p:spPr>
          <a:xfrm>
            <a:off x="760691" y="3052040"/>
            <a:ext cx="2303703" cy="15220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96000"/>
              </a:lnSpc>
              <a:buNone/>
            </a:pPr>
            <a:r>
              <a:rPr lang="en-US" sz="1000" dirty="0">
                <a:solidFill>
                  <a:srgbClr val="2C3249"/>
                </a:solidFill>
                <a:latin typeface="Martel Sans" pitchFamily="34" charset="0"/>
                <a:ea typeface="Martel Sans" pitchFamily="34" charset="-122"/>
                <a:cs typeface="Martel Sans" pitchFamily="34" charset="-120"/>
              </a:rPr>
              <a:t>ENTERPRISE IT PLAYBOOK</a:t>
            </a:r>
            <a:endParaRPr lang="en-US" sz="1000" dirty="0"/>
          </a:p>
        </p:txBody>
      </p:sp>
      <p:sp>
        <p:nvSpPr>
          <p:cNvPr id="8" name="Shape 5"/>
          <p:cNvSpPr/>
          <p:nvPr/>
        </p:nvSpPr>
        <p:spPr>
          <a:xfrm>
            <a:off x="2636672" y="3002431"/>
            <a:ext cx="1645204" cy="251420"/>
          </a:xfrm>
          <a:prstGeom prst="roundRect">
            <a:avLst>
              <a:gd name="adj" fmla="val 22103"/>
            </a:avLst>
          </a:prstGeom>
          <a:noFill/>
          <a:ln w="6350">
            <a:solidFill>
              <a:srgbClr val="437066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9" name="Text 6"/>
          <p:cNvSpPr/>
          <p:nvPr/>
        </p:nvSpPr>
        <p:spPr>
          <a:xfrm>
            <a:off x="2735889" y="3052040"/>
            <a:ext cx="2056356" cy="15220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96000"/>
              </a:lnSpc>
              <a:buNone/>
            </a:pPr>
            <a:r>
              <a:rPr lang="en-US" sz="1000" dirty="0">
                <a:solidFill>
                  <a:srgbClr val="437066"/>
                </a:solidFill>
                <a:latin typeface="Martel Sans" pitchFamily="34" charset="0"/>
                <a:ea typeface="Martel Sans" pitchFamily="34" charset="-122"/>
                <a:cs typeface="Martel Sans" pitchFamily="34" charset="-120"/>
              </a:rPr>
              <a:t>AI-ASSISTED DELIVERY</a:t>
            </a:r>
            <a:endParaRPr lang="en-US" sz="1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61475" y="633423"/>
            <a:ext cx="10868745" cy="51673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3250" dirty="0">
                <a:solidFill>
                  <a:srgbClr val="272D45"/>
                </a:solidFill>
                <a:latin typeface="Kanit Light" pitchFamily="34" charset="0"/>
                <a:ea typeface="Kanit Light" pitchFamily="34" charset="-122"/>
                <a:cs typeface="Kanit Light" pitchFamily="34" charset="-120"/>
              </a:rPr>
              <a:t>The Modernization Journey at a Glance</a:t>
            </a:r>
            <a:endParaRPr lang="en-US" sz="3250" dirty="0"/>
          </a:p>
        </p:txBody>
      </p:sp>
      <p:sp>
        <p:nvSpPr>
          <p:cNvPr id="3" name="Text 1"/>
          <p:cNvSpPr/>
          <p:nvPr/>
        </p:nvSpPr>
        <p:spPr>
          <a:xfrm>
            <a:off x="661475" y="1480850"/>
            <a:ext cx="10868745" cy="52923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33000"/>
              </a:lnSpc>
              <a:buNone/>
            </a:pPr>
            <a:r>
              <a:rPr lang="en-US" sz="1300" dirty="0">
                <a:solidFill>
                  <a:srgbClr val="2C3249"/>
                </a:solidFill>
                <a:latin typeface="Martel Sans" pitchFamily="34" charset="0"/>
                <a:ea typeface="Martel Sans" pitchFamily="34" charset="-122"/>
                <a:cs typeface="Martel Sans" pitchFamily="34" charset="-120"/>
              </a:rPr>
              <a:t>Ten structured phases carry your team from initial discovery through production launch and legacy retirement. Each phase produces a concrete deliverable and carries measurable acceptance criteria — so progress is always visible and handoffs are unambiguous.</a:t>
            </a:r>
            <a:endParaRPr lang="en-US" sz="1300" dirty="0"/>
          </a:p>
        </p:txBody>
      </p:sp>
      <p:pic>
        <p:nvPicPr>
          <p:cNvPr id="56" name="Picture 55">
            <a:extLst>
              <a:ext uri="{FF2B5EF4-FFF2-40B4-BE49-F238E27FC236}">
                <a16:creationId xmlns:a16="http://schemas.microsoft.com/office/drawing/2014/main" id="{F59B1769-2204-B54F-1E82-0CC0F4F765D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153" y="2103434"/>
            <a:ext cx="12192000" cy="4065872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61475" y="1066800"/>
            <a:ext cx="729636" cy="251420"/>
          </a:xfrm>
          <a:prstGeom prst="roundRect">
            <a:avLst>
              <a:gd name="adj" fmla="val 22103"/>
            </a:avLst>
          </a:prstGeom>
          <a:solidFill>
            <a:srgbClr val="DFECE9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" name="Text 1"/>
          <p:cNvSpPr/>
          <p:nvPr/>
        </p:nvSpPr>
        <p:spPr>
          <a:xfrm>
            <a:off x="760691" y="1116409"/>
            <a:ext cx="1140789" cy="15220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96000"/>
              </a:lnSpc>
              <a:buNone/>
            </a:pPr>
            <a:r>
              <a:rPr lang="en-US" sz="1000" dirty="0">
                <a:solidFill>
                  <a:srgbClr val="2C3249"/>
                </a:solidFill>
                <a:latin typeface="Martel Sans" pitchFamily="34" charset="0"/>
                <a:ea typeface="Martel Sans" pitchFamily="34" charset="-122"/>
                <a:cs typeface="Martel Sans" pitchFamily="34" charset="-120"/>
              </a:rPr>
              <a:t>PHASE 1</a:t>
            </a:r>
            <a:endParaRPr lang="en-US" sz="1000" dirty="0"/>
          </a:p>
        </p:txBody>
      </p:sp>
      <p:sp>
        <p:nvSpPr>
          <p:cNvPr id="4" name="Text 2"/>
          <p:cNvSpPr/>
          <p:nvPr/>
        </p:nvSpPr>
        <p:spPr>
          <a:xfrm>
            <a:off x="661475" y="1384300"/>
            <a:ext cx="10868745" cy="51673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3250" dirty="0">
                <a:solidFill>
                  <a:srgbClr val="272D45"/>
                </a:solidFill>
                <a:latin typeface="Kanit Light" pitchFamily="34" charset="0"/>
                <a:ea typeface="Kanit Light" pitchFamily="34" charset="-122"/>
                <a:cs typeface="Kanit Light" pitchFamily="34" charset="-120"/>
              </a:rPr>
              <a:t>Assess the Current Application</a:t>
            </a:r>
            <a:endParaRPr lang="en-US" sz="3250" dirty="0"/>
          </a:p>
        </p:txBody>
      </p:sp>
      <p:sp>
        <p:nvSpPr>
          <p:cNvPr id="5" name="Shape 3"/>
          <p:cNvSpPr/>
          <p:nvPr/>
        </p:nvSpPr>
        <p:spPr>
          <a:xfrm>
            <a:off x="542415" y="2149078"/>
            <a:ext cx="5470785" cy="3642122"/>
          </a:xfrm>
          <a:prstGeom prst="roundRect">
            <a:avLst>
              <a:gd name="adj" fmla="val 3270"/>
            </a:avLst>
          </a:prstGeom>
          <a:solidFill>
            <a:srgbClr val="437066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6" name="Text 4"/>
          <p:cNvSpPr/>
          <p:nvPr/>
        </p:nvSpPr>
        <p:spPr>
          <a:xfrm>
            <a:off x="707710" y="2314377"/>
            <a:ext cx="5140196" cy="25846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Kanit Light" pitchFamily="34" charset="0"/>
                <a:ea typeface="Kanit Light" pitchFamily="34" charset="-122"/>
                <a:cs typeface="Kanit Light" pitchFamily="34" charset="-120"/>
              </a:rPr>
              <a:t>What Needs to Happen</a:t>
            </a:r>
            <a:endParaRPr lang="en-US" sz="1600" dirty="0"/>
          </a:p>
        </p:txBody>
      </p:sp>
      <p:sp>
        <p:nvSpPr>
          <p:cNvPr id="7" name="Text 5"/>
          <p:cNvSpPr/>
          <p:nvPr/>
        </p:nvSpPr>
        <p:spPr>
          <a:xfrm>
            <a:off x="707710" y="2738140"/>
            <a:ext cx="5140196" cy="105846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33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Martel Sans" pitchFamily="34" charset="0"/>
                <a:ea typeface="Martel Sans" pitchFamily="34" charset="-122"/>
                <a:cs typeface="Martel Sans" pitchFamily="34" charset="-120"/>
              </a:rPr>
              <a:t>Inventory every screen, workflow, business rule, report, integration, data source, and user role. Identify known pain points, technical debt, and the business and technical owners accountable for each area.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707710" y="3961904"/>
            <a:ext cx="5140196" cy="25846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Kanit Light" pitchFamily="34" charset="0"/>
                <a:ea typeface="Kanit Light" pitchFamily="34" charset="-122"/>
                <a:cs typeface="Kanit Light" pitchFamily="34" charset="-120"/>
              </a:rPr>
              <a:t>Key Deliverable</a:t>
            </a:r>
            <a:endParaRPr lang="en-US" sz="1600" dirty="0"/>
          </a:p>
        </p:txBody>
      </p:sp>
      <p:sp>
        <p:nvSpPr>
          <p:cNvPr id="9" name="Text 7"/>
          <p:cNvSpPr/>
          <p:nvPr/>
        </p:nvSpPr>
        <p:spPr>
          <a:xfrm>
            <a:off x="707710" y="4385667"/>
            <a:ext cx="5140196" cy="52923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33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Martel Sans" pitchFamily="34" charset="0"/>
                <a:ea typeface="Martel Sans" pitchFamily="34" charset="-122"/>
                <a:cs typeface="Martel Sans" pitchFamily="34" charset="-120"/>
              </a:rPr>
              <a:t>Current-state assessment document, validated by business and technical owners.</a:t>
            </a:r>
            <a:endParaRPr lang="en-US" sz="1300" dirty="0"/>
          </a:p>
        </p:txBody>
      </p:sp>
      <p:sp>
        <p:nvSpPr>
          <p:cNvPr id="10" name="Text 8"/>
          <p:cNvSpPr/>
          <p:nvPr/>
        </p:nvSpPr>
        <p:spPr>
          <a:xfrm>
            <a:off x="6303904" y="2314377"/>
            <a:ext cx="5232666" cy="25846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600" dirty="0">
                <a:solidFill>
                  <a:srgbClr val="272D45"/>
                </a:solidFill>
                <a:latin typeface="Kanit Light" pitchFamily="34" charset="0"/>
                <a:ea typeface="Kanit Light" pitchFamily="34" charset="-122"/>
                <a:cs typeface="Kanit Light" pitchFamily="34" charset="-120"/>
              </a:rPr>
              <a:t>Where AI Can Help</a:t>
            </a:r>
            <a:endParaRPr lang="en-US" sz="1600" dirty="0"/>
          </a:p>
        </p:txBody>
      </p:sp>
      <p:sp>
        <p:nvSpPr>
          <p:cNvPr id="11" name="Text 9"/>
          <p:cNvSpPr/>
          <p:nvPr/>
        </p:nvSpPr>
        <p:spPr>
          <a:xfrm>
            <a:off x="6303904" y="2738140"/>
            <a:ext cx="5232666" cy="1231999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264160" indent="-264160" algn="l">
              <a:lnSpc>
                <a:spcPct val="133000"/>
              </a:lnSpc>
              <a:buSzPct val="100000"/>
              <a:buChar char="•"/>
            </a:pPr>
            <a:r>
              <a:rPr lang="en-US" sz="1300" dirty="0">
                <a:solidFill>
                  <a:srgbClr val="2C3249"/>
                </a:solidFill>
                <a:latin typeface="Martel Sans" pitchFamily="34" charset="0"/>
                <a:ea typeface="Martel Sans" pitchFamily="34" charset="-122"/>
                <a:cs typeface="Martel Sans" pitchFamily="34" charset="-120"/>
              </a:rPr>
              <a:t>Summarize existing documentation and legacy code at speed</a:t>
            </a:r>
            <a:endParaRPr lang="en-US" sz="1300" dirty="0"/>
          </a:p>
          <a:p>
            <a:pPr marL="264160" indent="-264160" algn="l">
              <a:lnSpc>
                <a:spcPct val="133000"/>
              </a:lnSpc>
              <a:buSzPct val="100000"/>
              <a:buChar char="•"/>
            </a:pPr>
            <a:r>
              <a:rPr lang="en-US" sz="1300" dirty="0">
                <a:solidFill>
                  <a:srgbClr val="2C3249"/>
                </a:solidFill>
                <a:latin typeface="Martel Sans" pitchFamily="34" charset="0"/>
                <a:ea typeface="Martel Sans" pitchFamily="34" charset="-122"/>
                <a:cs typeface="Martel Sans" pitchFamily="34" charset="-120"/>
              </a:rPr>
              <a:t>Draft process maps from narrative descriptions</a:t>
            </a:r>
            <a:endParaRPr lang="en-US" sz="1300" dirty="0"/>
          </a:p>
          <a:p>
            <a:pPr marL="264160" indent="-264160" algn="l">
              <a:lnSpc>
                <a:spcPct val="133000"/>
              </a:lnSpc>
              <a:buSzPct val="100000"/>
              <a:buChar char="•"/>
            </a:pPr>
            <a:r>
              <a:rPr lang="en-US" sz="1300" dirty="0">
                <a:solidFill>
                  <a:srgbClr val="2C3249"/>
                </a:solidFill>
                <a:latin typeface="Martel Sans" pitchFamily="34" charset="0"/>
                <a:ea typeface="Martel Sans" pitchFamily="34" charset="-122"/>
                <a:cs typeface="Martel Sans" pitchFamily="34" charset="-120"/>
              </a:rPr>
              <a:t>Extract embedded business rules from screen logic or specs</a:t>
            </a:r>
            <a:endParaRPr lang="en-US" sz="1300" dirty="0"/>
          </a:p>
          <a:p>
            <a:pPr marL="264160" indent="-264160" algn="l">
              <a:lnSpc>
                <a:spcPct val="133000"/>
              </a:lnSpc>
              <a:buSzPct val="100000"/>
              <a:buChar char="•"/>
            </a:pPr>
            <a:r>
              <a:rPr lang="en-US" sz="1300" dirty="0">
                <a:solidFill>
                  <a:srgbClr val="2C3249"/>
                </a:solidFill>
                <a:latin typeface="Martel Sans" pitchFamily="34" charset="0"/>
                <a:ea typeface="Martel Sans" pitchFamily="34" charset="-122"/>
                <a:cs typeface="Martel Sans" pitchFamily="34" charset="-120"/>
              </a:rPr>
              <a:t>Surface gaps and generate targeted stakeholder questions</a:t>
            </a:r>
            <a:endParaRPr lang="en-US" sz="1300" dirty="0"/>
          </a:p>
        </p:txBody>
      </p:sp>
      <p:sp>
        <p:nvSpPr>
          <p:cNvPr id="12" name="Text 10"/>
          <p:cNvSpPr/>
          <p:nvPr/>
        </p:nvSpPr>
        <p:spPr>
          <a:xfrm>
            <a:off x="6303904" y="4135437"/>
            <a:ext cx="5232666" cy="25846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600" dirty="0">
                <a:solidFill>
                  <a:srgbClr val="272D45"/>
                </a:solidFill>
                <a:latin typeface="Kanit Light" pitchFamily="34" charset="0"/>
                <a:ea typeface="Kanit Light" pitchFamily="34" charset="-122"/>
                <a:cs typeface="Kanit Light" pitchFamily="34" charset="-120"/>
              </a:rPr>
              <a:t>Acceptance Criteria</a:t>
            </a:r>
            <a:endParaRPr lang="en-US" sz="1600" dirty="0"/>
          </a:p>
        </p:txBody>
      </p:sp>
      <p:sp>
        <p:nvSpPr>
          <p:cNvPr id="13" name="Text 11"/>
          <p:cNvSpPr/>
          <p:nvPr/>
        </p:nvSpPr>
        <p:spPr>
          <a:xfrm>
            <a:off x="6303904" y="4559201"/>
            <a:ext cx="5232666" cy="117415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264160" indent="-264160" algn="l">
              <a:lnSpc>
                <a:spcPct val="133000"/>
              </a:lnSpc>
              <a:buSzPct val="100000"/>
              <a:buChar char="•"/>
            </a:pPr>
            <a:r>
              <a:rPr lang="en-US" sz="1300" dirty="0">
                <a:solidFill>
                  <a:srgbClr val="2C3249"/>
                </a:solidFill>
                <a:latin typeface="Martel Sans" pitchFamily="34" charset="0"/>
                <a:ea typeface="Martel Sans" pitchFamily="34" charset="-122"/>
                <a:cs typeface="Martel Sans" pitchFamily="34" charset="-120"/>
              </a:rPr>
              <a:t>All in-scope screens, workflows, rules, reports, integrations, and data sources documented</a:t>
            </a:r>
            <a:endParaRPr lang="en-US" sz="1300" dirty="0"/>
          </a:p>
          <a:p>
            <a:pPr marL="264160" indent="-264160" algn="l">
              <a:lnSpc>
                <a:spcPct val="133000"/>
              </a:lnSpc>
              <a:buSzPct val="100000"/>
              <a:buChar char="•"/>
            </a:pPr>
            <a:r>
              <a:rPr lang="en-US" sz="1300" dirty="0">
                <a:solidFill>
                  <a:srgbClr val="2C3249"/>
                </a:solidFill>
                <a:latin typeface="Martel Sans" pitchFamily="34" charset="0"/>
                <a:ea typeface="Martel Sans" pitchFamily="34" charset="-122"/>
                <a:cs typeface="Martel Sans" pitchFamily="34" charset="-120"/>
              </a:rPr>
              <a:t>User roles and application dependencies identified</a:t>
            </a:r>
            <a:endParaRPr lang="en-US" sz="1300" dirty="0"/>
          </a:p>
          <a:p>
            <a:pPr marL="264160" indent="-264160" algn="l">
              <a:lnSpc>
                <a:spcPct val="133000"/>
              </a:lnSpc>
              <a:buSzPct val="100000"/>
              <a:buChar char="•"/>
            </a:pPr>
            <a:r>
              <a:rPr lang="en-US" sz="1300" dirty="0">
                <a:solidFill>
                  <a:srgbClr val="2C3249"/>
                </a:solidFill>
                <a:latin typeface="Martel Sans" pitchFamily="34" charset="0"/>
                <a:ea typeface="Martel Sans" pitchFamily="34" charset="-122"/>
                <a:cs typeface="Martel Sans" pitchFamily="34" charset="-120"/>
              </a:rPr>
              <a:t>Business and technical owners have validated the assessment</a:t>
            </a:r>
            <a:endParaRPr lang="en-US" sz="13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61475" y="541734"/>
            <a:ext cx="729636" cy="251420"/>
          </a:xfrm>
          <a:prstGeom prst="roundRect">
            <a:avLst>
              <a:gd name="adj" fmla="val 22103"/>
            </a:avLst>
          </a:prstGeom>
          <a:solidFill>
            <a:srgbClr val="DFECE9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" name="Text 1"/>
          <p:cNvSpPr/>
          <p:nvPr/>
        </p:nvSpPr>
        <p:spPr>
          <a:xfrm>
            <a:off x="760691" y="591344"/>
            <a:ext cx="1140789" cy="15220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96000"/>
              </a:lnSpc>
              <a:buNone/>
            </a:pPr>
            <a:r>
              <a:rPr lang="en-US" sz="1000" dirty="0">
                <a:solidFill>
                  <a:srgbClr val="2C3249"/>
                </a:solidFill>
                <a:latin typeface="Martel Sans" pitchFamily="34" charset="0"/>
                <a:ea typeface="Martel Sans" pitchFamily="34" charset="-122"/>
                <a:cs typeface="Martel Sans" pitchFamily="34" charset="-120"/>
              </a:rPr>
              <a:t>PHASE 2</a:t>
            </a:r>
            <a:endParaRPr lang="en-US" sz="1000" dirty="0"/>
          </a:p>
        </p:txBody>
      </p:sp>
      <p:sp>
        <p:nvSpPr>
          <p:cNvPr id="4" name="Text 2"/>
          <p:cNvSpPr/>
          <p:nvPr/>
        </p:nvSpPr>
        <p:spPr>
          <a:xfrm>
            <a:off x="661475" y="859234"/>
            <a:ext cx="10868745" cy="51673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3250" dirty="0">
                <a:solidFill>
                  <a:srgbClr val="272D45"/>
                </a:solidFill>
                <a:latin typeface="Kanit Light" pitchFamily="34" charset="0"/>
                <a:ea typeface="Kanit Light" pitchFamily="34" charset="-122"/>
                <a:cs typeface="Kanit Light" pitchFamily="34" charset="-120"/>
              </a:rPr>
              <a:t>Define Scope and Success Measures</a:t>
            </a:r>
            <a:endParaRPr lang="en-US" sz="3250" dirty="0"/>
          </a:p>
        </p:txBody>
      </p:sp>
      <p:sp>
        <p:nvSpPr>
          <p:cNvPr id="5" name="Text 3"/>
          <p:cNvSpPr/>
          <p:nvPr/>
        </p:nvSpPr>
        <p:spPr>
          <a:xfrm>
            <a:off x="661475" y="1789311"/>
            <a:ext cx="5232666" cy="25846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600" dirty="0">
                <a:solidFill>
                  <a:srgbClr val="272D45"/>
                </a:solidFill>
                <a:latin typeface="Kanit Light" pitchFamily="34" charset="0"/>
                <a:ea typeface="Kanit Light" pitchFamily="34" charset="-122"/>
                <a:cs typeface="Kanit Light" pitchFamily="34" charset="-120"/>
              </a:rPr>
              <a:t>What Needs to Happen</a:t>
            </a:r>
            <a:endParaRPr lang="en-US" sz="1600" dirty="0"/>
          </a:p>
        </p:txBody>
      </p:sp>
      <p:sp>
        <p:nvSpPr>
          <p:cNvPr id="6" name="Text 4"/>
          <p:cNvSpPr/>
          <p:nvPr/>
        </p:nvSpPr>
        <p:spPr>
          <a:xfrm>
            <a:off x="661475" y="2213074"/>
            <a:ext cx="5232666" cy="793849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33000"/>
              </a:lnSpc>
              <a:buNone/>
            </a:pPr>
            <a:r>
              <a:rPr lang="en-US" sz="1300" dirty="0">
                <a:solidFill>
                  <a:srgbClr val="2C3249"/>
                </a:solidFill>
                <a:latin typeface="Martel Sans" pitchFamily="34" charset="0"/>
                <a:ea typeface="Martel Sans" pitchFamily="34" charset="-122"/>
                <a:cs typeface="Martel Sans" pitchFamily="34" charset="-120"/>
              </a:rPr>
              <a:t>Decide which capabilities to retain, improve, or retire. Define the first release scope and agree on measurable outcomes with baselines and targets so success is objectively verifiable at go-live.</a:t>
            </a:r>
            <a:endParaRPr lang="en-US" sz="1300" dirty="0"/>
          </a:p>
        </p:txBody>
      </p:sp>
      <p:sp>
        <p:nvSpPr>
          <p:cNvPr id="7" name="Text 5"/>
          <p:cNvSpPr/>
          <p:nvPr/>
        </p:nvSpPr>
        <p:spPr>
          <a:xfrm>
            <a:off x="661475" y="3172222"/>
            <a:ext cx="5232666" cy="25846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600" dirty="0">
                <a:solidFill>
                  <a:srgbClr val="272D45"/>
                </a:solidFill>
                <a:latin typeface="Kanit Light" pitchFamily="34" charset="0"/>
                <a:ea typeface="Kanit Light" pitchFamily="34" charset="-122"/>
                <a:cs typeface="Kanit Light" pitchFamily="34" charset="-120"/>
              </a:rPr>
              <a:t>Where AI Can Help</a:t>
            </a:r>
            <a:endParaRPr lang="en-US" sz="1600" dirty="0"/>
          </a:p>
        </p:txBody>
      </p:sp>
      <p:sp>
        <p:nvSpPr>
          <p:cNvPr id="8" name="Text 6"/>
          <p:cNvSpPr/>
          <p:nvPr/>
        </p:nvSpPr>
        <p:spPr>
          <a:xfrm>
            <a:off x="661475" y="3595985"/>
            <a:ext cx="5232666" cy="143877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264160" indent="-264160" algn="l">
              <a:lnSpc>
                <a:spcPct val="133000"/>
              </a:lnSpc>
              <a:buSzPct val="100000"/>
              <a:buChar char="•"/>
            </a:pPr>
            <a:r>
              <a:rPr lang="en-US" sz="1300" dirty="0">
                <a:solidFill>
                  <a:srgbClr val="2C3249"/>
                </a:solidFill>
                <a:latin typeface="Martel Sans" pitchFamily="34" charset="0"/>
                <a:ea typeface="Martel Sans" pitchFamily="34" charset="-122"/>
                <a:cs typeface="Martel Sans" pitchFamily="34" charset="-120"/>
              </a:rPr>
              <a:t>Convert stakeholder notes into structured user stories and acceptance criteria</a:t>
            </a:r>
            <a:endParaRPr lang="en-US" sz="1300" dirty="0"/>
          </a:p>
          <a:p>
            <a:pPr marL="264160" indent="-264160" algn="l">
              <a:lnSpc>
                <a:spcPct val="133000"/>
              </a:lnSpc>
              <a:buSzPct val="100000"/>
              <a:buChar char="•"/>
            </a:pPr>
            <a:r>
              <a:rPr lang="en-US" sz="1300" dirty="0">
                <a:solidFill>
                  <a:srgbClr val="2C3249"/>
                </a:solidFill>
                <a:latin typeface="Martel Sans" pitchFamily="34" charset="0"/>
                <a:ea typeface="Martel Sans" pitchFamily="34" charset="-122"/>
                <a:cs typeface="Martel Sans" pitchFamily="34" charset="-120"/>
              </a:rPr>
              <a:t>Flag duplicate, conflicting, or ambiguous requirements before they cause rework</a:t>
            </a:r>
            <a:endParaRPr lang="en-US" sz="1300" dirty="0"/>
          </a:p>
          <a:p>
            <a:pPr marL="264160" indent="-264160" algn="l">
              <a:lnSpc>
                <a:spcPct val="133000"/>
              </a:lnSpc>
              <a:buSzPct val="100000"/>
              <a:buChar char="•"/>
            </a:pPr>
            <a:r>
              <a:rPr lang="en-US" sz="1300" dirty="0">
                <a:solidFill>
                  <a:srgbClr val="2C3249"/>
                </a:solidFill>
                <a:latin typeface="Martel Sans" pitchFamily="34" charset="0"/>
                <a:ea typeface="Martel Sans" pitchFamily="34" charset="-122"/>
                <a:cs typeface="Martel Sans" pitchFamily="34" charset="-120"/>
              </a:rPr>
              <a:t>Identify out-of-scope items and suggest explicit exclusions</a:t>
            </a:r>
            <a:endParaRPr lang="en-US" sz="1300" dirty="0"/>
          </a:p>
        </p:txBody>
      </p:sp>
      <p:sp>
        <p:nvSpPr>
          <p:cNvPr id="9" name="Text 7"/>
          <p:cNvSpPr/>
          <p:nvPr/>
        </p:nvSpPr>
        <p:spPr>
          <a:xfrm>
            <a:off x="6303904" y="1789311"/>
            <a:ext cx="5232666" cy="25846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600" dirty="0">
                <a:solidFill>
                  <a:srgbClr val="272D45"/>
                </a:solidFill>
                <a:latin typeface="Kanit Light" pitchFamily="34" charset="0"/>
                <a:ea typeface="Kanit Light" pitchFamily="34" charset="-122"/>
                <a:cs typeface="Kanit Light" pitchFamily="34" charset="-120"/>
              </a:rPr>
              <a:t>Key Deliverable</a:t>
            </a:r>
            <a:endParaRPr lang="en-US" sz="1600" dirty="0"/>
          </a:p>
        </p:txBody>
      </p:sp>
      <p:sp>
        <p:nvSpPr>
          <p:cNvPr id="10" name="Text 8"/>
          <p:cNvSpPr/>
          <p:nvPr/>
        </p:nvSpPr>
        <p:spPr>
          <a:xfrm>
            <a:off x="6303904" y="2213074"/>
            <a:ext cx="5842251" cy="26461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33000"/>
              </a:lnSpc>
              <a:buNone/>
            </a:pPr>
            <a:r>
              <a:rPr lang="en-US" sz="1300" dirty="0">
                <a:solidFill>
                  <a:srgbClr val="2C3249"/>
                </a:solidFill>
                <a:latin typeface="Martel Sans" pitchFamily="34" charset="0"/>
                <a:ea typeface="Martel Sans" pitchFamily="34" charset="-122"/>
                <a:cs typeface="Martel Sans" pitchFamily="34" charset="-120"/>
              </a:rPr>
              <a:t>Approved requirements backlog and first-release scope document.</a:t>
            </a:r>
            <a:endParaRPr lang="en-US" sz="1300" dirty="0"/>
          </a:p>
        </p:txBody>
      </p:sp>
      <p:sp>
        <p:nvSpPr>
          <p:cNvPr id="11" name="Text 9"/>
          <p:cNvSpPr/>
          <p:nvPr/>
        </p:nvSpPr>
        <p:spPr>
          <a:xfrm>
            <a:off x="6303904" y="2642989"/>
            <a:ext cx="5232666" cy="25846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600" dirty="0">
                <a:solidFill>
                  <a:srgbClr val="272D45"/>
                </a:solidFill>
                <a:latin typeface="Kanit Light" pitchFamily="34" charset="0"/>
                <a:ea typeface="Kanit Light" pitchFamily="34" charset="-122"/>
                <a:cs typeface="Kanit Light" pitchFamily="34" charset="-120"/>
              </a:rPr>
              <a:t>Acceptance Criteria</a:t>
            </a:r>
            <a:endParaRPr lang="en-US" sz="1600" dirty="0"/>
          </a:p>
        </p:txBody>
      </p:sp>
      <p:sp>
        <p:nvSpPr>
          <p:cNvPr id="12" name="Text 10"/>
          <p:cNvSpPr/>
          <p:nvPr/>
        </p:nvSpPr>
        <p:spPr>
          <a:xfrm>
            <a:off x="6303904" y="3066752"/>
            <a:ext cx="5232666" cy="170338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264160" indent="-264160" algn="l">
              <a:lnSpc>
                <a:spcPct val="133000"/>
              </a:lnSpc>
              <a:buSzPct val="100000"/>
              <a:buChar char="•"/>
            </a:pPr>
            <a:r>
              <a:rPr lang="en-US" sz="1300" dirty="0">
                <a:solidFill>
                  <a:srgbClr val="2C3249"/>
                </a:solidFill>
                <a:latin typeface="Martel Sans" pitchFamily="34" charset="0"/>
                <a:ea typeface="Martel Sans" pitchFamily="34" charset="-122"/>
                <a:cs typeface="Martel Sans" pitchFamily="34" charset="-120"/>
              </a:rPr>
              <a:t>Every in-scope requirement has a unique ID, priority, owner, and testable acceptance criterion</a:t>
            </a:r>
            <a:endParaRPr lang="en-US" sz="1300" dirty="0"/>
          </a:p>
          <a:p>
            <a:pPr marL="264160" indent="-264160" algn="l">
              <a:lnSpc>
                <a:spcPct val="133000"/>
              </a:lnSpc>
              <a:buSzPct val="100000"/>
              <a:buChar char="•"/>
            </a:pPr>
            <a:r>
              <a:rPr lang="en-US" sz="1300" dirty="0">
                <a:solidFill>
                  <a:srgbClr val="2C3249"/>
                </a:solidFill>
                <a:latin typeface="Martel Sans" pitchFamily="34" charset="0"/>
                <a:ea typeface="Martel Sans" pitchFamily="34" charset="-122"/>
                <a:cs typeface="Martel Sans" pitchFamily="34" charset="-120"/>
              </a:rPr>
              <a:t>First-release scope and exclusions are approved by stakeholders</a:t>
            </a:r>
            <a:endParaRPr lang="en-US" sz="1300" dirty="0"/>
          </a:p>
          <a:p>
            <a:pPr marL="264160" indent="-264160" algn="l">
              <a:lnSpc>
                <a:spcPct val="133000"/>
              </a:lnSpc>
              <a:buSzPct val="100000"/>
              <a:buChar char="•"/>
            </a:pPr>
            <a:r>
              <a:rPr lang="en-US" sz="1300" dirty="0">
                <a:solidFill>
                  <a:srgbClr val="2C3249"/>
                </a:solidFill>
                <a:latin typeface="Martel Sans" pitchFamily="34" charset="0"/>
                <a:ea typeface="Martel Sans" pitchFamily="34" charset="-122"/>
                <a:cs typeface="Martel Sans" pitchFamily="34" charset="-120"/>
              </a:rPr>
              <a:t>Success measures have documented baselines and quantified targets</a:t>
            </a:r>
            <a:endParaRPr lang="en-US" sz="1300" dirty="0"/>
          </a:p>
        </p:txBody>
      </p:sp>
      <p:sp>
        <p:nvSpPr>
          <p:cNvPr id="13" name="Shape 11"/>
          <p:cNvSpPr/>
          <p:nvPr/>
        </p:nvSpPr>
        <p:spPr>
          <a:xfrm>
            <a:off x="6303904" y="4956175"/>
            <a:ext cx="5232666" cy="1174055"/>
          </a:xfrm>
          <a:prstGeom prst="roundRect">
            <a:avLst>
              <a:gd name="adj" fmla="val 5917"/>
            </a:avLst>
          </a:prstGeom>
          <a:solidFill>
            <a:srgbClr val="DFECE9"/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14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69198" y="5183188"/>
            <a:ext cx="206667" cy="165298"/>
          </a:xfrm>
          <a:prstGeom prst="rect">
            <a:avLst/>
          </a:prstGeom>
        </p:spPr>
      </p:pic>
      <p:sp>
        <p:nvSpPr>
          <p:cNvPr id="15" name="Text 12"/>
          <p:cNvSpPr/>
          <p:nvPr/>
        </p:nvSpPr>
        <p:spPr>
          <a:xfrm>
            <a:off x="6841160" y="5146278"/>
            <a:ext cx="4530116" cy="793849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33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Martel Sans" pitchFamily="34" charset="0"/>
                <a:ea typeface="Martel Sans" pitchFamily="34" charset="-122"/>
                <a:cs typeface="Martel Sans" pitchFamily="34" charset="-120"/>
              </a:rPr>
              <a:t>Use the </a:t>
            </a:r>
            <a:r>
              <a:rPr lang="en-US" sz="1300" b="1" dirty="0">
                <a:solidFill>
                  <a:srgbClr val="000000"/>
                </a:solidFill>
                <a:latin typeface="Martel Sans Bold" pitchFamily="34" charset="0"/>
                <a:ea typeface="Martel Sans Bold" pitchFamily="34" charset="-122"/>
                <a:cs typeface="Martel Sans Bold" pitchFamily="34" charset="-120"/>
              </a:rPr>
              <a:t>Given / When / Then</a:t>
            </a:r>
            <a:r>
              <a:rPr lang="en-US" sz="1300" dirty="0">
                <a:solidFill>
                  <a:srgbClr val="000000"/>
                </a:solidFill>
                <a:latin typeface="Martel Sans" pitchFamily="34" charset="0"/>
                <a:ea typeface="Martel Sans" pitchFamily="34" charset="-122"/>
                <a:cs typeface="Martel Sans" pitchFamily="34" charset="-120"/>
              </a:rPr>
              <a:t> format for individual requirements — it forces precision and makes test-case generation straightforward.</a:t>
            </a:r>
            <a:endParaRPr lang="en-US" sz="13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61475" y="961827"/>
            <a:ext cx="1504119" cy="251420"/>
          </a:xfrm>
          <a:prstGeom prst="roundRect">
            <a:avLst>
              <a:gd name="adj" fmla="val 22103"/>
            </a:avLst>
          </a:prstGeom>
          <a:solidFill>
            <a:srgbClr val="DFECE9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" name="Text 1"/>
          <p:cNvSpPr/>
          <p:nvPr/>
        </p:nvSpPr>
        <p:spPr>
          <a:xfrm>
            <a:off x="760691" y="1011436"/>
            <a:ext cx="1915271" cy="15220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96000"/>
              </a:lnSpc>
              <a:buNone/>
            </a:pPr>
            <a:r>
              <a:rPr lang="en-US" sz="1000" dirty="0">
                <a:solidFill>
                  <a:srgbClr val="2C3249"/>
                </a:solidFill>
                <a:latin typeface="Martel Sans" pitchFamily="34" charset="0"/>
                <a:ea typeface="Martel Sans" pitchFamily="34" charset="-122"/>
                <a:cs typeface="Martel Sans" pitchFamily="34" charset="-120"/>
              </a:rPr>
              <a:t>PHASE 2 · DEEP DIVE</a:t>
            </a:r>
            <a:endParaRPr lang="en-US" sz="1000" dirty="0"/>
          </a:p>
        </p:txBody>
      </p:sp>
      <p:sp>
        <p:nvSpPr>
          <p:cNvPr id="4" name="Text 2"/>
          <p:cNvSpPr/>
          <p:nvPr/>
        </p:nvSpPr>
        <p:spPr>
          <a:xfrm>
            <a:off x="661475" y="1279327"/>
            <a:ext cx="10868745" cy="51673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3250" dirty="0">
                <a:solidFill>
                  <a:srgbClr val="272D45"/>
                </a:solidFill>
                <a:latin typeface="Kanit Light" pitchFamily="34" charset="0"/>
                <a:ea typeface="Kanit Light" pitchFamily="34" charset="-122"/>
                <a:cs typeface="Kanit Light" pitchFamily="34" charset="-120"/>
              </a:rPr>
              <a:t>Writing Requirements in Given / When / Then</a:t>
            </a:r>
            <a:endParaRPr lang="en-US" sz="3250" dirty="0"/>
          </a:p>
        </p:txBody>
      </p:sp>
      <p:sp>
        <p:nvSpPr>
          <p:cNvPr id="5" name="Text 3"/>
          <p:cNvSpPr/>
          <p:nvPr/>
        </p:nvSpPr>
        <p:spPr>
          <a:xfrm>
            <a:off x="661475" y="2044105"/>
            <a:ext cx="10868745" cy="52923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33000"/>
              </a:lnSpc>
              <a:buNone/>
            </a:pPr>
            <a:r>
              <a:rPr lang="en-US" sz="1300" dirty="0">
                <a:solidFill>
                  <a:srgbClr val="2C3249"/>
                </a:solidFill>
                <a:latin typeface="Martel Sans" pitchFamily="34" charset="0"/>
                <a:ea typeface="Martel Sans" pitchFamily="34" charset="-122"/>
                <a:cs typeface="Martel Sans" pitchFamily="34" charset="-120"/>
              </a:rPr>
              <a:t>A consistent requirement format eliminates ambiguity, speeds review cycles, and makes AI-assisted test-case generation far more reliable. Every testable condition is explicit from the start.</a:t>
            </a:r>
            <a:endParaRPr lang="en-US" sz="1300" dirty="0"/>
          </a:p>
        </p:txBody>
      </p:sp>
      <p:sp>
        <p:nvSpPr>
          <p:cNvPr id="6" name="Text 4"/>
          <p:cNvSpPr/>
          <p:nvPr/>
        </p:nvSpPr>
        <p:spPr>
          <a:xfrm>
            <a:off x="909516" y="2945408"/>
            <a:ext cx="10620705" cy="105846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33000"/>
              </a:lnSpc>
              <a:buNone/>
            </a:pPr>
            <a:r>
              <a:rPr lang="en-US" sz="1300" b="1" dirty="0">
                <a:solidFill>
                  <a:srgbClr val="2C3249"/>
                </a:solidFill>
                <a:latin typeface="Martel Sans Bold" pitchFamily="34" charset="0"/>
                <a:ea typeface="Martel Sans Bold" pitchFamily="34" charset="-122"/>
                <a:cs typeface="Martel Sans Bold" pitchFamily="34" charset="-120"/>
              </a:rPr>
              <a:t>Given</a:t>
            </a:r>
            <a:r>
              <a:rPr lang="en-US" sz="1300" dirty="0">
                <a:solidFill>
                  <a:srgbClr val="2C3249"/>
                </a:solidFill>
                <a:latin typeface="Martel Sans" pitchFamily="34" charset="0"/>
                <a:ea typeface="Martel Sans" pitchFamily="34" charset="-122"/>
                <a:cs typeface="Martel Sans" pitchFamily="34" charset="-120"/>
              </a:rPr>
              <a:t> an authorized approver has a request awaiting review,</a:t>
            </a:r>
            <a:endParaRPr lang="en-US" sz="1300" dirty="0"/>
          </a:p>
          <a:p>
            <a:pPr marL="0" indent="0" algn="l">
              <a:lnSpc>
                <a:spcPct val="133000"/>
              </a:lnSpc>
              <a:buNone/>
            </a:pPr>
            <a:r>
              <a:rPr lang="en-US" sz="1300" b="1" dirty="0">
                <a:solidFill>
                  <a:srgbClr val="2C3249"/>
                </a:solidFill>
                <a:latin typeface="Martel Sans Bold" pitchFamily="34" charset="0"/>
                <a:ea typeface="Martel Sans Bold" pitchFamily="34" charset="-122"/>
                <a:cs typeface="Martel Sans Bold" pitchFamily="34" charset="-120"/>
              </a:rPr>
              <a:t>When</a:t>
            </a:r>
            <a:r>
              <a:rPr lang="en-US" sz="1300" dirty="0">
                <a:solidFill>
                  <a:srgbClr val="2C3249"/>
                </a:solidFill>
                <a:latin typeface="Martel Sans" pitchFamily="34" charset="0"/>
                <a:ea typeface="Martel Sans" pitchFamily="34" charset="-122"/>
                <a:cs typeface="Martel Sans" pitchFamily="34" charset="-120"/>
              </a:rPr>
              <a:t> they approve the request,</a:t>
            </a:r>
            <a:endParaRPr lang="en-US" sz="1300" dirty="0"/>
          </a:p>
          <a:p>
            <a:pPr marL="0" indent="0" algn="l">
              <a:lnSpc>
                <a:spcPct val="133000"/>
              </a:lnSpc>
              <a:buNone/>
            </a:pPr>
            <a:r>
              <a:rPr lang="en-US" sz="1300" b="1" dirty="0">
                <a:solidFill>
                  <a:srgbClr val="2C3249"/>
                </a:solidFill>
                <a:latin typeface="Martel Sans Bold" pitchFamily="34" charset="0"/>
                <a:ea typeface="Martel Sans Bold" pitchFamily="34" charset="-122"/>
                <a:cs typeface="Martel Sans Bold" pitchFamily="34" charset="-120"/>
              </a:rPr>
              <a:t>Then</a:t>
            </a:r>
            <a:r>
              <a:rPr lang="en-US" sz="1300" dirty="0">
                <a:solidFill>
                  <a:srgbClr val="2C3249"/>
                </a:solidFill>
                <a:latin typeface="Martel Sans" pitchFamily="34" charset="0"/>
                <a:ea typeface="Martel Sans" pitchFamily="34" charset="-122"/>
                <a:cs typeface="Martel Sans" pitchFamily="34" charset="-120"/>
              </a:rPr>
              <a:t> its status changes to "Approved," the approver and timestamp are recorded, and the requester receives a notification within [X minutes].</a:t>
            </a:r>
            <a:endParaRPr lang="en-US" sz="1300" dirty="0"/>
          </a:p>
        </p:txBody>
      </p:sp>
      <p:sp>
        <p:nvSpPr>
          <p:cNvPr id="7" name="Shape 5"/>
          <p:cNvSpPr/>
          <p:nvPr/>
        </p:nvSpPr>
        <p:spPr>
          <a:xfrm>
            <a:off x="661475" y="2759373"/>
            <a:ext cx="19050" cy="1430536"/>
          </a:xfrm>
          <a:prstGeom prst="roundRect">
            <a:avLst>
              <a:gd name="adj" fmla="val 49999"/>
            </a:avLst>
          </a:prstGeom>
          <a:solidFill>
            <a:srgbClr val="437066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8" name="Shape 6"/>
          <p:cNvSpPr/>
          <p:nvPr/>
        </p:nvSpPr>
        <p:spPr>
          <a:xfrm>
            <a:off x="661475" y="4375944"/>
            <a:ext cx="3512653" cy="1520230"/>
          </a:xfrm>
          <a:prstGeom prst="roundRect">
            <a:avLst>
              <a:gd name="adj" fmla="val 4569"/>
            </a:avLst>
          </a:prstGeom>
          <a:solidFill>
            <a:srgbClr val="FFFFFF"/>
          </a:solidFill>
          <a:ln w="19050">
            <a:solidFill>
              <a:srgbClr val="C5D2CF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9" name="Text 7"/>
          <p:cNvSpPr/>
          <p:nvPr/>
        </p:nvSpPr>
        <p:spPr>
          <a:xfrm>
            <a:off x="845819" y="4560292"/>
            <a:ext cx="3143965" cy="25846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600" dirty="0">
                <a:solidFill>
                  <a:srgbClr val="2C3249"/>
                </a:solidFill>
                <a:latin typeface="Kanit Light" pitchFamily="34" charset="0"/>
                <a:ea typeface="Kanit Light" pitchFamily="34" charset="-122"/>
                <a:cs typeface="Kanit Light" pitchFamily="34" charset="-120"/>
              </a:rPr>
              <a:t>Given</a:t>
            </a:r>
            <a:endParaRPr lang="en-US" sz="1600" dirty="0"/>
          </a:p>
        </p:txBody>
      </p:sp>
      <p:sp>
        <p:nvSpPr>
          <p:cNvPr id="10" name="Text 8"/>
          <p:cNvSpPr/>
          <p:nvPr/>
        </p:nvSpPr>
        <p:spPr>
          <a:xfrm>
            <a:off x="845819" y="4917976"/>
            <a:ext cx="3143965" cy="793849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33000"/>
              </a:lnSpc>
              <a:buNone/>
            </a:pPr>
            <a:r>
              <a:rPr lang="en-US" sz="1300" dirty="0">
                <a:solidFill>
                  <a:srgbClr val="2C3249"/>
                </a:solidFill>
                <a:latin typeface="Martel Sans" pitchFamily="34" charset="0"/>
                <a:ea typeface="Martel Sans" pitchFamily="34" charset="-122"/>
                <a:cs typeface="Martel Sans" pitchFamily="34" charset="-120"/>
              </a:rPr>
              <a:t>Establishes the precondition — who is involved and what state the system is in before the action.</a:t>
            </a:r>
            <a:endParaRPr lang="en-US" sz="1300" dirty="0"/>
          </a:p>
        </p:txBody>
      </p:sp>
      <p:sp>
        <p:nvSpPr>
          <p:cNvPr id="11" name="Shape 9"/>
          <p:cNvSpPr/>
          <p:nvPr/>
        </p:nvSpPr>
        <p:spPr>
          <a:xfrm>
            <a:off x="4339422" y="4375944"/>
            <a:ext cx="3512752" cy="1520230"/>
          </a:xfrm>
          <a:prstGeom prst="roundRect">
            <a:avLst>
              <a:gd name="adj" fmla="val 4569"/>
            </a:avLst>
          </a:prstGeom>
          <a:solidFill>
            <a:srgbClr val="FFFFFF"/>
          </a:solidFill>
          <a:ln w="19050">
            <a:solidFill>
              <a:srgbClr val="C5D2CF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2" name="Text 10"/>
          <p:cNvSpPr/>
          <p:nvPr/>
        </p:nvSpPr>
        <p:spPr>
          <a:xfrm>
            <a:off x="4523766" y="4560292"/>
            <a:ext cx="3144064" cy="25846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600" dirty="0">
                <a:solidFill>
                  <a:srgbClr val="2C3249"/>
                </a:solidFill>
                <a:latin typeface="Kanit Light" pitchFamily="34" charset="0"/>
                <a:ea typeface="Kanit Light" pitchFamily="34" charset="-122"/>
                <a:cs typeface="Kanit Light" pitchFamily="34" charset="-120"/>
              </a:rPr>
              <a:t>When</a:t>
            </a:r>
            <a:endParaRPr lang="en-US" sz="1600" dirty="0"/>
          </a:p>
        </p:txBody>
      </p:sp>
      <p:sp>
        <p:nvSpPr>
          <p:cNvPr id="13" name="Text 11"/>
          <p:cNvSpPr/>
          <p:nvPr/>
        </p:nvSpPr>
        <p:spPr>
          <a:xfrm>
            <a:off x="4523766" y="4917976"/>
            <a:ext cx="3144064" cy="52923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33000"/>
              </a:lnSpc>
              <a:buNone/>
            </a:pPr>
            <a:r>
              <a:rPr lang="en-US" sz="1300" dirty="0">
                <a:solidFill>
                  <a:srgbClr val="2C3249"/>
                </a:solidFill>
                <a:latin typeface="Martel Sans" pitchFamily="34" charset="0"/>
                <a:ea typeface="Martel Sans" pitchFamily="34" charset="-122"/>
                <a:cs typeface="Martel Sans" pitchFamily="34" charset="-120"/>
              </a:rPr>
              <a:t>Describes the specific action or event that the user or system performs.</a:t>
            </a:r>
            <a:endParaRPr lang="en-US" sz="1300" dirty="0"/>
          </a:p>
        </p:txBody>
      </p:sp>
      <p:sp>
        <p:nvSpPr>
          <p:cNvPr id="14" name="Shape 12"/>
          <p:cNvSpPr/>
          <p:nvPr/>
        </p:nvSpPr>
        <p:spPr>
          <a:xfrm>
            <a:off x="8017468" y="4375944"/>
            <a:ext cx="3512653" cy="1520230"/>
          </a:xfrm>
          <a:prstGeom prst="roundRect">
            <a:avLst>
              <a:gd name="adj" fmla="val 4569"/>
            </a:avLst>
          </a:prstGeom>
          <a:solidFill>
            <a:srgbClr val="FFFFFF"/>
          </a:solidFill>
          <a:ln w="19050">
            <a:solidFill>
              <a:srgbClr val="C5D2CF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5" name="Text 13"/>
          <p:cNvSpPr/>
          <p:nvPr/>
        </p:nvSpPr>
        <p:spPr>
          <a:xfrm>
            <a:off x="8201812" y="4560292"/>
            <a:ext cx="3143965" cy="25846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600" dirty="0">
                <a:solidFill>
                  <a:srgbClr val="2C3249"/>
                </a:solidFill>
                <a:latin typeface="Kanit Light" pitchFamily="34" charset="0"/>
                <a:ea typeface="Kanit Light" pitchFamily="34" charset="-122"/>
                <a:cs typeface="Kanit Light" pitchFamily="34" charset="-120"/>
              </a:rPr>
              <a:t>Then</a:t>
            </a:r>
            <a:endParaRPr lang="en-US" sz="1600" dirty="0"/>
          </a:p>
        </p:txBody>
      </p:sp>
      <p:sp>
        <p:nvSpPr>
          <p:cNvPr id="16" name="Text 14"/>
          <p:cNvSpPr/>
          <p:nvPr/>
        </p:nvSpPr>
        <p:spPr>
          <a:xfrm>
            <a:off x="8201812" y="4917976"/>
            <a:ext cx="3143965" cy="793849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33000"/>
              </a:lnSpc>
              <a:buNone/>
            </a:pPr>
            <a:r>
              <a:rPr lang="en-US" sz="1300" dirty="0">
                <a:solidFill>
                  <a:srgbClr val="2C3249"/>
                </a:solidFill>
                <a:latin typeface="Martel Sans" pitchFamily="34" charset="0"/>
                <a:ea typeface="Martel Sans" pitchFamily="34" charset="-122"/>
                <a:cs typeface="Martel Sans" pitchFamily="34" charset="-120"/>
              </a:rPr>
              <a:t>Defines the expected, verifiable outcomes — including data changes, notifications, and timestamps.</a:t>
            </a:r>
            <a:endParaRPr lang="en-US" sz="13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43771" y="0"/>
            <a:ext cx="3047924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661475" y="593229"/>
            <a:ext cx="729736" cy="251420"/>
          </a:xfrm>
          <a:prstGeom prst="roundRect">
            <a:avLst>
              <a:gd name="adj" fmla="val 22103"/>
            </a:avLst>
          </a:prstGeom>
          <a:solidFill>
            <a:srgbClr val="DFECE9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4" name="Text 1"/>
          <p:cNvSpPr/>
          <p:nvPr/>
        </p:nvSpPr>
        <p:spPr>
          <a:xfrm>
            <a:off x="760691" y="642838"/>
            <a:ext cx="1140888" cy="15220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96000"/>
              </a:lnSpc>
              <a:buNone/>
            </a:pPr>
            <a:r>
              <a:rPr lang="en-US" sz="1000" dirty="0">
                <a:solidFill>
                  <a:srgbClr val="2C3249"/>
                </a:solidFill>
                <a:latin typeface="Martel Sans" pitchFamily="34" charset="0"/>
                <a:ea typeface="Martel Sans" pitchFamily="34" charset="-122"/>
                <a:cs typeface="Martel Sans" pitchFamily="34" charset="-120"/>
              </a:rPr>
              <a:t>PHASE 3</a:t>
            </a:r>
            <a:endParaRPr lang="en-US" sz="1000" dirty="0"/>
          </a:p>
        </p:txBody>
      </p:sp>
      <p:sp>
        <p:nvSpPr>
          <p:cNvPr id="5" name="Text 2"/>
          <p:cNvSpPr/>
          <p:nvPr/>
        </p:nvSpPr>
        <p:spPr>
          <a:xfrm>
            <a:off x="661475" y="910729"/>
            <a:ext cx="7820822" cy="51673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3250" dirty="0">
                <a:solidFill>
                  <a:srgbClr val="272D45"/>
                </a:solidFill>
                <a:latin typeface="Kanit Light" pitchFamily="34" charset="0"/>
                <a:ea typeface="Kanit Light" pitchFamily="34" charset="-122"/>
                <a:cs typeface="Kanit Light" pitchFamily="34" charset="-120"/>
              </a:rPr>
              <a:t>Confirm Power Apps Suitability</a:t>
            </a:r>
            <a:endParaRPr lang="en-US" sz="3250" dirty="0"/>
          </a:p>
        </p:txBody>
      </p:sp>
      <p:sp>
        <p:nvSpPr>
          <p:cNvPr id="6" name="Text 3"/>
          <p:cNvSpPr/>
          <p:nvPr/>
        </p:nvSpPr>
        <p:spPr>
          <a:xfrm>
            <a:off x="661475" y="1675507"/>
            <a:ext cx="7820822" cy="52923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33000"/>
              </a:lnSpc>
              <a:buNone/>
            </a:pPr>
            <a:r>
              <a:rPr lang="en-US" sz="1300" dirty="0">
                <a:solidFill>
                  <a:srgbClr val="2C3249"/>
                </a:solidFill>
                <a:latin typeface="Martel Sans" pitchFamily="34" charset="0"/>
                <a:ea typeface="Martel Sans" pitchFamily="34" charset="-122"/>
                <a:cs typeface="Martel Sans" pitchFamily="34" charset="-120"/>
              </a:rPr>
              <a:t>Before committing to Power Platform, validate it against your real-world constraints. Surface risks early — when they are cheap to resolve — rather than mid-build, when rework is costly.</a:t>
            </a:r>
            <a:endParaRPr lang="en-US" sz="1300" dirty="0"/>
          </a:p>
        </p:txBody>
      </p:sp>
      <p:pic>
        <p:nvPicPr>
          <p:cNvPr id="7" name="Image 1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661475" y="2390775"/>
            <a:ext cx="413434" cy="413445"/>
          </a:xfrm>
          <a:prstGeom prst="rect">
            <a:avLst/>
          </a:prstGeom>
        </p:spPr>
      </p:pic>
      <p:sp>
        <p:nvSpPr>
          <p:cNvPr id="8" name="Text 4"/>
          <p:cNvSpPr/>
          <p:nvPr/>
        </p:nvSpPr>
        <p:spPr>
          <a:xfrm>
            <a:off x="661475" y="3010892"/>
            <a:ext cx="3807027" cy="25846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600" dirty="0">
                <a:solidFill>
                  <a:srgbClr val="2C3249"/>
                </a:solidFill>
                <a:latin typeface="Kanit Light" pitchFamily="34" charset="0"/>
                <a:ea typeface="Kanit Light" pitchFamily="34" charset="-122"/>
                <a:cs typeface="Kanit Light" pitchFamily="34" charset="-120"/>
              </a:rPr>
              <a:t>Performance &amp; Volume</a:t>
            </a:r>
            <a:endParaRPr lang="en-US" sz="1600" dirty="0"/>
          </a:p>
        </p:txBody>
      </p:sp>
      <p:sp>
        <p:nvSpPr>
          <p:cNvPr id="9" name="Text 5"/>
          <p:cNvSpPr/>
          <p:nvPr/>
        </p:nvSpPr>
        <p:spPr>
          <a:xfrm>
            <a:off x="661475" y="3368576"/>
            <a:ext cx="3807027" cy="793849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33000"/>
              </a:lnSpc>
              <a:buNone/>
            </a:pPr>
            <a:r>
              <a:rPr lang="en-US" sz="1300" dirty="0">
                <a:solidFill>
                  <a:srgbClr val="2C3249"/>
                </a:solidFill>
                <a:latin typeface="Martel Sans" pitchFamily="34" charset="0"/>
                <a:ea typeface="Martel Sans" pitchFamily="34" charset="-122"/>
                <a:cs typeface="Martel Sans" pitchFamily="34" charset="-120"/>
              </a:rPr>
              <a:t>Confirm that expected data volumes, concurrent users, and response-time targets are achievable within platform limits.</a:t>
            </a:r>
            <a:endParaRPr lang="en-US" sz="1300" dirty="0"/>
          </a:p>
        </p:txBody>
      </p:sp>
      <p:pic>
        <p:nvPicPr>
          <p:cNvPr id="10" name="Image 2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4675170" y="2390775"/>
            <a:ext cx="413434" cy="413445"/>
          </a:xfrm>
          <a:prstGeom prst="rect">
            <a:avLst/>
          </a:prstGeom>
        </p:spPr>
      </p:pic>
      <p:sp>
        <p:nvSpPr>
          <p:cNvPr id="11" name="Text 6"/>
          <p:cNvSpPr/>
          <p:nvPr/>
        </p:nvSpPr>
        <p:spPr>
          <a:xfrm>
            <a:off x="4675170" y="3010892"/>
            <a:ext cx="3807127" cy="25846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600" dirty="0">
                <a:solidFill>
                  <a:srgbClr val="2C3249"/>
                </a:solidFill>
                <a:latin typeface="Kanit Light" pitchFamily="34" charset="0"/>
                <a:ea typeface="Kanit Light" pitchFamily="34" charset="-122"/>
                <a:cs typeface="Kanit Light" pitchFamily="34" charset="-120"/>
              </a:rPr>
              <a:t>Security &amp; Licensing</a:t>
            </a:r>
            <a:endParaRPr lang="en-US" sz="1600" dirty="0"/>
          </a:p>
        </p:txBody>
      </p:sp>
      <p:sp>
        <p:nvSpPr>
          <p:cNvPr id="12" name="Text 7"/>
          <p:cNvSpPr/>
          <p:nvPr/>
        </p:nvSpPr>
        <p:spPr>
          <a:xfrm>
            <a:off x="4675170" y="3368576"/>
            <a:ext cx="3807127" cy="793849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33000"/>
              </a:lnSpc>
              <a:buNone/>
            </a:pPr>
            <a:r>
              <a:rPr lang="en-US" sz="1300" dirty="0">
                <a:solidFill>
                  <a:srgbClr val="2C3249"/>
                </a:solidFill>
                <a:latin typeface="Martel Sans" pitchFamily="34" charset="0"/>
                <a:ea typeface="Martel Sans" pitchFamily="34" charset="-122"/>
                <a:cs typeface="Martel Sans" pitchFamily="34" charset="-120"/>
              </a:rPr>
              <a:t>Validate connector policies, data-loss prevention rules, and per-user licensing costs against current Microsoft guidance.</a:t>
            </a:r>
            <a:endParaRPr lang="en-US" sz="1300" dirty="0"/>
          </a:p>
        </p:txBody>
      </p:sp>
      <p:pic>
        <p:nvPicPr>
          <p:cNvPr id="13" name="Image 3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661475" y="4493121"/>
            <a:ext cx="413434" cy="413445"/>
          </a:xfrm>
          <a:prstGeom prst="rect">
            <a:avLst/>
          </a:prstGeom>
        </p:spPr>
      </p:pic>
      <p:sp>
        <p:nvSpPr>
          <p:cNvPr id="14" name="Text 8"/>
          <p:cNvSpPr/>
          <p:nvPr/>
        </p:nvSpPr>
        <p:spPr>
          <a:xfrm>
            <a:off x="661475" y="5113238"/>
            <a:ext cx="3807027" cy="25846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600" dirty="0">
                <a:solidFill>
                  <a:srgbClr val="2C3249"/>
                </a:solidFill>
                <a:latin typeface="Kanit Light" pitchFamily="34" charset="0"/>
                <a:ea typeface="Kanit Light" pitchFamily="34" charset="-122"/>
                <a:cs typeface="Kanit Light" pitchFamily="34" charset="-120"/>
              </a:rPr>
              <a:t>Integrations &amp; Offline</a:t>
            </a:r>
            <a:endParaRPr lang="en-US" sz="1600" dirty="0"/>
          </a:p>
        </p:txBody>
      </p:sp>
      <p:sp>
        <p:nvSpPr>
          <p:cNvPr id="15" name="Text 9"/>
          <p:cNvSpPr/>
          <p:nvPr/>
        </p:nvSpPr>
        <p:spPr>
          <a:xfrm>
            <a:off x="661475" y="5470922"/>
            <a:ext cx="3807027" cy="793849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33000"/>
              </a:lnSpc>
              <a:buNone/>
            </a:pPr>
            <a:r>
              <a:rPr lang="en-US" sz="1300" dirty="0">
                <a:solidFill>
                  <a:srgbClr val="2C3249"/>
                </a:solidFill>
                <a:latin typeface="Martel Sans" pitchFamily="34" charset="0"/>
                <a:ea typeface="Martel Sans" pitchFamily="34" charset="-122"/>
                <a:cs typeface="Martel Sans" pitchFamily="34" charset="-120"/>
              </a:rPr>
              <a:t>Assess connectivity requirements, offline scenarios, and API availability for all required external systems.</a:t>
            </a:r>
            <a:endParaRPr lang="en-US" sz="1300" dirty="0"/>
          </a:p>
        </p:txBody>
      </p:sp>
      <p:pic>
        <p:nvPicPr>
          <p:cNvPr id="16" name="Image 4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4675170" y="4493121"/>
            <a:ext cx="413434" cy="413445"/>
          </a:xfrm>
          <a:prstGeom prst="rect">
            <a:avLst/>
          </a:prstGeom>
        </p:spPr>
      </p:pic>
      <p:sp>
        <p:nvSpPr>
          <p:cNvPr id="17" name="Text 10"/>
          <p:cNvSpPr/>
          <p:nvPr/>
        </p:nvSpPr>
        <p:spPr>
          <a:xfrm>
            <a:off x="4675170" y="5113238"/>
            <a:ext cx="3807127" cy="25846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600" dirty="0">
                <a:solidFill>
                  <a:srgbClr val="2C3249"/>
                </a:solidFill>
                <a:latin typeface="Kanit Light" pitchFamily="34" charset="0"/>
                <a:ea typeface="Kanit Light" pitchFamily="34" charset="-122"/>
                <a:cs typeface="Kanit Light" pitchFamily="34" charset="-120"/>
              </a:rPr>
              <a:t>Proof of Concept</a:t>
            </a:r>
            <a:endParaRPr lang="en-US" sz="1600" dirty="0"/>
          </a:p>
        </p:txBody>
      </p:sp>
      <p:sp>
        <p:nvSpPr>
          <p:cNvPr id="18" name="Text 11"/>
          <p:cNvSpPr/>
          <p:nvPr/>
        </p:nvSpPr>
        <p:spPr>
          <a:xfrm>
            <a:off x="4675170" y="5470922"/>
            <a:ext cx="3807127" cy="793849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33000"/>
              </a:lnSpc>
              <a:buNone/>
            </a:pPr>
            <a:r>
              <a:rPr lang="en-US" sz="1300" dirty="0">
                <a:solidFill>
                  <a:srgbClr val="2C3249"/>
                </a:solidFill>
                <a:latin typeface="Martel Sans" pitchFamily="34" charset="0"/>
                <a:ea typeface="Martel Sans" pitchFamily="34" charset="-122"/>
                <a:cs typeface="Martel Sans" pitchFamily="34" charset="-120"/>
              </a:rPr>
              <a:t>Build a targeted prototype covering the highest-risk business scenarios using representative data volumes.</a:t>
            </a:r>
            <a:endParaRPr lang="en-US" sz="13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61475" y="594420"/>
            <a:ext cx="729636" cy="251420"/>
          </a:xfrm>
          <a:prstGeom prst="roundRect">
            <a:avLst>
              <a:gd name="adj" fmla="val 22103"/>
            </a:avLst>
          </a:prstGeom>
          <a:solidFill>
            <a:srgbClr val="DFECE9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" name="Text 1"/>
          <p:cNvSpPr/>
          <p:nvPr/>
        </p:nvSpPr>
        <p:spPr>
          <a:xfrm>
            <a:off x="760691" y="644029"/>
            <a:ext cx="1140789" cy="15220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96000"/>
              </a:lnSpc>
              <a:buNone/>
            </a:pPr>
            <a:r>
              <a:rPr lang="en-US" sz="1000" dirty="0">
                <a:solidFill>
                  <a:srgbClr val="2C3249"/>
                </a:solidFill>
                <a:latin typeface="Martel Sans" pitchFamily="34" charset="0"/>
                <a:ea typeface="Martel Sans" pitchFamily="34" charset="-122"/>
                <a:cs typeface="Martel Sans" pitchFamily="34" charset="-120"/>
              </a:rPr>
              <a:t>PHASE 4</a:t>
            </a:r>
            <a:endParaRPr lang="en-US" sz="1000" dirty="0"/>
          </a:p>
        </p:txBody>
      </p:sp>
      <p:sp>
        <p:nvSpPr>
          <p:cNvPr id="4" name="Text 2"/>
          <p:cNvSpPr/>
          <p:nvPr/>
        </p:nvSpPr>
        <p:spPr>
          <a:xfrm>
            <a:off x="661475" y="911920"/>
            <a:ext cx="10868745" cy="51673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3250" dirty="0">
                <a:solidFill>
                  <a:srgbClr val="272D45"/>
                </a:solidFill>
                <a:latin typeface="Kanit Light" pitchFamily="34" charset="0"/>
                <a:ea typeface="Kanit Light" pitchFamily="34" charset="-122"/>
                <a:cs typeface="Kanit Light" pitchFamily="34" charset="-120"/>
              </a:rPr>
              <a:t>Select the Application Architecture</a:t>
            </a:r>
            <a:endParaRPr lang="en-US" sz="3250" dirty="0"/>
          </a:p>
        </p:txBody>
      </p:sp>
      <p:sp>
        <p:nvSpPr>
          <p:cNvPr id="5" name="Text 3"/>
          <p:cNvSpPr/>
          <p:nvPr/>
        </p:nvSpPr>
        <p:spPr>
          <a:xfrm>
            <a:off x="661475" y="1841996"/>
            <a:ext cx="5796214" cy="25846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600" dirty="0">
                <a:solidFill>
                  <a:srgbClr val="272D45"/>
                </a:solidFill>
                <a:latin typeface="Kanit Light" pitchFamily="34" charset="0"/>
                <a:ea typeface="Kanit Light" pitchFamily="34" charset="-122"/>
                <a:cs typeface="Kanit Light" pitchFamily="34" charset="-120"/>
              </a:rPr>
              <a:t>What Needs to Happen</a:t>
            </a:r>
            <a:endParaRPr lang="en-US" sz="1600" dirty="0"/>
          </a:p>
        </p:txBody>
      </p:sp>
      <p:sp>
        <p:nvSpPr>
          <p:cNvPr id="6" name="Text 4"/>
          <p:cNvSpPr/>
          <p:nvPr/>
        </p:nvSpPr>
        <p:spPr>
          <a:xfrm>
            <a:off x="661475" y="2265759"/>
            <a:ext cx="5796214" cy="105846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33000"/>
              </a:lnSpc>
              <a:buNone/>
            </a:pPr>
            <a:r>
              <a:rPr lang="en-US" sz="1300" dirty="0">
                <a:solidFill>
                  <a:srgbClr val="2C3249"/>
                </a:solidFill>
                <a:latin typeface="Martel Sans" pitchFamily="34" charset="0"/>
                <a:ea typeface="Martel Sans" pitchFamily="34" charset="-122"/>
                <a:cs typeface="Martel Sans" pitchFamily="34" charset="-120"/>
              </a:rPr>
              <a:t>Choose canvas app, model-driven app, or a hybrid combination. Determine whether Power Pages is needed for external users and define the Power Automate automation strategy for approvals, notifications, and scheduled processes.</a:t>
            </a:r>
            <a:endParaRPr lang="en-US" sz="1300" dirty="0"/>
          </a:p>
        </p:txBody>
      </p:sp>
      <p:sp>
        <p:nvSpPr>
          <p:cNvPr id="7" name="Text 5"/>
          <p:cNvSpPr/>
          <p:nvPr/>
        </p:nvSpPr>
        <p:spPr>
          <a:xfrm>
            <a:off x="661475" y="3489523"/>
            <a:ext cx="5796214" cy="25846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600" dirty="0">
                <a:solidFill>
                  <a:srgbClr val="272D45"/>
                </a:solidFill>
                <a:latin typeface="Kanit Light" pitchFamily="34" charset="0"/>
                <a:ea typeface="Kanit Light" pitchFamily="34" charset="-122"/>
                <a:cs typeface="Kanit Light" pitchFamily="34" charset="-120"/>
              </a:rPr>
              <a:t>Key Deliverable</a:t>
            </a:r>
            <a:endParaRPr lang="en-US" sz="1600" dirty="0"/>
          </a:p>
        </p:txBody>
      </p:sp>
      <p:sp>
        <p:nvSpPr>
          <p:cNvPr id="8" name="Text 6"/>
          <p:cNvSpPr/>
          <p:nvPr/>
        </p:nvSpPr>
        <p:spPr>
          <a:xfrm>
            <a:off x="661475" y="3913287"/>
            <a:ext cx="5796214" cy="793849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33000"/>
              </a:lnSpc>
              <a:buNone/>
            </a:pPr>
            <a:r>
              <a:rPr lang="en-US" sz="1300" dirty="0">
                <a:solidFill>
                  <a:srgbClr val="2C3249"/>
                </a:solidFill>
                <a:latin typeface="Martel Sans" pitchFamily="34" charset="0"/>
                <a:ea typeface="Martel Sans" pitchFamily="34" charset="-122"/>
                <a:cs typeface="Martel Sans" pitchFamily="34" charset="-120"/>
              </a:rPr>
              <a:t>Target solution design — documenting application type, data platform, integrations, and automation approach, all reviewed and approved by the solution architect and technical lead.</a:t>
            </a:r>
            <a:endParaRPr lang="en-US" sz="1300" dirty="0"/>
          </a:p>
        </p:txBody>
      </p:sp>
      <p:sp>
        <p:nvSpPr>
          <p:cNvPr id="9" name="Text 7"/>
          <p:cNvSpPr/>
          <p:nvPr/>
        </p:nvSpPr>
        <p:spPr>
          <a:xfrm>
            <a:off x="661475" y="4872434"/>
            <a:ext cx="5796214" cy="25846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600" dirty="0">
                <a:solidFill>
                  <a:srgbClr val="272D45"/>
                </a:solidFill>
                <a:latin typeface="Kanit Light" pitchFamily="34" charset="0"/>
                <a:ea typeface="Kanit Light" pitchFamily="34" charset="-122"/>
                <a:cs typeface="Kanit Light" pitchFamily="34" charset="-120"/>
              </a:rPr>
              <a:t>Where AI Can Help</a:t>
            </a:r>
            <a:endParaRPr lang="en-US" sz="1600" dirty="0"/>
          </a:p>
        </p:txBody>
      </p:sp>
      <p:sp>
        <p:nvSpPr>
          <p:cNvPr id="10" name="Text 8"/>
          <p:cNvSpPr/>
          <p:nvPr/>
        </p:nvSpPr>
        <p:spPr>
          <a:xfrm>
            <a:off x="661475" y="5296198"/>
            <a:ext cx="5796214" cy="90953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264160" indent="-264160" algn="l">
              <a:lnSpc>
                <a:spcPct val="133000"/>
              </a:lnSpc>
              <a:buSzPct val="100000"/>
              <a:buChar char="•"/>
            </a:pPr>
            <a:r>
              <a:rPr lang="en-US" sz="1300" dirty="0">
                <a:solidFill>
                  <a:srgbClr val="2C3249"/>
                </a:solidFill>
                <a:latin typeface="Martel Sans" pitchFamily="34" charset="0"/>
                <a:ea typeface="Martel Sans" pitchFamily="34" charset="-122"/>
                <a:cs typeface="Martel Sans" pitchFamily="34" charset="-120"/>
              </a:rPr>
              <a:t>Draft architecture options with tradeoff comparisons</a:t>
            </a:r>
            <a:endParaRPr lang="en-US" sz="1300" dirty="0"/>
          </a:p>
          <a:p>
            <a:pPr marL="264160" indent="-264160" algn="l">
              <a:lnSpc>
                <a:spcPct val="133000"/>
              </a:lnSpc>
              <a:buSzPct val="100000"/>
              <a:buChar char="•"/>
            </a:pPr>
            <a:r>
              <a:rPr lang="en-US" sz="1300" dirty="0">
                <a:solidFill>
                  <a:srgbClr val="2C3249"/>
                </a:solidFill>
                <a:latin typeface="Martel Sans" pitchFamily="34" charset="0"/>
                <a:ea typeface="Martel Sans" pitchFamily="34" charset="-122"/>
                <a:cs typeface="Martel Sans" pitchFamily="34" charset="-120"/>
              </a:rPr>
              <a:t>Propose initial Dataverse data models and table relationships</a:t>
            </a:r>
            <a:endParaRPr lang="en-US" sz="1300" dirty="0"/>
          </a:p>
          <a:p>
            <a:pPr marL="264160" indent="-264160" algn="l">
              <a:lnSpc>
                <a:spcPct val="133000"/>
              </a:lnSpc>
              <a:buSzPct val="100000"/>
              <a:buChar char="•"/>
            </a:pPr>
            <a:r>
              <a:rPr lang="en-US" sz="1300" dirty="0">
                <a:solidFill>
                  <a:srgbClr val="2C3249"/>
                </a:solidFill>
                <a:latin typeface="Martel Sans" pitchFamily="34" charset="0"/>
                <a:ea typeface="Martel Sans" pitchFamily="34" charset="-122"/>
                <a:cs typeface="Martel Sans" pitchFamily="34" charset="-120"/>
              </a:rPr>
              <a:t>Generate workflow design drafts for technical review</a:t>
            </a:r>
            <a:endParaRPr lang="en-US" sz="1300" dirty="0"/>
          </a:p>
        </p:txBody>
      </p:sp>
      <p:sp>
        <p:nvSpPr>
          <p:cNvPr id="11" name="Shape 9"/>
          <p:cNvSpPr/>
          <p:nvPr/>
        </p:nvSpPr>
        <p:spPr>
          <a:xfrm>
            <a:off x="6748393" y="1676698"/>
            <a:ext cx="4907137" cy="4586883"/>
          </a:xfrm>
          <a:prstGeom prst="roundRect">
            <a:avLst>
              <a:gd name="adj" fmla="val 2596"/>
            </a:avLst>
          </a:prstGeom>
          <a:solidFill>
            <a:srgbClr val="437066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2" name="Text 10"/>
          <p:cNvSpPr/>
          <p:nvPr/>
        </p:nvSpPr>
        <p:spPr>
          <a:xfrm>
            <a:off x="6913687" y="1841996"/>
            <a:ext cx="4576549" cy="25846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Kanit Light" pitchFamily="34" charset="0"/>
                <a:ea typeface="Kanit Light" pitchFamily="34" charset="-122"/>
                <a:cs typeface="Kanit Light" pitchFamily="34" charset="-120"/>
              </a:rPr>
              <a:t>Acceptance Criteria</a:t>
            </a:r>
            <a:endParaRPr lang="en-US" sz="1600" dirty="0"/>
          </a:p>
        </p:txBody>
      </p:sp>
      <p:sp>
        <p:nvSpPr>
          <p:cNvPr id="13" name="Text 11"/>
          <p:cNvSpPr/>
          <p:nvPr/>
        </p:nvSpPr>
        <p:spPr>
          <a:xfrm>
            <a:off x="6913687" y="2265759"/>
            <a:ext cx="4576549" cy="170338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264160" indent="-264160" algn="l">
              <a:lnSpc>
                <a:spcPct val="133000"/>
              </a:lnSpc>
              <a:buSzPct val="100000"/>
              <a:buChar char="•"/>
            </a:pPr>
            <a:r>
              <a:rPr lang="en-US" sz="1300" dirty="0">
                <a:solidFill>
                  <a:srgbClr val="FFFFFF"/>
                </a:solidFill>
                <a:latin typeface="Martel Sans" pitchFamily="34" charset="0"/>
                <a:ea typeface="Martel Sans" pitchFamily="34" charset="-122"/>
                <a:cs typeface="Martel Sans" pitchFamily="34" charset="-120"/>
              </a:rPr>
              <a:t>Application type, data platform, integrations, and automation approach are documented and approved</a:t>
            </a:r>
            <a:endParaRPr lang="en-US" sz="1300" dirty="0"/>
          </a:p>
          <a:p>
            <a:pPr marL="264160" indent="-264160" algn="l">
              <a:lnSpc>
                <a:spcPct val="133000"/>
              </a:lnSpc>
              <a:buSzPct val="100000"/>
              <a:buChar char="•"/>
            </a:pPr>
            <a:r>
              <a:rPr lang="en-US" sz="1300" dirty="0">
                <a:solidFill>
                  <a:srgbClr val="FFFFFF"/>
                </a:solidFill>
                <a:latin typeface="Martel Sans" pitchFamily="34" charset="0"/>
                <a:ea typeface="Martel Sans" pitchFamily="34" charset="-122"/>
                <a:cs typeface="Martel Sans" pitchFamily="34" charset="-120"/>
              </a:rPr>
              <a:t>Design addresses required user journeys and access needs</a:t>
            </a:r>
            <a:endParaRPr lang="en-US" sz="1300" dirty="0"/>
          </a:p>
          <a:p>
            <a:pPr marL="264160" indent="-264160" algn="l">
              <a:lnSpc>
                <a:spcPct val="133000"/>
              </a:lnSpc>
              <a:buSzPct val="100000"/>
              <a:buChar char="•"/>
            </a:pPr>
            <a:r>
              <a:rPr lang="en-US" sz="1300" dirty="0">
                <a:solidFill>
                  <a:srgbClr val="FFFFFF"/>
                </a:solidFill>
                <a:latin typeface="Martel Sans" pitchFamily="34" charset="0"/>
                <a:ea typeface="Martel Sans" pitchFamily="34" charset="-122"/>
                <a:cs typeface="Martel Sans" pitchFamily="34" charset="-120"/>
              </a:rPr>
              <a:t>Error handling and supportability considerations are covered</a:t>
            </a:r>
            <a:endParaRPr lang="en-US" sz="13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3047924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3709399" y="783828"/>
            <a:ext cx="729736" cy="251420"/>
          </a:xfrm>
          <a:prstGeom prst="roundRect">
            <a:avLst>
              <a:gd name="adj" fmla="val 22103"/>
            </a:avLst>
          </a:prstGeom>
          <a:solidFill>
            <a:srgbClr val="DFECE9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4" name="Text 1"/>
          <p:cNvSpPr/>
          <p:nvPr/>
        </p:nvSpPr>
        <p:spPr>
          <a:xfrm>
            <a:off x="3808615" y="833438"/>
            <a:ext cx="1140888" cy="15220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96000"/>
              </a:lnSpc>
              <a:buNone/>
            </a:pPr>
            <a:r>
              <a:rPr lang="en-US" sz="1000" dirty="0">
                <a:solidFill>
                  <a:srgbClr val="2C3249"/>
                </a:solidFill>
                <a:latin typeface="Martel Sans" pitchFamily="34" charset="0"/>
                <a:ea typeface="Martel Sans" pitchFamily="34" charset="-122"/>
                <a:cs typeface="Martel Sans" pitchFamily="34" charset="-120"/>
              </a:rPr>
              <a:t>PHASE 5</a:t>
            </a:r>
            <a:endParaRPr lang="en-US" sz="1000" dirty="0"/>
          </a:p>
        </p:txBody>
      </p:sp>
      <p:sp>
        <p:nvSpPr>
          <p:cNvPr id="5" name="Text 2"/>
          <p:cNvSpPr/>
          <p:nvPr/>
        </p:nvSpPr>
        <p:spPr>
          <a:xfrm>
            <a:off x="3709399" y="1101328"/>
            <a:ext cx="7820822" cy="51673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3250" dirty="0">
                <a:solidFill>
                  <a:srgbClr val="272D45"/>
                </a:solidFill>
                <a:latin typeface="Kanit Light" pitchFamily="34" charset="0"/>
                <a:ea typeface="Kanit Light" pitchFamily="34" charset="-122"/>
                <a:cs typeface="Kanit Light" pitchFamily="34" charset="-120"/>
              </a:rPr>
              <a:t>Plan the Data and Integrations</a:t>
            </a:r>
            <a:endParaRPr lang="en-US" sz="3250" dirty="0"/>
          </a:p>
        </p:txBody>
      </p:sp>
      <p:sp>
        <p:nvSpPr>
          <p:cNvPr id="6" name="Text 3"/>
          <p:cNvSpPr/>
          <p:nvPr/>
        </p:nvSpPr>
        <p:spPr>
          <a:xfrm>
            <a:off x="3709399" y="1866106"/>
            <a:ext cx="7820822" cy="52923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33000"/>
              </a:lnSpc>
              <a:buNone/>
            </a:pPr>
            <a:r>
              <a:rPr lang="en-US" sz="1300" dirty="0">
                <a:solidFill>
                  <a:srgbClr val="2C3249"/>
                </a:solidFill>
                <a:latin typeface="Martel Sans" pitchFamily="34" charset="0"/>
                <a:ea typeface="Martel Sans" pitchFamily="34" charset="-122"/>
                <a:cs typeface="Martel Sans" pitchFamily="34" charset="-120"/>
              </a:rPr>
              <a:t>Data migration is consistently one of the highest-risk phases of any modernization project. Resolve mapping, quality, and reconciliation questions before a single record moves to production.</a:t>
            </a:r>
            <a:endParaRPr lang="en-US" sz="1300" dirty="0"/>
          </a:p>
        </p:txBody>
      </p:sp>
      <p:sp>
        <p:nvSpPr>
          <p:cNvPr id="7" name="Shape 4"/>
          <p:cNvSpPr/>
          <p:nvPr/>
        </p:nvSpPr>
        <p:spPr>
          <a:xfrm>
            <a:off x="3709399" y="2581374"/>
            <a:ext cx="372061" cy="372070"/>
          </a:xfrm>
          <a:prstGeom prst="roundRect">
            <a:avLst>
              <a:gd name="adj" fmla="val 18670"/>
            </a:avLst>
          </a:prstGeom>
          <a:solidFill>
            <a:srgbClr val="DFECE9"/>
          </a:solidFill>
          <a:ln w="6350">
            <a:solidFill>
              <a:srgbClr val="C5D2CF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8" name="Text 5"/>
          <p:cNvSpPr/>
          <p:nvPr/>
        </p:nvSpPr>
        <p:spPr>
          <a:xfrm>
            <a:off x="3771409" y="2612380"/>
            <a:ext cx="248041" cy="310059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ctr">
              <a:lnSpc>
                <a:spcPct val="100000"/>
              </a:lnSpc>
              <a:buNone/>
            </a:pPr>
            <a:r>
              <a:rPr lang="en-US" sz="1950" dirty="0">
                <a:solidFill>
                  <a:srgbClr val="2C3249"/>
                </a:solidFill>
                <a:latin typeface="Kanit Light" pitchFamily="34" charset="0"/>
                <a:ea typeface="Kanit Light" pitchFamily="34" charset="-122"/>
                <a:cs typeface="Kanit Light" pitchFamily="34" charset="-120"/>
              </a:rPr>
              <a:t>1</a:t>
            </a:r>
            <a:endParaRPr lang="en-US" sz="1950" dirty="0"/>
          </a:p>
        </p:txBody>
      </p:sp>
      <p:sp>
        <p:nvSpPr>
          <p:cNvPr id="9" name="Text 6"/>
          <p:cNvSpPr/>
          <p:nvPr/>
        </p:nvSpPr>
        <p:spPr>
          <a:xfrm>
            <a:off x="4246754" y="2638227"/>
            <a:ext cx="7283466" cy="25846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600" dirty="0">
                <a:solidFill>
                  <a:srgbClr val="2C3249"/>
                </a:solidFill>
                <a:latin typeface="Kanit Light" pitchFamily="34" charset="0"/>
                <a:ea typeface="Kanit Light" pitchFamily="34" charset="-122"/>
                <a:cs typeface="Kanit Light" pitchFamily="34" charset="-120"/>
              </a:rPr>
              <a:t>Map Fields and Relationships</a:t>
            </a:r>
            <a:endParaRPr lang="en-US" sz="1600" dirty="0"/>
          </a:p>
        </p:txBody>
      </p:sp>
      <p:sp>
        <p:nvSpPr>
          <p:cNvPr id="10" name="Text 7"/>
          <p:cNvSpPr/>
          <p:nvPr/>
        </p:nvSpPr>
        <p:spPr>
          <a:xfrm>
            <a:off x="4246754" y="2995910"/>
            <a:ext cx="7283466" cy="52923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33000"/>
              </a:lnSpc>
              <a:buNone/>
            </a:pPr>
            <a:r>
              <a:rPr lang="en-US" sz="1300" dirty="0">
                <a:solidFill>
                  <a:srgbClr val="2C3249"/>
                </a:solidFill>
                <a:latin typeface="Martel Sans" pitchFamily="34" charset="0"/>
                <a:ea typeface="Martel Sans" pitchFamily="34" charset="-122"/>
                <a:cs typeface="Martel Sans" pitchFamily="34" charset="-120"/>
              </a:rPr>
              <a:t>Document every in-scope table, field, relationship, attachment, and history record. Define how legacy identifiers translate to the new data model.</a:t>
            </a:r>
            <a:endParaRPr lang="en-US" sz="1300" dirty="0"/>
          </a:p>
        </p:txBody>
      </p:sp>
      <p:sp>
        <p:nvSpPr>
          <p:cNvPr id="11" name="Shape 8"/>
          <p:cNvSpPr/>
          <p:nvPr/>
        </p:nvSpPr>
        <p:spPr>
          <a:xfrm>
            <a:off x="3709399" y="3855839"/>
            <a:ext cx="372061" cy="372070"/>
          </a:xfrm>
          <a:prstGeom prst="roundRect">
            <a:avLst>
              <a:gd name="adj" fmla="val 18670"/>
            </a:avLst>
          </a:prstGeom>
          <a:solidFill>
            <a:srgbClr val="DFECE9"/>
          </a:solidFill>
          <a:ln w="6350">
            <a:solidFill>
              <a:srgbClr val="C5D2CF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2" name="Text 9"/>
          <p:cNvSpPr/>
          <p:nvPr/>
        </p:nvSpPr>
        <p:spPr>
          <a:xfrm>
            <a:off x="3771409" y="3886845"/>
            <a:ext cx="248041" cy="310059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ctr">
              <a:lnSpc>
                <a:spcPct val="100000"/>
              </a:lnSpc>
              <a:buNone/>
            </a:pPr>
            <a:r>
              <a:rPr lang="en-US" sz="1950" dirty="0">
                <a:solidFill>
                  <a:srgbClr val="2C3249"/>
                </a:solidFill>
                <a:latin typeface="Kanit Light" pitchFamily="34" charset="0"/>
                <a:ea typeface="Kanit Light" pitchFamily="34" charset="-122"/>
                <a:cs typeface="Kanit Light" pitchFamily="34" charset="-120"/>
              </a:rPr>
              <a:t>2</a:t>
            </a:r>
            <a:endParaRPr lang="en-US" sz="1950" dirty="0"/>
          </a:p>
        </p:txBody>
      </p:sp>
      <p:sp>
        <p:nvSpPr>
          <p:cNvPr id="13" name="Text 10"/>
          <p:cNvSpPr/>
          <p:nvPr/>
        </p:nvSpPr>
        <p:spPr>
          <a:xfrm>
            <a:off x="4246754" y="3912691"/>
            <a:ext cx="7283466" cy="25846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600" dirty="0">
                <a:solidFill>
                  <a:srgbClr val="2C3249"/>
                </a:solidFill>
                <a:latin typeface="Kanit Light" pitchFamily="34" charset="0"/>
                <a:ea typeface="Kanit Light" pitchFamily="34" charset="-122"/>
                <a:cs typeface="Kanit Light" pitchFamily="34" charset="-120"/>
              </a:rPr>
              <a:t>Define Transformation and Reconciliation Rules</a:t>
            </a:r>
            <a:endParaRPr lang="en-US" sz="1600" dirty="0"/>
          </a:p>
        </p:txBody>
      </p:sp>
      <p:sp>
        <p:nvSpPr>
          <p:cNvPr id="14" name="Text 11"/>
          <p:cNvSpPr/>
          <p:nvPr/>
        </p:nvSpPr>
        <p:spPr>
          <a:xfrm>
            <a:off x="4246754" y="4270375"/>
            <a:ext cx="7283466" cy="52923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33000"/>
              </a:lnSpc>
              <a:buNone/>
            </a:pPr>
            <a:r>
              <a:rPr lang="en-US" sz="1300" dirty="0">
                <a:solidFill>
                  <a:srgbClr val="2C3249"/>
                </a:solidFill>
                <a:latin typeface="Martel Sans" pitchFamily="34" charset="0"/>
                <a:ea typeface="Martel Sans" pitchFamily="34" charset="-122"/>
                <a:cs typeface="Martel Sans" pitchFamily="34" charset="-120"/>
              </a:rPr>
              <a:t>AI can suggest field mappings, flag data-quality issues, draft transformation logic, and generate reconciliation queries for trial migration runs.</a:t>
            </a:r>
            <a:endParaRPr lang="en-US" sz="1300" dirty="0"/>
          </a:p>
        </p:txBody>
      </p:sp>
      <p:sp>
        <p:nvSpPr>
          <p:cNvPr id="15" name="Shape 12"/>
          <p:cNvSpPr/>
          <p:nvPr/>
        </p:nvSpPr>
        <p:spPr>
          <a:xfrm>
            <a:off x="3709399" y="5130304"/>
            <a:ext cx="372061" cy="372070"/>
          </a:xfrm>
          <a:prstGeom prst="roundRect">
            <a:avLst>
              <a:gd name="adj" fmla="val 18670"/>
            </a:avLst>
          </a:prstGeom>
          <a:solidFill>
            <a:srgbClr val="DFECE9"/>
          </a:solidFill>
          <a:ln w="6350">
            <a:solidFill>
              <a:srgbClr val="C5D2CF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6" name="Text 13"/>
          <p:cNvSpPr/>
          <p:nvPr/>
        </p:nvSpPr>
        <p:spPr>
          <a:xfrm>
            <a:off x="3771409" y="5161310"/>
            <a:ext cx="248041" cy="310059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ctr">
              <a:lnSpc>
                <a:spcPct val="100000"/>
              </a:lnSpc>
              <a:buNone/>
            </a:pPr>
            <a:r>
              <a:rPr lang="en-US" sz="1950" dirty="0">
                <a:solidFill>
                  <a:srgbClr val="2C3249"/>
                </a:solidFill>
                <a:latin typeface="Kanit Light" pitchFamily="34" charset="0"/>
                <a:ea typeface="Kanit Light" pitchFamily="34" charset="-122"/>
                <a:cs typeface="Kanit Light" pitchFamily="34" charset="-120"/>
              </a:rPr>
              <a:t>3</a:t>
            </a:r>
            <a:endParaRPr lang="en-US" sz="1950" dirty="0"/>
          </a:p>
        </p:txBody>
      </p:sp>
      <p:sp>
        <p:nvSpPr>
          <p:cNvPr id="17" name="Text 14"/>
          <p:cNvSpPr/>
          <p:nvPr/>
        </p:nvSpPr>
        <p:spPr>
          <a:xfrm>
            <a:off x="4246754" y="5187156"/>
            <a:ext cx="7283466" cy="25846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600" dirty="0">
                <a:solidFill>
                  <a:srgbClr val="2C3249"/>
                </a:solidFill>
                <a:latin typeface="Kanit Light" pitchFamily="34" charset="0"/>
                <a:ea typeface="Kanit Light" pitchFamily="34" charset="-122"/>
                <a:cs typeface="Kanit Light" pitchFamily="34" charset="-120"/>
              </a:rPr>
              <a:t>Validate Integration Interfaces</a:t>
            </a:r>
            <a:endParaRPr lang="en-US" sz="1600" dirty="0"/>
          </a:p>
        </p:txBody>
      </p:sp>
      <p:sp>
        <p:nvSpPr>
          <p:cNvPr id="18" name="Text 15"/>
          <p:cNvSpPr/>
          <p:nvPr/>
        </p:nvSpPr>
        <p:spPr>
          <a:xfrm>
            <a:off x="4246754" y="5544840"/>
            <a:ext cx="7283466" cy="52923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33000"/>
              </a:lnSpc>
              <a:buNone/>
            </a:pPr>
            <a:r>
              <a:rPr lang="en-US" sz="1300" dirty="0">
                <a:solidFill>
                  <a:srgbClr val="2C3249"/>
                </a:solidFill>
                <a:latin typeface="Martel Sans" pitchFamily="34" charset="0"/>
                <a:ea typeface="Martel Sans" pitchFamily="34" charset="-122"/>
                <a:cs typeface="Martel Sans" pitchFamily="34" charset="-120"/>
              </a:rPr>
              <a:t>Each integration must pass normal, failure, and recovery scenarios without unexplained data loss or duplication before production cutover.</a:t>
            </a:r>
            <a:endParaRPr lang="en-US" sz="13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61475" y="807343"/>
            <a:ext cx="729636" cy="251420"/>
          </a:xfrm>
          <a:prstGeom prst="roundRect">
            <a:avLst>
              <a:gd name="adj" fmla="val 22103"/>
            </a:avLst>
          </a:prstGeom>
          <a:solidFill>
            <a:srgbClr val="DFECE9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" name="Text 1"/>
          <p:cNvSpPr/>
          <p:nvPr/>
        </p:nvSpPr>
        <p:spPr>
          <a:xfrm>
            <a:off x="760691" y="856952"/>
            <a:ext cx="1140789" cy="15220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96000"/>
              </a:lnSpc>
              <a:buNone/>
            </a:pPr>
            <a:r>
              <a:rPr lang="en-US" sz="1000" dirty="0">
                <a:solidFill>
                  <a:srgbClr val="2C3249"/>
                </a:solidFill>
                <a:latin typeface="Martel Sans" pitchFamily="34" charset="0"/>
                <a:ea typeface="Martel Sans" pitchFamily="34" charset="-122"/>
                <a:cs typeface="Martel Sans" pitchFamily="34" charset="-120"/>
              </a:rPr>
              <a:t>PHASE 6</a:t>
            </a:r>
            <a:endParaRPr lang="en-US" sz="1000" dirty="0"/>
          </a:p>
        </p:txBody>
      </p:sp>
      <p:sp>
        <p:nvSpPr>
          <p:cNvPr id="4" name="Text 2"/>
          <p:cNvSpPr/>
          <p:nvPr/>
        </p:nvSpPr>
        <p:spPr>
          <a:xfrm>
            <a:off x="661475" y="1124843"/>
            <a:ext cx="10868745" cy="51673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3250" dirty="0">
                <a:solidFill>
                  <a:srgbClr val="272D45"/>
                </a:solidFill>
                <a:latin typeface="Kanit Light" pitchFamily="34" charset="0"/>
                <a:ea typeface="Kanit Light" pitchFamily="34" charset="-122"/>
                <a:cs typeface="Kanit Light" pitchFamily="34" charset="-120"/>
              </a:rPr>
              <a:t>Establish Environments and Security</a:t>
            </a:r>
            <a:endParaRPr lang="en-US" sz="3250" dirty="0"/>
          </a:p>
        </p:txBody>
      </p:sp>
      <p:sp>
        <p:nvSpPr>
          <p:cNvPr id="5" name="Text 3"/>
          <p:cNvSpPr/>
          <p:nvPr/>
        </p:nvSpPr>
        <p:spPr>
          <a:xfrm>
            <a:off x="661475" y="2054920"/>
            <a:ext cx="5232666" cy="25846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600" dirty="0">
                <a:solidFill>
                  <a:srgbClr val="272D45"/>
                </a:solidFill>
                <a:latin typeface="Kanit Light" pitchFamily="34" charset="0"/>
                <a:ea typeface="Kanit Light" pitchFamily="34" charset="-122"/>
                <a:cs typeface="Kanit Light" pitchFamily="34" charset="-120"/>
              </a:rPr>
              <a:t>What Needs to Happen</a:t>
            </a:r>
            <a:endParaRPr lang="en-US" sz="1600" dirty="0"/>
          </a:p>
        </p:txBody>
      </p:sp>
      <p:sp>
        <p:nvSpPr>
          <p:cNvPr id="6" name="Text 4"/>
          <p:cNvSpPr/>
          <p:nvPr/>
        </p:nvSpPr>
        <p:spPr>
          <a:xfrm>
            <a:off x="661475" y="2478683"/>
            <a:ext cx="5232666" cy="105846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33000"/>
              </a:lnSpc>
              <a:buNone/>
            </a:pPr>
            <a:r>
              <a:rPr lang="en-US" sz="1300" dirty="0">
                <a:solidFill>
                  <a:srgbClr val="2C3249"/>
                </a:solidFill>
                <a:latin typeface="Martel Sans" pitchFamily="34" charset="0"/>
                <a:ea typeface="Martel Sans" pitchFamily="34" charset="-122"/>
                <a:cs typeface="Martel Sans" pitchFamily="34" charset="-120"/>
              </a:rPr>
              <a:t>Provision development, test, and production environments with consistent configuration. Set up security roles, data-loss prevention connector policies, and automated deployment controls before any build work begins.</a:t>
            </a:r>
            <a:endParaRPr lang="en-US" sz="1300" dirty="0"/>
          </a:p>
        </p:txBody>
      </p:sp>
      <p:sp>
        <p:nvSpPr>
          <p:cNvPr id="7" name="Text 5"/>
          <p:cNvSpPr/>
          <p:nvPr/>
        </p:nvSpPr>
        <p:spPr>
          <a:xfrm>
            <a:off x="661475" y="3702447"/>
            <a:ext cx="5232666" cy="25846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600" dirty="0">
                <a:solidFill>
                  <a:srgbClr val="272D45"/>
                </a:solidFill>
                <a:latin typeface="Kanit Light" pitchFamily="34" charset="0"/>
                <a:ea typeface="Kanit Light" pitchFamily="34" charset="-122"/>
                <a:cs typeface="Kanit Light" pitchFamily="34" charset="-120"/>
              </a:rPr>
              <a:t>Where AI Can Help</a:t>
            </a:r>
            <a:endParaRPr lang="en-US" sz="1600" dirty="0"/>
          </a:p>
        </p:txBody>
      </p:sp>
      <p:sp>
        <p:nvSpPr>
          <p:cNvPr id="8" name="Text 6"/>
          <p:cNvSpPr/>
          <p:nvPr/>
        </p:nvSpPr>
        <p:spPr>
          <a:xfrm>
            <a:off x="661475" y="4126210"/>
            <a:ext cx="5232666" cy="176123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264160" indent="-264160" algn="l">
              <a:lnSpc>
                <a:spcPct val="133000"/>
              </a:lnSpc>
              <a:buSzPct val="100000"/>
              <a:buChar char="•"/>
            </a:pPr>
            <a:r>
              <a:rPr lang="en-US" sz="1300" dirty="0">
                <a:solidFill>
                  <a:srgbClr val="2C3249"/>
                </a:solidFill>
                <a:latin typeface="Martel Sans" pitchFamily="34" charset="0"/>
                <a:ea typeface="Martel Sans" pitchFamily="34" charset="-122"/>
                <a:cs typeface="Martel Sans" pitchFamily="34" charset="-120"/>
              </a:rPr>
              <a:t>Draft role-access matrices from requirements and user-role inventory</a:t>
            </a:r>
            <a:endParaRPr lang="en-US" sz="1300" dirty="0"/>
          </a:p>
          <a:p>
            <a:pPr marL="264160" indent="-264160" algn="l">
              <a:lnSpc>
                <a:spcPct val="133000"/>
              </a:lnSpc>
              <a:buSzPct val="100000"/>
              <a:buChar char="•"/>
            </a:pPr>
            <a:r>
              <a:rPr lang="en-US" sz="1300" dirty="0">
                <a:solidFill>
                  <a:srgbClr val="2C3249"/>
                </a:solidFill>
                <a:latin typeface="Martel Sans" pitchFamily="34" charset="0"/>
                <a:ea typeface="Martel Sans" pitchFamily="34" charset="-122"/>
                <a:cs typeface="Martel Sans" pitchFamily="34" charset="-120"/>
              </a:rPr>
              <a:t>Generate environment configuration checklists</a:t>
            </a:r>
            <a:endParaRPr lang="en-US" sz="1300" dirty="0"/>
          </a:p>
          <a:p>
            <a:pPr marL="264160" indent="-264160" algn="l">
              <a:lnSpc>
                <a:spcPct val="133000"/>
              </a:lnSpc>
              <a:buSzPct val="100000"/>
              <a:buChar char="•"/>
            </a:pPr>
            <a:r>
              <a:rPr lang="en-US" sz="1300" dirty="0">
                <a:solidFill>
                  <a:srgbClr val="2C3249"/>
                </a:solidFill>
                <a:latin typeface="Martel Sans" pitchFamily="34" charset="0"/>
                <a:ea typeface="Martel Sans" pitchFamily="34" charset="-122"/>
                <a:cs typeface="Martel Sans" pitchFamily="34" charset="-120"/>
              </a:rPr>
              <a:t>Flag potential permission gaps for security review before deployment</a:t>
            </a:r>
            <a:endParaRPr lang="en-US" sz="1300" dirty="0"/>
          </a:p>
          <a:p>
            <a:pPr marL="264160" indent="-264160" algn="l">
              <a:lnSpc>
                <a:spcPct val="133000"/>
              </a:lnSpc>
              <a:buSzPct val="100000"/>
              <a:buChar char="•"/>
            </a:pPr>
            <a:r>
              <a:rPr lang="en-US" sz="1300" dirty="0">
                <a:solidFill>
                  <a:srgbClr val="2C3249"/>
                </a:solidFill>
                <a:latin typeface="Martel Sans" pitchFamily="34" charset="0"/>
                <a:ea typeface="Martel Sans" pitchFamily="34" charset="-122"/>
                <a:cs typeface="Martel Sans" pitchFamily="34" charset="-120"/>
              </a:rPr>
              <a:t>Draft deployment pipeline documentation and runbooks</a:t>
            </a:r>
            <a:endParaRPr lang="en-US" sz="1300" dirty="0"/>
          </a:p>
        </p:txBody>
      </p:sp>
      <p:sp>
        <p:nvSpPr>
          <p:cNvPr id="9" name="Text 7"/>
          <p:cNvSpPr/>
          <p:nvPr/>
        </p:nvSpPr>
        <p:spPr>
          <a:xfrm>
            <a:off x="6303904" y="2054920"/>
            <a:ext cx="5232666" cy="25846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600" dirty="0">
                <a:solidFill>
                  <a:srgbClr val="272D45"/>
                </a:solidFill>
                <a:latin typeface="Kanit Light" pitchFamily="34" charset="0"/>
                <a:ea typeface="Kanit Light" pitchFamily="34" charset="-122"/>
                <a:cs typeface="Kanit Light" pitchFamily="34" charset="-120"/>
              </a:rPr>
              <a:t>Acceptance Criteria</a:t>
            </a:r>
            <a:endParaRPr lang="en-US" sz="1600" dirty="0"/>
          </a:p>
        </p:txBody>
      </p:sp>
      <p:sp>
        <p:nvSpPr>
          <p:cNvPr id="10" name="Text 8"/>
          <p:cNvSpPr/>
          <p:nvPr/>
        </p:nvSpPr>
        <p:spPr>
          <a:xfrm>
            <a:off x="6303904" y="2478683"/>
            <a:ext cx="5232666" cy="202584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264160" indent="-264160" algn="l">
              <a:lnSpc>
                <a:spcPct val="133000"/>
              </a:lnSpc>
              <a:buSzPct val="100000"/>
              <a:buChar char="•"/>
            </a:pPr>
            <a:r>
              <a:rPr lang="en-US" sz="1300" dirty="0">
                <a:solidFill>
                  <a:srgbClr val="2C3249"/>
                </a:solidFill>
                <a:latin typeface="Martel Sans" pitchFamily="34" charset="0"/>
                <a:ea typeface="Martel Sans" pitchFamily="34" charset="-122"/>
                <a:cs typeface="Martel Sans" pitchFamily="34" charset="-120"/>
              </a:rPr>
              <a:t>Development, test, and production environments are fully configured</a:t>
            </a:r>
            <a:endParaRPr lang="en-US" sz="1300" dirty="0"/>
          </a:p>
          <a:p>
            <a:pPr marL="264160" indent="-264160" algn="l">
              <a:lnSpc>
                <a:spcPct val="133000"/>
              </a:lnSpc>
              <a:buSzPct val="100000"/>
              <a:buChar char="•"/>
            </a:pPr>
            <a:r>
              <a:rPr lang="en-US" sz="1300" dirty="0">
                <a:solidFill>
                  <a:srgbClr val="2C3249"/>
                </a:solidFill>
                <a:latin typeface="Martel Sans" pitchFamily="34" charset="0"/>
                <a:ea typeface="Martel Sans" pitchFamily="34" charset="-122"/>
                <a:cs typeface="Martel Sans" pitchFamily="34" charset="-120"/>
              </a:rPr>
              <a:t>Tests confirm users can perform authorized actions and cannot access restricted data</a:t>
            </a:r>
            <a:endParaRPr lang="en-US" sz="1300" dirty="0"/>
          </a:p>
          <a:p>
            <a:pPr marL="264160" indent="-264160" algn="l">
              <a:lnSpc>
                <a:spcPct val="133000"/>
              </a:lnSpc>
              <a:buSzPct val="100000"/>
              <a:buChar char="•"/>
            </a:pPr>
            <a:r>
              <a:rPr lang="en-US" sz="1300" dirty="0">
                <a:solidFill>
                  <a:srgbClr val="2C3249"/>
                </a:solidFill>
                <a:latin typeface="Martel Sans" pitchFamily="34" charset="0"/>
                <a:ea typeface="Martel Sans" pitchFamily="34" charset="-122"/>
                <a:cs typeface="Martel Sans" pitchFamily="34" charset="-120"/>
              </a:rPr>
              <a:t>Connector policies are reviewed and approved</a:t>
            </a:r>
            <a:endParaRPr lang="en-US" sz="1300" dirty="0"/>
          </a:p>
          <a:p>
            <a:pPr marL="264160" indent="-264160" algn="l">
              <a:lnSpc>
                <a:spcPct val="133000"/>
              </a:lnSpc>
              <a:buSzPct val="100000"/>
              <a:buChar char="•"/>
            </a:pPr>
            <a:r>
              <a:rPr lang="en-US" sz="1300" dirty="0">
                <a:solidFill>
                  <a:srgbClr val="2C3249"/>
                </a:solidFill>
                <a:latin typeface="Martel Sans" pitchFamily="34" charset="0"/>
                <a:ea typeface="Martel Sans" pitchFamily="34" charset="-122"/>
                <a:cs typeface="Martel Sans" pitchFamily="34" charset="-120"/>
              </a:rPr>
              <a:t>A deployment rehearsal succeeds end-to-end using environment-specific configuration</a:t>
            </a:r>
            <a:endParaRPr lang="en-US" sz="1300" dirty="0"/>
          </a:p>
        </p:txBody>
      </p:sp>
      <p:sp>
        <p:nvSpPr>
          <p:cNvPr id="11" name="Shape 9"/>
          <p:cNvSpPr/>
          <p:nvPr/>
        </p:nvSpPr>
        <p:spPr>
          <a:xfrm>
            <a:off x="6303904" y="4690566"/>
            <a:ext cx="5232666" cy="1174055"/>
          </a:xfrm>
          <a:prstGeom prst="roundRect">
            <a:avLst>
              <a:gd name="adj" fmla="val 5917"/>
            </a:avLst>
          </a:prstGeom>
          <a:solidFill>
            <a:srgbClr val="DFECE9"/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1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69198" y="4917579"/>
            <a:ext cx="206667" cy="165298"/>
          </a:xfrm>
          <a:prstGeom prst="rect">
            <a:avLst/>
          </a:prstGeom>
        </p:spPr>
      </p:pic>
      <p:sp>
        <p:nvSpPr>
          <p:cNvPr id="13" name="Text 10"/>
          <p:cNvSpPr/>
          <p:nvPr/>
        </p:nvSpPr>
        <p:spPr>
          <a:xfrm>
            <a:off x="6841160" y="4880670"/>
            <a:ext cx="4530116" cy="793849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33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Martel Sans" pitchFamily="34" charset="0"/>
                <a:ea typeface="Martel Sans" pitchFamily="34" charset="-122"/>
                <a:cs typeface="Martel Sans" pitchFamily="34" charset="-120"/>
              </a:rPr>
              <a:t>Never share production credentials or sensitive personal data with AI tools during environment setup. Use synthetic or anonymized data throughout.</a:t>
            </a:r>
            <a:endParaRPr lang="en-US" sz="13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61475" y="1373188"/>
            <a:ext cx="729636" cy="251420"/>
          </a:xfrm>
          <a:prstGeom prst="roundRect">
            <a:avLst>
              <a:gd name="adj" fmla="val 22103"/>
            </a:avLst>
          </a:prstGeom>
          <a:solidFill>
            <a:srgbClr val="DFECE9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" name="Text 1"/>
          <p:cNvSpPr/>
          <p:nvPr/>
        </p:nvSpPr>
        <p:spPr>
          <a:xfrm>
            <a:off x="760691" y="1422797"/>
            <a:ext cx="1140789" cy="15220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96000"/>
              </a:lnSpc>
              <a:buNone/>
            </a:pPr>
            <a:r>
              <a:rPr lang="en-US" sz="1000" dirty="0">
                <a:solidFill>
                  <a:srgbClr val="2C3249"/>
                </a:solidFill>
                <a:latin typeface="Martel Sans" pitchFamily="34" charset="0"/>
                <a:ea typeface="Martel Sans" pitchFamily="34" charset="-122"/>
                <a:cs typeface="Martel Sans" pitchFamily="34" charset="-120"/>
              </a:rPr>
              <a:t>PHASE 7</a:t>
            </a:r>
            <a:endParaRPr lang="en-US" sz="1000" dirty="0"/>
          </a:p>
        </p:txBody>
      </p:sp>
      <p:sp>
        <p:nvSpPr>
          <p:cNvPr id="4" name="Text 2"/>
          <p:cNvSpPr/>
          <p:nvPr/>
        </p:nvSpPr>
        <p:spPr>
          <a:xfrm>
            <a:off x="661475" y="1690688"/>
            <a:ext cx="10868745" cy="51673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3250" dirty="0">
                <a:solidFill>
                  <a:srgbClr val="272D45"/>
                </a:solidFill>
                <a:latin typeface="Kanit Light" pitchFamily="34" charset="0"/>
                <a:ea typeface="Kanit Light" pitchFamily="34" charset="-122"/>
                <a:cs typeface="Kanit Light" pitchFamily="34" charset="-120"/>
              </a:rPr>
              <a:t>Build the Application Incrementally</a:t>
            </a:r>
            <a:endParaRPr lang="en-US" sz="3250" dirty="0"/>
          </a:p>
        </p:txBody>
      </p:sp>
      <p:sp>
        <p:nvSpPr>
          <p:cNvPr id="5" name="Text 3"/>
          <p:cNvSpPr/>
          <p:nvPr/>
        </p:nvSpPr>
        <p:spPr>
          <a:xfrm>
            <a:off x="661475" y="2455466"/>
            <a:ext cx="10868745" cy="52923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33000"/>
              </a:lnSpc>
              <a:buNone/>
            </a:pPr>
            <a:r>
              <a:rPr lang="en-US" sz="1300" dirty="0">
                <a:solidFill>
                  <a:srgbClr val="2C3249"/>
                </a:solidFill>
                <a:latin typeface="Martel Sans" pitchFamily="34" charset="0"/>
                <a:ea typeface="Martel Sans" pitchFamily="34" charset="-122"/>
                <a:cs typeface="Martel Sans" pitchFamily="34" charset="-120"/>
              </a:rPr>
              <a:t>Deliver working software in short, demonstrable increments. Regular reviews with product owners catch misalignments early and keep the backlog aligned with real business needs.</a:t>
            </a:r>
            <a:endParaRPr lang="en-US" sz="1300" dirty="0"/>
          </a:p>
        </p:txBody>
      </p:sp>
      <p:pic>
        <p:nvPicPr>
          <p:cNvPr id="6" name="Image 0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661475" y="3170734"/>
            <a:ext cx="3512653" cy="2314079"/>
          </a:xfrm>
          <a:prstGeom prst="rect">
            <a:avLst/>
          </a:prstGeom>
        </p:spPr>
      </p:pic>
      <p:sp>
        <p:nvSpPr>
          <p:cNvPr id="7" name="Text 4"/>
          <p:cNvSpPr/>
          <p:nvPr/>
        </p:nvSpPr>
        <p:spPr>
          <a:xfrm>
            <a:off x="922017" y="3355082"/>
            <a:ext cx="3067767" cy="25846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600" dirty="0">
                <a:solidFill>
                  <a:srgbClr val="2C3249"/>
                </a:solidFill>
                <a:latin typeface="Kanit Light" pitchFamily="34" charset="0"/>
                <a:ea typeface="Kanit Light" pitchFamily="34" charset="-122"/>
                <a:cs typeface="Kanit Light" pitchFamily="34" charset="-120"/>
              </a:rPr>
              <a:t>AI Accelerates Development</a:t>
            </a:r>
            <a:endParaRPr lang="en-US" sz="1600" dirty="0"/>
          </a:p>
        </p:txBody>
      </p:sp>
      <p:sp>
        <p:nvSpPr>
          <p:cNvPr id="8" name="Text 5"/>
          <p:cNvSpPr/>
          <p:nvPr/>
        </p:nvSpPr>
        <p:spPr>
          <a:xfrm>
            <a:off x="922017" y="3712766"/>
            <a:ext cx="3067767" cy="158769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33000"/>
              </a:lnSpc>
              <a:buNone/>
            </a:pPr>
            <a:r>
              <a:rPr lang="en-US" sz="1300" dirty="0">
                <a:solidFill>
                  <a:srgbClr val="2C3249"/>
                </a:solidFill>
                <a:latin typeface="Martel Sans" pitchFamily="34" charset="0"/>
                <a:ea typeface="Martel Sans" pitchFamily="34" charset="-122"/>
                <a:cs typeface="Martel Sans" pitchFamily="34" charset="-120"/>
              </a:rPr>
              <a:t>AI can assist with Power Fx formulas, workflow logic, screen layout suggestions, and technical documentation — reducing time on boilerplate and freeing developers for complex logic.</a:t>
            </a:r>
            <a:endParaRPr lang="en-US" sz="1300" dirty="0"/>
          </a:p>
        </p:txBody>
      </p:sp>
      <p:pic>
        <p:nvPicPr>
          <p:cNvPr id="9" name="Image 1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339422" y="3170734"/>
            <a:ext cx="3512752" cy="2314079"/>
          </a:xfrm>
          <a:prstGeom prst="rect">
            <a:avLst/>
          </a:prstGeom>
        </p:spPr>
      </p:pic>
      <p:sp>
        <p:nvSpPr>
          <p:cNvPr id="10" name="Text 6"/>
          <p:cNvSpPr/>
          <p:nvPr/>
        </p:nvSpPr>
        <p:spPr>
          <a:xfrm>
            <a:off x="4599964" y="3355082"/>
            <a:ext cx="3067866" cy="25846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600" dirty="0">
                <a:solidFill>
                  <a:srgbClr val="2C3249"/>
                </a:solidFill>
                <a:latin typeface="Kanit Light" pitchFamily="34" charset="0"/>
                <a:ea typeface="Kanit Light" pitchFamily="34" charset="-122"/>
                <a:cs typeface="Kanit Light" pitchFamily="34" charset="-120"/>
              </a:rPr>
              <a:t>Errors Become Learning Moments</a:t>
            </a:r>
            <a:endParaRPr lang="en-US" sz="1600" dirty="0"/>
          </a:p>
        </p:txBody>
      </p:sp>
      <p:sp>
        <p:nvSpPr>
          <p:cNvPr id="11" name="Text 7"/>
          <p:cNvSpPr/>
          <p:nvPr/>
        </p:nvSpPr>
        <p:spPr>
          <a:xfrm>
            <a:off x="4599964" y="3712766"/>
            <a:ext cx="3067866" cy="158769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33000"/>
              </a:lnSpc>
              <a:buNone/>
            </a:pPr>
            <a:r>
              <a:rPr lang="en-US" sz="1300" dirty="0">
                <a:solidFill>
                  <a:srgbClr val="2C3249"/>
                </a:solidFill>
                <a:latin typeface="Martel Sans" pitchFamily="34" charset="0"/>
                <a:ea typeface="Martel Sans" pitchFamily="34" charset="-122"/>
                <a:cs typeface="Martel Sans" pitchFamily="34" charset="-120"/>
              </a:rPr>
              <a:t>Developers can paste error messages into AI tools for plain-language explanations and candidate fixes — but every suggested fix must be tested and understood before it is committed.</a:t>
            </a:r>
            <a:endParaRPr lang="en-US" sz="1300" dirty="0"/>
          </a:p>
        </p:txBody>
      </p:sp>
      <p:pic>
        <p:nvPicPr>
          <p:cNvPr id="12" name="Image 2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8017468" y="3170734"/>
            <a:ext cx="3512653" cy="2314079"/>
          </a:xfrm>
          <a:prstGeom prst="rect">
            <a:avLst/>
          </a:prstGeom>
        </p:spPr>
      </p:pic>
      <p:sp>
        <p:nvSpPr>
          <p:cNvPr id="13" name="Text 8"/>
          <p:cNvSpPr/>
          <p:nvPr/>
        </p:nvSpPr>
        <p:spPr>
          <a:xfrm>
            <a:off x="8278010" y="3355082"/>
            <a:ext cx="3067767" cy="25846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600" dirty="0">
                <a:solidFill>
                  <a:srgbClr val="2C3249"/>
                </a:solidFill>
                <a:latin typeface="Kanit Light" pitchFamily="34" charset="0"/>
                <a:ea typeface="Kanit Light" pitchFamily="34" charset="-122"/>
                <a:cs typeface="Kanit Light" pitchFamily="34" charset="-120"/>
              </a:rPr>
              <a:t>Traceability Is Non-Negotiable</a:t>
            </a:r>
            <a:endParaRPr lang="en-US" sz="1600" dirty="0"/>
          </a:p>
        </p:txBody>
      </p:sp>
      <p:sp>
        <p:nvSpPr>
          <p:cNvPr id="14" name="Text 9"/>
          <p:cNvSpPr/>
          <p:nvPr/>
        </p:nvSpPr>
        <p:spPr>
          <a:xfrm>
            <a:off x="8278010" y="3712766"/>
            <a:ext cx="3067767" cy="158769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33000"/>
              </a:lnSpc>
              <a:buNone/>
            </a:pPr>
            <a:r>
              <a:rPr lang="en-US" sz="1300" dirty="0">
                <a:solidFill>
                  <a:srgbClr val="2C3249"/>
                </a:solidFill>
                <a:latin typeface="Martel Sans" pitchFamily="34" charset="0"/>
                <a:ea typeface="Martel Sans" pitchFamily="34" charset="-122"/>
                <a:cs typeface="Martel Sans" pitchFamily="34" charset="-120"/>
              </a:rPr>
              <a:t>Every implemented requirement must trace to working, accepted functionality. Business rules, approvals, notifications, and reports must behave exactly as specified in acceptance criteria.</a:t>
            </a:r>
            <a:endParaRPr lang="en-US" sz="13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61475" y="640953"/>
            <a:ext cx="729636" cy="251420"/>
          </a:xfrm>
          <a:prstGeom prst="roundRect">
            <a:avLst>
              <a:gd name="adj" fmla="val 22103"/>
            </a:avLst>
          </a:prstGeom>
          <a:solidFill>
            <a:srgbClr val="DFECE9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" name="Text 1"/>
          <p:cNvSpPr/>
          <p:nvPr/>
        </p:nvSpPr>
        <p:spPr>
          <a:xfrm>
            <a:off x="760691" y="690563"/>
            <a:ext cx="1140789" cy="15220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96000"/>
              </a:lnSpc>
              <a:buNone/>
            </a:pPr>
            <a:r>
              <a:rPr lang="en-US" sz="1000" dirty="0">
                <a:solidFill>
                  <a:srgbClr val="2C3249"/>
                </a:solidFill>
                <a:latin typeface="Martel Sans" pitchFamily="34" charset="0"/>
                <a:ea typeface="Martel Sans" pitchFamily="34" charset="-122"/>
                <a:cs typeface="Martel Sans" pitchFamily="34" charset="-120"/>
              </a:rPr>
              <a:t>PHASE 8</a:t>
            </a:r>
            <a:endParaRPr lang="en-US" sz="1000" dirty="0"/>
          </a:p>
        </p:txBody>
      </p:sp>
      <p:sp>
        <p:nvSpPr>
          <p:cNvPr id="4" name="Text 2"/>
          <p:cNvSpPr/>
          <p:nvPr/>
        </p:nvSpPr>
        <p:spPr>
          <a:xfrm>
            <a:off x="661475" y="958453"/>
            <a:ext cx="10868745" cy="51673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3250" dirty="0">
                <a:solidFill>
                  <a:srgbClr val="272D45"/>
                </a:solidFill>
                <a:latin typeface="Kanit Light" pitchFamily="34" charset="0"/>
                <a:ea typeface="Kanit Light" pitchFamily="34" charset="-122"/>
                <a:cs typeface="Kanit Light" pitchFamily="34" charset="-120"/>
              </a:rPr>
              <a:t>Test and Obtain Business Acceptance</a:t>
            </a:r>
            <a:endParaRPr lang="en-US" sz="3250" dirty="0"/>
          </a:p>
        </p:txBody>
      </p:sp>
      <p:sp>
        <p:nvSpPr>
          <p:cNvPr id="5" name="Shape 3"/>
          <p:cNvSpPr/>
          <p:nvPr/>
        </p:nvSpPr>
        <p:spPr>
          <a:xfrm>
            <a:off x="542415" y="1723231"/>
            <a:ext cx="5470785" cy="4493816"/>
          </a:xfrm>
          <a:prstGeom prst="roundRect">
            <a:avLst>
              <a:gd name="adj" fmla="val 2650"/>
            </a:avLst>
          </a:prstGeom>
          <a:solidFill>
            <a:srgbClr val="437066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6" name="Text 4"/>
          <p:cNvSpPr/>
          <p:nvPr/>
        </p:nvSpPr>
        <p:spPr>
          <a:xfrm>
            <a:off x="707710" y="1888530"/>
            <a:ext cx="5140196" cy="25846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Kanit Light" pitchFamily="34" charset="0"/>
                <a:ea typeface="Kanit Light" pitchFamily="34" charset="-122"/>
                <a:cs typeface="Kanit Light" pitchFamily="34" charset="-120"/>
              </a:rPr>
              <a:t>Scope of Testing</a:t>
            </a:r>
            <a:endParaRPr lang="en-US" sz="1600" dirty="0"/>
          </a:p>
        </p:txBody>
      </p:sp>
      <p:sp>
        <p:nvSpPr>
          <p:cNvPr id="7" name="Text 5"/>
          <p:cNvSpPr/>
          <p:nvPr/>
        </p:nvSpPr>
        <p:spPr>
          <a:xfrm>
            <a:off x="707710" y="2312293"/>
            <a:ext cx="5140196" cy="214153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264160" indent="-264160" algn="l">
              <a:lnSpc>
                <a:spcPct val="133000"/>
              </a:lnSpc>
              <a:buSzPct val="100000"/>
              <a:buChar char="•"/>
            </a:pPr>
            <a:r>
              <a:rPr lang="en-US" sz="1300" dirty="0">
                <a:solidFill>
                  <a:srgbClr val="FFFFFF"/>
                </a:solidFill>
                <a:latin typeface="Martel Sans" pitchFamily="34" charset="0"/>
                <a:ea typeface="Martel Sans" pitchFamily="34" charset="-122"/>
                <a:cs typeface="Martel Sans" pitchFamily="34" charset="-120"/>
              </a:rPr>
              <a:t>Functional correctness across all business scenarios</a:t>
            </a:r>
            <a:endParaRPr lang="en-US" sz="1300" dirty="0"/>
          </a:p>
          <a:p>
            <a:pPr marL="264160" indent="-264160" algn="l">
              <a:lnSpc>
                <a:spcPct val="133000"/>
              </a:lnSpc>
              <a:buSzPct val="100000"/>
              <a:buChar char="•"/>
            </a:pPr>
            <a:r>
              <a:rPr lang="en-US" sz="1300" dirty="0">
                <a:solidFill>
                  <a:srgbClr val="FFFFFF"/>
                </a:solidFill>
                <a:latin typeface="Martel Sans" pitchFamily="34" charset="0"/>
                <a:ea typeface="Martel Sans" pitchFamily="34" charset="-122"/>
                <a:cs typeface="Martel Sans" pitchFamily="34" charset="-120"/>
              </a:rPr>
              <a:t>Permission and access-control verification</a:t>
            </a:r>
            <a:endParaRPr lang="en-US" sz="1300" dirty="0"/>
          </a:p>
          <a:p>
            <a:pPr marL="264160" indent="-264160" algn="l">
              <a:lnSpc>
                <a:spcPct val="133000"/>
              </a:lnSpc>
              <a:buSzPct val="100000"/>
              <a:buChar char="•"/>
            </a:pPr>
            <a:r>
              <a:rPr lang="en-US" sz="1300" dirty="0">
                <a:solidFill>
                  <a:srgbClr val="FFFFFF"/>
                </a:solidFill>
                <a:latin typeface="Martel Sans" pitchFamily="34" charset="0"/>
                <a:ea typeface="Martel Sans" pitchFamily="34" charset="-122"/>
                <a:cs typeface="Martel Sans" pitchFamily="34" charset="-120"/>
              </a:rPr>
              <a:t>Integration data accuracy and error recovery</a:t>
            </a:r>
            <a:endParaRPr lang="en-US" sz="1300" dirty="0"/>
          </a:p>
          <a:p>
            <a:pPr marL="264160" indent="-264160" algn="l">
              <a:lnSpc>
                <a:spcPct val="133000"/>
              </a:lnSpc>
              <a:buSzPct val="100000"/>
              <a:buChar char="•"/>
            </a:pPr>
            <a:r>
              <a:rPr lang="en-US" sz="1300" dirty="0">
                <a:solidFill>
                  <a:srgbClr val="FFFFFF"/>
                </a:solidFill>
                <a:latin typeface="Martel Sans" pitchFamily="34" charset="0"/>
                <a:ea typeface="Martel Sans" pitchFamily="34" charset="-122"/>
                <a:cs typeface="Martel Sans" pitchFamily="34" charset="-120"/>
              </a:rPr>
              <a:t>Performance under representative load</a:t>
            </a:r>
            <a:endParaRPr lang="en-US" sz="1300" dirty="0"/>
          </a:p>
          <a:p>
            <a:pPr marL="264160" indent="-264160" algn="l">
              <a:lnSpc>
                <a:spcPct val="133000"/>
              </a:lnSpc>
              <a:buSzPct val="100000"/>
              <a:buChar char="•"/>
            </a:pPr>
            <a:r>
              <a:rPr lang="en-US" sz="1300" dirty="0">
                <a:solidFill>
                  <a:srgbClr val="FFFFFF"/>
                </a:solidFill>
                <a:latin typeface="Martel Sans" pitchFamily="34" charset="0"/>
                <a:ea typeface="Martel Sans" pitchFamily="34" charset="-122"/>
                <a:cs typeface="Martel Sans" pitchFamily="34" charset="-120"/>
              </a:rPr>
              <a:t>Accessibility to agreed standards</a:t>
            </a:r>
            <a:endParaRPr lang="en-US" sz="1300" dirty="0"/>
          </a:p>
          <a:p>
            <a:pPr marL="264160" indent="-264160" algn="l">
              <a:lnSpc>
                <a:spcPct val="133000"/>
              </a:lnSpc>
              <a:buSzPct val="100000"/>
              <a:buChar char="•"/>
            </a:pPr>
            <a:r>
              <a:rPr lang="en-US" sz="1300" dirty="0">
                <a:solidFill>
                  <a:srgbClr val="FFFFFF"/>
                </a:solidFill>
                <a:latin typeface="Martel Sans" pitchFamily="34" charset="0"/>
                <a:ea typeface="Martel Sans" pitchFamily="34" charset="-122"/>
                <a:cs typeface="Martel Sans" pitchFamily="34" charset="-120"/>
              </a:rPr>
              <a:t>User Acceptance Testing conducted by business representatives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6303904" y="1888530"/>
            <a:ext cx="5232666" cy="25846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600" dirty="0">
                <a:solidFill>
                  <a:srgbClr val="272D45"/>
                </a:solidFill>
                <a:latin typeface="Kanit Light" pitchFamily="34" charset="0"/>
                <a:ea typeface="Kanit Light" pitchFamily="34" charset="-122"/>
                <a:cs typeface="Kanit Light" pitchFamily="34" charset="-120"/>
              </a:rPr>
              <a:t>Where AI Can Help</a:t>
            </a:r>
            <a:endParaRPr lang="en-US" sz="1600" dirty="0"/>
          </a:p>
        </p:txBody>
      </p:sp>
      <p:sp>
        <p:nvSpPr>
          <p:cNvPr id="9" name="Text 7"/>
          <p:cNvSpPr/>
          <p:nvPr/>
        </p:nvSpPr>
        <p:spPr>
          <a:xfrm>
            <a:off x="6303904" y="2312293"/>
            <a:ext cx="5232666" cy="149661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264160" indent="-264160" algn="l">
              <a:lnSpc>
                <a:spcPct val="133000"/>
              </a:lnSpc>
              <a:buSzPct val="100000"/>
              <a:buChar char="•"/>
            </a:pPr>
            <a:r>
              <a:rPr lang="en-US" sz="1300" dirty="0">
                <a:solidFill>
                  <a:srgbClr val="2C3249"/>
                </a:solidFill>
                <a:latin typeface="Martel Sans" pitchFamily="34" charset="0"/>
                <a:ea typeface="Martel Sans" pitchFamily="34" charset="-122"/>
                <a:cs typeface="Martel Sans" pitchFamily="34" charset="-120"/>
              </a:rPr>
              <a:t>Generate test cases directly from approved requirements</a:t>
            </a:r>
            <a:endParaRPr lang="en-US" sz="1300" dirty="0"/>
          </a:p>
          <a:p>
            <a:pPr marL="264160" indent="-264160" algn="l">
              <a:lnSpc>
                <a:spcPct val="133000"/>
              </a:lnSpc>
              <a:buSzPct val="100000"/>
              <a:buChar char="•"/>
            </a:pPr>
            <a:r>
              <a:rPr lang="en-US" sz="1300" dirty="0">
                <a:solidFill>
                  <a:srgbClr val="2C3249"/>
                </a:solidFill>
                <a:latin typeface="Martel Sans" pitchFamily="34" charset="0"/>
                <a:ea typeface="Martel Sans" pitchFamily="34" charset="-122"/>
                <a:cs typeface="Martel Sans" pitchFamily="34" charset="-120"/>
              </a:rPr>
              <a:t>Suggest edge cases and negative scenarios teams often miss</a:t>
            </a:r>
            <a:endParaRPr lang="en-US" sz="1300" dirty="0"/>
          </a:p>
          <a:p>
            <a:pPr marL="264160" indent="-264160" algn="l">
              <a:lnSpc>
                <a:spcPct val="133000"/>
              </a:lnSpc>
              <a:buSzPct val="100000"/>
              <a:buChar char="•"/>
            </a:pPr>
            <a:r>
              <a:rPr lang="en-US" sz="1300" dirty="0">
                <a:solidFill>
                  <a:srgbClr val="2C3249"/>
                </a:solidFill>
                <a:latin typeface="Martel Sans" pitchFamily="34" charset="0"/>
                <a:ea typeface="Martel Sans" pitchFamily="34" charset="-122"/>
                <a:cs typeface="Martel Sans" pitchFamily="34" charset="-120"/>
              </a:rPr>
              <a:t>Create synthetic test data sets at scale</a:t>
            </a:r>
            <a:endParaRPr lang="en-US" sz="1300" dirty="0"/>
          </a:p>
          <a:p>
            <a:pPr marL="264160" indent="-264160" algn="l">
              <a:lnSpc>
                <a:spcPct val="133000"/>
              </a:lnSpc>
              <a:buSzPct val="100000"/>
              <a:buChar char="•"/>
            </a:pPr>
            <a:r>
              <a:rPr lang="en-US" sz="1300" dirty="0">
                <a:solidFill>
                  <a:srgbClr val="2C3249"/>
                </a:solidFill>
                <a:latin typeface="Martel Sans" pitchFamily="34" charset="0"/>
                <a:ea typeface="Martel Sans" pitchFamily="34" charset="-122"/>
                <a:cs typeface="Martel Sans" pitchFamily="34" charset="-120"/>
              </a:rPr>
              <a:t>Summarize defect reports and coverage gaps for stakeholder reviews</a:t>
            </a:r>
            <a:endParaRPr lang="en-US" sz="1300" dirty="0"/>
          </a:p>
        </p:txBody>
      </p:sp>
      <p:sp>
        <p:nvSpPr>
          <p:cNvPr id="10" name="Text 8"/>
          <p:cNvSpPr/>
          <p:nvPr/>
        </p:nvSpPr>
        <p:spPr>
          <a:xfrm>
            <a:off x="6303904" y="3974207"/>
            <a:ext cx="5232666" cy="25846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600" dirty="0">
                <a:solidFill>
                  <a:srgbClr val="272D45"/>
                </a:solidFill>
                <a:latin typeface="Kanit Light" pitchFamily="34" charset="0"/>
                <a:ea typeface="Kanit Light" pitchFamily="34" charset="-122"/>
                <a:cs typeface="Kanit Light" pitchFamily="34" charset="-120"/>
              </a:rPr>
              <a:t>Acceptance Criteria</a:t>
            </a:r>
            <a:endParaRPr lang="en-US" sz="1600" dirty="0"/>
          </a:p>
        </p:txBody>
      </p:sp>
      <p:sp>
        <p:nvSpPr>
          <p:cNvPr id="11" name="Text 9"/>
          <p:cNvSpPr/>
          <p:nvPr/>
        </p:nvSpPr>
        <p:spPr>
          <a:xfrm>
            <a:off x="6303904" y="4397970"/>
            <a:ext cx="5232666" cy="176123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264160" indent="-264160" algn="l">
              <a:lnSpc>
                <a:spcPct val="133000"/>
              </a:lnSpc>
              <a:buSzPct val="100000"/>
              <a:buChar char="•"/>
            </a:pPr>
            <a:r>
              <a:rPr lang="en-US" sz="1300" dirty="0">
                <a:solidFill>
                  <a:srgbClr val="2C3249"/>
                </a:solidFill>
                <a:latin typeface="Martel Sans" pitchFamily="34" charset="0"/>
                <a:ea typeface="Martel Sans" pitchFamily="34" charset="-122"/>
                <a:cs typeface="Martel Sans" pitchFamily="34" charset="-120"/>
              </a:rPr>
              <a:t>All critical business scenarios pass</a:t>
            </a:r>
            <a:endParaRPr lang="en-US" sz="1300" dirty="0"/>
          </a:p>
          <a:p>
            <a:pPr marL="264160" indent="-264160" algn="l">
              <a:lnSpc>
                <a:spcPct val="133000"/>
              </a:lnSpc>
              <a:buSzPct val="100000"/>
              <a:buChar char="•"/>
            </a:pPr>
            <a:r>
              <a:rPr lang="en-US" sz="1300" dirty="0">
                <a:solidFill>
                  <a:srgbClr val="2C3249"/>
                </a:solidFill>
                <a:latin typeface="Martel Sans" pitchFamily="34" charset="0"/>
                <a:ea typeface="Martel Sans" pitchFamily="34" charset="-122"/>
                <a:cs typeface="Martel Sans" pitchFamily="34" charset="-120"/>
              </a:rPr>
              <a:t>No open critical or high-severity defects — exceptions require written authorization</a:t>
            </a:r>
            <a:endParaRPr lang="en-US" sz="1300" dirty="0"/>
          </a:p>
          <a:p>
            <a:pPr marL="264160" indent="-264160" algn="l">
              <a:lnSpc>
                <a:spcPct val="133000"/>
              </a:lnSpc>
              <a:buSzPct val="100000"/>
              <a:buChar char="•"/>
            </a:pPr>
            <a:r>
              <a:rPr lang="en-US" sz="1300" dirty="0">
                <a:solidFill>
                  <a:srgbClr val="2C3249"/>
                </a:solidFill>
                <a:latin typeface="Martel Sans" pitchFamily="34" charset="0"/>
                <a:ea typeface="Martel Sans" pitchFamily="34" charset="-122"/>
                <a:cs typeface="Martel Sans" pitchFamily="34" charset="-120"/>
              </a:rPr>
              <a:t>Performance and accessibility targets met</a:t>
            </a:r>
            <a:endParaRPr lang="en-US" sz="1300" dirty="0"/>
          </a:p>
          <a:p>
            <a:pPr marL="264160" indent="-264160" algn="l">
              <a:lnSpc>
                <a:spcPct val="133000"/>
              </a:lnSpc>
              <a:buSzPct val="100000"/>
              <a:buChar char="•"/>
            </a:pPr>
            <a:r>
              <a:rPr lang="en-US" sz="1300" dirty="0">
                <a:solidFill>
                  <a:srgbClr val="2C3249"/>
                </a:solidFill>
                <a:latin typeface="Martel Sans" pitchFamily="34" charset="0"/>
                <a:ea typeface="Martel Sans" pitchFamily="34" charset="-122"/>
                <a:cs typeface="Martel Sans" pitchFamily="34" charset="-120"/>
              </a:rPr>
              <a:t>Business representatives complete UAT and sign off on release readiness</a:t>
            </a:r>
            <a:endParaRPr lang="en-US" sz="13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4571886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5233360" y="504230"/>
            <a:ext cx="729636" cy="251420"/>
          </a:xfrm>
          <a:prstGeom prst="roundRect">
            <a:avLst>
              <a:gd name="adj" fmla="val 22103"/>
            </a:avLst>
          </a:prstGeom>
          <a:solidFill>
            <a:srgbClr val="DFECE9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4" name="Text 1"/>
          <p:cNvSpPr/>
          <p:nvPr/>
        </p:nvSpPr>
        <p:spPr>
          <a:xfrm>
            <a:off x="5332577" y="553839"/>
            <a:ext cx="1140789" cy="15220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96000"/>
              </a:lnSpc>
              <a:buNone/>
            </a:pPr>
            <a:r>
              <a:rPr lang="en-US" sz="1000" dirty="0">
                <a:solidFill>
                  <a:srgbClr val="2C3249"/>
                </a:solidFill>
                <a:latin typeface="Martel Sans" pitchFamily="34" charset="0"/>
                <a:ea typeface="Martel Sans" pitchFamily="34" charset="-122"/>
                <a:cs typeface="Martel Sans" pitchFamily="34" charset="-120"/>
              </a:rPr>
              <a:t>PHASE 9</a:t>
            </a:r>
            <a:endParaRPr lang="en-US" sz="1000" dirty="0"/>
          </a:p>
        </p:txBody>
      </p:sp>
      <p:sp>
        <p:nvSpPr>
          <p:cNvPr id="5" name="Text 2"/>
          <p:cNvSpPr/>
          <p:nvPr/>
        </p:nvSpPr>
        <p:spPr>
          <a:xfrm>
            <a:off x="5233360" y="821730"/>
            <a:ext cx="6296860" cy="51673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3250" dirty="0">
                <a:solidFill>
                  <a:srgbClr val="272D45"/>
                </a:solidFill>
                <a:latin typeface="Kanit Light" pitchFamily="34" charset="0"/>
                <a:ea typeface="Kanit Light" pitchFamily="34" charset="-122"/>
                <a:cs typeface="Kanit Light" pitchFamily="34" charset="-120"/>
              </a:rPr>
              <a:t>Prepare and Execute Cutover</a:t>
            </a:r>
            <a:endParaRPr lang="en-US" sz="3250" dirty="0"/>
          </a:p>
        </p:txBody>
      </p:sp>
      <p:sp>
        <p:nvSpPr>
          <p:cNvPr id="6" name="Shape 3"/>
          <p:cNvSpPr/>
          <p:nvPr/>
        </p:nvSpPr>
        <p:spPr>
          <a:xfrm>
            <a:off x="5419391" y="1586508"/>
            <a:ext cx="19050" cy="4767163"/>
          </a:xfrm>
          <a:prstGeom prst="roundRect">
            <a:avLst>
              <a:gd name="adj" fmla="val 49999"/>
            </a:avLst>
          </a:prstGeom>
          <a:solidFill>
            <a:srgbClr val="C5D2CF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7" name="Shape 4"/>
          <p:cNvSpPr/>
          <p:nvPr/>
        </p:nvSpPr>
        <p:spPr>
          <a:xfrm>
            <a:off x="5586372" y="1763018"/>
            <a:ext cx="496081" cy="19050"/>
          </a:xfrm>
          <a:prstGeom prst="roundRect">
            <a:avLst>
              <a:gd name="adj" fmla="val 49999"/>
            </a:avLst>
          </a:prstGeom>
          <a:solidFill>
            <a:srgbClr val="C5D2CF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8" name="Shape 5"/>
          <p:cNvSpPr/>
          <p:nvPr/>
        </p:nvSpPr>
        <p:spPr>
          <a:xfrm>
            <a:off x="5233360" y="1586508"/>
            <a:ext cx="372061" cy="372070"/>
          </a:xfrm>
          <a:prstGeom prst="roundRect">
            <a:avLst>
              <a:gd name="adj" fmla="val 18670"/>
            </a:avLst>
          </a:prstGeom>
          <a:solidFill>
            <a:srgbClr val="DFECE9"/>
          </a:solidFill>
          <a:ln w="6350">
            <a:solidFill>
              <a:srgbClr val="C5D2CF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9" name="Text 6"/>
          <p:cNvSpPr/>
          <p:nvPr/>
        </p:nvSpPr>
        <p:spPr>
          <a:xfrm>
            <a:off x="5295371" y="1617514"/>
            <a:ext cx="248041" cy="310059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ctr">
              <a:lnSpc>
                <a:spcPct val="100000"/>
              </a:lnSpc>
              <a:buNone/>
            </a:pPr>
            <a:r>
              <a:rPr lang="en-US" sz="1950" dirty="0">
                <a:solidFill>
                  <a:srgbClr val="2C3249"/>
                </a:solidFill>
                <a:latin typeface="Kanit Light" pitchFamily="34" charset="0"/>
                <a:ea typeface="Kanit Light" pitchFamily="34" charset="-122"/>
                <a:cs typeface="Kanit Light" pitchFamily="34" charset="-120"/>
              </a:rPr>
              <a:t>1</a:t>
            </a:r>
            <a:endParaRPr lang="en-US" sz="1950" dirty="0"/>
          </a:p>
        </p:txBody>
      </p:sp>
      <p:sp>
        <p:nvSpPr>
          <p:cNvPr id="10" name="Text 7"/>
          <p:cNvSpPr/>
          <p:nvPr/>
        </p:nvSpPr>
        <p:spPr>
          <a:xfrm>
            <a:off x="6246359" y="1643360"/>
            <a:ext cx="5283862" cy="25846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600" dirty="0">
                <a:solidFill>
                  <a:srgbClr val="2C3249"/>
                </a:solidFill>
                <a:latin typeface="Kanit Light" pitchFamily="34" charset="0"/>
                <a:ea typeface="Kanit Light" pitchFamily="34" charset="-122"/>
                <a:cs typeface="Kanit Light" pitchFamily="34" charset="-120"/>
              </a:rPr>
              <a:t>Train Users</a:t>
            </a:r>
            <a:endParaRPr lang="en-US" sz="1600" dirty="0"/>
          </a:p>
        </p:txBody>
      </p:sp>
      <p:sp>
        <p:nvSpPr>
          <p:cNvPr id="11" name="Text 8"/>
          <p:cNvSpPr/>
          <p:nvPr/>
        </p:nvSpPr>
        <p:spPr>
          <a:xfrm>
            <a:off x="6246359" y="2001044"/>
            <a:ext cx="5283862" cy="52923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33000"/>
              </a:lnSpc>
              <a:buNone/>
            </a:pPr>
            <a:r>
              <a:rPr lang="en-US" sz="1300" dirty="0">
                <a:solidFill>
                  <a:srgbClr val="2C3249"/>
                </a:solidFill>
                <a:latin typeface="Martel Sans" pitchFamily="34" charset="0"/>
                <a:ea typeface="Martel Sans" pitchFamily="34" charset="-122"/>
                <a:cs typeface="Martel Sans" pitchFamily="34" charset="-120"/>
              </a:rPr>
              <a:t>Deliver role-based training using AI-drafted materials. Confirm support coverage is in place before go-live.</a:t>
            </a:r>
            <a:endParaRPr lang="en-US" sz="1300" dirty="0"/>
          </a:p>
        </p:txBody>
      </p:sp>
      <p:sp>
        <p:nvSpPr>
          <p:cNvPr id="12" name="Shape 9"/>
          <p:cNvSpPr/>
          <p:nvPr/>
        </p:nvSpPr>
        <p:spPr>
          <a:xfrm>
            <a:off x="5586372" y="3037483"/>
            <a:ext cx="496081" cy="19050"/>
          </a:xfrm>
          <a:prstGeom prst="roundRect">
            <a:avLst>
              <a:gd name="adj" fmla="val 49999"/>
            </a:avLst>
          </a:prstGeom>
          <a:solidFill>
            <a:srgbClr val="C5D2CF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3" name="Shape 10"/>
          <p:cNvSpPr/>
          <p:nvPr/>
        </p:nvSpPr>
        <p:spPr>
          <a:xfrm>
            <a:off x="5233360" y="2860973"/>
            <a:ext cx="372061" cy="372070"/>
          </a:xfrm>
          <a:prstGeom prst="roundRect">
            <a:avLst>
              <a:gd name="adj" fmla="val 18670"/>
            </a:avLst>
          </a:prstGeom>
          <a:solidFill>
            <a:srgbClr val="DFECE9"/>
          </a:solidFill>
          <a:ln w="6350">
            <a:solidFill>
              <a:srgbClr val="C5D2CF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4" name="Text 11"/>
          <p:cNvSpPr/>
          <p:nvPr/>
        </p:nvSpPr>
        <p:spPr>
          <a:xfrm>
            <a:off x="5295371" y="2891979"/>
            <a:ext cx="248041" cy="310059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ctr">
              <a:lnSpc>
                <a:spcPct val="100000"/>
              </a:lnSpc>
              <a:buNone/>
            </a:pPr>
            <a:r>
              <a:rPr lang="en-US" sz="1950" dirty="0">
                <a:solidFill>
                  <a:srgbClr val="2C3249"/>
                </a:solidFill>
                <a:latin typeface="Kanit Light" pitchFamily="34" charset="0"/>
                <a:ea typeface="Kanit Light" pitchFamily="34" charset="-122"/>
                <a:cs typeface="Kanit Light" pitchFamily="34" charset="-120"/>
              </a:rPr>
              <a:t>2</a:t>
            </a:r>
            <a:endParaRPr lang="en-US" sz="1950" dirty="0"/>
          </a:p>
        </p:txBody>
      </p:sp>
      <p:sp>
        <p:nvSpPr>
          <p:cNvPr id="15" name="Text 12"/>
          <p:cNvSpPr/>
          <p:nvPr/>
        </p:nvSpPr>
        <p:spPr>
          <a:xfrm>
            <a:off x="6246359" y="2917825"/>
            <a:ext cx="5283862" cy="25846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600" dirty="0">
                <a:solidFill>
                  <a:srgbClr val="2C3249"/>
                </a:solidFill>
                <a:latin typeface="Kanit Light" pitchFamily="34" charset="0"/>
                <a:ea typeface="Kanit Light" pitchFamily="34" charset="-122"/>
                <a:cs typeface="Kanit Light" pitchFamily="34" charset="-120"/>
              </a:rPr>
              <a:t>Rehearse Migration</a:t>
            </a:r>
            <a:endParaRPr lang="en-US" sz="1600" dirty="0"/>
          </a:p>
        </p:txBody>
      </p:sp>
      <p:sp>
        <p:nvSpPr>
          <p:cNvPr id="16" name="Text 13"/>
          <p:cNvSpPr/>
          <p:nvPr/>
        </p:nvSpPr>
        <p:spPr>
          <a:xfrm>
            <a:off x="6246359" y="3275509"/>
            <a:ext cx="5283862" cy="52923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33000"/>
              </a:lnSpc>
              <a:buNone/>
            </a:pPr>
            <a:r>
              <a:rPr lang="en-US" sz="1300" dirty="0">
                <a:solidFill>
                  <a:srgbClr val="2C3249"/>
                </a:solidFill>
                <a:latin typeface="Martel Sans" pitchFamily="34" charset="0"/>
                <a:ea typeface="Martel Sans" pitchFamily="34" charset="-122"/>
                <a:cs typeface="Martel Sans" pitchFamily="34" charset="-120"/>
              </a:rPr>
              <a:t>Run a full cutover rehearsal. AI analyzes rehearsal results to surface missed dependencies and timing risks.</a:t>
            </a:r>
            <a:endParaRPr lang="en-US" sz="1300" dirty="0"/>
          </a:p>
        </p:txBody>
      </p:sp>
      <p:sp>
        <p:nvSpPr>
          <p:cNvPr id="17" name="Shape 14"/>
          <p:cNvSpPr/>
          <p:nvPr/>
        </p:nvSpPr>
        <p:spPr>
          <a:xfrm>
            <a:off x="5586372" y="4311948"/>
            <a:ext cx="496081" cy="19050"/>
          </a:xfrm>
          <a:prstGeom prst="roundRect">
            <a:avLst>
              <a:gd name="adj" fmla="val 49999"/>
            </a:avLst>
          </a:prstGeom>
          <a:solidFill>
            <a:srgbClr val="C5D2CF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8" name="Shape 15"/>
          <p:cNvSpPr/>
          <p:nvPr/>
        </p:nvSpPr>
        <p:spPr>
          <a:xfrm>
            <a:off x="5233360" y="4135437"/>
            <a:ext cx="372061" cy="372070"/>
          </a:xfrm>
          <a:prstGeom prst="roundRect">
            <a:avLst>
              <a:gd name="adj" fmla="val 18670"/>
            </a:avLst>
          </a:prstGeom>
          <a:solidFill>
            <a:srgbClr val="DFECE9"/>
          </a:solidFill>
          <a:ln w="6350">
            <a:solidFill>
              <a:srgbClr val="C5D2CF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9" name="Text 16"/>
          <p:cNvSpPr/>
          <p:nvPr/>
        </p:nvSpPr>
        <p:spPr>
          <a:xfrm>
            <a:off x="5295371" y="4166443"/>
            <a:ext cx="248041" cy="310059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ctr">
              <a:lnSpc>
                <a:spcPct val="100000"/>
              </a:lnSpc>
              <a:buNone/>
            </a:pPr>
            <a:r>
              <a:rPr lang="en-US" sz="1950" dirty="0">
                <a:solidFill>
                  <a:srgbClr val="2C3249"/>
                </a:solidFill>
                <a:latin typeface="Kanit Light" pitchFamily="34" charset="0"/>
                <a:ea typeface="Kanit Light" pitchFamily="34" charset="-122"/>
                <a:cs typeface="Kanit Light" pitchFamily="34" charset="-120"/>
              </a:rPr>
              <a:t>3</a:t>
            </a:r>
            <a:endParaRPr lang="en-US" sz="1950" dirty="0"/>
          </a:p>
        </p:txBody>
      </p:sp>
      <p:sp>
        <p:nvSpPr>
          <p:cNvPr id="20" name="Text 17"/>
          <p:cNvSpPr/>
          <p:nvPr/>
        </p:nvSpPr>
        <p:spPr>
          <a:xfrm>
            <a:off x="6246359" y="4192290"/>
            <a:ext cx="5283862" cy="25846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600" dirty="0">
                <a:solidFill>
                  <a:srgbClr val="2C3249"/>
                </a:solidFill>
                <a:latin typeface="Kanit Light" pitchFamily="34" charset="0"/>
                <a:ea typeface="Kanit Light" pitchFamily="34" charset="-122"/>
                <a:cs typeface="Kanit Light" pitchFamily="34" charset="-120"/>
              </a:rPr>
              <a:t>Final Data Load</a:t>
            </a:r>
            <a:endParaRPr lang="en-US" sz="1600" dirty="0"/>
          </a:p>
        </p:txBody>
      </p:sp>
      <p:sp>
        <p:nvSpPr>
          <p:cNvPr id="21" name="Text 18"/>
          <p:cNvSpPr/>
          <p:nvPr/>
        </p:nvSpPr>
        <p:spPr>
          <a:xfrm>
            <a:off x="6246359" y="4549973"/>
            <a:ext cx="5283862" cy="52923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33000"/>
              </a:lnSpc>
              <a:buNone/>
            </a:pPr>
            <a:r>
              <a:rPr lang="en-US" sz="1300" dirty="0">
                <a:solidFill>
                  <a:srgbClr val="2C3249"/>
                </a:solidFill>
                <a:latin typeface="Martel Sans" pitchFamily="34" charset="0"/>
                <a:ea typeface="Martel Sans" pitchFamily="34" charset="-122"/>
                <a:cs typeface="Martel Sans" pitchFamily="34" charset="-120"/>
              </a:rPr>
              <a:t>Load final changes, run reconciliation checks, and validate production data before releasing access to users.</a:t>
            </a:r>
            <a:endParaRPr lang="en-US" sz="1300" dirty="0"/>
          </a:p>
        </p:txBody>
      </p:sp>
      <p:sp>
        <p:nvSpPr>
          <p:cNvPr id="22" name="Shape 19"/>
          <p:cNvSpPr/>
          <p:nvPr/>
        </p:nvSpPr>
        <p:spPr>
          <a:xfrm>
            <a:off x="5586372" y="5586413"/>
            <a:ext cx="496081" cy="19050"/>
          </a:xfrm>
          <a:prstGeom prst="roundRect">
            <a:avLst>
              <a:gd name="adj" fmla="val 49999"/>
            </a:avLst>
          </a:prstGeom>
          <a:solidFill>
            <a:srgbClr val="C5D2CF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23" name="Shape 20"/>
          <p:cNvSpPr/>
          <p:nvPr/>
        </p:nvSpPr>
        <p:spPr>
          <a:xfrm>
            <a:off x="5233360" y="5409902"/>
            <a:ext cx="372061" cy="372070"/>
          </a:xfrm>
          <a:prstGeom prst="roundRect">
            <a:avLst>
              <a:gd name="adj" fmla="val 18670"/>
            </a:avLst>
          </a:prstGeom>
          <a:solidFill>
            <a:srgbClr val="DFECE9"/>
          </a:solidFill>
          <a:ln w="6350">
            <a:solidFill>
              <a:srgbClr val="C5D2CF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4" name="Text 21"/>
          <p:cNvSpPr/>
          <p:nvPr/>
        </p:nvSpPr>
        <p:spPr>
          <a:xfrm>
            <a:off x="5295371" y="5440908"/>
            <a:ext cx="248041" cy="310059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ctr">
              <a:lnSpc>
                <a:spcPct val="100000"/>
              </a:lnSpc>
              <a:buNone/>
            </a:pPr>
            <a:r>
              <a:rPr lang="en-US" sz="1950" dirty="0">
                <a:solidFill>
                  <a:srgbClr val="2C3249"/>
                </a:solidFill>
                <a:latin typeface="Kanit Light" pitchFamily="34" charset="0"/>
                <a:ea typeface="Kanit Light" pitchFamily="34" charset="-122"/>
                <a:cs typeface="Kanit Light" pitchFamily="34" charset="-120"/>
              </a:rPr>
              <a:t>4</a:t>
            </a:r>
            <a:endParaRPr lang="en-US" sz="1950" dirty="0"/>
          </a:p>
        </p:txBody>
      </p:sp>
      <p:sp>
        <p:nvSpPr>
          <p:cNvPr id="25" name="Text 22"/>
          <p:cNvSpPr/>
          <p:nvPr/>
        </p:nvSpPr>
        <p:spPr>
          <a:xfrm>
            <a:off x="6246359" y="5466755"/>
            <a:ext cx="5283862" cy="25846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600" dirty="0">
                <a:solidFill>
                  <a:srgbClr val="2C3249"/>
                </a:solidFill>
                <a:latin typeface="Kanit Light" pitchFamily="34" charset="0"/>
                <a:ea typeface="Kanit Light" pitchFamily="34" charset="-122"/>
                <a:cs typeface="Kanit Light" pitchFamily="34" charset="-120"/>
              </a:rPr>
              <a:t>Go Live &amp; Smoke Test</a:t>
            </a:r>
            <a:endParaRPr lang="en-US" sz="1600" dirty="0"/>
          </a:p>
        </p:txBody>
      </p:sp>
      <p:sp>
        <p:nvSpPr>
          <p:cNvPr id="26" name="Text 23"/>
          <p:cNvSpPr/>
          <p:nvPr/>
        </p:nvSpPr>
        <p:spPr>
          <a:xfrm>
            <a:off x="6246359" y="5824438"/>
            <a:ext cx="5283862" cy="52923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33000"/>
              </a:lnSpc>
              <a:buNone/>
            </a:pPr>
            <a:r>
              <a:rPr lang="en-US" sz="1300" dirty="0">
                <a:solidFill>
                  <a:srgbClr val="2C3249"/>
                </a:solidFill>
                <a:latin typeface="Martel Sans" pitchFamily="34" charset="0"/>
                <a:ea typeface="Martel Sans" pitchFamily="34" charset="-122"/>
                <a:cs typeface="Martel Sans" pitchFamily="34" charset="-120"/>
              </a:rPr>
              <a:t>Execute production smoke tests. Rollback triggers, owners, and procedures must be documented and rehearsed.</a:t>
            </a:r>
            <a:endParaRPr lang="en-US" sz="13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61475" y="1285875"/>
            <a:ext cx="802064" cy="251420"/>
          </a:xfrm>
          <a:prstGeom prst="roundRect">
            <a:avLst>
              <a:gd name="adj" fmla="val 22103"/>
            </a:avLst>
          </a:prstGeom>
          <a:solidFill>
            <a:srgbClr val="DFECE9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" name="Text 1"/>
          <p:cNvSpPr/>
          <p:nvPr/>
        </p:nvSpPr>
        <p:spPr>
          <a:xfrm>
            <a:off x="760691" y="1335484"/>
            <a:ext cx="1213217" cy="15220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96000"/>
              </a:lnSpc>
              <a:buNone/>
            </a:pPr>
            <a:r>
              <a:rPr lang="en-US" sz="1000" dirty="0">
                <a:solidFill>
                  <a:srgbClr val="2C3249"/>
                </a:solidFill>
                <a:latin typeface="Martel Sans" pitchFamily="34" charset="0"/>
                <a:ea typeface="Martel Sans" pitchFamily="34" charset="-122"/>
                <a:cs typeface="Martel Sans" pitchFamily="34" charset="-120"/>
              </a:rPr>
              <a:t>PHASE 10</a:t>
            </a:r>
            <a:endParaRPr lang="en-US" sz="1000" dirty="0"/>
          </a:p>
        </p:txBody>
      </p:sp>
      <p:sp>
        <p:nvSpPr>
          <p:cNvPr id="4" name="Text 2"/>
          <p:cNvSpPr/>
          <p:nvPr/>
        </p:nvSpPr>
        <p:spPr>
          <a:xfrm>
            <a:off x="661475" y="1603375"/>
            <a:ext cx="10868745" cy="51673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3250" dirty="0">
                <a:solidFill>
                  <a:srgbClr val="272D45"/>
                </a:solidFill>
                <a:latin typeface="Kanit Light" pitchFamily="34" charset="0"/>
                <a:ea typeface="Kanit Light" pitchFamily="34" charset="-122"/>
                <a:cs typeface="Kanit Light" pitchFamily="34" charset="-120"/>
              </a:rPr>
              <a:t>Transition to Support and Retire the Legacy System</a:t>
            </a:r>
            <a:endParaRPr lang="en-US" sz="3250" dirty="0"/>
          </a:p>
        </p:txBody>
      </p:sp>
      <p:sp>
        <p:nvSpPr>
          <p:cNvPr id="5" name="Text 3"/>
          <p:cNvSpPr/>
          <p:nvPr/>
        </p:nvSpPr>
        <p:spPr>
          <a:xfrm>
            <a:off x="661475" y="2533452"/>
            <a:ext cx="5232666" cy="25846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600" dirty="0">
                <a:solidFill>
                  <a:srgbClr val="272D45"/>
                </a:solidFill>
                <a:latin typeface="Kanit Light" pitchFamily="34" charset="0"/>
                <a:ea typeface="Kanit Light" pitchFamily="34" charset="-122"/>
                <a:cs typeface="Kanit Light" pitchFamily="34" charset="-120"/>
              </a:rPr>
              <a:t>What Needs to Happen</a:t>
            </a:r>
            <a:endParaRPr lang="en-US" sz="1600" dirty="0"/>
          </a:p>
        </p:txBody>
      </p:sp>
      <p:sp>
        <p:nvSpPr>
          <p:cNvPr id="6" name="Text 4"/>
          <p:cNvSpPr/>
          <p:nvPr/>
        </p:nvSpPr>
        <p:spPr>
          <a:xfrm>
            <a:off x="661475" y="2957215"/>
            <a:ext cx="5232666" cy="105846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33000"/>
              </a:lnSpc>
              <a:buNone/>
            </a:pPr>
            <a:r>
              <a:rPr lang="en-US" sz="1300" dirty="0">
                <a:solidFill>
                  <a:srgbClr val="2C3249"/>
                </a:solidFill>
                <a:latin typeface="Martel Sans" pitchFamily="34" charset="0"/>
                <a:ea typeface="Martel Sans" pitchFamily="34" charset="-122"/>
                <a:cs typeface="Martel Sans" pitchFamily="34" charset="-120"/>
              </a:rPr>
              <a:t>Assign a named support owner, transfer documentation and runbooks, monitor adoption metrics and error rates through hypercare, and retire the legacy application only after all archival and acceptance conditions are satisfied.</a:t>
            </a:r>
            <a:endParaRPr lang="en-US" sz="1300" dirty="0"/>
          </a:p>
        </p:txBody>
      </p:sp>
      <p:sp>
        <p:nvSpPr>
          <p:cNvPr id="7" name="Text 5"/>
          <p:cNvSpPr/>
          <p:nvPr/>
        </p:nvSpPr>
        <p:spPr>
          <a:xfrm>
            <a:off x="661475" y="4180979"/>
            <a:ext cx="5232666" cy="25846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600" dirty="0">
                <a:solidFill>
                  <a:srgbClr val="272D45"/>
                </a:solidFill>
                <a:latin typeface="Kanit Light" pitchFamily="34" charset="0"/>
                <a:ea typeface="Kanit Light" pitchFamily="34" charset="-122"/>
                <a:cs typeface="Kanit Light" pitchFamily="34" charset="-120"/>
              </a:rPr>
              <a:t>Where AI Can Help</a:t>
            </a:r>
            <a:endParaRPr lang="en-US" sz="1600" dirty="0"/>
          </a:p>
        </p:txBody>
      </p:sp>
      <p:sp>
        <p:nvSpPr>
          <p:cNvPr id="8" name="Text 6"/>
          <p:cNvSpPr/>
          <p:nvPr/>
        </p:nvSpPr>
        <p:spPr>
          <a:xfrm>
            <a:off x="661475" y="4604742"/>
            <a:ext cx="5232666" cy="90953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264160" indent="-264160" algn="l">
              <a:lnSpc>
                <a:spcPct val="133000"/>
              </a:lnSpc>
              <a:buSzPct val="100000"/>
              <a:buChar char="•"/>
            </a:pPr>
            <a:r>
              <a:rPr lang="en-US" sz="1300" dirty="0">
                <a:solidFill>
                  <a:srgbClr val="2C3249"/>
                </a:solidFill>
                <a:latin typeface="Martel Sans" pitchFamily="34" charset="0"/>
                <a:ea typeface="Martel Sans" pitchFamily="34" charset="-122"/>
                <a:cs typeface="Martel Sans" pitchFamily="34" charset="-120"/>
              </a:rPr>
              <a:t>Draft support guides, FAQs, and escalation procedures</a:t>
            </a:r>
            <a:endParaRPr lang="en-US" sz="1300" dirty="0"/>
          </a:p>
          <a:p>
            <a:pPr marL="264160" indent="-264160" algn="l">
              <a:lnSpc>
                <a:spcPct val="133000"/>
              </a:lnSpc>
              <a:buSzPct val="100000"/>
              <a:buChar char="•"/>
            </a:pPr>
            <a:r>
              <a:rPr lang="en-US" sz="1300" dirty="0">
                <a:solidFill>
                  <a:srgbClr val="2C3249"/>
                </a:solidFill>
                <a:latin typeface="Martel Sans" pitchFamily="34" charset="0"/>
                <a:ea typeface="Martel Sans" pitchFamily="34" charset="-122"/>
                <a:cs typeface="Martel Sans" pitchFamily="34" charset="-120"/>
              </a:rPr>
              <a:t>Summarize recurring incidents into actionable patterns</a:t>
            </a:r>
            <a:endParaRPr lang="en-US" sz="1300" dirty="0"/>
          </a:p>
          <a:p>
            <a:pPr marL="264160" indent="-264160" algn="l">
              <a:lnSpc>
                <a:spcPct val="133000"/>
              </a:lnSpc>
              <a:buSzPct val="100000"/>
              <a:buChar char="•"/>
            </a:pPr>
            <a:r>
              <a:rPr lang="en-US" sz="1300" dirty="0">
                <a:solidFill>
                  <a:srgbClr val="2C3249"/>
                </a:solidFill>
                <a:latin typeface="Martel Sans" pitchFamily="34" charset="0"/>
                <a:ea typeface="Martel Sans" pitchFamily="34" charset="-122"/>
                <a:cs typeface="Martel Sans" pitchFamily="34" charset="-120"/>
              </a:rPr>
              <a:t>Analyze adoption feedback and suggest backlog improvements</a:t>
            </a:r>
            <a:endParaRPr lang="en-US" sz="1300" dirty="0"/>
          </a:p>
        </p:txBody>
      </p:sp>
      <p:sp>
        <p:nvSpPr>
          <p:cNvPr id="9" name="Text 7"/>
          <p:cNvSpPr/>
          <p:nvPr/>
        </p:nvSpPr>
        <p:spPr>
          <a:xfrm>
            <a:off x="6303904" y="2533452"/>
            <a:ext cx="5232666" cy="25846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600" dirty="0">
                <a:solidFill>
                  <a:srgbClr val="272D45"/>
                </a:solidFill>
                <a:latin typeface="Kanit Light" pitchFamily="34" charset="0"/>
                <a:ea typeface="Kanit Light" pitchFamily="34" charset="-122"/>
                <a:cs typeface="Kanit Light" pitchFamily="34" charset="-120"/>
              </a:rPr>
              <a:t>Acceptance Criteria</a:t>
            </a:r>
            <a:endParaRPr lang="en-US" sz="1600" dirty="0"/>
          </a:p>
        </p:txBody>
      </p:sp>
      <p:sp>
        <p:nvSpPr>
          <p:cNvPr id="10" name="Text 8"/>
          <p:cNvSpPr/>
          <p:nvPr/>
        </p:nvSpPr>
        <p:spPr>
          <a:xfrm>
            <a:off x="6303904" y="2957215"/>
            <a:ext cx="5232666" cy="202584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264160" indent="-264160" algn="l">
              <a:lnSpc>
                <a:spcPct val="133000"/>
              </a:lnSpc>
              <a:buSzPct val="100000"/>
              <a:buChar char="•"/>
            </a:pPr>
            <a:r>
              <a:rPr lang="en-US" sz="1300" dirty="0">
                <a:solidFill>
                  <a:srgbClr val="2C3249"/>
                </a:solidFill>
                <a:latin typeface="Martel Sans" pitchFamily="34" charset="0"/>
                <a:ea typeface="Martel Sans" pitchFamily="34" charset="-122"/>
                <a:cs typeface="Martel Sans" pitchFamily="34" charset="-120"/>
              </a:rPr>
              <a:t>Support owner accepts runbook, access, monitoring, and escalation responsibilities</a:t>
            </a:r>
            <a:endParaRPr lang="en-US" sz="1300" dirty="0"/>
          </a:p>
          <a:p>
            <a:pPr marL="264160" indent="-264160" algn="l">
              <a:lnSpc>
                <a:spcPct val="133000"/>
              </a:lnSpc>
              <a:buSzPct val="100000"/>
              <a:buChar char="•"/>
            </a:pPr>
            <a:r>
              <a:rPr lang="en-US" sz="1300" dirty="0">
                <a:solidFill>
                  <a:srgbClr val="2C3249"/>
                </a:solidFill>
                <a:latin typeface="Martel Sans" pitchFamily="34" charset="0"/>
                <a:ea typeface="Martel Sans" pitchFamily="34" charset="-122"/>
                <a:cs typeface="Martel Sans" pitchFamily="34" charset="-120"/>
              </a:rPr>
              <a:t>Support team demonstrates independent resolution of representative incidents</a:t>
            </a:r>
            <a:endParaRPr lang="en-US" sz="1300" dirty="0"/>
          </a:p>
          <a:p>
            <a:pPr marL="264160" indent="-264160" algn="l">
              <a:lnSpc>
                <a:spcPct val="133000"/>
              </a:lnSpc>
              <a:buSzPct val="100000"/>
              <a:buChar char="•"/>
            </a:pPr>
            <a:r>
              <a:rPr lang="en-US" sz="1300" dirty="0">
                <a:solidFill>
                  <a:srgbClr val="2C3249"/>
                </a:solidFill>
                <a:latin typeface="Martel Sans" pitchFamily="34" charset="0"/>
                <a:ea typeface="Martel Sans" pitchFamily="34" charset="-122"/>
                <a:cs typeface="Martel Sans" pitchFamily="34" charset="-120"/>
              </a:rPr>
              <a:t>Application meets agreed stability targets for [X days]</a:t>
            </a:r>
            <a:endParaRPr lang="en-US" sz="1300" dirty="0"/>
          </a:p>
          <a:p>
            <a:pPr marL="264160" indent="-264160" algn="l">
              <a:lnSpc>
                <a:spcPct val="133000"/>
              </a:lnSpc>
              <a:buSzPct val="100000"/>
              <a:buChar char="•"/>
            </a:pPr>
            <a:r>
              <a:rPr lang="en-US" sz="1300" dirty="0">
                <a:solidFill>
                  <a:srgbClr val="2C3249"/>
                </a:solidFill>
                <a:latin typeface="Martel Sans" pitchFamily="34" charset="0"/>
                <a:ea typeface="Martel Sans" pitchFamily="34" charset="-122"/>
                <a:cs typeface="Martel Sans" pitchFamily="34" charset="-120"/>
              </a:rPr>
              <a:t>Required legacy records are archived and retrievable before retirement approval</a:t>
            </a:r>
            <a:endParaRPr lang="en-US" sz="13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61475" y="1070173"/>
            <a:ext cx="10868745" cy="51673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3250" dirty="0">
                <a:solidFill>
                  <a:srgbClr val="272D45"/>
                </a:solidFill>
                <a:latin typeface="Kanit Light" pitchFamily="34" charset="0"/>
                <a:ea typeface="Kanit Light" pitchFamily="34" charset="-122"/>
                <a:cs typeface="Kanit Light" pitchFamily="34" charset="-120"/>
              </a:rPr>
              <a:t>Strongest Starting Opportunities for AI Assistance</a:t>
            </a:r>
            <a:endParaRPr lang="en-US" sz="3250" dirty="0"/>
          </a:p>
        </p:txBody>
      </p:sp>
      <p:sp>
        <p:nvSpPr>
          <p:cNvPr id="3" name="Text 1"/>
          <p:cNvSpPr/>
          <p:nvPr/>
        </p:nvSpPr>
        <p:spPr>
          <a:xfrm>
            <a:off x="661475" y="1917601"/>
            <a:ext cx="10868745" cy="52923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33000"/>
              </a:lnSpc>
              <a:buNone/>
            </a:pPr>
            <a:r>
              <a:rPr lang="en-US" sz="1300" dirty="0">
                <a:solidFill>
                  <a:srgbClr val="2C3249"/>
                </a:solidFill>
                <a:latin typeface="Martel Sans" pitchFamily="34" charset="0"/>
                <a:ea typeface="Martel Sans" pitchFamily="34" charset="-122"/>
                <a:cs typeface="Martel Sans" pitchFamily="34" charset="-120"/>
              </a:rPr>
              <a:t>Not all phases benefit equally from AI involvement. These four areas deliver tangible, reviewable outputs immediately — making them the ideal entry points for teams new to AI-assisted delivery.</a:t>
            </a:r>
            <a:endParaRPr lang="en-US" sz="1300" dirty="0"/>
          </a:p>
        </p:txBody>
      </p:sp>
      <p:sp>
        <p:nvSpPr>
          <p:cNvPr id="4" name="Shape 2"/>
          <p:cNvSpPr/>
          <p:nvPr/>
        </p:nvSpPr>
        <p:spPr>
          <a:xfrm>
            <a:off x="661475" y="2632869"/>
            <a:ext cx="5351725" cy="1494830"/>
          </a:xfrm>
          <a:prstGeom prst="roundRect">
            <a:avLst>
              <a:gd name="adj" fmla="val 4647"/>
            </a:avLst>
          </a:prstGeom>
          <a:solidFill>
            <a:srgbClr val="DFECE9"/>
          </a:solidFill>
          <a:ln w="6350">
            <a:solidFill>
              <a:srgbClr val="C5D2CF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5" name="Text 3"/>
          <p:cNvSpPr/>
          <p:nvPr/>
        </p:nvSpPr>
        <p:spPr>
          <a:xfrm>
            <a:off x="833119" y="2804517"/>
            <a:ext cx="5008437" cy="25846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600" dirty="0">
                <a:solidFill>
                  <a:srgbClr val="2C3249"/>
                </a:solidFill>
                <a:latin typeface="Kanit Light" pitchFamily="34" charset="0"/>
                <a:ea typeface="Kanit Light" pitchFamily="34" charset="-122"/>
                <a:cs typeface="Kanit Light" pitchFamily="34" charset="-120"/>
              </a:rPr>
              <a:t>Requirements Drafting</a:t>
            </a:r>
            <a:endParaRPr lang="en-US" sz="1600" dirty="0"/>
          </a:p>
        </p:txBody>
      </p:sp>
      <p:sp>
        <p:nvSpPr>
          <p:cNvPr id="6" name="Text 4"/>
          <p:cNvSpPr/>
          <p:nvPr/>
        </p:nvSpPr>
        <p:spPr>
          <a:xfrm>
            <a:off x="833119" y="3162201"/>
            <a:ext cx="5008437" cy="793849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33000"/>
              </a:lnSpc>
              <a:buNone/>
            </a:pPr>
            <a:r>
              <a:rPr lang="en-US" sz="1300" dirty="0">
                <a:solidFill>
                  <a:srgbClr val="2C3249"/>
                </a:solidFill>
                <a:latin typeface="Martel Sans" pitchFamily="34" charset="0"/>
                <a:ea typeface="Martel Sans" pitchFamily="34" charset="-122"/>
                <a:cs typeface="Martel Sans" pitchFamily="34" charset="-120"/>
              </a:rPr>
              <a:t>Convert raw stakeholder notes into structured user stories with Given/When/Then acceptance criteria. Reviewable within hours rather than days.</a:t>
            </a:r>
            <a:endParaRPr lang="en-US" sz="1300" dirty="0"/>
          </a:p>
        </p:txBody>
      </p:sp>
      <p:sp>
        <p:nvSpPr>
          <p:cNvPr id="7" name="Shape 5"/>
          <p:cNvSpPr/>
          <p:nvPr/>
        </p:nvSpPr>
        <p:spPr>
          <a:xfrm>
            <a:off x="6178495" y="2632869"/>
            <a:ext cx="5351725" cy="1494830"/>
          </a:xfrm>
          <a:prstGeom prst="roundRect">
            <a:avLst>
              <a:gd name="adj" fmla="val 4647"/>
            </a:avLst>
          </a:prstGeom>
          <a:solidFill>
            <a:srgbClr val="DFECE9"/>
          </a:solidFill>
          <a:ln w="6350">
            <a:solidFill>
              <a:srgbClr val="C5D2CF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8" name="Text 6"/>
          <p:cNvSpPr/>
          <p:nvPr/>
        </p:nvSpPr>
        <p:spPr>
          <a:xfrm>
            <a:off x="6350139" y="2804517"/>
            <a:ext cx="5008437" cy="25846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600" dirty="0">
                <a:solidFill>
                  <a:srgbClr val="2C3249"/>
                </a:solidFill>
                <a:latin typeface="Kanit Light" pitchFamily="34" charset="0"/>
                <a:ea typeface="Kanit Light" pitchFamily="34" charset="-122"/>
                <a:cs typeface="Kanit Light" pitchFamily="34" charset="-120"/>
              </a:rPr>
              <a:t>Documentation Analysis</a:t>
            </a:r>
            <a:endParaRPr lang="en-US" sz="1600" dirty="0"/>
          </a:p>
        </p:txBody>
      </p:sp>
      <p:sp>
        <p:nvSpPr>
          <p:cNvPr id="9" name="Text 7"/>
          <p:cNvSpPr/>
          <p:nvPr/>
        </p:nvSpPr>
        <p:spPr>
          <a:xfrm>
            <a:off x="6350139" y="3162201"/>
            <a:ext cx="5008437" cy="793849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33000"/>
              </a:lnSpc>
              <a:buNone/>
            </a:pPr>
            <a:r>
              <a:rPr lang="en-US" sz="1300" dirty="0">
                <a:solidFill>
                  <a:srgbClr val="2C3249"/>
                </a:solidFill>
                <a:latin typeface="Martel Sans" pitchFamily="34" charset="0"/>
                <a:ea typeface="Martel Sans" pitchFamily="34" charset="-122"/>
                <a:cs typeface="Martel Sans" pitchFamily="34" charset="-120"/>
              </a:rPr>
              <a:t>Summarize legacy specs, extract business rules, and identify gaps — dramatically reducing the time spent reading and interpreting existing material.</a:t>
            </a:r>
            <a:endParaRPr lang="en-US" sz="1300" dirty="0"/>
          </a:p>
        </p:txBody>
      </p:sp>
      <p:sp>
        <p:nvSpPr>
          <p:cNvPr id="10" name="Shape 8"/>
          <p:cNvSpPr/>
          <p:nvPr/>
        </p:nvSpPr>
        <p:spPr>
          <a:xfrm>
            <a:off x="661475" y="4292997"/>
            <a:ext cx="5351725" cy="1494830"/>
          </a:xfrm>
          <a:prstGeom prst="roundRect">
            <a:avLst>
              <a:gd name="adj" fmla="val 4647"/>
            </a:avLst>
          </a:prstGeom>
          <a:solidFill>
            <a:srgbClr val="DFECE9"/>
          </a:solidFill>
          <a:ln w="6350">
            <a:solidFill>
              <a:srgbClr val="C5D2CF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1" name="Text 9"/>
          <p:cNvSpPr/>
          <p:nvPr/>
        </p:nvSpPr>
        <p:spPr>
          <a:xfrm>
            <a:off x="833119" y="4464645"/>
            <a:ext cx="5008437" cy="25846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600" dirty="0">
                <a:solidFill>
                  <a:srgbClr val="2C3249"/>
                </a:solidFill>
                <a:latin typeface="Kanit Light" pitchFamily="34" charset="0"/>
                <a:ea typeface="Kanit Light" pitchFamily="34" charset="-122"/>
                <a:cs typeface="Kanit Light" pitchFamily="34" charset="-120"/>
              </a:rPr>
              <a:t>Development Assistance</a:t>
            </a:r>
            <a:endParaRPr lang="en-US" sz="1600" dirty="0"/>
          </a:p>
        </p:txBody>
      </p:sp>
      <p:sp>
        <p:nvSpPr>
          <p:cNvPr id="12" name="Text 10"/>
          <p:cNvSpPr/>
          <p:nvPr/>
        </p:nvSpPr>
        <p:spPr>
          <a:xfrm>
            <a:off x="833119" y="4822329"/>
            <a:ext cx="5008437" cy="793849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33000"/>
              </a:lnSpc>
              <a:buNone/>
            </a:pPr>
            <a:r>
              <a:rPr lang="en-US" sz="1300" dirty="0">
                <a:solidFill>
                  <a:srgbClr val="2C3249"/>
                </a:solidFill>
                <a:latin typeface="Martel Sans" pitchFamily="34" charset="0"/>
                <a:ea typeface="Martel Sans" pitchFamily="34" charset="-122"/>
                <a:cs typeface="Martel Sans" pitchFamily="34" charset="-120"/>
              </a:rPr>
              <a:t>Accelerate Power Fx, workflow logic, and screen design. AI explains errors in plain language and proposes candidate fixes for developers to evaluate.</a:t>
            </a:r>
            <a:endParaRPr lang="en-US" sz="1300" dirty="0"/>
          </a:p>
        </p:txBody>
      </p:sp>
      <p:sp>
        <p:nvSpPr>
          <p:cNvPr id="13" name="Shape 11"/>
          <p:cNvSpPr/>
          <p:nvPr/>
        </p:nvSpPr>
        <p:spPr>
          <a:xfrm>
            <a:off x="6178495" y="4292997"/>
            <a:ext cx="5351725" cy="1494830"/>
          </a:xfrm>
          <a:prstGeom prst="roundRect">
            <a:avLst>
              <a:gd name="adj" fmla="val 4647"/>
            </a:avLst>
          </a:prstGeom>
          <a:solidFill>
            <a:srgbClr val="DFECE9"/>
          </a:solidFill>
          <a:ln w="6350">
            <a:solidFill>
              <a:srgbClr val="C5D2CF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4" name="Text 12"/>
          <p:cNvSpPr/>
          <p:nvPr/>
        </p:nvSpPr>
        <p:spPr>
          <a:xfrm>
            <a:off x="6350139" y="4464645"/>
            <a:ext cx="5008437" cy="25846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600" dirty="0">
                <a:solidFill>
                  <a:srgbClr val="2C3249"/>
                </a:solidFill>
                <a:latin typeface="Kanit Light" pitchFamily="34" charset="0"/>
                <a:ea typeface="Kanit Light" pitchFamily="34" charset="-122"/>
                <a:cs typeface="Kanit Light" pitchFamily="34" charset="-120"/>
              </a:rPr>
              <a:t>Test-Case Generation</a:t>
            </a:r>
            <a:endParaRPr lang="en-US" sz="1600" dirty="0"/>
          </a:p>
        </p:txBody>
      </p:sp>
      <p:sp>
        <p:nvSpPr>
          <p:cNvPr id="15" name="Text 13"/>
          <p:cNvSpPr/>
          <p:nvPr/>
        </p:nvSpPr>
        <p:spPr>
          <a:xfrm>
            <a:off x="6350139" y="4822329"/>
            <a:ext cx="5008437" cy="793849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33000"/>
              </a:lnSpc>
              <a:buNone/>
            </a:pPr>
            <a:r>
              <a:rPr lang="en-US" sz="1300" dirty="0">
                <a:solidFill>
                  <a:srgbClr val="2C3249"/>
                </a:solidFill>
                <a:latin typeface="Martel Sans" pitchFamily="34" charset="0"/>
                <a:ea typeface="Martel Sans" pitchFamily="34" charset="-122"/>
                <a:cs typeface="Martel Sans" pitchFamily="34" charset="-120"/>
              </a:rPr>
              <a:t>Generate comprehensive test cases from approved requirements, including edge cases and negative paths that manual review often misses.</a:t>
            </a:r>
            <a:endParaRPr lang="en-US" sz="13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61475" y="532209"/>
            <a:ext cx="10868745" cy="41344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2600" dirty="0">
                <a:solidFill>
                  <a:srgbClr val="272D45"/>
                </a:solidFill>
                <a:latin typeface="Kanit Light" pitchFamily="34" charset="0"/>
                <a:ea typeface="Kanit Light" pitchFamily="34" charset="-122"/>
                <a:cs typeface="Kanit Light" pitchFamily="34" charset="-120"/>
              </a:rPr>
              <a:t>AI Governance: Acceptance Criteria Across All Phases</a:t>
            </a:r>
            <a:endParaRPr lang="en-US" sz="2600" dirty="0"/>
          </a:p>
        </p:txBody>
      </p:sp>
      <p:sp>
        <p:nvSpPr>
          <p:cNvPr id="3" name="Text 1"/>
          <p:cNvSpPr/>
          <p:nvPr/>
        </p:nvSpPr>
        <p:spPr>
          <a:xfrm>
            <a:off x="661475" y="1276350"/>
            <a:ext cx="10868745" cy="52923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33000"/>
              </a:lnSpc>
              <a:buNone/>
            </a:pPr>
            <a:r>
              <a:rPr lang="en-US" sz="1300" dirty="0">
                <a:solidFill>
                  <a:srgbClr val="2C3249"/>
                </a:solidFill>
                <a:latin typeface="Martel Sans" pitchFamily="34" charset="0"/>
                <a:ea typeface="Martel Sans" pitchFamily="34" charset="-122"/>
                <a:cs typeface="Martel Sans" pitchFamily="34" charset="-120"/>
              </a:rPr>
              <a:t>AI accelerates delivery — but accountability remains with named human owners. Apply these criteria consistently across every phase to maintain quality, security, and audit readiness.</a:t>
            </a:r>
            <a:endParaRPr lang="en-US" sz="1300" dirty="0"/>
          </a:p>
        </p:txBody>
      </p:sp>
      <p:graphicFrame>
        <p:nvGraphicFramePr>
          <p:cNvPr id="16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661475" y="1991618"/>
          <a:ext cx="10868746" cy="4321364"/>
        </p:xfrm>
        <a:graphic>
          <a:graphicData uri="http://schemas.openxmlformats.org/drawingml/2006/table">
            <a:tbl>
              <a:tblPr/>
              <a:tblGrid>
                <a:gridCol w="304327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82547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478917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300" b="1" dirty="0">
                          <a:solidFill>
                            <a:srgbClr val="FFFFFF"/>
                          </a:solidFill>
                          <a:latin typeface="Martel Sans" pitchFamily="34" charset="0"/>
                          <a:ea typeface="Martel Sans" pitchFamily="34" charset="-122"/>
                          <a:cs typeface="Martel Sans" pitchFamily="34" charset="-120"/>
                        </a:rPr>
                        <a:t>Area</a:t>
                      </a:r>
                      <a:endParaRPr lang="en-US" sz="1300" dirty="0">
                        <a:latin typeface="Martel Sans" charset="0"/>
                        <a:ea typeface="Martel Sans" charset="0"/>
                        <a:cs typeface="Martel Sans" charset="0"/>
                      </a:endParaRPr>
                    </a:p>
                  </a:txBody>
                  <a:tcPr marL="165391" marR="165391" marT="6350" marB="6350" anchor="ctr">
                    <a:lnL w="12700" cap="flat" cmpd="sng" algn="ctr">
                      <a:solidFill>
                        <a:srgbClr val="C5D2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37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5D2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5D2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37066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300" b="1" dirty="0">
                          <a:solidFill>
                            <a:srgbClr val="FFFFFF"/>
                          </a:solidFill>
                          <a:latin typeface="Martel Sans" pitchFamily="34" charset="0"/>
                          <a:ea typeface="Martel Sans" pitchFamily="34" charset="-122"/>
                          <a:cs typeface="Martel Sans" pitchFamily="34" charset="-120"/>
                        </a:rPr>
                        <a:t>Acceptance Criteria</a:t>
                      </a:r>
                      <a:endParaRPr lang="en-US" sz="1300" dirty="0">
                        <a:latin typeface="Martel Sans" charset="0"/>
                        <a:ea typeface="Martel Sans" charset="0"/>
                        <a:cs typeface="Martel Sans" charset="0"/>
                      </a:endParaRPr>
                    </a:p>
                  </a:txBody>
                  <a:tcPr marL="165391" marR="165391" marT="6350" marB="6350" anchor="ctr">
                    <a:lnL w="12700" cap="flat" cmpd="sng" algn="ctr">
                      <a:solidFill>
                        <a:srgbClr val="437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2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5D2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5D2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3706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40937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300" b="1" dirty="0">
                          <a:solidFill>
                            <a:srgbClr val="2C3249"/>
                          </a:solidFill>
                          <a:latin typeface="Martel Sans" pitchFamily="34" charset="0"/>
                          <a:ea typeface="Martel Sans" pitchFamily="34" charset="-122"/>
                          <a:cs typeface="Martel Sans" pitchFamily="34" charset="-120"/>
                        </a:rPr>
                        <a:t>Requirements &amp; Documentation</a:t>
                      </a:r>
                      <a:endParaRPr lang="en-US" sz="1300" dirty="0">
                        <a:latin typeface="Martel Sans" charset="0"/>
                        <a:ea typeface="Martel Sans" charset="0"/>
                        <a:cs typeface="Martel Sans" charset="0"/>
                      </a:endParaRPr>
                    </a:p>
                  </a:txBody>
                  <a:tcPr marL="165391" marR="165391" marT="6350" marB="6350" anchor="ctr">
                    <a:lnL w="12700" cap="flat" cmpd="sng" algn="ctr">
                      <a:solidFill>
                        <a:srgbClr val="C5D2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5D2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5D2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000" dirty="0">
                          <a:solidFill>
                            <a:srgbClr val="2C3249"/>
                          </a:solidFill>
                          <a:latin typeface="Martel Sans" pitchFamily="34" charset="0"/>
                          <a:ea typeface="Martel Sans" pitchFamily="34" charset="-122"/>
                          <a:cs typeface="Martel Sans" pitchFamily="34" charset="-120"/>
                        </a:rPr>
                        <a:t>A designated owner reviews AI-generated content against source material. Unsupported assumptions are resolved or explicitly recorded before approval.</a:t>
                      </a:r>
                      <a:endParaRPr lang="en-US" sz="1000" dirty="0">
                        <a:latin typeface="Martel Sans" charset="0"/>
                        <a:ea typeface="Martel Sans" charset="0"/>
                        <a:cs typeface="Martel Sans" charset="0"/>
                      </a:endParaRPr>
                    </a:p>
                  </a:txBody>
                  <a:tcPr marL="165391" marR="165391" marT="6350" marB="635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2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5D2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5D2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40937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300" b="1" dirty="0">
                          <a:solidFill>
                            <a:srgbClr val="2C3249"/>
                          </a:solidFill>
                          <a:latin typeface="Martel Sans" pitchFamily="34" charset="0"/>
                          <a:ea typeface="Martel Sans" pitchFamily="34" charset="-122"/>
                          <a:cs typeface="Martel Sans" pitchFamily="34" charset="-120"/>
                        </a:rPr>
                        <a:t>Formulas, Code &amp; Workflows</a:t>
                      </a:r>
                      <a:endParaRPr lang="en-US" sz="1300" dirty="0">
                        <a:latin typeface="Martel Sans" charset="0"/>
                        <a:ea typeface="Martel Sans" charset="0"/>
                        <a:cs typeface="Martel Sans" charset="0"/>
                      </a:endParaRPr>
                    </a:p>
                  </a:txBody>
                  <a:tcPr marL="165391" marR="165391" marT="6350" marB="6350" anchor="ctr">
                    <a:lnL w="12700" cap="flat" cmpd="sng" algn="ctr">
                      <a:solidFill>
                        <a:srgbClr val="C5D2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5D2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5D2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000" dirty="0">
                          <a:solidFill>
                            <a:srgbClr val="2C3249"/>
                          </a:solidFill>
                          <a:latin typeface="Martel Sans" pitchFamily="34" charset="0"/>
                          <a:ea typeface="Martel Sans" pitchFamily="34" charset="-122"/>
                          <a:cs typeface="Martel Sans" pitchFamily="34" charset="-120"/>
                        </a:rPr>
                        <a:t>AI-generated components pass the same review, security checks, and functional tests as all other components. No untested generated logic is deployed.</a:t>
                      </a:r>
                      <a:endParaRPr lang="en-US" sz="1000" dirty="0">
                        <a:latin typeface="Martel Sans" charset="0"/>
                        <a:ea typeface="Martel Sans" charset="0"/>
                        <a:cs typeface="Martel Sans" charset="0"/>
                      </a:endParaRPr>
                    </a:p>
                  </a:txBody>
                  <a:tcPr marL="165391" marR="165391" marT="6350" marB="635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2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5D2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5D2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40937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300" b="1" dirty="0">
                          <a:solidFill>
                            <a:srgbClr val="2C3249"/>
                          </a:solidFill>
                          <a:latin typeface="Martel Sans" pitchFamily="34" charset="0"/>
                          <a:ea typeface="Martel Sans" pitchFamily="34" charset="-122"/>
                          <a:cs typeface="Martel Sans" pitchFamily="34" charset="-120"/>
                        </a:rPr>
                        <a:t>Migration &amp; Data Mapping</a:t>
                      </a:r>
                      <a:endParaRPr lang="en-US" sz="1300" dirty="0">
                        <a:latin typeface="Martel Sans" charset="0"/>
                        <a:ea typeface="Martel Sans" charset="0"/>
                        <a:cs typeface="Martel Sans" charset="0"/>
                      </a:endParaRPr>
                    </a:p>
                  </a:txBody>
                  <a:tcPr marL="165391" marR="165391" marT="6350" marB="6350" anchor="ctr">
                    <a:lnL w="12700" cap="flat" cmpd="sng" algn="ctr">
                      <a:solidFill>
                        <a:srgbClr val="C5D2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5D2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5D2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000" dirty="0">
                          <a:solidFill>
                            <a:srgbClr val="2C3249"/>
                          </a:solidFill>
                          <a:latin typeface="Martel Sans" pitchFamily="34" charset="0"/>
                          <a:ea typeface="Martel Sans" pitchFamily="34" charset="-122"/>
                          <a:cs typeface="Martel Sans" pitchFamily="34" charset="-120"/>
                        </a:rPr>
                        <a:t>Proposed mappings and transformations are validated using representative records and reconciliation results before any production use.</a:t>
                      </a:r>
                      <a:endParaRPr lang="en-US" sz="1000" dirty="0">
                        <a:latin typeface="Martel Sans" charset="0"/>
                        <a:ea typeface="Martel Sans" charset="0"/>
                        <a:cs typeface="Martel Sans" charset="0"/>
                      </a:endParaRPr>
                    </a:p>
                  </a:txBody>
                  <a:tcPr marL="165391" marR="165391" marT="6350" marB="635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2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5D2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5D2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40937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300" b="1" dirty="0">
                          <a:solidFill>
                            <a:srgbClr val="2C3249"/>
                          </a:solidFill>
                          <a:latin typeface="Martel Sans" pitchFamily="34" charset="0"/>
                          <a:ea typeface="Martel Sans" pitchFamily="34" charset="-122"/>
                          <a:cs typeface="Martel Sans" pitchFamily="34" charset="-120"/>
                        </a:rPr>
                        <a:t>Testing</a:t>
                      </a:r>
                      <a:endParaRPr lang="en-US" sz="1300" dirty="0">
                        <a:latin typeface="Martel Sans" charset="0"/>
                        <a:ea typeface="Martel Sans" charset="0"/>
                        <a:cs typeface="Martel Sans" charset="0"/>
                      </a:endParaRPr>
                    </a:p>
                  </a:txBody>
                  <a:tcPr marL="165391" marR="165391" marT="6350" marB="6350" anchor="ctr">
                    <a:lnL w="12700" cap="flat" cmpd="sng" algn="ctr">
                      <a:solidFill>
                        <a:srgbClr val="C5D2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5D2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5D2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000" dirty="0">
                          <a:solidFill>
                            <a:srgbClr val="2C3249"/>
                          </a:solidFill>
                          <a:latin typeface="Martel Sans" pitchFamily="34" charset="0"/>
                          <a:ea typeface="Martel Sans" pitchFamily="34" charset="-122"/>
                          <a:cs typeface="Martel Sans" pitchFamily="34" charset="-120"/>
                        </a:rPr>
                        <a:t>Test cases trace to approved requirements. Expected results are independently verified, and actual execution evidence supports every pass/fail decision.</a:t>
                      </a:r>
                      <a:endParaRPr lang="en-US" sz="1000" dirty="0">
                        <a:latin typeface="Martel Sans" charset="0"/>
                        <a:ea typeface="Martel Sans" charset="0"/>
                        <a:cs typeface="Martel Sans" charset="0"/>
                      </a:endParaRPr>
                    </a:p>
                  </a:txBody>
                  <a:tcPr marL="165391" marR="165391" marT="6350" marB="635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2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5D2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5D2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640937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300" b="1" dirty="0">
                          <a:solidFill>
                            <a:srgbClr val="2C3249"/>
                          </a:solidFill>
                          <a:latin typeface="Martel Sans" pitchFamily="34" charset="0"/>
                          <a:ea typeface="Martel Sans" pitchFamily="34" charset="-122"/>
                          <a:cs typeface="Martel Sans" pitchFamily="34" charset="-120"/>
                        </a:rPr>
                        <a:t>Data Handling</a:t>
                      </a:r>
                      <a:endParaRPr lang="en-US" sz="1300" dirty="0">
                        <a:latin typeface="Martel Sans" charset="0"/>
                        <a:ea typeface="Martel Sans" charset="0"/>
                        <a:cs typeface="Martel Sans" charset="0"/>
                      </a:endParaRPr>
                    </a:p>
                  </a:txBody>
                  <a:tcPr marL="165391" marR="165391" marT="6350" marB="6350" anchor="ctr">
                    <a:lnL w="12700" cap="flat" cmpd="sng" algn="ctr">
                      <a:solidFill>
                        <a:srgbClr val="C5D2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5D2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5D2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000" dirty="0">
                          <a:solidFill>
                            <a:srgbClr val="2C3249"/>
                          </a:solidFill>
                          <a:latin typeface="Martel Sans" pitchFamily="34" charset="0"/>
                          <a:ea typeface="Martel Sans" pitchFamily="34" charset="-122"/>
                          <a:cs typeface="Martel Sans" pitchFamily="34" charset="-120"/>
                        </a:rPr>
                        <a:t>Information supplied to AI tools complies with the organization's approved data-handling rules. No sensitive production data is shared without authorization.</a:t>
                      </a:r>
                      <a:endParaRPr lang="en-US" sz="1000" dirty="0">
                        <a:latin typeface="Martel Sans" charset="0"/>
                        <a:ea typeface="Martel Sans" charset="0"/>
                        <a:cs typeface="Martel Sans" charset="0"/>
                      </a:endParaRPr>
                    </a:p>
                  </a:txBody>
                  <a:tcPr marL="165391" marR="165391" marT="6350" marB="635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2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5D2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5D2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637762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300" b="1" dirty="0">
                          <a:solidFill>
                            <a:srgbClr val="2C3249"/>
                          </a:solidFill>
                          <a:latin typeface="Martel Sans" pitchFamily="34" charset="0"/>
                          <a:ea typeface="Martel Sans" pitchFamily="34" charset="-122"/>
                          <a:cs typeface="Martel Sans" pitchFamily="34" charset="-120"/>
                        </a:rPr>
                        <a:t>Approval &amp; Accountability</a:t>
                      </a:r>
                      <a:endParaRPr lang="en-US" sz="1300" dirty="0">
                        <a:latin typeface="Martel Sans" charset="0"/>
                        <a:ea typeface="Martel Sans" charset="0"/>
                        <a:cs typeface="Martel Sans" charset="0"/>
                      </a:endParaRPr>
                    </a:p>
                  </a:txBody>
                  <a:tcPr marL="165391" marR="165391" marT="6350" marB="6350" anchor="ctr">
                    <a:lnL w="12700" cap="flat" cmpd="sng" algn="ctr">
                      <a:solidFill>
                        <a:srgbClr val="C5D2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5D2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5D2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000" dirty="0">
                          <a:solidFill>
                            <a:srgbClr val="2C3249"/>
                          </a:solidFill>
                          <a:latin typeface="Martel Sans" pitchFamily="34" charset="0"/>
                          <a:ea typeface="Martel Sans" pitchFamily="34" charset="-122"/>
                          <a:cs typeface="Martel Sans" pitchFamily="34" charset="-120"/>
                        </a:rPr>
                        <a:t>Named business or technical owners approve all deliverables and release decisions — including those prepared with AI assistance.</a:t>
                      </a:r>
                      <a:endParaRPr lang="en-US" sz="1000" dirty="0">
                        <a:latin typeface="Martel Sans" charset="0"/>
                        <a:ea typeface="Martel Sans" charset="0"/>
                        <a:cs typeface="Martel Sans" charset="0"/>
                      </a:endParaRPr>
                    </a:p>
                  </a:txBody>
                  <a:tcPr marL="165391" marR="165391" marT="6350" marB="635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D2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5D2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5D2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126</TotalTime>
  <Words>1797</Words>
  <Application>Microsoft Office PowerPoint</Application>
  <PresentationFormat>Widescreen</PresentationFormat>
  <Paragraphs>197</Paragraphs>
  <Slides>15</Slides>
  <Notes>15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20" baseType="lpstr">
      <vt:lpstr>Kanit Light</vt:lpstr>
      <vt:lpstr>Martel Sans</vt:lpstr>
      <vt:lpstr>Martel Sans Bold</vt:lpstr>
      <vt:lpstr>Arial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lastModifiedBy>Kimberly Wiethoff</cp:lastModifiedBy>
  <cp:revision>3</cp:revision>
  <dcterms:created xsi:type="dcterms:W3CDTF">2026-10-01T19:24:48Z</dcterms:created>
  <dcterms:modified xsi:type="dcterms:W3CDTF">2026-10-01T23:42:15Z</dcterms:modified>
</cp:coreProperties>
</file>