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Arimo" panose="020B0604020202020204" charset="0"/>
      <p:regular r:id="rId16"/>
    </p:embeddedFont>
    <p:embeddedFont>
      <p:font typeface="Outfit Extra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01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57764"/>
            <a:ext cx="93852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From Chaos to Control: Mastering Data Migrations in Applied Epic Projects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3624263"/>
            <a:ext cx="93852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Data migration is one of the most critical—and often most underestimated—components of any Applied Epic project. Whether you're moving from a legacy system like TAM or migrating from another platform entirely, mishandling the transition can lead to lost records, operational downtime, and compliance risks.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451390" y="5331023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Transform your Applied Epic implementation with our battle-tested six-step migration methodology that eliminates risk and ensures seamless transition of your critical business data.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4451390" y="66917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53307" y="6824424"/>
            <a:ext cx="15894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4927640" y="6674882"/>
            <a:ext cx="278439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6390"/>
            <a:ext cx="664392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Migration Performance Metrics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66699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Setting clear performance targets ensures measurable migration success. These key metrics represent our minimum acceptable thresholds for a successful implementation.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47950"/>
            <a:ext cx="13042583" cy="35914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6494502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While technical metrics demand near-perfect results, we recognize that user satisfaction targets are more conservative as adaptation to new systems naturally requires adjustment time. Post-migration remediation efforts will prioritize addressing any gaps in these performance areas.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8559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Technology Enablers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2857500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ETL Tools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438644"/>
            <a:ext cx="2759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Extract, transform, and load utilities specifically designed for insurance data.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094327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Talend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536525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Informatica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978723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Custom SQL scripts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113848" y="2857500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Validation Software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113848" y="3438644"/>
            <a:ext cx="2759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Tools that verify data integrity before, during, and after migration.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113848" y="4731425"/>
            <a:ext cx="2759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Automated reconciliation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113848" y="5536525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Data profiling utilities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113848" y="5978723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Exception reporting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433905" y="2857500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Applied Epic APIs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433905" y="3438644"/>
            <a:ext cx="2759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Integration points that enable programmatic data loading and validation.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433905" y="4731425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Client/Policy APIs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433905" y="5173623"/>
            <a:ext cx="2759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Accounting interfaces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7433905" y="5615821"/>
            <a:ext cx="2759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Document management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81100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Your Path to Migration Success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3923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Start with thorough discovery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39235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Know your data landscape completely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38550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Cleanse early and thoroughly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43522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Don't migrate problems to your new system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32114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Test, test, and test again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902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Validate every aspect of your migration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30888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Support beyond go-live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5409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Your migration journey continues after launch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Managing an Applied Epic data migration isn't just a technical exercise—it's a business-critical project that requires collaboration, attention to detail, and proactive leadership. By investing time in planning, cleansing, testing, and post-go-live support, you'll pave the way for a smooth transition and long-term success.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90424"/>
            <a:ext cx="650974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Understanding Data Discovery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535341" y="2312551"/>
            <a:ext cx="30480" cy="4426625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55246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23125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355056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23904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Audit Legacy Data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880836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Examine policies, client records, notes, attachments, and accounting entries.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43001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40602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4102775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41381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Assess Data Quality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462855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Identify duplicates, outdated records, and inconsistencies.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68499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54450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487591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522952"/>
            <a:ext cx="36354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Determine Data Ownership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6013371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Assign responsibility for each dataset to specific team members.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06785"/>
            <a:ext cx="73203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Mapping Your Data Journey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5726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5090160"/>
            <a:ext cx="34219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Field Mapping Documents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580578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Create detailed documentation showing how each field transfers from legacy systems to Applied Epic.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855726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51396" y="5090160"/>
            <a:ext cx="29533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Data Transformations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580578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Define code value conversions, date format changes, and other necessary transformations.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855726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74568" y="5090160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Business Rules for Exceptions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934908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Establish clear rules for handling incomplete or non-standard data during migration.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68678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The Art of Data Cleansing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2174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Improved User Adoption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38815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Clean data leads to better experiences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2077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De-duplication Routines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44230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Remove redundant client and policy records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850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Data Standardization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9895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Uniform formats for phone numbers, states, dates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Archiving Strategy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14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Identify and exclude outdated information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28938"/>
            <a:ext cx="670333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Testing: The Path to Confidence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80190" y="1851065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33818" y="2077879"/>
            <a:ext cx="28761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Partial Data Dry Runs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33818" y="2568297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Validate mappings and transformations with sample data sets. Identify issues early in the process.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690938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73979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Full Test Loads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73979" y="4408170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Conduct complete data migrations in test environments. Enable stakeholder review and UAT testing.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0810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14260" y="5757624"/>
            <a:ext cx="3302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Reconciliation Validation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14260" y="6248043"/>
            <a:ext cx="64223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Compare record counts and validate accounting balances. Ensure data integrity across systems.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0450"/>
            <a:ext cx="569880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Precision Cutover Planning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442257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8860" y="446508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500443"/>
            <a:ext cx="30496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Establish Cutover Date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990862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Set clear timeline with data freeze period. Communicate to all stakeholders.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56884" y="442257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41955" y="446508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94000" y="45004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Create Backup Plans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94000" y="499086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Develop detailed rollback procedures. Test recovery processes before go-live.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1702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78860" y="621280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248162"/>
            <a:ext cx="36246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Define Extraction Windows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738580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Schedule final data pulls. Include validation routines after extraction.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56884" y="61702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541955" y="621280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94000" y="6248162"/>
            <a:ext cx="31270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Organize Support Team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94000" y="6738580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Assign specialized resources for Day 1. Focus on accounting and client service.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758547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Post-Migration Support Framework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Track Defects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Monitor and prioritize data gaps and migration issues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9898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Address Training Gaps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Provide targeted education on newly imported data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43155"/>
            <a:ext cx="29810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Gather User Feedback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3357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Collect insights on missing or misaligned data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Implement Solutions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Deploy fixes and improvements based on findings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353503"/>
            <a:ext cx="540770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Key Migration Challenges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17562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0260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Timeline Pressure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516511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Migrations often face compressed schedules while requiring extensive preparation.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684" y="217562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85684" y="30260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Data Complexity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285684" y="3516511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Legacy systems may contain decades of unstructured or inconsistent information.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80929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6597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Resource Gaps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451390" y="6150173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Teams frequently lack specific Applied Epic technical expertise.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84" y="480929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85684" y="56597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Business Continuity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285684" y="6150173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Operations must continue with minimal disruption during transition.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1043"/>
            <a:ext cx="542079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Migration Team Structure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30" y="3595807"/>
            <a:ext cx="7825621" cy="78256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56" y="6146244"/>
            <a:ext cx="382667" cy="47839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330" y="3595807"/>
            <a:ext cx="7825621" cy="782562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1" y="4558070"/>
            <a:ext cx="382667" cy="47839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30" y="3595807"/>
            <a:ext cx="7825621" cy="782562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45" y="4558070"/>
            <a:ext cx="382667" cy="47839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330" y="3595807"/>
            <a:ext cx="7825621" cy="782562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20" y="6146244"/>
            <a:ext cx="382667" cy="47839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878919" y="33751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Project Manager</a:t>
            </a:r>
            <a:endParaRPr lang="en-US" sz="2200" dirty="0"/>
          </a:p>
        </p:txBody>
      </p:sp>
      <p:sp>
        <p:nvSpPr>
          <p:cNvPr id="12" name="Text 2"/>
          <p:cNvSpPr/>
          <p:nvPr/>
        </p:nvSpPr>
        <p:spPr>
          <a:xfrm>
            <a:off x="793790" y="3865602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Oversees timeline, resources, and deliverables</a:t>
            </a:r>
            <a:endParaRPr lang="en-US" sz="1750" dirty="0"/>
          </a:p>
        </p:txBody>
      </p:sp>
      <p:sp>
        <p:nvSpPr>
          <p:cNvPr id="13" name="Text 3"/>
          <p:cNvSpPr/>
          <p:nvPr/>
        </p:nvSpPr>
        <p:spPr>
          <a:xfrm>
            <a:off x="4224576" y="1741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Data Analyst</a:t>
            </a:r>
            <a:endParaRPr lang="en-US" sz="2200" dirty="0"/>
          </a:p>
        </p:txBody>
      </p:sp>
      <p:sp>
        <p:nvSpPr>
          <p:cNvPr id="14" name="Text 4"/>
          <p:cNvSpPr/>
          <p:nvPr/>
        </p:nvSpPr>
        <p:spPr>
          <a:xfrm>
            <a:off x="4139446" y="2232065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Creates mapping specifications and validation reports</a:t>
            </a:r>
            <a:endParaRPr lang="en-US" sz="1750" dirty="0"/>
          </a:p>
        </p:txBody>
      </p:sp>
      <p:sp>
        <p:nvSpPr>
          <p:cNvPr id="15" name="Text 5"/>
          <p:cNvSpPr/>
          <p:nvPr/>
        </p:nvSpPr>
        <p:spPr>
          <a:xfrm>
            <a:off x="7570351" y="1741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Technical Lead</a:t>
            </a:r>
            <a:endParaRPr lang="en-US" sz="2200" dirty="0"/>
          </a:p>
        </p:txBody>
      </p:sp>
      <p:sp>
        <p:nvSpPr>
          <p:cNvPr id="16" name="Text 6"/>
          <p:cNvSpPr/>
          <p:nvPr/>
        </p:nvSpPr>
        <p:spPr>
          <a:xfrm>
            <a:off x="7485221" y="2232065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Manages extraction, transformation, and loading processes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10916126" y="33751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Business SMEs</a:t>
            </a:r>
            <a:endParaRPr lang="en-US" sz="2200" dirty="0"/>
          </a:p>
        </p:txBody>
      </p:sp>
      <p:sp>
        <p:nvSpPr>
          <p:cNvPr id="18" name="Text 8"/>
          <p:cNvSpPr/>
          <p:nvPr/>
        </p:nvSpPr>
        <p:spPr>
          <a:xfrm>
            <a:off x="10830997" y="3865602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Provides operational context and validates results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735</Words>
  <Application>Microsoft Office PowerPoint</Application>
  <PresentationFormat>Custom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Arimo</vt:lpstr>
      <vt:lpstr>Arimo Bold</vt:lpstr>
      <vt:lpstr>Arial</vt:lpstr>
      <vt:lpstr>Outfit Extra Bold</vt:lpstr>
      <vt:lpstr>Arimo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2025-06-11T22:57:41Z</dcterms:created>
  <dcterms:modified xsi:type="dcterms:W3CDTF">2025-06-11T23:01:41Z</dcterms:modified>
</cp:coreProperties>
</file>