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3"/>
  </p:notesMasterIdLst>
  <p:sldIdLst>
    <p:sldId id="256" r:id="rId2"/>
    <p:sldId id="257" r:id="rId3"/>
    <p:sldId id="258" r:id="rId4"/>
    <p:sldId id="259" r:id="rId5"/>
    <p:sldId id="260" r:id="rId6"/>
    <p:sldId id="261" r:id="rId7"/>
    <p:sldId id="262" r:id="rId8"/>
    <p:sldId id="263" r:id="rId9"/>
    <p:sldId id="264" r:id="rId10"/>
    <p:sldId id="265" r:id="rId11"/>
    <p:sldId id="266" r:id="rId12"/>
  </p:sldIdLst>
  <p:sldSz cx="9144000" cy="5143500" type="screen16x9"/>
  <p:notesSz cx="5143500" cy="9144000"/>
  <p:embeddedFontLst>
    <p:embeddedFont>
      <p:font typeface="Funnel Display" panose="020B0604020202020204" charset="0"/>
      <p:regular r:id="rId14"/>
    </p:embeddedFont>
    <p:embeddedFont>
      <p:font typeface="Funnel Sans" panose="020B0604020202020204" charset="0"/>
      <p:regular r:id="rId15"/>
    </p:embeddedFont>
  </p:embeddedFont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09" d="100"/>
          <a:sy n="109" d="100"/>
        </p:scale>
        <p:origin x="706"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6720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master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FAF5EB"/>
          </a:solidFill>
          <a:ln/>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1.svg"/><Relationship Id="rId4" Type="http://schemas.openxmlformats.org/officeDocument/2006/relationships/image" Target="../media/image20.sv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svg"/><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sv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2286000" cy="5143500"/>
          </a:xfrm>
          <a:prstGeom prst="rect">
            <a:avLst/>
          </a:prstGeom>
        </p:spPr>
      </p:pic>
      <p:sp>
        <p:nvSpPr>
          <p:cNvPr id="3" name="Text 0"/>
          <p:cNvSpPr/>
          <p:nvPr/>
        </p:nvSpPr>
        <p:spPr>
          <a:xfrm>
            <a:off x="2809577" y="387548"/>
            <a:ext cx="5551363" cy="384944"/>
          </a:xfrm>
          <a:prstGeom prst="rect">
            <a:avLst/>
          </a:prstGeom>
          <a:noFill/>
          <a:ln/>
        </p:spPr>
        <p:txBody>
          <a:bodyPr wrap="none" lIns="0" tIns="0" rIns="0" bIns="0" rtlCol="0" anchor="t"/>
          <a:lstStyle/>
          <a:p>
            <a:pPr marL="0" indent="0" algn="l">
              <a:lnSpc>
                <a:spcPct val="104000"/>
              </a:lnSpc>
              <a:buNone/>
            </a:pPr>
            <a:r>
              <a:rPr lang="en-US" sz="2400" dirty="0">
                <a:solidFill>
                  <a:srgbClr val="051D3A"/>
                </a:solidFill>
                <a:latin typeface="Funnel Display" pitchFamily="34" charset="0"/>
                <a:ea typeface="Funnel Display" pitchFamily="34" charset="-122"/>
                <a:cs typeface="Funnel Display" pitchFamily="34" charset="-120"/>
              </a:rPr>
              <a:t>How AI Is Changing Agile Coaching</a:t>
            </a:r>
            <a:endParaRPr lang="en-US" sz="2400" dirty="0"/>
          </a:p>
        </p:txBody>
      </p:sp>
      <p:sp>
        <p:nvSpPr>
          <p:cNvPr id="4" name="Text 1"/>
          <p:cNvSpPr/>
          <p:nvPr/>
        </p:nvSpPr>
        <p:spPr>
          <a:xfrm>
            <a:off x="2809577" y="968797"/>
            <a:ext cx="5810845" cy="1613074"/>
          </a:xfrm>
          <a:prstGeom prst="rect">
            <a:avLst/>
          </a:prstGeom>
          <a:noFill/>
          <a:ln/>
        </p:spPr>
        <p:txBody>
          <a:bodyPr wrap="square" lIns="0" tIns="0" rIns="0" bIns="0" rtlCol="0" anchor="t"/>
          <a:lstStyle/>
          <a:p>
            <a:pPr marL="0" indent="0" algn="l">
              <a:lnSpc>
                <a:spcPct val="133000"/>
              </a:lnSpc>
              <a:spcAft>
                <a:spcPts val="1150"/>
              </a:spcAft>
              <a:buNone/>
            </a:pPr>
            <a:r>
              <a:rPr lang="en-US" sz="1000" dirty="0">
                <a:solidFill>
                  <a:srgbClr val="2B3541"/>
                </a:solidFill>
                <a:latin typeface="Funnel Sans" pitchFamily="34" charset="0"/>
                <a:ea typeface="Funnel Sans" pitchFamily="34" charset="-122"/>
                <a:cs typeface="Funnel Sans" pitchFamily="34" charset="-120"/>
              </a:rPr>
              <a:t>From Facilitation to Intelligent Team Insights</a:t>
            </a:r>
            <a:endParaRPr lang="en-US" sz="1000" dirty="0"/>
          </a:p>
          <a:p>
            <a:pPr marL="0" indent="0" algn="l">
              <a:lnSpc>
                <a:spcPct val="133000"/>
              </a:lnSpc>
              <a:buNone/>
            </a:pPr>
            <a:r>
              <a:rPr lang="en-US" sz="1000" dirty="0">
                <a:solidFill>
                  <a:srgbClr val="2B3541"/>
                </a:solidFill>
                <a:latin typeface="Funnel Sans" pitchFamily="34" charset="0"/>
                <a:ea typeface="Funnel Sans" pitchFamily="34" charset="-122"/>
                <a:cs typeface="Funnel Sans" pitchFamily="34" charset="-120"/>
              </a:rPr>
              <a:t>Artificial Intelligence is transforming Agile coaching from a role focused primarily on facilitation to one powered by intelligent, data-driven insights. By leveraging AI, Agile Coaches can identify delivery risks earlier, uncover team performance trends, enhance retrospectives, improve sprint planning, and spend more time developing people rather than compiling reports. The future belongs to Agile leaders who can combine human-centered coaching with AI-powered decision support to help teams deliver greater value faster and more predictably.</a:t>
            </a:r>
            <a:endParaRPr lang="en-US" sz="1000" dirty="0"/>
          </a:p>
        </p:txBody>
      </p:sp>
      <p:sp>
        <p:nvSpPr>
          <p:cNvPr id="5" name="Shape 2"/>
          <p:cNvSpPr/>
          <p:nvPr/>
        </p:nvSpPr>
        <p:spPr>
          <a:xfrm>
            <a:off x="2809577" y="2729136"/>
            <a:ext cx="2131368" cy="245938"/>
          </a:xfrm>
          <a:prstGeom prst="roundRect">
            <a:avLst>
              <a:gd name="adj" fmla="val 17885"/>
            </a:avLst>
          </a:prstGeom>
          <a:solidFill>
            <a:srgbClr val="D8E7F3"/>
          </a:solidFill>
          <a:ln/>
        </p:spPr>
        <p:txBody>
          <a:bodyPr/>
          <a:lstStyle/>
          <a:p>
            <a:endParaRPr lang="en-US"/>
          </a:p>
        </p:txBody>
      </p:sp>
      <p:sp>
        <p:nvSpPr>
          <p:cNvPr id="6" name="Text 3"/>
          <p:cNvSpPr/>
          <p:nvPr/>
        </p:nvSpPr>
        <p:spPr>
          <a:xfrm>
            <a:off x="2888084" y="2768352"/>
            <a:ext cx="2431554" cy="167506"/>
          </a:xfrm>
          <a:prstGeom prst="rect">
            <a:avLst/>
          </a:prstGeom>
          <a:noFill/>
          <a:ln/>
        </p:spPr>
        <p:txBody>
          <a:bodyPr wrap="none" lIns="0" tIns="0" rIns="0" bIns="0" rtlCol="0" anchor="t"/>
          <a:lstStyle/>
          <a:p>
            <a:pPr marL="0" indent="0" algn="l">
              <a:lnSpc>
                <a:spcPct val="133000"/>
              </a:lnSpc>
              <a:buNone/>
            </a:pPr>
            <a:r>
              <a:rPr lang="en-US" sz="800" dirty="0">
                <a:solidFill>
                  <a:srgbClr val="2B3541"/>
                </a:solidFill>
                <a:latin typeface="Funnel Sans" pitchFamily="34" charset="0"/>
                <a:ea typeface="Funnel Sans" pitchFamily="34" charset="-122"/>
                <a:cs typeface="Funnel Sans" pitchFamily="34" charset="-120"/>
              </a:rPr>
              <a:t>STRATEGIC INSIGHT FOR AGILE LEADERS</a:t>
            </a:r>
            <a:endParaRPr lang="en-US" sz="800" dirty="0"/>
          </a:p>
        </p:txBody>
      </p:sp>
      <p:pic>
        <p:nvPicPr>
          <p:cNvPr id="7" name="Image 1" descr="preencoded.png"/>
          <p:cNvPicPr>
            <a:picLocks noChangeAspect="1"/>
          </p:cNvPicPr>
          <p:nvPr/>
        </p:nvPicPr>
        <p:blipFill>
          <a:blip r:embed="rId4"/>
          <a:stretch>
            <a:fillRect/>
          </a:stretch>
        </p:blipFill>
        <p:spPr>
          <a:xfrm>
            <a:off x="2809577" y="3122340"/>
            <a:ext cx="3528120" cy="648667"/>
          </a:xfrm>
          <a:prstGeom prst="rect">
            <a:avLst/>
          </a:prstGeom>
        </p:spPr>
      </p:pic>
      <p:sp>
        <p:nvSpPr>
          <p:cNvPr id="8" name="Text 4"/>
          <p:cNvSpPr/>
          <p:nvPr/>
        </p:nvSpPr>
        <p:spPr>
          <a:xfrm>
            <a:off x="2809577" y="3918272"/>
            <a:ext cx="5810845" cy="837605"/>
          </a:xfrm>
          <a:prstGeom prst="rect">
            <a:avLst/>
          </a:prstGeom>
          <a:noFill/>
          <a:ln/>
        </p:spPr>
        <p:txBody>
          <a:bodyPr wrap="square" lIns="0" tIns="0" rIns="0" bIns="0" rtlCol="0" anchor="t">
            <a:normAutofit/>
          </a:bodyPr>
          <a:lstStyle/>
          <a:p>
            <a:pPr marL="0" indent="0" algn="l">
              <a:lnSpc>
                <a:spcPct val="133000"/>
              </a:lnSpc>
              <a:buNone/>
            </a:pPr>
            <a:r>
              <a:rPr lang="en-US" sz="1000" dirty="0">
                <a:solidFill>
                  <a:srgbClr val="2B3541"/>
                </a:solidFill>
                <a:latin typeface="Funnel Sans" pitchFamily="34" charset="0"/>
                <a:ea typeface="Funnel Sans" pitchFamily="34" charset="-122"/>
                <a:cs typeface="Funnel Sans" pitchFamily="34" charset="-120"/>
              </a:rPr>
              <a:t>#AgileCoaching #AgileTransformation #ArtificialIntelligence #GenerativeAI #AgileLeadership #ScrumMaster #Scrum #AzureDevOps #PowerBI #AgileMetrics #ContinuousImprovement #DigitalTransformation #Leadership #Productivity #TeamPerformance #LeanAgile #EnterpriseAgility #AgileTeams #FutureOfWork #ProjectManagement</a:t>
            </a:r>
            <a:endParaRPr lang="en-US" sz="1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523577" y="887462"/>
            <a:ext cx="6827713" cy="384944"/>
          </a:xfrm>
          <a:prstGeom prst="rect">
            <a:avLst/>
          </a:prstGeom>
          <a:noFill/>
          <a:ln/>
        </p:spPr>
        <p:txBody>
          <a:bodyPr wrap="none" lIns="0" tIns="0" rIns="0" bIns="0" rtlCol="0" anchor="t"/>
          <a:lstStyle/>
          <a:p>
            <a:pPr marL="0" indent="0" algn="l">
              <a:lnSpc>
                <a:spcPct val="104000"/>
              </a:lnSpc>
              <a:buNone/>
            </a:pPr>
            <a:r>
              <a:rPr lang="en-US" sz="2400" dirty="0">
                <a:solidFill>
                  <a:srgbClr val="051D3A"/>
                </a:solidFill>
                <a:latin typeface="Funnel Display" pitchFamily="34" charset="0"/>
                <a:ea typeface="Funnel Display" pitchFamily="34" charset="-122"/>
                <a:cs typeface="Funnel Display" pitchFamily="34" charset="-120"/>
              </a:rPr>
              <a:t>Building Your AI-Enabled Coaching Strategy</a:t>
            </a:r>
            <a:endParaRPr lang="en-US" sz="2400" dirty="0"/>
          </a:p>
        </p:txBody>
      </p:sp>
      <p:sp>
        <p:nvSpPr>
          <p:cNvPr id="3" name="Text 1"/>
          <p:cNvSpPr/>
          <p:nvPr/>
        </p:nvSpPr>
        <p:spPr>
          <a:xfrm>
            <a:off x="523577" y="1534195"/>
            <a:ext cx="8096845" cy="418802"/>
          </a:xfrm>
          <a:prstGeom prst="rect">
            <a:avLst/>
          </a:prstGeom>
          <a:noFill/>
          <a:ln/>
        </p:spPr>
        <p:txBody>
          <a:bodyPr wrap="square" lIns="0" tIns="0" rIns="0" bIns="0" rtlCol="0" anchor="t">
            <a:normAutofit/>
          </a:bodyPr>
          <a:lstStyle/>
          <a:p>
            <a:pPr marL="0" indent="0" algn="l">
              <a:lnSpc>
                <a:spcPct val="133000"/>
              </a:lnSpc>
              <a:buNone/>
            </a:pPr>
            <a:r>
              <a:rPr lang="en-US" sz="1000" dirty="0">
                <a:solidFill>
                  <a:srgbClr val="2B3541"/>
                </a:solidFill>
                <a:latin typeface="Funnel Sans" pitchFamily="34" charset="0"/>
                <a:ea typeface="Funnel Sans" pitchFamily="34" charset="-122"/>
                <a:cs typeface="Funnel Sans" pitchFamily="34" charset="-120"/>
              </a:rPr>
              <a:t>Organizations ready to embrace AI in Agile coaching should invest in three interconnected capabilities. Those who do will gain a significant and lasting competitive advantage.</a:t>
            </a:r>
            <a:endParaRPr lang="en-US" sz="1000" dirty="0"/>
          </a:p>
        </p:txBody>
      </p:sp>
      <p:sp>
        <p:nvSpPr>
          <p:cNvPr id="4" name="Shape 2"/>
          <p:cNvSpPr/>
          <p:nvPr/>
        </p:nvSpPr>
        <p:spPr>
          <a:xfrm>
            <a:off x="719882" y="2623840"/>
            <a:ext cx="2415257" cy="130894"/>
          </a:xfrm>
          <a:prstGeom prst="roundRect">
            <a:avLst>
              <a:gd name="adj" fmla="val 42006"/>
            </a:avLst>
          </a:prstGeom>
          <a:solidFill>
            <a:srgbClr val="FAF5EB"/>
          </a:solidFill>
          <a:ln w="4763">
            <a:solidFill>
              <a:srgbClr val="D5CDBE"/>
            </a:solidFill>
            <a:prstDash val="solid"/>
          </a:ln>
        </p:spPr>
        <p:txBody>
          <a:bodyPr/>
          <a:lstStyle/>
          <a:p>
            <a:endParaRPr lang="en-US"/>
          </a:p>
        </p:txBody>
      </p:sp>
      <p:sp>
        <p:nvSpPr>
          <p:cNvPr id="5" name="Shape 3"/>
          <p:cNvSpPr/>
          <p:nvPr/>
        </p:nvSpPr>
        <p:spPr>
          <a:xfrm>
            <a:off x="523577" y="2492908"/>
            <a:ext cx="392683" cy="392683"/>
          </a:xfrm>
          <a:prstGeom prst="roundRect">
            <a:avLst>
              <a:gd name="adj" fmla="val 72769"/>
            </a:avLst>
          </a:prstGeom>
          <a:solidFill>
            <a:srgbClr val="FAF5EB"/>
          </a:solidFill>
          <a:ln w="4763">
            <a:solidFill>
              <a:srgbClr val="D5CDBE"/>
            </a:solidFill>
            <a:prstDash val="solid"/>
          </a:ln>
        </p:spPr>
        <p:txBody>
          <a:bodyPr/>
          <a:lstStyle/>
          <a:p>
            <a:endParaRPr lang="en-US"/>
          </a:p>
        </p:txBody>
      </p:sp>
      <p:pic>
        <p:nvPicPr>
          <p:cNvPr id="6"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21729" y="2591135"/>
            <a:ext cx="196304" cy="196304"/>
          </a:xfrm>
          <a:prstGeom prst="rect">
            <a:avLst/>
          </a:prstGeom>
        </p:spPr>
      </p:pic>
      <p:sp>
        <p:nvSpPr>
          <p:cNvPr id="7" name="Text 4"/>
          <p:cNvSpPr/>
          <p:nvPr/>
        </p:nvSpPr>
        <p:spPr>
          <a:xfrm>
            <a:off x="654472" y="3016523"/>
            <a:ext cx="2208386" cy="192509"/>
          </a:xfrm>
          <a:prstGeom prst="rect">
            <a:avLst/>
          </a:prstGeom>
          <a:noFill/>
          <a:ln/>
        </p:spPr>
        <p:txBody>
          <a:bodyPr wrap="none" lIns="0" tIns="0" rIns="0" bIns="0" rtlCol="0" anchor="t"/>
          <a:lstStyle/>
          <a:p>
            <a:pPr marL="0" indent="0" algn="l">
              <a:lnSpc>
                <a:spcPct val="104000"/>
              </a:lnSpc>
              <a:buNone/>
            </a:pPr>
            <a:r>
              <a:rPr lang="en-US" sz="1200" dirty="0">
                <a:solidFill>
                  <a:srgbClr val="2B3541"/>
                </a:solidFill>
                <a:latin typeface="Funnel Display" pitchFamily="34" charset="0"/>
                <a:ea typeface="Funnel Display" pitchFamily="34" charset="-122"/>
                <a:cs typeface="Funnel Display" pitchFamily="34" charset="-120"/>
              </a:rPr>
              <a:t>1. Integrate Your Data Sources</a:t>
            </a:r>
            <a:endParaRPr lang="en-US" sz="1200" dirty="0"/>
          </a:p>
        </p:txBody>
      </p:sp>
      <p:sp>
        <p:nvSpPr>
          <p:cNvPr id="8" name="Text 5"/>
          <p:cNvSpPr/>
          <p:nvPr/>
        </p:nvSpPr>
        <p:spPr>
          <a:xfrm>
            <a:off x="654472" y="3287539"/>
            <a:ext cx="2349847" cy="837605"/>
          </a:xfrm>
          <a:prstGeom prst="rect">
            <a:avLst/>
          </a:prstGeom>
          <a:noFill/>
          <a:ln/>
        </p:spPr>
        <p:txBody>
          <a:bodyPr wrap="square" lIns="0" tIns="0" rIns="0" bIns="0" rtlCol="0" anchor="t">
            <a:normAutofit/>
          </a:bodyPr>
          <a:lstStyle/>
          <a:p>
            <a:pPr marL="0" indent="0" algn="l">
              <a:lnSpc>
                <a:spcPct val="133000"/>
              </a:lnSpc>
              <a:buNone/>
            </a:pPr>
            <a:r>
              <a:rPr lang="en-US" sz="1000" dirty="0">
                <a:solidFill>
                  <a:srgbClr val="2B3541"/>
                </a:solidFill>
                <a:latin typeface="Funnel Sans" pitchFamily="34" charset="0"/>
                <a:ea typeface="Funnel Sans" pitchFamily="34" charset="-122"/>
                <a:cs typeface="Funnel Sans" pitchFamily="34" charset="-120"/>
              </a:rPr>
              <a:t>Connect Azure DevOps, Jira, GitHub, ServiceNow, and Power BI to create a unified, real-time view of team performance across the organization.</a:t>
            </a:r>
            <a:endParaRPr lang="en-US" sz="1000" dirty="0"/>
          </a:p>
        </p:txBody>
      </p:sp>
      <p:sp>
        <p:nvSpPr>
          <p:cNvPr id="9" name="Shape 6"/>
          <p:cNvSpPr/>
          <p:nvPr/>
        </p:nvSpPr>
        <p:spPr>
          <a:xfrm>
            <a:off x="3462412" y="2427461"/>
            <a:ext cx="2415332" cy="130894"/>
          </a:xfrm>
          <a:prstGeom prst="roundRect">
            <a:avLst>
              <a:gd name="adj" fmla="val 42006"/>
            </a:avLst>
          </a:prstGeom>
          <a:solidFill>
            <a:srgbClr val="FAF5EB"/>
          </a:solidFill>
          <a:ln w="4763">
            <a:solidFill>
              <a:srgbClr val="D5CDBE"/>
            </a:solidFill>
            <a:prstDash val="solid"/>
          </a:ln>
        </p:spPr>
        <p:txBody>
          <a:bodyPr/>
          <a:lstStyle/>
          <a:p>
            <a:endParaRPr lang="en-US"/>
          </a:p>
        </p:txBody>
      </p:sp>
      <p:sp>
        <p:nvSpPr>
          <p:cNvPr id="10" name="Shape 7"/>
          <p:cNvSpPr/>
          <p:nvPr/>
        </p:nvSpPr>
        <p:spPr>
          <a:xfrm>
            <a:off x="3266108" y="2296530"/>
            <a:ext cx="392683" cy="392683"/>
          </a:xfrm>
          <a:prstGeom prst="roundRect">
            <a:avLst>
              <a:gd name="adj" fmla="val 72769"/>
            </a:avLst>
          </a:prstGeom>
          <a:solidFill>
            <a:srgbClr val="FAF5EB"/>
          </a:solidFill>
          <a:ln w="4763">
            <a:solidFill>
              <a:srgbClr val="D5CDBE"/>
            </a:solidFill>
            <a:prstDash val="solid"/>
          </a:ln>
        </p:spPr>
        <p:txBody>
          <a:bodyPr/>
          <a:lstStyle/>
          <a:p>
            <a:endParaRPr lang="en-US"/>
          </a:p>
        </p:txBody>
      </p:sp>
      <p:pic>
        <p:nvPicPr>
          <p:cNvPr id="11"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364260" y="2394756"/>
            <a:ext cx="196304" cy="196304"/>
          </a:xfrm>
          <a:prstGeom prst="rect">
            <a:avLst/>
          </a:prstGeom>
        </p:spPr>
      </p:pic>
      <p:sp>
        <p:nvSpPr>
          <p:cNvPr id="12" name="Text 8"/>
          <p:cNvSpPr/>
          <p:nvPr/>
        </p:nvSpPr>
        <p:spPr>
          <a:xfrm>
            <a:off x="3397002" y="2820144"/>
            <a:ext cx="2162175" cy="192509"/>
          </a:xfrm>
          <a:prstGeom prst="rect">
            <a:avLst/>
          </a:prstGeom>
          <a:noFill/>
          <a:ln/>
        </p:spPr>
        <p:txBody>
          <a:bodyPr wrap="none" lIns="0" tIns="0" rIns="0" bIns="0" rtlCol="0" anchor="t"/>
          <a:lstStyle/>
          <a:p>
            <a:pPr marL="0" indent="0" algn="l">
              <a:lnSpc>
                <a:spcPct val="104000"/>
              </a:lnSpc>
              <a:buNone/>
            </a:pPr>
            <a:r>
              <a:rPr lang="en-US" sz="1200" dirty="0">
                <a:solidFill>
                  <a:srgbClr val="2B3541"/>
                </a:solidFill>
                <a:latin typeface="Funnel Display" pitchFamily="34" charset="0"/>
                <a:ea typeface="Funnel Display" pitchFamily="34" charset="-122"/>
                <a:cs typeface="Funnel Display" pitchFamily="34" charset="-120"/>
              </a:rPr>
              <a:t>2. Start with Decision Support</a:t>
            </a:r>
            <a:endParaRPr lang="en-US" sz="1200" dirty="0"/>
          </a:p>
        </p:txBody>
      </p:sp>
      <p:sp>
        <p:nvSpPr>
          <p:cNvPr id="13" name="Text 9"/>
          <p:cNvSpPr/>
          <p:nvPr/>
        </p:nvSpPr>
        <p:spPr>
          <a:xfrm>
            <a:off x="3397002" y="3091160"/>
            <a:ext cx="2349922" cy="837605"/>
          </a:xfrm>
          <a:prstGeom prst="rect">
            <a:avLst/>
          </a:prstGeom>
          <a:noFill/>
          <a:ln/>
        </p:spPr>
        <p:txBody>
          <a:bodyPr wrap="square" lIns="0" tIns="0" rIns="0" bIns="0" rtlCol="0" anchor="t">
            <a:normAutofit/>
          </a:bodyPr>
          <a:lstStyle/>
          <a:p>
            <a:pPr marL="0" indent="0" algn="l">
              <a:lnSpc>
                <a:spcPct val="133000"/>
              </a:lnSpc>
              <a:buNone/>
            </a:pPr>
            <a:r>
              <a:rPr lang="en-US" sz="1000" dirty="0">
                <a:solidFill>
                  <a:srgbClr val="2B3541"/>
                </a:solidFill>
                <a:latin typeface="Funnel Sans" pitchFamily="34" charset="0"/>
                <a:ea typeface="Funnel Sans" pitchFamily="34" charset="-122"/>
                <a:cs typeface="Funnel Sans" pitchFamily="34" charset="-120"/>
              </a:rPr>
              <a:t>Use AI to surface recommendations and insights rather than automating decisions outright. Human judgment must remain central to Agile leadership.</a:t>
            </a:r>
            <a:endParaRPr lang="en-US" sz="1000" dirty="0"/>
          </a:p>
        </p:txBody>
      </p:sp>
      <p:sp>
        <p:nvSpPr>
          <p:cNvPr id="14" name="Shape 10"/>
          <p:cNvSpPr/>
          <p:nvPr/>
        </p:nvSpPr>
        <p:spPr>
          <a:xfrm>
            <a:off x="6205017" y="2231157"/>
            <a:ext cx="2415332" cy="130894"/>
          </a:xfrm>
          <a:prstGeom prst="roundRect">
            <a:avLst>
              <a:gd name="adj" fmla="val 42006"/>
            </a:avLst>
          </a:prstGeom>
          <a:solidFill>
            <a:srgbClr val="FAF5EB"/>
          </a:solidFill>
          <a:ln w="4763">
            <a:solidFill>
              <a:srgbClr val="D5CDBE"/>
            </a:solidFill>
            <a:prstDash val="solid"/>
          </a:ln>
        </p:spPr>
        <p:txBody>
          <a:bodyPr/>
          <a:lstStyle/>
          <a:p>
            <a:endParaRPr lang="en-US"/>
          </a:p>
        </p:txBody>
      </p:sp>
      <p:sp>
        <p:nvSpPr>
          <p:cNvPr id="15" name="Shape 11"/>
          <p:cNvSpPr/>
          <p:nvPr/>
        </p:nvSpPr>
        <p:spPr>
          <a:xfrm>
            <a:off x="6008712" y="2100225"/>
            <a:ext cx="392683" cy="392683"/>
          </a:xfrm>
          <a:prstGeom prst="roundRect">
            <a:avLst>
              <a:gd name="adj" fmla="val 72769"/>
            </a:avLst>
          </a:prstGeom>
          <a:solidFill>
            <a:srgbClr val="FAF5EB"/>
          </a:solidFill>
          <a:ln w="4763">
            <a:solidFill>
              <a:srgbClr val="D5CDBE"/>
            </a:solidFill>
            <a:prstDash val="solid"/>
          </a:ln>
        </p:spPr>
        <p:txBody>
          <a:bodyPr/>
          <a:lstStyle/>
          <a:p>
            <a:endParaRPr lang="en-US"/>
          </a:p>
        </p:txBody>
      </p:sp>
      <p:pic>
        <p:nvPicPr>
          <p:cNvPr id="16" name="Image 2"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106864" y="2198452"/>
            <a:ext cx="196304" cy="196304"/>
          </a:xfrm>
          <a:prstGeom prst="rect">
            <a:avLst/>
          </a:prstGeom>
        </p:spPr>
      </p:pic>
      <p:sp>
        <p:nvSpPr>
          <p:cNvPr id="17" name="Text 12"/>
          <p:cNvSpPr/>
          <p:nvPr/>
        </p:nvSpPr>
        <p:spPr>
          <a:xfrm>
            <a:off x="6139607" y="2623840"/>
            <a:ext cx="2349922" cy="385018"/>
          </a:xfrm>
          <a:prstGeom prst="rect">
            <a:avLst/>
          </a:prstGeom>
          <a:noFill/>
          <a:ln/>
        </p:spPr>
        <p:txBody>
          <a:bodyPr wrap="square" lIns="0" tIns="0" rIns="0" bIns="0" rtlCol="0" anchor="t">
            <a:normAutofit/>
          </a:bodyPr>
          <a:lstStyle/>
          <a:p>
            <a:pPr marL="0" indent="0" algn="l">
              <a:lnSpc>
                <a:spcPct val="104000"/>
              </a:lnSpc>
              <a:buNone/>
            </a:pPr>
            <a:r>
              <a:rPr lang="en-US" sz="1200" dirty="0">
                <a:solidFill>
                  <a:srgbClr val="2B3541"/>
                </a:solidFill>
                <a:latin typeface="Funnel Display" pitchFamily="34" charset="0"/>
                <a:ea typeface="Funnel Display" pitchFamily="34" charset="-122"/>
                <a:cs typeface="Funnel Display" pitchFamily="34" charset="-120"/>
              </a:rPr>
              <a:t>3. Develop AI Literacy Across Roles</a:t>
            </a:r>
            <a:endParaRPr lang="en-US" sz="1200" dirty="0"/>
          </a:p>
        </p:txBody>
      </p:sp>
      <p:sp>
        <p:nvSpPr>
          <p:cNvPr id="18" name="Text 13"/>
          <p:cNvSpPr/>
          <p:nvPr/>
        </p:nvSpPr>
        <p:spPr>
          <a:xfrm>
            <a:off x="6139607" y="3087365"/>
            <a:ext cx="2349922" cy="837605"/>
          </a:xfrm>
          <a:prstGeom prst="rect">
            <a:avLst/>
          </a:prstGeom>
          <a:noFill/>
          <a:ln/>
        </p:spPr>
        <p:txBody>
          <a:bodyPr wrap="square" lIns="0" tIns="0" rIns="0" bIns="0" rtlCol="0" anchor="t">
            <a:normAutofit/>
          </a:bodyPr>
          <a:lstStyle/>
          <a:p>
            <a:pPr marL="0" indent="0" algn="l">
              <a:lnSpc>
                <a:spcPct val="133000"/>
              </a:lnSpc>
              <a:buNone/>
            </a:pPr>
            <a:r>
              <a:rPr lang="en-US" sz="1000" dirty="0">
                <a:solidFill>
                  <a:srgbClr val="2B3541"/>
                </a:solidFill>
                <a:latin typeface="Funnel Sans" pitchFamily="34" charset="0"/>
                <a:ea typeface="Funnel Sans" pitchFamily="34" charset="-122"/>
                <a:cs typeface="Funnel Sans" pitchFamily="34" charset="-120"/>
              </a:rPr>
              <a:t>Train Agile Coaches, Scrum Masters, Product Owners, and leaders to understand how AI works, where it adds value, and where its limitations lie.</a:t>
            </a:r>
            <a:endParaRPr lang="en-US" sz="10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2286000" cy="5143500"/>
          </a:xfrm>
          <a:prstGeom prst="rect">
            <a:avLst/>
          </a:prstGeom>
        </p:spPr>
      </p:pic>
      <p:sp>
        <p:nvSpPr>
          <p:cNvPr id="3" name="Text 0"/>
          <p:cNvSpPr/>
          <p:nvPr/>
        </p:nvSpPr>
        <p:spPr>
          <a:xfrm>
            <a:off x="2809577" y="611386"/>
            <a:ext cx="4668143" cy="384944"/>
          </a:xfrm>
          <a:prstGeom prst="rect">
            <a:avLst/>
          </a:prstGeom>
          <a:noFill/>
          <a:ln/>
        </p:spPr>
        <p:txBody>
          <a:bodyPr wrap="none" lIns="0" tIns="0" rIns="0" bIns="0" rtlCol="0" anchor="t"/>
          <a:lstStyle/>
          <a:p>
            <a:pPr marL="0" indent="0" algn="l">
              <a:lnSpc>
                <a:spcPct val="104000"/>
              </a:lnSpc>
              <a:buNone/>
            </a:pPr>
            <a:r>
              <a:rPr lang="en-US" sz="2400" dirty="0">
                <a:solidFill>
                  <a:srgbClr val="051D3A"/>
                </a:solidFill>
                <a:latin typeface="Funnel Display" pitchFamily="34" charset="0"/>
                <a:ea typeface="Funnel Display" pitchFamily="34" charset="-122"/>
                <a:cs typeface="Funnel Display" pitchFamily="34" charset="-120"/>
              </a:rPr>
              <a:t>The Future of Agile Coaching</a:t>
            </a:r>
            <a:endParaRPr lang="en-US" sz="2400" dirty="0"/>
          </a:p>
        </p:txBody>
      </p:sp>
      <p:sp>
        <p:nvSpPr>
          <p:cNvPr id="4" name="Shape 1"/>
          <p:cNvSpPr/>
          <p:nvPr/>
        </p:nvSpPr>
        <p:spPr>
          <a:xfrm>
            <a:off x="2809577" y="1192634"/>
            <a:ext cx="14288" cy="503858"/>
          </a:xfrm>
          <a:prstGeom prst="roundRect">
            <a:avLst>
              <a:gd name="adj" fmla="val 59998"/>
            </a:avLst>
          </a:prstGeom>
          <a:solidFill>
            <a:srgbClr val="3371A5"/>
          </a:solidFill>
          <a:ln/>
        </p:spPr>
        <p:txBody>
          <a:bodyPr/>
          <a:lstStyle/>
          <a:p>
            <a:endParaRPr lang="en-US"/>
          </a:p>
        </p:txBody>
      </p:sp>
      <p:sp>
        <p:nvSpPr>
          <p:cNvPr id="5" name="Text 2"/>
          <p:cNvSpPr/>
          <p:nvPr/>
        </p:nvSpPr>
        <p:spPr>
          <a:xfrm>
            <a:off x="3005882" y="1339900"/>
            <a:ext cx="6071741" cy="209401"/>
          </a:xfrm>
          <a:prstGeom prst="rect">
            <a:avLst/>
          </a:prstGeom>
          <a:noFill/>
          <a:ln/>
        </p:spPr>
        <p:txBody>
          <a:bodyPr wrap="none" lIns="0" tIns="0" rIns="0" bIns="0" rtlCol="0" anchor="t"/>
          <a:lstStyle/>
          <a:p>
            <a:pPr marL="0" indent="0" algn="l">
              <a:lnSpc>
                <a:spcPct val="133000"/>
              </a:lnSpc>
              <a:buNone/>
            </a:pPr>
            <a:r>
              <a:rPr lang="en-US" sz="1000" dirty="0">
                <a:solidFill>
                  <a:srgbClr val="2B3541"/>
                </a:solidFill>
                <a:latin typeface="Funnel Sans" pitchFamily="34" charset="0"/>
                <a:ea typeface="Funnel Sans" pitchFamily="34" charset="-122"/>
                <a:cs typeface="Funnel Sans" pitchFamily="34" charset="-120"/>
              </a:rPr>
              <a:t>AI is not changing the </a:t>
            </a:r>
            <a:r>
              <a:rPr lang="en-US" sz="1000" i="1" dirty="0">
                <a:solidFill>
                  <a:srgbClr val="2B3541"/>
                </a:solidFill>
                <a:latin typeface="Funnel Sans" pitchFamily="34" charset="0"/>
                <a:ea typeface="Funnel Sans" pitchFamily="34" charset="-122"/>
                <a:cs typeface="Funnel Sans" pitchFamily="34" charset="-120"/>
              </a:rPr>
              <a:t>purpose</a:t>
            </a:r>
            <a:r>
              <a:rPr lang="en-US" sz="1000" dirty="0">
                <a:solidFill>
                  <a:srgbClr val="2B3541"/>
                </a:solidFill>
                <a:latin typeface="Funnel Sans" pitchFamily="34" charset="0"/>
                <a:ea typeface="Funnel Sans" pitchFamily="34" charset="-122"/>
                <a:cs typeface="Funnel Sans" pitchFamily="34" charset="-120"/>
              </a:rPr>
              <a:t> of Agile coaching — it is </a:t>
            </a:r>
            <a:r>
              <a:rPr lang="en-US" sz="1000" dirty="0">
                <a:solidFill>
                  <a:srgbClr val="3371A5"/>
                </a:solidFill>
                <a:latin typeface="Funnel Sans" pitchFamily="34" charset="0"/>
                <a:ea typeface="Funnel Sans" pitchFamily="34" charset="-122"/>
                <a:cs typeface="Funnel Sans" pitchFamily="34" charset="-120"/>
              </a:rPr>
              <a:t>expanding its potential</a:t>
            </a:r>
            <a:r>
              <a:rPr lang="en-US" sz="1000" dirty="0">
                <a:solidFill>
                  <a:srgbClr val="2B3541"/>
                </a:solidFill>
                <a:latin typeface="Funnel Sans" pitchFamily="34" charset="0"/>
                <a:ea typeface="Funnel Sans" pitchFamily="34" charset="-122"/>
                <a:cs typeface="Funnel Sans" pitchFamily="34" charset="-120"/>
              </a:rPr>
              <a:t>.</a:t>
            </a:r>
            <a:endParaRPr lang="en-US" sz="1000" dirty="0"/>
          </a:p>
        </p:txBody>
      </p:sp>
      <p:sp>
        <p:nvSpPr>
          <p:cNvPr id="6" name="Text 3"/>
          <p:cNvSpPr/>
          <p:nvPr/>
        </p:nvSpPr>
        <p:spPr>
          <a:xfrm>
            <a:off x="2809577" y="1843832"/>
            <a:ext cx="5810845" cy="837605"/>
          </a:xfrm>
          <a:prstGeom prst="rect">
            <a:avLst/>
          </a:prstGeom>
          <a:noFill/>
          <a:ln/>
        </p:spPr>
        <p:txBody>
          <a:bodyPr wrap="square" lIns="0" tIns="0" rIns="0" bIns="0" rtlCol="0" anchor="t">
            <a:normAutofit/>
          </a:bodyPr>
          <a:lstStyle/>
          <a:p>
            <a:pPr marL="0" indent="0" algn="l">
              <a:lnSpc>
                <a:spcPct val="133000"/>
              </a:lnSpc>
              <a:buNone/>
            </a:pPr>
            <a:r>
              <a:rPr lang="en-US" sz="1000" dirty="0">
                <a:solidFill>
                  <a:srgbClr val="2B3541"/>
                </a:solidFill>
                <a:latin typeface="Funnel Sans" pitchFamily="34" charset="0"/>
                <a:ea typeface="Funnel Sans" pitchFamily="34" charset="-122"/>
                <a:cs typeface="Funnel Sans" pitchFamily="34" charset="-120"/>
              </a:rPr>
              <a:t>The future Agile Coach will be more strategic, data-driven, and organizationally influential than ever before. Rather than spending hours compiling sprint reports, coaches will leverage AI to surface meaningful insights automatically — freeing their focus for leadership development, organizational transformation, and continuous improvement at scale.</a:t>
            </a:r>
            <a:endParaRPr lang="en-US" sz="1000" dirty="0"/>
          </a:p>
        </p:txBody>
      </p:sp>
      <p:sp>
        <p:nvSpPr>
          <p:cNvPr id="7" name="Shape 4"/>
          <p:cNvSpPr/>
          <p:nvPr/>
        </p:nvSpPr>
        <p:spPr>
          <a:xfrm>
            <a:off x="2809577" y="2828702"/>
            <a:ext cx="5810845" cy="1703338"/>
          </a:xfrm>
          <a:prstGeom prst="roundRect">
            <a:avLst>
              <a:gd name="adj" fmla="val 3228"/>
            </a:avLst>
          </a:prstGeom>
          <a:solidFill>
            <a:srgbClr val="FAF5EB"/>
          </a:solidFill>
          <a:ln w="4763">
            <a:solidFill>
              <a:srgbClr val="D5CDBE"/>
            </a:solidFill>
            <a:prstDash val="solid"/>
          </a:ln>
        </p:spPr>
        <p:txBody>
          <a:bodyPr/>
          <a:lstStyle/>
          <a:p>
            <a:endParaRPr lang="en-US"/>
          </a:p>
        </p:txBody>
      </p:sp>
      <p:sp>
        <p:nvSpPr>
          <p:cNvPr id="8" name="Shape 5"/>
          <p:cNvSpPr/>
          <p:nvPr/>
        </p:nvSpPr>
        <p:spPr>
          <a:xfrm>
            <a:off x="2814340" y="2833464"/>
            <a:ext cx="2900660" cy="951607"/>
          </a:xfrm>
          <a:prstGeom prst="rect">
            <a:avLst/>
          </a:prstGeom>
          <a:solidFill>
            <a:srgbClr val="FAF5EB"/>
          </a:solidFill>
          <a:ln/>
        </p:spPr>
        <p:txBody>
          <a:bodyPr/>
          <a:lstStyle/>
          <a:p>
            <a:endParaRPr lang="en-US"/>
          </a:p>
        </p:txBody>
      </p:sp>
      <p:sp>
        <p:nvSpPr>
          <p:cNvPr id="9" name="Text 6"/>
          <p:cNvSpPr/>
          <p:nvPr/>
        </p:nvSpPr>
        <p:spPr>
          <a:xfrm>
            <a:off x="2945234" y="2964359"/>
            <a:ext cx="1540073" cy="192509"/>
          </a:xfrm>
          <a:prstGeom prst="rect">
            <a:avLst/>
          </a:prstGeom>
          <a:noFill/>
          <a:ln/>
        </p:spPr>
        <p:txBody>
          <a:bodyPr wrap="none" lIns="0" tIns="0" rIns="0" bIns="0" rtlCol="0" anchor="t"/>
          <a:lstStyle/>
          <a:p>
            <a:pPr marL="0" indent="0" algn="l">
              <a:lnSpc>
                <a:spcPct val="104000"/>
              </a:lnSpc>
              <a:buNone/>
            </a:pPr>
            <a:r>
              <a:rPr lang="en-US" sz="1200" dirty="0">
                <a:solidFill>
                  <a:srgbClr val="2B3541"/>
                </a:solidFill>
                <a:latin typeface="Funnel Display" pitchFamily="34" charset="0"/>
                <a:ea typeface="Funnel Display" pitchFamily="34" charset="-122"/>
                <a:cs typeface="Funnel Display" pitchFamily="34" charset="-120"/>
              </a:rPr>
              <a:t>Deliver Value Faster</a:t>
            </a:r>
            <a:endParaRPr lang="en-US" sz="1200" dirty="0"/>
          </a:p>
        </p:txBody>
      </p:sp>
      <p:sp>
        <p:nvSpPr>
          <p:cNvPr id="10" name="Text 7"/>
          <p:cNvSpPr/>
          <p:nvPr/>
        </p:nvSpPr>
        <p:spPr>
          <a:xfrm>
            <a:off x="2945234" y="3235375"/>
            <a:ext cx="2638871" cy="418802"/>
          </a:xfrm>
          <a:prstGeom prst="rect">
            <a:avLst/>
          </a:prstGeom>
          <a:noFill/>
          <a:ln/>
        </p:spPr>
        <p:txBody>
          <a:bodyPr wrap="square" lIns="0" tIns="0" rIns="0" bIns="0" rtlCol="0" anchor="t">
            <a:normAutofit/>
          </a:bodyPr>
          <a:lstStyle/>
          <a:p>
            <a:pPr marL="0" indent="0" algn="l">
              <a:lnSpc>
                <a:spcPct val="133000"/>
              </a:lnSpc>
              <a:buNone/>
            </a:pPr>
            <a:r>
              <a:rPr lang="en-US" sz="1000" dirty="0">
                <a:solidFill>
                  <a:srgbClr val="2B3541"/>
                </a:solidFill>
                <a:latin typeface="Funnel Sans" pitchFamily="34" charset="0"/>
                <a:ea typeface="Funnel Sans" pitchFamily="34" charset="-122"/>
                <a:cs typeface="Funnel Sans" pitchFamily="34" charset="-120"/>
              </a:rPr>
              <a:t>AI-enabled teams respond to change with greater speed and predictability.</a:t>
            </a:r>
            <a:endParaRPr lang="en-US" sz="1000" dirty="0"/>
          </a:p>
        </p:txBody>
      </p:sp>
      <p:sp>
        <p:nvSpPr>
          <p:cNvPr id="11" name="Shape 8"/>
          <p:cNvSpPr/>
          <p:nvPr/>
        </p:nvSpPr>
        <p:spPr>
          <a:xfrm>
            <a:off x="5715000" y="2833464"/>
            <a:ext cx="2900660" cy="951607"/>
          </a:xfrm>
          <a:prstGeom prst="rect">
            <a:avLst/>
          </a:prstGeom>
          <a:solidFill>
            <a:srgbClr val="FAF5EB"/>
          </a:solidFill>
          <a:ln/>
        </p:spPr>
        <p:txBody>
          <a:bodyPr/>
          <a:lstStyle/>
          <a:p>
            <a:endParaRPr lang="en-US"/>
          </a:p>
        </p:txBody>
      </p:sp>
      <p:sp>
        <p:nvSpPr>
          <p:cNvPr id="12" name="Shape 9"/>
          <p:cNvSpPr/>
          <p:nvPr/>
        </p:nvSpPr>
        <p:spPr>
          <a:xfrm>
            <a:off x="5715000" y="2833464"/>
            <a:ext cx="14288" cy="951607"/>
          </a:xfrm>
          <a:prstGeom prst="roundRect">
            <a:avLst>
              <a:gd name="adj" fmla="val 384818"/>
            </a:avLst>
          </a:prstGeom>
          <a:solidFill>
            <a:srgbClr val="D5CDBE"/>
          </a:solidFill>
          <a:ln/>
        </p:spPr>
        <p:txBody>
          <a:bodyPr/>
          <a:lstStyle/>
          <a:p>
            <a:endParaRPr lang="en-US"/>
          </a:p>
        </p:txBody>
      </p:sp>
      <p:sp>
        <p:nvSpPr>
          <p:cNvPr id="13" name="Text 10"/>
          <p:cNvSpPr/>
          <p:nvPr/>
        </p:nvSpPr>
        <p:spPr>
          <a:xfrm>
            <a:off x="5845894" y="2964359"/>
            <a:ext cx="1585838" cy="192509"/>
          </a:xfrm>
          <a:prstGeom prst="rect">
            <a:avLst/>
          </a:prstGeom>
          <a:noFill/>
          <a:ln/>
        </p:spPr>
        <p:txBody>
          <a:bodyPr wrap="none" lIns="0" tIns="0" rIns="0" bIns="0" rtlCol="0" anchor="t"/>
          <a:lstStyle/>
          <a:p>
            <a:pPr marL="0" indent="0" algn="l">
              <a:lnSpc>
                <a:spcPct val="104000"/>
              </a:lnSpc>
              <a:buNone/>
            </a:pPr>
            <a:r>
              <a:rPr lang="en-US" sz="1200" dirty="0">
                <a:solidFill>
                  <a:srgbClr val="2B3541"/>
                </a:solidFill>
                <a:latin typeface="Funnel Display" pitchFamily="34" charset="0"/>
                <a:ea typeface="Funnel Display" pitchFamily="34" charset="-122"/>
                <a:cs typeface="Funnel Display" pitchFamily="34" charset="-120"/>
              </a:rPr>
              <a:t>Lead with Intelligence</a:t>
            </a:r>
            <a:endParaRPr lang="en-US" sz="1200" dirty="0"/>
          </a:p>
        </p:txBody>
      </p:sp>
      <p:sp>
        <p:nvSpPr>
          <p:cNvPr id="14" name="Text 11"/>
          <p:cNvSpPr/>
          <p:nvPr/>
        </p:nvSpPr>
        <p:spPr>
          <a:xfrm>
            <a:off x="5845894" y="3235375"/>
            <a:ext cx="2638871" cy="418802"/>
          </a:xfrm>
          <a:prstGeom prst="rect">
            <a:avLst/>
          </a:prstGeom>
          <a:noFill/>
          <a:ln/>
        </p:spPr>
        <p:txBody>
          <a:bodyPr wrap="square" lIns="0" tIns="0" rIns="0" bIns="0" rtlCol="0" anchor="t">
            <a:normAutofit/>
          </a:bodyPr>
          <a:lstStyle/>
          <a:p>
            <a:pPr marL="0" indent="0" algn="l">
              <a:lnSpc>
                <a:spcPct val="133000"/>
              </a:lnSpc>
              <a:buNone/>
            </a:pPr>
            <a:r>
              <a:rPr lang="en-US" sz="1000" dirty="0">
                <a:solidFill>
                  <a:srgbClr val="2B3541"/>
                </a:solidFill>
                <a:latin typeface="Funnel Sans" pitchFamily="34" charset="0"/>
                <a:ea typeface="Funnel Sans" pitchFamily="34" charset="-122"/>
                <a:cs typeface="Funnel Sans" pitchFamily="34" charset="-120"/>
              </a:rPr>
              <a:t>Coaches become transformation leaders armed with objective, real-time insight.</a:t>
            </a:r>
            <a:endParaRPr lang="en-US" sz="1000" dirty="0"/>
          </a:p>
        </p:txBody>
      </p:sp>
      <p:sp>
        <p:nvSpPr>
          <p:cNvPr id="15" name="Shape 12"/>
          <p:cNvSpPr/>
          <p:nvPr/>
        </p:nvSpPr>
        <p:spPr>
          <a:xfrm>
            <a:off x="2814340" y="3785071"/>
            <a:ext cx="5801320" cy="742206"/>
          </a:xfrm>
          <a:prstGeom prst="rect">
            <a:avLst/>
          </a:prstGeom>
          <a:solidFill>
            <a:srgbClr val="FAF5EB"/>
          </a:solidFill>
          <a:ln/>
        </p:spPr>
        <p:txBody>
          <a:bodyPr/>
          <a:lstStyle/>
          <a:p>
            <a:endParaRPr lang="en-US"/>
          </a:p>
        </p:txBody>
      </p:sp>
      <p:sp>
        <p:nvSpPr>
          <p:cNvPr id="16" name="Shape 13"/>
          <p:cNvSpPr/>
          <p:nvPr/>
        </p:nvSpPr>
        <p:spPr>
          <a:xfrm>
            <a:off x="2814340" y="3785071"/>
            <a:ext cx="5801320" cy="14288"/>
          </a:xfrm>
          <a:prstGeom prst="roundRect">
            <a:avLst>
              <a:gd name="adj" fmla="val 384818"/>
            </a:avLst>
          </a:prstGeom>
          <a:solidFill>
            <a:srgbClr val="D5CDBE"/>
          </a:solidFill>
          <a:ln/>
        </p:spPr>
        <p:txBody>
          <a:bodyPr/>
          <a:lstStyle/>
          <a:p>
            <a:endParaRPr lang="en-US"/>
          </a:p>
        </p:txBody>
      </p:sp>
      <p:sp>
        <p:nvSpPr>
          <p:cNvPr id="17" name="Text 14"/>
          <p:cNvSpPr/>
          <p:nvPr/>
        </p:nvSpPr>
        <p:spPr>
          <a:xfrm>
            <a:off x="2945234" y="3915966"/>
            <a:ext cx="1761083" cy="192509"/>
          </a:xfrm>
          <a:prstGeom prst="rect">
            <a:avLst/>
          </a:prstGeom>
          <a:noFill/>
          <a:ln/>
        </p:spPr>
        <p:txBody>
          <a:bodyPr wrap="none" lIns="0" tIns="0" rIns="0" bIns="0" rtlCol="0" anchor="t"/>
          <a:lstStyle/>
          <a:p>
            <a:pPr marL="0" indent="0" algn="l">
              <a:lnSpc>
                <a:spcPct val="104000"/>
              </a:lnSpc>
              <a:buNone/>
            </a:pPr>
            <a:r>
              <a:rPr lang="en-US" sz="1200" dirty="0">
                <a:solidFill>
                  <a:srgbClr val="2B3541"/>
                </a:solidFill>
                <a:latin typeface="Funnel Display" pitchFamily="34" charset="0"/>
                <a:ea typeface="Funnel Display" pitchFamily="34" charset="-122"/>
                <a:cs typeface="Funnel Display" pitchFamily="34" charset="-120"/>
              </a:rPr>
              <a:t>Scale High Performance</a:t>
            </a:r>
            <a:endParaRPr lang="en-US" sz="1200" dirty="0"/>
          </a:p>
        </p:txBody>
      </p:sp>
      <p:sp>
        <p:nvSpPr>
          <p:cNvPr id="18" name="Text 15"/>
          <p:cNvSpPr/>
          <p:nvPr/>
        </p:nvSpPr>
        <p:spPr>
          <a:xfrm>
            <a:off x="2945234" y="4186982"/>
            <a:ext cx="5539532" cy="209401"/>
          </a:xfrm>
          <a:prstGeom prst="rect">
            <a:avLst/>
          </a:prstGeom>
          <a:noFill/>
          <a:ln/>
        </p:spPr>
        <p:txBody>
          <a:bodyPr wrap="none" lIns="0" tIns="0" rIns="0" bIns="0" rtlCol="0" anchor="t"/>
          <a:lstStyle/>
          <a:p>
            <a:pPr marL="0" indent="0" algn="l">
              <a:lnSpc>
                <a:spcPct val="133000"/>
              </a:lnSpc>
              <a:buNone/>
            </a:pPr>
            <a:r>
              <a:rPr lang="en-US" sz="1000" dirty="0">
                <a:solidFill>
                  <a:srgbClr val="2B3541"/>
                </a:solidFill>
                <a:latin typeface="Funnel Sans" pitchFamily="34" charset="0"/>
                <a:ea typeface="Funnel Sans" pitchFamily="34" charset="-122"/>
                <a:cs typeface="Funnel Sans" pitchFamily="34" charset="-120"/>
              </a:rPr>
              <a:t>Organizations build teams that thrive in an increasingly complex digital landscape.</a:t>
            </a:r>
            <a:endParaRPr lang="en-US" sz="1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6858000" y="0"/>
            <a:ext cx="2286000" cy="5143500"/>
          </a:xfrm>
          <a:prstGeom prst="rect">
            <a:avLst/>
          </a:prstGeom>
        </p:spPr>
      </p:pic>
      <p:sp>
        <p:nvSpPr>
          <p:cNvPr id="3" name="Text 0"/>
          <p:cNvSpPr/>
          <p:nvPr/>
        </p:nvSpPr>
        <p:spPr>
          <a:xfrm>
            <a:off x="523577" y="606103"/>
            <a:ext cx="5743277" cy="384944"/>
          </a:xfrm>
          <a:prstGeom prst="rect">
            <a:avLst/>
          </a:prstGeom>
          <a:noFill/>
          <a:ln/>
        </p:spPr>
        <p:txBody>
          <a:bodyPr wrap="none" lIns="0" tIns="0" rIns="0" bIns="0" rtlCol="0" anchor="t"/>
          <a:lstStyle/>
          <a:p>
            <a:pPr marL="0" indent="0" algn="l">
              <a:lnSpc>
                <a:spcPct val="104000"/>
              </a:lnSpc>
              <a:buNone/>
            </a:pPr>
            <a:r>
              <a:rPr lang="en-US" sz="2400" dirty="0">
                <a:solidFill>
                  <a:srgbClr val="051D3A"/>
                </a:solidFill>
                <a:latin typeface="Funnel Display" pitchFamily="34" charset="0"/>
                <a:ea typeface="Funnel Display" pitchFamily="34" charset="-122"/>
                <a:cs typeface="Funnel Display" pitchFamily="34" charset="-120"/>
              </a:rPr>
              <a:t>The Evolving Role of the Agile Coach</a:t>
            </a:r>
            <a:endParaRPr lang="en-US" sz="2400" dirty="0"/>
          </a:p>
        </p:txBody>
      </p:sp>
      <p:sp>
        <p:nvSpPr>
          <p:cNvPr id="4" name="Text 1"/>
          <p:cNvSpPr/>
          <p:nvPr/>
        </p:nvSpPr>
        <p:spPr>
          <a:xfrm>
            <a:off x="523577" y="1187351"/>
            <a:ext cx="5810845" cy="628204"/>
          </a:xfrm>
          <a:prstGeom prst="rect">
            <a:avLst/>
          </a:prstGeom>
          <a:noFill/>
          <a:ln/>
        </p:spPr>
        <p:txBody>
          <a:bodyPr wrap="square" lIns="0" tIns="0" rIns="0" bIns="0" rtlCol="0" anchor="t">
            <a:normAutofit/>
          </a:bodyPr>
          <a:lstStyle/>
          <a:p>
            <a:pPr marL="0" indent="0" algn="l">
              <a:lnSpc>
                <a:spcPct val="133000"/>
              </a:lnSpc>
              <a:buNone/>
            </a:pPr>
            <a:r>
              <a:rPr lang="en-US" sz="1000" dirty="0">
                <a:solidFill>
                  <a:srgbClr val="2B3541"/>
                </a:solidFill>
                <a:latin typeface="Funnel Sans" pitchFamily="34" charset="0"/>
                <a:ea typeface="Funnel Sans" pitchFamily="34" charset="-122"/>
                <a:cs typeface="Funnel Sans" pitchFamily="34" charset="-120"/>
              </a:rPr>
              <a:t>For years, Agile Coaches have centered their work on helping teams adopt Agile practices, facilitate collaboration, remove impediments, and foster continuous improvement. These responsibilities remain foundational — but AI is fundamentally reshaping how coaches deliver value.</a:t>
            </a:r>
            <a:endParaRPr lang="en-US" sz="1000" dirty="0"/>
          </a:p>
        </p:txBody>
      </p:sp>
      <p:sp>
        <p:nvSpPr>
          <p:cNvPr id="5" name="Shape 2"/>
          <p:cNvSpPr/>
          <p:nvPr/>
        </p:nvSpPr>
        <p:spPr>
          <a:xfrm>
            <a:off x="429295" y="1962820"/>
            <a:ext cx="2934295" cy="2574503"/>
          </a:xfrm>
          <a:prstGeom prst="roundRect">
            <a:avLst>
              <a:gd name="adj" fmla="val 3661"/>
            </a:avLst>
          </a:prstGeom>
          <a:solidFill>
            <a:srgbClr val="3371A5"/>
          </a:solidFill>
          <a:ln/>
        </p:spPr>
        <p:txBody>
          <a:bodyPr/>
          <a:lstStyle/>
          <a:p>
            <a:endParaRPr lang="en-US"/>
          </a:p>
        </p:txBody>
      </p:sp>
      <p:sp>
        <p:nvSpPr>
          <p:cNvPr id="6" name="Text 3"/>
          <p:cNvSpPr/>
          <p:nvPr/>
        </p:nvSpPr>
        <p:spPr>
          <a:xfrm>
            <a:off x="560189" y="2093714"/>
            <a:ext cx="1997273" cy="192509"/>
          </a:xfrm>
          <a:prstGeom prst="rect">
            <a:avLst/>
          </a:prstGeom>
          <a:noFill/>
          <a:ln/>
        </p:spPr>
        <p:txBody>
          <a:bodyPr wrap="none" lIns="0" tIns="0" rIns="0" bIns="0" rtlCol="0" anchor="t"/>
          <a:lstStyle/>
          <a:p>
            <a:pPr marL="0" indent="0" algn="l">
              <a:lnSpc>
                <a:spcPct val="104000"/>
              </a:lnSpc>
              <a:buNone/>
            </a:pPr>
            <a:r>
              <a:rPr lang="en-US" sz="1200" dirty="0">
                <a:solidFill>
                  <a:srgbClr val="FFFFFF"/>
                </a:solidFill>
                <a:latin typeface="Funnel Display" pitchFamily="34" charset="0"/>
                <a:ea typeface="Funnel Display" pitchFamily="34" charset="-122"/>
                <a:cs typeface="Funnel Display" pitchFamily="34" charset="-120"/>
              </a:rPr>
              <a:t>Traditional Focus</a:t>
            </a:r>
            <a:endParaRPr lang="en-US" sz="1200" dirty="0"/>
          </a:p>
        </p:txBody>
      </p:sp>
      <p:sp>
        <p:nvSpPr>
          <p:cNvPr id="7" name="Text 4"/>
          <p:cNvSpPr/>
          <p:nvPr/>
        </p:nvSpPr>
        <p:spPr>
          <a:xfrm>
            <a:off x="560189" y="2417118"/>
            <a:ext cx="2672507" cy="1812503"/>
          </a:xfrm>
          <a:prstGeom prst="rect">
            <a:avLst/>
          </a:prstGeom>
          <a:noFill/>
          <a:ln/>
        </p:spPr>
        <p:txBody>
          <a:bodyPr wrap="square" lIns="0" tIns="0" rIns="0" bIns="0" rtlCol="0" anchor="t">
            <a:normAutofit/>
          </a:bodyPr>
          <a:lstStyle/>
          <a:p>
            <a:pPr marL="342900" indent="-342900" algn="l">
              <a:lnSpc>
                <a:spcPct val="133000"/>
              </a:lnSpc>
              <a:buSzPct val="100000"/>
              <a:buChar char="•"/>
            </a:pPr>
            <a:r>
              <a:rPr lang="en-US" sz="1000" dirty="0">
                <a:solidFill>
                  <a:srgbClr val="FFFFFF"/>
                </a:solidFill>
                <a:latin typeface="Funnel Sans" pitchFamily="34" charset="0"/>
                <a:ea typeface="Funnel Sans" pitchFamily="34" charset="-122"/>
                <a:cs typeface="Funnel Sans" pitchFamily="34" charset="-120"/>
              </a:rPr>
              <a:t>Facilitating planning sessions and retrospectives</a:t>
            </a:r>
            <a:endParaRPr lang="en-US" sz="1000" dirty="0"/>
          </a:p>
          <a:p>
            <a:pPr marL="342900" indent="-342900" algn="l">
              <a:lnSpc>
                <a:spcPct val="133000"/>
              </a:lnSpc>
              <a:buSzPct val="100000"/>
              <a:buChar char="•"/>
            </a:pPr>
            <a:r>
              <a:rPr lang="en-US" sz="1000" dirty="0">
                <a:solidFill>
                  <a:srgbClr val="FFFFFF"/>
                </a:solidFill>
                <a:latin typeface="Funnel Sans" pitchFamily="34" charset="0"/>
                <a:ea typeface="Funnel Sans" pitchFamily="34" charset="-122"/>
                <a:cs typeface="Funnel Sans" pitchFamily="34" charset="-120"/>
              </a:rPr>
              <a:t>Tracking metrics and sprint performance manually</a:t>
            </a:r>
            <a:endParaRPr lang="en-US" sz="1000" dirty="0"/>
          </a:p>
          <a:p>
            <a:pPr marL="342900" indent="-342900" algn="l">
              <a:lnSpc>
                <a:spcPct val="133000"/>
              </a:lnSpc>
              <a:buSzPct val="100000"/>
              <a:buChar char="•"/>
            </a:pPr>
            <a:r>
              <a:rPr lang="en-US" sz="1000" dirty="0">
                <a:solidFill>
                  <a:srgbClr val="FFFFFF"/>
                </a:solidFill>
                <a:latin typeface="Funnel Sans" pitchFamily="34" charset="0"/>
                <a:ea typeface="Funnel Sans" pitchFamily="34" charset="-122"/>
                <a:cs typeface="Funnel Sans" pitchFamily="34" charset="-120"/>
              </a:rPr>
              <a:t>Identifying impediments through observation</a:t>
            </a:r>
            <a:endParaRPr lang="en-US" sz="1000" dirty="0"/>
          </a:p>
          <a:p>
            <a:pPr marL="342900" indent="-342900" algn="l">
              <a:lnSpc>
                <a:spcPct val="133000"/>
              </a:lnSpc>
              <a:buSzPct val="100000"/>
              <a:buChar char="•"/>
            </a:pPr>
            <a:r>
              <a:rPr lang="en-US" sz="1000" dirty="0">
                <a:solidFill>
                  <a:srgbClr val="FFFFFF"/>
                </a:solidFill>
                <a:latin typeface="Funnel Sans" pitchFamily="34" charset="0"/>
                <a:ea typeface="Funnel Sans" pitchFamily="34" charset="-122"/>
                <a:cs typeface="Funnel Sans" pitchFamily="34" charset="-120"/>
              </a:rPr>
              <a:t>Coaching Scrum Masters and Product Owners</a:t>
            </a:r>
            <a:endParaRPr lang="en-US" sz="1000" dirty="0"/>
          </a:p>
        </p:txBody>
      </p:sp>
      <p:sp>
        <p:nvSpPr>
          <p:cNvPr id="8" name="Text 5"/>
          <p:cNvSpPr/>
          <p:nvPr/>
        </p:nvSpPr>
        <p:spPr>
          <a:xfrm>
            <a:off x="3593455" y="2093714"/>
            <a:ext cx="2328639" cy="192509"/>
          </a:xfrm>
          <a:prstGeom prst="rect">
            <a:avLst/>
          </a:prstGeom>
          <a:noFill/>
          <a:ln/>
        </p:spPr>
        <p:txBody>
          <a:bodyPr wrap="none" lIns="0" tIns="0" rIns="0" bIns="0" rtlCol="0" anchor="t"/>
          <a:lstStyle/>
          <a:p>
            <a:pPr marL="0" indent="0" algn="l">
              <a:lnSpc>
                <a:spcPct val="104000"/>
              </a:lnSpc>
              <a:buNone/>
            </a:pPr>
            <a:r>
              <a:rPr lang="en-US" sz="1200" dirty="0">
                <a:solidFill>
                  <a:srgbClr val="051D3A"/>
                </a:solidFill>
                <a:latin typeface="Funnel Display" pitchFamily="34" charset="0"/>
                <a:ea typeface="Funnel Display" pitchFamily="34" charset="-122"/>
                <a:cs typeface="Funnel Display" pitchFamily="34" charset="-120"/>
              </a:rPr>
              <a:t>The AI-Augmented Coach</a:t>
            </a:r>
            <a:endParaRPr lang="en-US" sz="1200" dirty="0"/>
          </a:p>
        </p:txBody>
      </p:sp>
      <p:sp>
        <p:nvSpPr>
          <p:cNvPr id="9" name="Text 6"/>
          <p:cNvSpPr/>
          <p:nvPr/>
        </p:nvSpPr>
        <p:spPr>
          <a:xfrm>
            <a:off x="3593455" y="2417118"/>
            <a:ext cx="2745730" cy="2002408"/>
          </a:xfrm>
          <a:prstGeom prst="rect">
            <a:avLst/>
          </a:prstGeom>
          <a:noFill/>
          <a:ln/>
        </p:spPr>
        <p:txBody>
          <a:bodyPr wrap="square" lIns="0" tIns="0" rIns="0" bIns="0" rtlCol="0" anchor="t">
            <a:normAutofit/>
          </a:bodyPr>
          <a:lstStyle/>
          <a:p>
            <a:pPr marL="0" indent="0" algn="l">
              <a:lnSpc>
                <a:spcPct val="133000"/>
              </a:lnSpc>
              <a:spcAft>
                <a:spcPts val="900"/>
              </a:spcAft>
              <a:buNone/>
            </a:pPr>
            <a:r>
              <a:rPr lang="en-US" sz="1000" dirty="0">
                <a:solidFill>
                  <a:srgbClr val="2B3541"/>
                </a:solidFill>
                <a:latin typeface="Funnel Sans" pitchFamily="34" charset="0"/>
                <a:ea typeface="Funnel Sans" pitchFamily="34" charset="-122"/>
                <a:cs typeface="Funnel Sans" pitchFamily="34" charset="-120"/>
              </a:rPr>
              <a:t>Today's Agile environments generate massive amounts of data through tools like Azure DevOps, Jira, GitHub, and Microsoft Teams. AI analyzes this information continuously — surfacing patterns and risks that manual methods miss.</a:t>
            </a:r>
            <a:endParaRPr lang="en-US" sz="1000" dirty="0"/>
          </a:p>
          <a:p>
            <a:pPr marL="0" indent="0" algn="l">
              <a:lnSpc>
                <a:spcPct val="133000"/>
              </a:lnSpc>
              <a:buNone/>
            </a:pPr>
            <a:r>
              <a:rPr lang="en-US" sz="1000" dirty="0">
                <a:solidFill>
                  <a:srgbClr val="2B3541"/>
                </a:solidFill>
                <a:latin typeface="Funnel Sans" pitchFamily="34" charset="0"/>
                <a:ea typeface="Funnel Sans" pitchFamily="34" charset="-122"/>
                <a:cs typeface="Funnel Sans" pitchFamily="34" charset="-120"/>
              </a:rPr>
              <a:t>The modern Agile Coach is becoming a </a:t>
            </a:r>
            <a:r>
              <a:rPr lang="en-US" sz="1000" b="1" dirty="0">
                <a:solidFill>
                  <a:srgbClr val="2B3541"/>
                </a:solidFill>
                <a:latin typeface="Funnel Sans" pitchFamily="34" charset="0"/>
                <a:ea typeface="Funnel Sans" pitchFamily="34" charset="-122"/>
                <a:cs typeface="Funnel Sans" pitchFamily="34" charset="-120"/>
              </a:rPr>
              <a:t>strategic advisor</a:t>
            </a:r>
            <a:r>
              <a:rPr lang="en-US" sz="1000" dirty="0">
                <a:solidFill>
                  <a:srgbClr val="2B3541"/>
                </a:solidFill>
                <a:latin typeface="Funnel Sans" pitchFamily="34" charset="0"/>
                <a:ea typeface="Funnel Sans" pitchFamily="34" charset="-122"/>
                <a:cs typeface="Funnel Sans" pitchFamily="34" charset="-120"/>
              </a:rPr>
              <a:t> who combines human expertise with AI-powered intelligence.</a:t>
            </a:r>
            <a:endParaRPr lang="en-US" sz="10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523577" y="653728"/>
            <a:ext cx="4597822" cy="384944"/>
          </a:xfrm>
          <a:prstGeom prst="rect">
            <a:avLst/>
          </a:prstGeom>
          <a:noFill/>
          <a:ln/>
        </p:spPr>
        <p:txBody>
          <a:bodyPr wrap="none" lIns="0" tIns="0" rIns="0" bIns="0" rtlCol="0" anchor="t"/>
          <a:lstStyle/>
          <a:p>
            <a:pPr marL="0" indent="0" algn="l">
              <a:lnSpc>
                <a:spcPct val="104000"/>
              </a:lnSpc>
              <a:buNone/>
            </a:pPr>
            <a:r>
              <a:rPr lang="en-US" sz="2400" dirty="0">
                <a:solidFill>
                  <a:srgbClr val="051D3A"/>
                </a:solidFill>
                <a:latin typeface="Funnel Display" pitchFamily="34" charset="0"/>
                <a:ea typeface="Funnel Display" pitchFamily="34" charset="-122"/>
                <a:cs typeface="Funnel Display" pitchFamily="34" charset="-120"/>
              </a:rPr>
              <a:t>AI-Powered Delivery Insights</a:t>
            </a:r>
            <a:endParaRPr lang="en-US" sz="2400" dirty="0"/>
          </a:p>
        </p:txBody>
      </p:sp>
      <p:sp>
        <p:nvSpPr>
          <p:cNvPr id="3" name="Text 1"/>
          <p:cNvSpPr/>
          <p:nvPr/>
        </p:nvSpPr>
        <p:spPr>
          <a:xfrm>
            <a:off x="523577" y="1300460"/>
            <a:ext cx="8096845" cy="418802"/>
          </a:xfrm>
          <a:prstGeom prst="rect">
            <a:avLst/>
          </a:prstGeom>
          <a:noFill/>
          <a:ln/>
        </p:spPr>
        <p:txBody>
          <a:bodyPr wrap="square" lIns="0" tIns="0" rIns="0" bIns="0" rtlCol="0" anchor="t">
            <a:normAutofit/>
          </a:bodyPr>
          <a:lstStyle/>
          <a:p>
            <a:pPr marL="0" indent="0" algn="l">
              <a:lnSpc>
                <a:spcPct val="133000"/>
              </a:lnSpc>
              <a:buNone/>
            </a:pPr>
            <a:r>
              <a:rPr lang="en-US" sz="1000" dirty="0">
                <a:solidFill>
                  <a:srgbClr val="2B3541"/>
                </a:solidFill>
                <a:latin typeface="Funnel Sans" pitchFamily="34" charset="0"/>
                <a:ea typeface="Funnel Sans" pitchFamily="34" charset="-122"/>
                <a:cs typeface="Funnel Sans" pitchFamily="34" charset="-120"/>
              </a:rPr>
              <a:t>One of AI's most significant contributions is transforming raw delivery data into actionable intelligence — enabling coaches to move from </a:t>
            </a:r>
            <a:r>
              <a:rPr lang="en-US" sz="1000" b="1" dirty="0">
                <a:solidFill>
                  <a:srgbClr val="2B3541"/>
                </a:solidFill>
                <a:latin typeface="Funnel Sans" pitchFamily="34" charset="0"/>
                <a:ea typeface="Funnel Sans" pitchFamily="34" charset="-122"/>
                <a:cs typeface="Funnel Sans" pitchFamily="34" charset="-120"/>
              </a:rPr>
              <a:t>reactive problem-solving to proactive performance improvement</a:t>
            </a:r>
            <a:r>
              <a:rPr lang="en-US" sz="1000" dirty="0">
                <a:solidFill>
                  <a:srgbClr val="2B3541"/>
                </a:solidFill>
                <a:latin typeface="Funnel Sans" pitchFamily="34" charset="0"/>
                <a:ea typeface="Funnel Sans" pitchFamily="34" charset="-122"/>
                <a:cs typeface="Funnel Sans" pitchFamily="34" charset="-120"/>
              </a:rPr>
              <a:t>.</a:t>
            </a:r>
            <a:endParaRPr lang="en-US" sz="1000" dirty="0"/>
          </a:p>
        </p:txBody>
      </p:sp>
      <p:pic>
        <p:nvPicPr>
          <p:cNvPr id="4"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23577" y="1866528"/>
            <a:ext cx="327273" cy="327273"/>
          </a:xfrm>
          <a:prstGeom prst="rect">
            <a:avLst/>
          </a:prstGeom>
        </p:spPr>
      </p:pic>
      <p:sp>
        <p:nvSpPr>
          <p:cNvPr id="5" name="Text 2"/>
          <p:cNvSpPr/>
          <p:nvPr/>
        </p:nvSpPr>
        <p:spPr>
          <a:xfrm>
            <a:off x="523577" y="2357438"/>
            <a:ext cx="1695152" cy="192509"/>
          </a:xfrm>
          <a:prstGeom prst="rect">
            <a:avLst/>
          </a:prstGeom>
          <a:noFill/>
          <a:ln/>
        </p:spPr>
        <p:txBody>
          <a:bodyPr wrap="none" lIns="0" tIns="0" rIns="0" bIns="0" rtlCol="0" anchor="t"/>
          <a:lstStyle/>
          <a:p>
            <a:pPr marL="0" indent="0" algn="l">
              <a:lnSpc>
                <a:spcPct val="104000"/>
              </a:lnSpc>
              <a:buNone/>
            </a:pPr>
            <a:r>
              <a:rPr lang="en-US" sz="1200" dirty="0">
                <a:solidFill>
                  <a:srgbClr val="2B3541"/>
                </a:solidFill>
                <a:latin typeface="Funnel Display" pitchFamily="34" charset="0"/>
                <a:ea typeface="Funnel Display" pitchFamily="34" charset="-122"/>
                <a:cs typeface="Funnel Display" pitchFamily="34" charset="-120"/>
              </a:rPr>
              <a:t>Velocity &amp; Predictability</a:t>
            </a:r>
            <a:endParaRPr lang="en-US" sz="1200" dirty="0"/>
          </a:p>
        </p:txBody>
      </p:sp>
      <p:sp>
        <p:nvSpPr>
          <p:cNvPr id="6" name="Text 3"/>
          <p:cNvSpPr/>
          <p:nvPr/>
        </p:nvSpPr>
        <p:spPr>
          <a:xfrm>
            <a:off x="523577" y="2628454"/>
            <a:ext cx="3966567" cy="418802"/>
          </a:xfrm>
          <a:prstGeom prst="rect">
            <a:avLst/>
          </a:prstGeom>
          <a:noFill/>
          <a:ln/>
        </p:spPr>
        <p:txBody>
          <a:bodyPr wrap="square" lIns="0" tIns="0" rIns="0" bIns="0" rtlCol="0" anchor="t">
            <a:normAutofit/>
          </a:bodyPr>
          <a:lstStyle/>
          <a:p>
            <a:pPr marL="0" indent="0" algn="l">
              <a:lnSpc>
                <a:spcPct val="133000"/>
              </a:lnSpc>
              <a:buNone/>
            </a:pPr>
            <a:r>
              <a:rPr lang="en-US" sz="1000" dirty="0">
                <a:solidFill>
                  <a:srgbClr val="2B3541"/>
                </a:solidFill>
                <a:latin typeface="Funnel Sans" pitchFamily="34" charset="0"/>
                <a:ea typeface="Funnel Sans" pitchFamily="34" charset="-122"/>
                <a:cs typeface="Funnel Sans" pitchFamily="34" charset="-120"/>
              </a:rPr>
              <a:t>Detect inconsistent velocity trends across sprints before they become release failures, enabling earlier intervention.</a:t>
            </a:r>
            <a:endParaRPr lang="en-US" sz="1000" dirty="0"/>
          </a:p>
        </p:txBody>
      </p:sp>
      <p:pic>
        <p:nvPicPr>
          <p:cNvPr id="7"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653781" y="1866528"/>
            <a:ext cx="327273" cy="327273"/>
          </a:xfrm>
          <a:prstGeom prst="rect">
            <a:avLst/>
          </a:prstGeom>
        </p:spPr>
      </p:pic>
      <p:sp>
        <p:nvSpPr>
          <p:cNvPr id="8" name="Text 4"/>
          <p:cNvSpPr/>
          <p:nvPr/>
        </p:nvSpPr>
        <p:spPr>
          <a:xfrm>
            <a:off x="4653781" y="2357438"/>
            <a:ext cx="1540073" cy="192509"/>
          </a:xfrm>
          <a:prstGeom prst="rect">
            <a:avLst/>
          </a:prstGeom>
          <a:noFill/>
          <a:ln/>
        </p:spPr>
        <p:txBody>
          <a:bodyPr wrap="none" lIns="0" tIns="0" rIns="0" bIns="0" rtlCol="0" anchor="t"/>
          <a:lstStyle/>
          <a:p>
            <a:pPr marL="0" indent="0" algn="l">
              <a:lnSpc>
                <a:spcPct val="104000"/>
              </a:lnSpc>
              <a:buNone/>
            </a:pPr>
            <a:r>
              <a:rPr lang="en-US" sz="1200" dirty="0">
                <a:solidFill>
                  <a:srgbClr val="2B3541"/>
                </a:solidFill>
                <a:latin typeface="Funnel Display" pitchFamily="34" charset="0"/>
                <a:ea typeface="Funnel Display" pitchFamily="34" charset="-122"/>
                <a:cs typeface="Funnel Display" pitchFamily="34" charset="-120"/>
              </a:rPr>
              <a:t>Risk Indicators</a:t>
            </a:r>
            <a:endParaRPr lang="en-US" sz="1200" dirty="0"/>
          </a:p>
        </p:txBody>
      </p:sp>
      <p:sp>
        <p:nvSpPr>
          <p:cNvPr id="9" name="Text 5"/>
          <p:cNvSpPr/>
          <p:nvPr/>
        </p:nvSpPr>
        <p:spPr>
          <a:xfrm>
            <a:off x="4653781" y="2628454"/>
            <a:ext cx="3966642" cy="418802"/>
          </a:xfrm>
          <a:prstGeom prst="rect">
            <a:avLst/>
          </a:prstGeom>
          <a:noFill/>
          <a:ln/>
        </p:spPr>
        <p:txBody>
          <a:bodyPr wrap="square" lIns="0" tIns="0" rIns="0" bIns="0" rtlCol="0" anchor="t">
            <a:normAutofit/>
          </a:bodyPr>
          <a:lstStyle/>
          <a:p>
            <a:pPr marL="0" indent="0" algn="l">
              <a:lnSpc>
                <a:spcPct val="133000"/>
              </a:lnSpc>
              <a:buNone/>
            </a:pPr>
            <a:r>
              <a:rPr lang="en-US" sz="1000" dirty="0">
                <a:solidFill>
                  <a:srgbClr val="2B3541"/>
                </a:solidFill>
                <a:latin typeface="Funnel Sans" pitchFamily="34" charset="0"/>
                <a:ea typeface="Funnel Sans" pitchFamily="34" charset="-122"/>
                <a:cs typeface="Funnel Sans" pitchFamily="34" charset="-120"/>
              </a:rPr>
              <a:t>Surface growing technical debt, increasing defect rates, and workflow bottlenecks across multiple teams simultaneously.</a:t>
            </a:r>
            <a:endParaRPr lang="en-US" sz="1000" dirty="0"/>
          </a:p>
        </p:txBody>
      </p:sp>
      <p:pic>
        <p:nvPicPr>
          <p:cNvPr id="10" name="Image 2"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23577" y="3309045"/>
            <a:ext cx="327273" cy="327273"/>
          </a:xfrm>
          <a:prstGeom prst="rect">
            <a:avLst/>
          </a:prstGeom>
        </p:spPr>
      </p:pic>
      <p:sp>
        <p:nvSpPr>
          <p:cNvPr id="11" name="Text 6"/>
          <p:cNvSpPr/>
          <p:nvPr/>
        </p:nvSpPr>
        <p:spPr>
          <a:xfrm>
            <a:off x="523577" y="3799954"/>
            <a:ext cx="1540073" cy="192509"/>
          </a:xfrm>
          <a:prstGeom prst="rect">
            <a:avLst/>
          </a:prstGeom>
          <a:noFill/>
          <a:ln/>
        </p:spPr>
        <p:txBody>
          <a:bodyPr wrap="none" lIns="0" tIns="0" rIns="0" bIns="0" rtlCol="0" anchor="t"/>
          <a:lstStyle/>
          <a:p>
            <a:pPr marL="0" indent="0" algn="l">
              <a:lnSpc>
                <a:spcPct val="104000"/>
              </a:lnSpc>
              <a:buNone/>
            </a:pPr>
            <a:r>
              <a:rPr lang="en-US" sz="1200" dirty="0">
                <a:solidFill>
                  <a:srgbClr val="2B3541"/>
                </a:solidFill>
                <a:latin typeface="Funnel Display" pitchFamily="34" charset="0"/>
                <a:ea typeface="Funnel Display" pitchFamily="34" charset="-122"/>
                <a:cs typeface="Funnel Display" pitchFamily="34" charset="-120"/>
              </a:rPr>
              <a:t>Capacity Concerns</a:t>
            </a:r>
            <a:endParaRPr lang="en-US" sz="1200" dirty="0"/>
          </a:p>
        </p:txBody>
      </p:sp>
      <p:sp>
        <p:nvSpPr>
          <p:cNvPr id="12" name="Text 7"/>
          <p:cNvSpPr/>
          <p:nvPr/>
        </p:nvSpPr>
        <p:spPr>
          <a:xfrm>
            <a:off x="523577" y="4070970"/>
            <a:ext cx="3966567" cy="418802"/>
          </a:xfrm>
          <a:prstGeom prst="rect">
            <a:avLst/>
          </a:prstGeom>
          <a:noFill/>
          <a:ln/>
        </p:spPr>
        <p:txBody>
          <a:bodyPr wrap="square" lIns="0" tIns="0" rIns="0" bIns="0" rtlCol="0" anchor="t">
            <a:normAutofit/>
          </a:bodyPr>
          <a:lstStyle/>
          <a:p>
            <a:pPr marL="0" indent="0" algn="l">
              <a:lnSpc>
                <a:spcPct val="133000"/>
              </a:lnSpc>
              <a:buNone/>
            </a:pPr>
            <a:r>
              <a:rPr lang="en-US" sz="1000" dirty="0">
                <a:solidFill>
                  <a:srgbClr val="2B3541"/>
                </a:solidFill>
                <a:latin typeface="Funnel Sans" pitchFamily="34" charset="0"/>
                <a:ea typeface="Funnel Sans" pitchFamily="34" charset="-122"/>
                <a:cs typeface="Funnel Sans" pitchFamily="34" charset="-120"/>
              </a:rPr>
              <a:t>Monitor team capacity trends and flag overloaded members before burnout affects delivery quality.</a:t>
            </a:r>
            <a:endParaRPr lang="en-US" sz="1000" dirty="0"/>
          </a:p>
        </p:txBody>
      </p:sp>
      <p:pic>
        <p:nvPicPr>
          <p:cNvPr id="13" name="Image 3" descr="preencoded.png"/>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4653781" y="3309045"/>
            <a:ext cx="327273" cy="327273"/>
          </a:xfrm>
          <a:prstGeom prst="rect">
            <a:avLst/>
          </a:prstGeom>
        </p:spPr>
      </p:pic>
      <p:sp>
        <p:nvSpPr>
          <p:cNvPr id="14" name="Text 8"/>
          <p:cNvSpPr/>
          <p:nvPr/>
        </p:nvSpPr>
        <p:spPr>
          <a:xfrm>
            <a:off x="4653781" y="3799954"/>
            <a:ext cx="1540073" cy="192509"/>
          </a:xfrm>
          <a:prstGeom prst="rect">
            <a:avLst/>
          </a:prstGeom>
          <a:noFill/>
          <a:ln/>
        </p:spPr>
        <p:txBody>
          <a:bodyPr wrap="none" lIns="0" tIns="0" rIns="0" bIns="0" rtlCol="0" anchor="t"/>
          <a:lstStyle/>
          <a:p>
            <a:pPr marL="0" indent="0" algn="l">
              <a:lnSpc>
                <a:spcPct val="104000"/>
              </a:lnSpc>
              <a:buNone/>
            </a:pPr>
            <a:r>
              <a:rPr lang="en-US" sz="1200" dirty="0">
                <a:solidFill>
                  <a:srgbClr val="2B3541"/>
                </a:solidFill>
                <a:latin typeface="Funnel Display" pitchFamily="34" charset="0"/>
                <a:ea typeface="Funnel Display" pitchFamily="34" charset="-122"/>
                <a:cs typeface="Funnel Display" pitchFamily="34" charset="-120"/>
              </a:rPr>
              <a:t>Root Cause Analysis</a:t>
            </a:r>
            <a:endParaRPr lang="en-US" sz="1200" dirty="0"/>
          </a:p>
        </p:txBody>
      </p:sp>
      <p:sp>
        <p:nvSpPr>
          <p:cNvPr id="15" name="Text 9"/>
          <p:cNvSpPr/>
          <p:nvPr/>
        </p:nvSpPr>
        <p:spPr>
          <a:xfrm>
            <a:off x="4653781" y="4070970"/>
            <a:ext cx="3966642" cy="418802"/>
          </a:xfrm>
          <a:prstGeom prst="rect">
            <a:avLst/>
          </a:prstGeom>
          <a:noFill/>
          <a:ln/>
        </p:spPr>
        <p:txBody>
          <a:bodyPr wrap="square" lIns="0" tIns="0" rIns="0" bIns="0" rtlCol="0" anchor="t">
            <a:normAutofit/>
          </a:bodyPr>
          <a:lstStyle/>
          <a:p>
            <a:pPr marL="0" indent="0" algn="l">
              <a:lnSpc>
                <a:spcPct val="133000"/>
              </a:lnSpc>
              <a:buNone/>
            </a:pPr>
            <a:r>
              <a:rPr lang="en-US" sz="1000" dirty="0">
                <a:solidFill>
                  <a:srgbClr val="2B3541"/>
                </a:solidFill>
                <a:latin typeface="Funnel Sans" pitchFamily="34" charset="0"/>
                <a:ea typeface="Funnel Sans" pitchFamily="34" charset="-122"/>
                <a:cs typeface="Funnel Sans" pitchFamily="34" charset="-120"/>
              </a:rPr>
              <a:t>Analyze months of sprint data to identify systemic patterns that isolated sprint reviews would never reveal.</a:t>
            </a:r>
            <a:endParaRPr lang="en-US" sz="10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Shape 0"/>
          <p:cNvSpPr/>
          <p:nvPr/>
        </p:nvSpPr>
        <p:spPr>
          <a:xfrm>
            <a:off x="523577" y="644054"/>
            <a:ext cx="1075209" cy="255463"/>
          </a:xfrm>
          <a:prstGeom prst="roundRect">
            <a:avLst>
              <a:gd name="adj" fmla="val 17218"/>
            </a:avLst>
          </a:prstGeom>
          <a:noFill/>
          <a:ln w="4763">
            <a:solidFill>
              <a:srgbClr val="3371A5"/>
            </a:solidFill>
            <a:prstDash val="solid"/>
          </a:ln>
        </p:spPr>
        <p:txBody>
          <a:bodyPr/>
          <a:lstStyle/>
          <a:p>
            <a:endParaRPr lang="en-US"/>
          </a:p>
        </p:txBody>
      </p:sp>
      <p:sp>
        <p:nvSpPr>
          <p:cNvPr id="3" name="Text 1"/>
          <p:cNvSpPr/>
          <p:nvPr/>
        </p:nvSpPr>
        <p:spPr>
          <a:xfrm>
            <a:off x="606847" y="688032"/>
            <a:ext cx="1365870" cy="167506"/>
          </a:xfrm>
          <a:prstGeom prst="rect">
            <a:avLst/>
          </a:prstGeom>
          <a:noFill/>
          <a:ln/>
        </p:spPr>
        <p:txBody>
          <a:bodyPr wrap="none" lIns="0" tIns="0" rIns="0" bIns="0" rtlCol="0" anchor="t"/>
          <a:lstStyle/>
          <a:p>
            <a:pPr marL="0" indent="0" algn="l">
              <a:lnSpc>
                <a:spcPct val="133000"/>
              </a:lnSpc>
              <a:buNone/>
            </a:pPr>
            <a:r>
              <a:rPr lang="en-US" sz="800" dirty="0">
                <a:solidFill>
                  <a:srgbClr val="3371A5"/>
                </a:solidFill>
                <a:latin typeface="Funnel Sans" pitchFamily="34" charset="0"/>
                <a:ea typeface="Funnel Sans" pitchFamily="34" charset="-122"/>
                <a:cs typeface="Funnel Sans" pitchFamily="34" charset="-120"/>
              </a:rPr>
              <a:t>SPRINT PLANNING</a:t>
            </a:r>
            <a:endParaRPr lang="en-US" sz="800" dirty="0"/>
          </a:p>
        </p:txBody>
      </p:sp>
      <p:sp>
        <p:nvSpPr>
          <p:cNvPr id="4" name="Text 2"/>
          <p:cNvSpPr/>
          <p:nvPr/>
        </p:nvSpPr>
        <p:spPr>
          <a:xfrm>
            <a:off x="523577" y="951830"/>
            <a:ext cx="4225379" cy="769888"/>
          </a:xfrm>
          <a:prstGeom prst="rect">
            <a:avLst/>
          </a:prstGeom>
          <a:noFill/>
          <a:ln/>
        </p:spPr>
        <p:txBody>
          <a:bodyPr wrap="square" lIns="0" tIns="0" rIns="0" bIns="0" rtlCol="0" anchor="t">
            <a:normAutofit/>
          </a:bodyPr>
          <a:lstStyle/>
          <a:p>
            <a:pPr marL="0" indent="0" algn="l">
              <a:lnSpc>
                <a:spcPct val="104000"/>
              </a:lnSpc>
              <a:buNone/>
            </a:pPr>
            <a:r>
              <a:rPr lang="en-US" sz="2400" dirty="0">
                <a:solidFill>
                  <a:srgbClr val="051D3A"/>
                </a:solidFill>
                <a:latin typeface="Funnel Display" pitchFamily="34" charset="0"/>
                <a:ea typeface="Funnel Display" pitchFamily="34" charset="-122"/>
                <a:cs typeface="Funnel Display" pitchFamily="34" charset="-120"/>
              </a:rPr>
              <a:t>Smarter Planning, Better Commitments</a:t>
            </a:r>
            <a:endParaRPr lang="en-US" sz="2400" dirty="0"/>
          </a:p>
        </p:txBody>
      </p:sp>
      <p:sp>
        <p:nvSpPr>
          <p:cNvPr id="5" name="Text 3"/>
          <p:cNvSpPr/>
          <p:nvPr/>
        </p:nvSpPr>
        <p:spPr>
          <a:xfrm>
            <a:off x="523577" y="1852613"/>
            <a:ext cx="4225379" cy="837605"/>
          </a:xfrm>
          <a:prstGeom prst="rect">
            <a:avLst/>
          </a:prstGeom>
          <a:noFill/>
          <a:ln/>
        </p:spPr>
        <p:txBody>
          <a:bodyPr wrap="square" lIns="0" tIns="0" rIns="0" bIns="0" rtlCol="0" anchor="t">
            <a:normAutofit/>
          </a:bodyPr>
          <a:lstStyle/>
          <a:p>
            <a:pPr marL="0" indent="0" algn="l">
              <a:lnSpc>
                <a:spcPct val="133000"/>
              </a:lnSpc>
              <a:buNone/>
            </a:pPr>
            <a:r>
              <a:rPr lang="en-US" sz="1000" dirty="0">
                <a:solidFill>
                  <a:srgbClr val="2B3541"/>
                </a:solidFill>
                <a:latin typeface="Funnel Sans" pitchFamily="34" charset="0"/>
                <a:ea typeface="Funnel Sans" pitchFamily="34" charset="-122"/>
                <a:cs typeface="Funnel Sans" pitchFamily="34" charset="-120"/>
              </a:rPr>
              <a:t>Sprint planning requires balancing capacity, priorities, dependencies, and delivery risk — often under time pressure. AI-powered tools bring objective data to planning conversations that were once driven entirely by intuition.</a:t>
            </a:r>
            <a:endParaRPr lang="en-US" sz="1000" dirty="0"/>
          </a:p>
        </p:txBody>
      </p:sp>
      <p:sp>
        <p:nvSpPr>
          <p:cNvPr id="6" name="Text 4"/>
          <p:cNvSpPr/>
          <p:nvPr/>
        </p:nvSpPr>
        <p:spPr>
          <a:xfrm>
            <a:off x="523577" y="2808015"/>
            <a:ext cx="4225379" cy="1184300"/>
          </a:xfrm>
          <a:prstGeom prst="rect">
            <a:avLst/>
          </a:prstGeom>
          <a:noFill/>
          <a:ln/>
        </p:spPr>
        <p:txBody>
          <a:bodyPr wrap="square" lIns="0" tIns="0" rIns="0" bIns="0" rtlCol="0" anchor="t">
            <a:normAutofit/>
          </a:bodyPr>
          <a:lstStyle/>
          <a:p>
            <a:pPr marL="342900" indent="-342900" algn="l">
              <a:lnSpc>
                <a:spcPct val="133000"/>
              </a:lnSpc>
              <a:buSzPct val="100000"/>
              <a:buChar char="•"/>
            </a:pPr>
            <a:r>
              <a:rPr lang="en-US" sz="1000" b="1" dirty="0">
                <a:solidFill>
                  <a:srgbClr val="2B3541"/>
                </a:solidFill>
                <a:latin typeface="Funnel Sans" pitchFamily="34" charset="0"/>
                <a:ea typeface="Funnel Sans" pitchFamily="34" charset="-122"/>
                <a:cs typeface="Funnel Sans" pitchFamily="34" charset="-120"/>
              </a:rPr>
              <a:t>Forecast sprint capacity</a:t>
            </a:r>
            <a:r>
              <a:rPr lang="en-US" sz="1000" dirty="0">
                <a:solidFill>
                  <a:srgbClr val="2B3541"/>
                </a:solidFill>
                <a:latin typeface="Funnel Sans" pitchFamily="34" charset="0"/>
                <a:ea typeface="Funnel Sans" pitchFamily="34" charset="-122"/>
                <a:cs typeface="Funnel Sans" pitchFamily="34" charset="-120"/>
              </a:rPr>
              <a:t> based on historical availability and velocity</a:t>
            </a:r>
            <a:endParaRPr lang="en-US" sz="1000" dirty="0"/>
          </a:p>
          <a:p>
            <a:pPr marL="342900" indent="-342900" algn="l">
              <a:lnSpc>
                <a:spcPct val="133000"/>
              </a:lnSpc>
              <a:buSzPct val="100000"/>
              <a:buChar char="•"/>
            </a:pPr>
            <a:r>
              <a:rPr lang="en-US" sz="1000" b="1" dirty="0">
                <a:solidFill>
                  <a:srgbClr val="2B3541"/>
                </a:solidFill>
                <a:latin typeface="Funnel Sans" pitchFamily="34" charset="0"/>
                <a:ea typeface="Funnel Sans" pitchFamily="34" charset="-122"/>
                <a:cs typeface="Funnel Sans" pitchFamily="34" charset="-120"/>
              </a:rPr>
              <a:t>Identify patterns</a:t>
            </a:r>
            <a:r>
              <a:rPr lang="en-US" sz="1000" dirty="0">
                <a:solidFill>
                  <a:srgbClr val="2B3541"/>
                </a:solidFill>
                <a:latin typeface="Funnel Sans" pitchFamily="34" charset="0"/>
                <a:ea typeface="Funnel Sans" pitchFamily="34" charset="-122"/>
                <a:cs typeface="Funnel Sans" pitchFamily="34" charset="-120"/>
              </a:rPr>
              <a:t> from past sprints to improve estimation accuracy</a:t>
            </a:r>
            <a:endParaRPr lang="en-US" sz="1000" dirty="0"/>
          </a:p>
          <a:p>
            <a:pPr marL="342900" indent="-342900" algn="l">
              <a:lnSpc>
                <a:spcPct val="133000"/>
              </a:lnSpc>
              <a:buSzPct val="100000"/>
              <a:buChar char="•"/>
            </a:pPr>
            <a:r>
              <a:rPr lang="en-US" sz="1000" b="1" dirty="0">
                <a:solidFill>
                  <a:srgbClr val="2B3541"/>
                </a:solidFill>
                <a:latin typeface="Funnel Sans" pitchFamily="34" charset="0"/>
                <a:ea typeface="Funnel Sans" pitchFamily="34" charset="-122"/>
                <a:cs typeface="Funnel Sans" pitchFamily="34" charset="-120"/>
              </a:rPr>
              <a:t>Highlight overloaded team members</a:t>
            </a:r>
            <a:r>
              <a:rPr lang="en-US" sz="1000" dirty="0">
                <a:solidFill>
                  <a:srgbClr val="2B3541"/>
                </a:solidFill>
                <a:latin typeface="Funnel Sans" pitchFamily="34" charset="0"/>
                <a:ea typeface="Funnel Sans" pitchFamily="34" charset="-122"/>
                <a:cs typeface="Funnel Sans" pitchFamily="34" charset="-120"/>
              </a:rPr>
              <a:t> before commitments are made</a:t>
            </a:r>
            <a:endParaRPr lang="en-US" sz="1000" dirty="0"/>
          </a:p>
          <a:p>
            <a:pPr marL="342900" indent="-342900" algn="l">
              <a:lnSpc>
                <a:spcPct val="133000"/>
              </a:lnSpc>
              <a:buSzPct val="100000"/>
              <a:buChar char="•"/>
            </a:pPr>
            <a:r>
              <a:rPr lang="en-US" sz="1000" b="1" dirty="0">
                <a:solidFill>
                  <a:srgbClr val="2B3541"/>
                </a:solidFill>
                <a:latin typeface="Funnel Sans" pitchFamily="34" charset="0"/>
                <a:ea typeface="Funnel Sans" pitchFamily="34" charset="-122"/>
                <a:cs typeface="Funnel Sans" pitchFamily="34" charset="-120"/>
              </a:rPr>
              <a:t>Predict delivery risks</a:t>
            </a:r>
            <a:r>
              <a:rPr lang="en-US" sz="1000" dirty="0">
                <a:solidFill>
                  <a:srgbClr val="2B3541"/>
                </a:solidFill>
                <a:latin typeface="Funnel Sans" pitchFamily="34" charset="0"/>
                <a:ea typeface="Funnel Sans" pitchFamily="34" charset="-122"/>
                <a:cs typeface="Funnel Sans" pitchFamily="34" charset="-120"/>
              </a:rPr>
              <a:t> and recommend realistic sprint scope</a:t>
            </a:r>
            <a:endParaRPr lang="en-US" sz="1000" dirty="0"/>
          </a:p>
        </p:txBody>
      </p:sp>
      <p:sp>
        <p:nvSpPr>
          <p:cNvPr id="7" name="Text 5"/>
          <p:cNvSpPr/>
          <p:nvPr/>
        </p:nvSpPr>
        <p:spPr>
          <a:xfrm>
            <a:off x="523577" y="4110112"/>
            <a:ext cx="4225379" cy="418802"/>
          </a:xfrm>
          <a:prstGeom prst="rect">
            <a:avLst/>
          </a:prstGeom>
          <a:noFill/>
          <a:ln/>
        </p:spPr>
        <p:txBody>
          <a:bodyPr wrap="square" lIns="0" tIns="0" rIns="0" bIns="0" rtlCol="0" anchor="t">
            <a:normAutofit/>
          </a:bodyPr>
          <a:lstStyle/>
          <a:p>
            <a:pPr marL="0" indent="0" algn="l">
              <a:lnSpc>
                <a:spcPct val="133000"/>
              </a:lnSpc>
              <a:buNone/>
            </a:pPr>
            <a:r>
              <a:rPr lang="en-US" sz="1000" dirty="0">
                <a:solidFill>
                  <a:srgbClr val="2B3541"/>
                </a:solidFill>
                <a:latin typeface="Funnel Sans" pitchFamily="34" charset="0"/>
                <a:ea typeface="Funnel Sans" pitchFamily="34" charset="-122"/>
                <a:cs typeface="Funnel Sans" pitchFamily="34" charset="-120"/>
              </a:rPr>
              <a:t>Agile Coaches can then redirect their energy toward facilitating strategic discussions — not gathering data manually.</a:t>
            </a:r>
            <a:endParaRPr lang="en-US" sz="1000" dirty="0"/>
          </a:p>
        </p:txBody>
      </p:sp>
      <p:pic>
        <p:nvPicPr>
          <p:cNvPr id="8" name="Image 0" descr="preencoded.png"/>
          <p:cNvPicPr>
            <a:picLocks noChangeAspect="1"/>
          </p:cNvPicPr>
          <p:nvPr/>
        </p:nvPicPr>
        <p:blipFill>
          <a:blip r:embed="rId3"/>
          <a:stretch>
            <a:fillRect/>
          </a:stretch>
        </p:blipFill>
        <p:spPr>
          <a:xfrm>
            <a:off x="5073104" y="644054"/>
            <a:ext cx="3552081" cy="355208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5715000" y="0"/>
            <a:ext cx="3429000" cy="5143500"/>
          </a:xfrm>
          <a:prstGeom prst="rect">
            <a:avLst/>
          </a:prstGeom>
        </p:spPr>
      </p:pic>
      <p:sp>
        <p:nvSpPr>
          <p:cNvPr id="3" name="Text 0"/>
          <p:cNvSpPr/>
          <p:nvPr/>
        </p:nvSpPr>
        <p:spPr>
          <a:xfrm>
            <a:off x="523577" y="364034"/>
            <a:ext cx="4667845" cy="685800"/>
          </a:xfrm>
          <a:prstGeom prst="rect">
            <a:avLst/>
          </a:prstGeom>
          <a:noFill/>
          <a:ln/>
        </p:spPr>
        <p:txBody>
          <a:bodyPr wrap="square" lIns="0" tIns="0" rIns="0" bIns="0" rtlCol="0" anchor="t">
            <a:normAutofit/>
          </a:bodyPr>
          <a:lstStyle/>
          <a:p>
            <a:pPr marL="0" indent="0" algn="l">
              <a:lnSpc>
                <a:spcPct val="104000"/>
              </a:lnSpc>
              <a:buNone/>
            </a:pPr>
            <a:r>
              <a:rPr lang="en-US" sz="2150" dirty="0">
                <a:solidFill>
                  <a:srgbClr val="051D3A"/>
                </a:solidFill>
                <a:latin typeface="Funnel Display" pitchFamily="34" charset="0"/>
                <a:ea typeface="Funnel Display" pitchFamily="34" charset="-122"/>
                <a:cs typeface="Funnel Display" pitchFamily="34" charset="-120"/>
              </a:rPr>
              <a:t>Transforming Retrospectives with AI</a:t>
            </a:r>
            <a:endParaRPr lang="en-US" sz="2150" dirty="0"/>
          </a:p>
        </p:txBody>
      </p:sp>
      <p:sp>
        <p:nvSpPr>
          <p:cNvPr id="4" name="Text 1"/>
          <p:cNvSpPr/>
          <p:nvPr/>
        </p:nvSpPr>
        <p:spPr>
          <a:xfrm>
            <a:off x="523577" y="1205582"/>
            <a:ext cx="4667845" cy="529084"/>
          </a:xfrm>
          <a:prstGeom prst="rect">
            <a:avLst/>
          </a:prstGeom>
          <a:noFill/>
          <a:ln/>
        </p:spPr>
        <p:txBody>
          <a:bodyPr wrap="square" lIns="0" tIns="0" rIns="0" bIns="0" rtlCol="0" anchor="t">
            <a:normAutofit/>
          </a:bodyPr>
          <a:lstStyle/>
          <a:p>
            <a:pPr marL="0" indent="0" algn="l">
              <a:lnSpc>
                <a:spcPct val="126000"/>
              </a:lnSpc>
              <a:buNone/>
            </a:pPr>
            <a:r>
              <a:rPr lang="en-US" sz="900" dirty="0">
                <a:solidFill>
                  <a:srgbClr val="2B3541"/>
                </a:solidFill>
                <a:latin typeface="Funnel Sans" pitchFamily="34" charset="0"/>
                <a:ea typeface="Funnel Sans" pitchFamily="34" charset="-122"/>
                <a:cs typeface="Funnel Sans" pitchFamily="34" charset="-120"/>
              </a:rPr>
              <a:t>Retrospectives are among the most powerful Agile practices — yet many teams fall into repetitive discussions with limited follow-through. AI can elevate retrospective quality dramatically by bringing organizational memory into the room.</a:t>
            </a:r>
            <a:endParaRPr lang="en-US" sz="900" dirty="0"/>
          </a:p>
        </p:txBody>
      </p:sp>
      <p:pic>
        <p:nvPicPr>
          <p:cNvPr id="5"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09290" y="1851422"/>
            <a:ext cx="4682133" cy="1024384"/>
          </a:xfrm>
          <a:prstGeom prst="rect">
            <a:avLst/>
          </a:prstGeom>
        </p:spPr>
      </p:pic>
      <p:sp>
        <p:nvSpPr>
          <p:cNvPr id="6" name="Text 2"/>
          <p:cNvSpPr/>
          <p:nvPr/>
        </p:nvSpPr>
        <p:spPr>
          <a:xfrm>
            <a:off x="697260" y="1982242"/>
            <a:ext cx="1943174" cy="171376"/>
          </a:xfrm>
          <a:prstGeom prst="rect">
            <a:avLst/>
          </a:prstGeom>
          <a:noFill/>
          <a:ln/>
        </p:spPr>
        <p:txBody>
          <a:bodyPr wrap="none" lIns="0" tIns="0" rIns="0" bIns="0" rtlCol="0" anchor="t"/>
          <a:lstStyle/>
          <a:p>
            <a:pPr marL="0" indent="0" algn="l">
              <a:lnSpc>
                <a:spcPct val="104000"/>
              </a:lnSpc>
              <a:buNone/>
            </a:pPr>
            <a:r>
              <a:rPr lang="en-US" sz="1050" dirty="0">
                <a:solidFill>
                  <a:srgbClr val="2B3541"/>
                </a:solidFill>
                <a:latin typeface="Funnel Display" pitchFamily="34" charset="0"/>
                <a:ea typeface="Funnel Display" pitchFamily="34" charset="-122"/>
                <a:cs typeface="Funnel Display" pitchFamily="34" charset="-120"/>
              </a:rPr>
              <a:t>Historical Pattern Recognition</a:t>
            </a:r>
            <a:endParaRPr lang="en-US" sz="1050" dirty="0"/>
          </a:p>
        </p:txBody>
      </p:sp>
      <p:sp>
        <p:nvSpPr>
          <p:cNvPr id="7" name="Text 3"/>
          <p:cNvSpPr/>
          <p:nvPr/>
        </p:nvSpPr>
        <p:spPr>
          <a:xfrm>
            <a:off x="697260" y="2215902"/>
            <a:ext cx="4363343" cy="529084"/>
          </a:xfrm>
          <a:prstGeom prst="rect">
            <a:avLst/>
          </a:prstGeom>
          <a:noFill/>
          <a:ln/>
        </p:spPr>
        <p:txBody>
          <a:bodyPr wrap="square" lIns="0" tIns="0" rIns="0" bIns="0" rtlCol="0" anchor="t">
            <a:normAutofit/>
          </a:bodyPr>
          <a:lstStyle/>
          <a:p>
            <a:pPr marL="0" indent="0" algn="l">
              <a:lnSpc>
                <a:spcPct val="126000"/>
              </a:lnSpc>
              <a:buNone/>
            </a:pPr>
            <a:r>
              <a:rPr lang="en-US" sz="900" dirty="0">
                <a:solidFill>
                  <a:srgbClr val="2B3541"/>
                </a:solidFill>
                <a:latin typeface="Funnel Sans" pitchFamily="34" charset="0"/>
                <a:ea typeface="Funnel Sans" pitchFamily="34" charset="-122"/>
                <a:cs typeface="Funnel Sans" pitchFamily="34" charset="-120"/>
              </a:rPr>
              <a:t>AI reviews months of retrospective notes and action items, identifying recurring themes such as environment instability, unclear requirements, or stakeholder delays that teams may have normalized.</a:t>
            </a:r>
            <a:endParaRPr lang="en-US" sz="900" dirty="0"/>
          </a:p>
        </p:txBody>
      </p:sp>
      <p:pic>
        <p:nvPicPr>
          <p:cNvPr id="8" name="Image 2"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09290" y="2979613"/>
            <a:ext cx="4682133" cy="848023"/>
          </a:xfrm>
          <a:prstGeom prst="rect">
            <a:avLst/>
          </a:prstGeom>
        </p:spPr>
      </p:pic>
      <p:sp>
        <p:nvSpPr>
          <p:cNvPr id="9" name="Text 4"/>
          <p:cNvSpPr/>
          <p:nvPr/>
        </p:nvSpPr>
        <p:spPr>
          <a:xfrm>
            <a:off x="697260" y="3110433"/>
            <a:ext cx="2152501" cy="171376"/>
          </a:xfrm>
          <a:prstGeom prst="rect">
            <a:avLst/>
          </a:prstGeom>
          <a:noFill/>
          <a:ln/>
        </p:spPr>
        <p:txBody>
          <a:bodyPr wrap="none" lIns="0" tIns="0" rIns="0" bIns="0" rtlCol="0" anchor="t"/>
          <a:lstStyle/>
          <a:p>
            <a:pPr marL="0" indent="0" algn="l">
              <a:lnSpc>
                <a:spcPct val="104000"/>
              </a:lnSpc>
              <a:buNone/>
            </a:pPr>
            <a:r>
              <a:rPr lang="en-US" sz="1050" dirty="0">
                <a:solidFill>
                  <a:srgbClr val="2B3541"/>
                </a:solidFill>
                <a:latin typeface="Funnel Display" pitchFamily="34" charset="0"/>
                <a:ea typeface="Funnel Display" pitchFamily="34" charset="-122"/>
                <a:cs typeface="Funnel Display" pitchFamily="34" charset="-120"/>
              </a:rPr>
              <a:t>Sentiment &amp; Engagement Trends</a:t>
            </a:r>
            <a:endParaRPr lang="en-US" sz="1050" dirty="0"/>
          </a:p>
        </p:txBody>
      </p:sp>
      <p:sp>
        <p:nvSpPr>
          <p:cNvPr id="10" name="Text 5"/>
          <p:cNvSpPr/>
          <p:nvPr/>
        </p:nvSpPr>
        <p:spPr>
          <a:xfrm>
            <a:off x="697260" y="3344094"/>
            <a:ext cx="4363343" cy="352723"/>
          </a:xfrm>
          <a:prstGeom prst="rect">
            <a:avLst/>
          </a:prstGeom>
          <a:noFill/>
          <a:ln/>
        </p:spPr>
        <p:txBody>
          <a:bodyPr wrap="square" lIns="0" tIns="0" rIns="0" bIns="0" rtlCol="0" anchor="t">
            <a:normAutofit/>
          </a:bodyPr>
          <a:lstStyle/>
          <a:p>
            <a:pPr marL="0" indent="0" algn="l">
              <a:lnSpc>
                <a:spcPct val="126000"/>
              </a:lnSpc>
              <a:buNone/>
            </a:pPr>
            <a:r>
              <a:rPr lang="en-US" sz="900" dirty="0">
                <a:solidFill>
                  <a:srgbClr val="2B3541"/>
                </a:solidFill>
                <a:latin typeface="Funnel Sans" pitchFamily="34" charset="0"/>
                <a:ea typeface="Funnel Sans" pitchFamily="34" charset="-122"/>
                <a:cs typeface="Funnel Sans" pitchFamily="34" charset="-120"/>
              </a:rPr>
              <a:t>Detect shifts in team sentiment over time — early signals of disengagement or frustration that are difficult to spot in a single retrospective session.</a:t>
            </a:r>
            <a:endParaRPr lang="en-US" sz="900" dirty="0"/>
          </a:p>
        </p:txBody>
      </p:sp>
      <p:pic>
        <p:nvPicPr>
          <p:cNvPr id="11" name="Image 3"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09290" y="3931444"/>
            <a:ext cx="4682133" cy="848023"/>
          </a:xfrm>
          <a:prstGeom prst="rect">
            <a:avLst/>
          </a:prstGeom>
        </p:spPr>
      </p:pic>
      <p:sp>
        <p:nvSpPr>
          <p:cNvPr id="12" name="Text 6"/>
          <p:cNvSpPr/>
          <p:nvPr/>
        </p:nvSpPr>
        <p:spPr>
          <a:xfrm>
            <a:off x="697260" y="4062264"/>
            <a:ext cx="1773808" cy="171376"/>
          </a:xfrm>
          <a:prstGeom prst="rect">
            <a:avLst/>
          </a:prstGeom>
          <a:noFill/>
          <a:ln/>
        </p:spPr>
        <p:txBody>
          <a:bodyPr wrap="none" lIns="0" tIns="0" rIns="0" bIns="0" rtlCol="0" anchor="t"/>
          <a:lstStyle/>
          <a:p>
            <a:pPr marL="0" indent="0" algn="l">
              <a:lnSpc>
                <a:spcPct val="104000"/>
              </a:lnSpc>
              <a:buNone/>
            </a:pPr>
            <a:r>
              <a:rPr lang="en-US" sz="1050" dirty="0">
                <a:solidFill>
                  <a:srgbClr val="2B3541"/>
                </a:solidFill>
                <a:latin typeface="Funnel Display" pitchFamily="34" charset="0"/>
                <a:ea typeface="Funnel Display" pitchFamily="34" charset="-122"/>
                <a:cs typeface="Funnel Display" pitchFamily="34" charset="-120"/>
              </a:rPr>
              <a:t>Systemic vs. Isolated Issues</a:t>
            </a:r>
            <a:endParaRPr lang="en-US" sz="1050" dirty="0"/>
          </a:p>
        </p:txBody>
      </p:sp>
      <p:sp>
        <p:nvSpPr>
          <p:cNvPr id="13" name="Text 7"/>
          <p:cNvSpPr/>
          <p:nvPr/>
        </p:nvSpPr>
        <p:spPr>
          <a:xfrm>
            <a:off x="697260" y="4295924"/>
            <a:ext cx="4363343" cy="352723"/>
          </a:xfrm>
          <a:prstGeom prst="rect">
            <a:avLst/>
          </a:prstGeom>
          <a:noFill/>
          <a:ln/>
        </p:spPr>
        <p:txBody>
          <a:bodyPr wrap="square" lIns="0" tIns="0" rIns="0" bIns="0" rtlCol="0" anchor="t">
            <a:normAutofit/>
          </a:bodyPr>
          <a:lstStyle/>
          <a:p>
            <a:pPr marL="0" indent="0" algn="l">
              <a:lnSpc>
                <a:spcPct val="126000"/>
              </a:lnSpc>
              <a:buNone/>
            </a:pPr>
            <a:r>
              <a:rPr lang="en-US" sz="900" dirty="0">
                <a:solidFill>
                  <a:srgbClr val="2B3541"/>
                </a:solidFill>
                <a:latin typeface="Funnel Sans" pitchFamily="34" charset="0"/>
                <a:ea typeface="Funnel Sans" pitchFamily="34" charset="-122"/>
                <a:cs typeface="Funnel Sans" pitchFamily="34" charset="-120"/>
              </a:rPr>
              <a:t>Coaches gain a broader organizational perspective, shifting discussions from one-off incidents to systemic improvements with lasting impact.</a:t>
            </a:r>
            <a:endParaRPr lang="en-US" sz="9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523577" y="400869"/>
            <a:ext cx="5000699" cy="330845"/>
          </a:xfrm>
          <a:prstGeom prst="rect">
            <a:avLst/>
          </a:prstGeom>
          <a:noFill/>
          <a:ln/>
        </p:spPr>
        <p:txBody>
          <a:bodyPr wrap="none" lIns="0" tIns="0" rIns="0" bIns="0" rtlCol="0" anchor="t"/>
          <a:lstStyle/>
          <a:p>
            <a:pPr marL="0" indent="0" algn="l">
              <a:lnSpc>
                <a:spcPct val="104000"/>
              </a:lnSpc>
              <a:buNone/>
            </a:pPr>
            <a:r>
              <a:rPr lang="en-US" sz="2050" dirty="0">
                <a:solidFill>
                  <a:srgbClr val="051D3A"/>
                </a:solidFill>
                <a:latin typeface="Funnel Display" pitchFamily="34" charset="0"/>
                <a:ea typeface="Funnel Display" pitchFamily="34" charset="-122"/>
                <a:cs typeface="Funnel Display" pitchFamily="34" charset="-120"/>
              </a:rPr>
              <a:t>Intelligent Scrum of Scrums at Scale</a:t>
            </a:r>
            <a:endParaRPr lang="en-US" sz="2050" dirty="0"/>
          </a:p>
        </p:txBody>
      </p:sp>
      <p:sp>
        <p:nvSpPr>
          <p:cNvPr id="3" name="Text 1"/>
          <p:cNvSpPr/>
          <p:nvPr/>
        </p:nvSpPr>
        <p:spPr>
          <a:xfrm>
            <a:off x="523577" y="925041"/>
            <a:ext cx="8096845" cy="334714"/>
          </a:xfrm>
          <a:prstGeom prst="rect">
            <a:avLst/>
          </a:prstGeom>
          <a:noFill/>
          <a:ln/>
        </p:spPr>
        <p:txBody>
          <a:bodyPr wrap="square" lIns="0" tIns="0" rIns="0" bIns="0" rtlCol="0" anchor="t">
            <a:normAutofit/>
          </a:bodyPr>
          <a:lstStyle/>
          <a:p>
            <a:pPr marL="0" indent="0" algn="l">
              <a:lnSpc>
                <a:spcPct val="124000"/>
              </a:lnSpc>
              <a:buNone/>
            </a:pPr>
            <a:r>
              <a:rPr lang="en-US" sz="850" dirty="0">
                <a:solidFill>
                  <a:srgbClr val="2B3541"/>
                </a:solidFill>
                <a:latin typeface="Funnel Sans" pitchFamily="34" charset="0"/>
                <a:ea typeface="Funnel Sans" pitchFamily="34" charset="-122"/>
                <a:cs typeface="Funnel Sans" pitchFamily="34" charset="-120"/>
              </a:rPr>
              <a:t>As organizations scale Agile practices, coordinating dozens of teams across shared business outcomes becomes increasingly complex. AI transforms the Scrum of Scrums from a status-reporting ceremony into a </a:t>
            </a:r>
            <a:r>
              <a:rPr lang="en-US" sz="850" b="1" dirty="0">
                <a:solidFill>
                  <a:srgbClr val="2B3541"/>
                </a:solidFill>
                <a:latin typeface="Funnel Sans" pitchFamily="34" charset="0"/>
                <a:ea typeface="Funnel Sans" pitchFamily="34" charset="-122"/>
                <a:cs typeface="Funnel Sans" pitchFamily="34" charset="-120"/>
              </a:rPr>
              <a:t>strategic risk management forum</a:t>
            </a:r>
            <a:r>
              <a:rPr lang="en-US" sz="850" dirty="0">
                <a:solidFill>
                  <a:srgbClr val="2B3541"/>
                </a:solidFill>
                <a:latin typeface="Funnel Sans" pitchFamily="34" charset="0"/>
                <a:ea typeface="Funnel Sans" pitchFamily="34" charset="-122"/>
                <a:cs typeface="Funnel Sans" pitchFamily="34" charset="-120"/>
              </a:rPr>
              <a:t>.</a:t>
            </a:r>
            <a:endParaRPr lang="en-US" sz="850" dirty="0"/>
          </a:p>
        </p:txBody>
      </p:sp>
      <p:pic>
        <p:nvPicPr>
          <p:cNvPr id="4" name="Image 0" descr="preencoded.png"/>
          <p:cNvPicPr>
            <a:picLocks noChangeAspect="1"/>
          </p:cNvPicPr>
          <p:nvPr/>
        </p:nvPicPr>
        <p:blipFill>
          <a:blip r:embed="rId3"/>
          <a:stretch>
            <a:fillRect/>
          </a:stretch>
        </p:blipFill>
        <p:spPr>
          <a:xfrm>
            <a:off x="1966913" y="1368475"/>
            <a:ext cx="5210101" cy="2930649"/>
          </a:xfrm>
          <a:prstGeom prst="rect">
            <a:avLst/>
          </a:prstGeom>
        </p:spPr>
      </p:pic>
      <p:sp>
        <p:nvSpPr>
          <p:cNvPr id="5" name="Text 2"/>
          <p:cNvSpPr/>
          <p:nvPr/>
        </p:nvSpPr>
        <p:spPr>
          <a:xfrm>
            <a:off x="523577" y="4407843"/>
            <a:ext cx="8096845" cy="334714"/>
          </a:xfrm>
          <a:prstGeom prst="rect">
            <a:avLst/>
          </a:prstGeom>
          <a:noFill/>
          <a:ln/>
        </p:spPr>
        <p:txBody>
          <a:bodyPr wrap="square" lIns="0" tIns="0" rIns="0" bIns="0" rtlCol="0" anchor="t">
            <a:normAutofit/>
          </a:bodyPr>
          <a:lstStyle/>
          <a:p>
            <a:pPr marL="0" indent="0" algn="l">
              <a:lnSpc>
                <a:spcPct val="124000"/>
              </a:lnSpc>
              <a:buNone/>
            </a:pPr>
            <a:r>
              <a:rPr lang="en-US" sz="850" dirty="0">
                <a:solidFill>
                  <a:srgbClr val="2B3541"/>
                </a:solidFill>
                <a:latin typeface="Funnel Sans" pitchFamily="34" charset="0"/>
                <a:ea typeface="Funnel Sans" pitchFamily="34" charset="-122"/>
                <a:cs typeface="Funnel Sans" pitchFamily="34" charset="-120"/>
              </a:rPr>
              <a:t>Rather than relying entirely on verbal status updates, coaches leverage AI-generated insights to focus every conversation on the highest-priority risks and opportunities — particularly valuable in large-scale Agile environments with dozens of contributing teams.</a:t>
            </a:r>
            <a:endParaRPr lang="en-US" sz="8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Shape 0"/>
          <p:cNvSpPr/>
          <p:nvPr/>
        </p:nvSpPr>
        <p:spPr>
          <a:xfrm>
            <a:off x="523577" y="498277"/>
            <a:ext cx="1553914" cy="215801"/>
          </a:xfrm>
          <a:prstGeom prst="roundRect">
            <a:avLst>
              <a:gd name="adj" fmla="val 18472"/>
            </a:avLst>
          </a:prstGeom>
          <a:solidFill>
            <a:srgbClr val="D8E7F3"/>
          </a:solidFill>
          <a:ln/>
        </p:spPr>
        <p:txBody>
          <a:bodyPr/>
          <a:lstStyle/>
          <a:p>
            <a:endParaRPr lang="en-US"/>
          </a:p>
        </p:txBody>
      </p:sp>
      <p:sp>
        <p:nvSpPr>
          <p:cNvPr id="3" name="Text 1"/>
          <p:cNvSpPr/>
          <p:nvPr/>
        </p:nvSpPr>
        <p:spPr>
          <a:xfrm>
            <a:off x="594717" y="533846"/>
            <a:ext cx="1868835" cy="144661"/>
          </a:xfrm>
          <a:prstGeom prst="rect">
            <a:avLst/>
          </a:prstGeom>
          <a:noFill/>
          <a:ln/>
        </p:spPr>
        <p:txBody>
          <a:bodyPr wrap="none" lIns="0" tIns="0" rIns="0" bIns="0" rtlCol="0" anchor="t"/>
          <a:lstStyle/>
          <a:p>
            <a:pPr marL="0" indent="0" algn="l">
              <a:lnSpc>
                <a:spcPct val="127000"/>
              </a:lnSpc>
              <a:buNone/>
            </a:pPr>
            <a:r>
              <a:rPr lang="en-US" sz="700" dirty="0">
                <a:solidFill>
                  <a:srgbClr val="2B3541"/>
                </a:solidFill>
                <a:latin typeface="Funnel Sans" pitchFamily="34" charset="0"/>
                <a:ea typeface="Funnel Sans" pitchFamily="34" charset="-122"/>
                <a:cs typeface="Funnel Sans" pitchFamily="34" charset="-120"/>
              </a:rPr>
              <a:t>SCRUM MASTER DEVELOPMENT</a:t>
            </a:r>
            <a:endParaRPr lang="en-US" sz="700" dirty="0"/>
          </a:p>
        </p:txBody>
      </p:sp>
      <p:sp>
        <p:nvSpPr>
          <p:cNvPr id="4" name="Text 2"/>
          <p:cNvSpPr/>
          <p:nvPr/>
        </p:nvSpPr>
        <p:spPr>
          <a:xfrm>
            <a:off x="523577" y="757014"/>
            <a:ext cx="4658395" cy="697706"/>
          </a:xfrm>
          <a:prstGeom prst="rect">
            <a:avLst/>
          </a:prstGeom>
          <a:noFill/>
          <a:ln/>
        </p:spPr>
        <p:txBody>
          <a:bodyPr wrap="square" lIns="0" tIns="0" rIns="0" bIns="0" rtlCol="0" anchor="t">
            <a:normAutofit/>
          </a:bodyPr>
          <a:lstStyle/>
          <a:p>
            <a:pPr marL="0" indent="0" algn="l">
              <a:lnSpc>
                <a:spcPct val="104000"/>
              </a:lnSpc>
              <a:buNone/>
            </a:pPr>
            <a:r>
              <a:rPr lang="en-US" sz="2150" dirty="0">
                <a:solidFill>
                  <a:srgbClr val="051D3A"/>
                </a:solidFill>
                <a:latin typeface="Funnel Display" pitchFamily="34" charset="0"/>
                <a:ea typeface="Funnel Display" pitchFamily="34" charset="-122"/>
                <a:cs typeface="Funnel Display" pitchFamily="34" charset="-120"/>
              </a:rPr>
              <a:t>AI-Enhanced Coaching for Scrum Masters</a:t>
            </a:r>
            <a:endParaRPr lang="en-US" sz="2150" dirty="0"/>
          </a:p>
        </p:txBody>
      </p:sp>
      <p:sp>
        <p:nvSpPr>
          <p:cNvPr id="5" name="Text 3"/>
          <p:cNvSpPr/>
          <p:nvPr/>
        </p:nvSpPr>
        <p:spPr>
          <a:xfrm>
            <a:off x="523577" y="1562174"/>
            <a:ext cx="4658395" cy="1000869"/>
          </a:xfrm>
          <a:prstGeom prst="rect">
            <a:avLst/>
          </a:prstGeom>
          <a:noFill/>
          <a:ln/>
        </p:spPr>
        <p:txBody>
          <a:bodyPr wrap="square" lIns="0" tIns="0" rIns="0" bIns="0" rtlCol="0" anchor="t">
            <a:normAutofit/>
          </a:bodyPr>
          <a:lstStyle/>
          <a:p>
            <a:pPr marL="0" indent="0" algn="l">
              <a:lnSpc>
                <a:spcPct val="127000"/>
              </a:lnSpc>
              <a:spcAft>
                <a:spcPts val="750"/>
              </a:spcAft>
              <a:buNone/>
            </a:pPr>
            <a:r>
              <a:rPr lang="en-US" sz="900" dirty="0">
                <a:solidFill>
                  <a:srgbClr val="2B3541"/>
                </a:solidFill>
                <a:latin typeface="Funnel Sans" pitchFamily="34" charset="0"/>
                <a:ea typeface="Funnel Sans" pitchFamily="34" charset="-122"/>
                <a:cs typeface="Funnel Sans" pitchFamily="34" charset="-120"/>
              </a:rPr>
              <a:t>Mentoring Scrum Masters is one of the most critical — and most time-consuming — responsibilities for Agile Coaches. AI makes this coaching sharper, more targeted, and measurably effective.</a:t>
            </a:r>
            <a:endParaRPr lang="en-US" sz="900" dirty="0"/>
          </a:p>
          <a:p>
            <a:pPr marL="0" indent="0" algn="l">
              <a:lnSpc>
                <a:spcPct val="127000"/>
              </a:lnSpc>
              <a:buNone/>
            </a:pPr>
            <a:r>
              <a:rPr lang="en-US" sz="900" dirty="0">
                <a:solidFill>
                  <a:srgbClr val="2B3541"/>
                </a:solidFill>
                <a:latin typeface="Funnel Sans" pitchFamily="34" charset="0"/>
                <a:ea typeface="Funnel Sans" pitchFamily="34" charset="-122"/>
                <a:cs typeface="Funnel Sans" pitchFamily="34" charset="-120"/>
              </a:rPr>
              <a:t>By analyzing team health indicators continuously, AI provides objective evidence to support coaching conversations across key dimensions:</a:t>
            </a:r>
            <a:endParaRPr lang="en-US" sz="900" dirty="0"/>
          </a:p>
        </p:txBody>
      </p:sp>
      <p:sp>
        <p:nvSpPr>
          <p:cNvPr id="6" name="Shape 4"/>
          <p:cNvSpPr/>
          <p:nvPr/>
        </p:nvSpPr>
        <p:spPr>
          <a:xfrm>
            <a:off x="523577" y="2683966"/>
            <a:ext cx="2275433" cy="421258"/>
          </a:xfrm>
          <a:prstGeom prst="roundRect">
            <a:avLst>
              <a:gd name="adj" fmla="val 11828"/>
            </a:avLst>
          </a:prstGeom>
          <a:solidFill>
            <a:srgbClr val="FAF5EB"/>
          </a:solidFill>
          <a:ln w="4763">
            <a:solidFill>
              <a:srgbClr val="D5CDBE"/>
            </a:solidFill>
            <a:prstDash val="solid"/>
          </a:ln>
        </p:spPr>
        <p:txBody>
          <a:bodyPr/>
          <a:lstStyle/>
          <a:p>
            <a:endParaRPr lang="en-US"/>
          </a:p>
        </p:txBody>
      </p:sp>
      <p:sp>
        <p:nvSpPr>
          <p:cNvPr id="7" name="Text 5"/>
          <p:cNvSpPr/>
          <p:nvPr/>
        </p:nvSpPr>
        <p:spPr>
          <a:xfrm>
            <a:off x="646956" y="2807345"/>
            <a:ext cx="1627361" cy="174501"/>
          </a:xfrm>
          <a:prstGeom prst="rect">
            <a:avLst/>
          </a:prstGeom>
          <a:noFill/>
          <a:ln/>
        </p:spPr>
        <p:txBody>
          <a:bodyPr wrap="none" lIns="0" tIns="0" rIns="0" bIns="0" rtlCol="0" anchor="t"/>
          <a:lstStyle/>
          <a:p>
            <a:pPr marL="0" indent="0" algn="l">
              <a:lnSpc>
                <a:spcPct val="104000"/>
              </a:lnSpc>
              <a:buNone/>
            </a:pPr>
            <a:r>
              <a:rPr lang="en-US" sz="1050" dirty="0">
                <a:solidFill>
                  <a:srgbClr val="2B3541"/>
                </a:solidFill>
                <a:latin typeface="Funnel Display" pitchFamily="34" charset="0"/>
                <a:ea typeface="Funnel Display" pitchFamily="34" charset="-122"/>
                <a:cs typeface="Funnel Display" pitchFamily="34" charset="-120"/>
              </a:rPr>
              <a:t>Facilitation Effectiveness</a:t>
            </a:r>
            <a:endParaRPr lang="en-US" sz="1050" dirty="0"/>
          </a:p>
        </p:txBody>
      </p:sp>
      <p:sp>
        <p:nvSpPr>
          <p:cNvPr id="8" name="Shape 6"/>
          <p:cNvSpPr/>
          <p:nvPr/>
        </p:nvSpPr>
        <p:spPr>
          <a:xfrm>
            <a:off x="2906464" y="2683966"/>
            <a:ext cx="2275508" cy="421258"/>
          </a:xfrm>
          <a:prstGeom prst="roundRect">
            <a:avLst>
              <a:gd name="adj" fmla="val 11828"/>
            </a:avLst>
          </a:prstGeom>
          <a:solidFill>
            <a:srgbClr val="FAF5EB"/>
          </a:solidFill>
          <a:ln w="4763">
            <a:solidFill>
              <a:srgbClr val="D5CDBE"/>
            </a:solidFill>
            <a:prstDash val="solid"/>
          </a:ln>
        </p:spPr>
        <p:txBody>
          <a:bodyPr/>
          <a:lstStyle/>
          <a:p>
            <a:endParaRPr lang="en-US"/>
          </a:p>
        </p:txBody>
      </p:sp>
      <p:sp>
        <p:nvSpPr>
          <p:cNvPr id="9" name="Text 7"/>
          <p:cNvSpPr/>
          <p:nvPr/>
        </p:nvSpPr>
        <p:spPr>
          <a:xfrm>
            <a:off x="3029843" y="2807345"/>
            <a:ext cx="1613892" cy="174501"/>
          </a:xfrm>
          <a:prstGeom prst="rect">
            <a:avLst/>
          </a:prstGeom>
          <a:noFill/>
          <a:ln/>
        </p:spPr>
        <p:txBody>
          <a:bodyPr wrap="none" lIns="0" tIns="0" rIns="0" bIns="0" rtlCol="0" anchor="t"/>
          <a:lstStyle/>
          <a:p>
            <a:pPr marL="0" indent="0" algn="l">
              <a:lnSpc>
                <a:spcPct val="104000"/>
              </a:lnSpc>
              <a:buNone/>
            </a:pPr>
            <a:r>
              <a:rPr lang="en-US" sz="1050" dirty="0">
                <a:solidFill>
                  <a:srgbClr val="2B3541"/>
                </a:solidFill>
                <a:latin typeface="Funnel Display" pitchFamily="34" charset="0"/>
                <a:ea typeface="Funnel Display" pitchFamily="34" charset="-122"/>
                <a:cs typeface="Funnel Display" pitchFamily="34" charset="-120"/>
              </a:rPr>
              <a:t>Sprint Completion Rates</a:t>
            </a:r>
            <a:endParaRPr lang="en-US" sz="1050" dirty="0"/>
          </a:p>
        </p:txBody>
      </p:sp>
      <p:sp>
        <p:nvSpPr>
          <p:cNvPr id="10" name="Shape 8"/>
          <p:cNvSpPr/>
          <p:nvPr/>
        </p:nvSpPr>
        <p:spPr>
          <a:xfrm>
            <a:off x="523577" y="3212678"/>
            <a:ext cx="2275433" cy="421258"/>
          </a:xfrm>
          <a:prstGeom prst="roundRect">
            <a:avLst>
              <a:gd name="adj" fmla="val 11828"/>
            </a:avLst>
          </a:prstGeom>
          <a:solidFill>
            <a:srgbClr val="FAF5EB"/>
          </a:solidFill>
          <a:ln w="4763">
            <a:solidFill>
              <a:srgbClr val="D5CDBE"/>
            </a:solidFill>
            <a:prstDash val="solid"/>
          </a:ln>
        </p:spPr>
        <p:txBody>
          <a:bodyPr/>
          <a:lstStyle/>
          <a:p>
            <a:endParaRPr lang="en-US"/>
          </a:p>
        </p:txBody>
      </p:sp>
      <p:sp>
        <p:nvSpPr>
          <p:cNvPr id="11" name="Text 9"/>
          <p:cNvSpPr/>
          <p:nvPr/>
        </p:nvSpPr>
        <p:spPr>
          <a:xfrm>
            <a:off x="646956" y="3336057"/>
            <a:ext cx="1395710" cy="174501"/>
          </a:xfrm>
          <a:prstGeom prst="rect">
            <a:avLst/>
          </a:prstGeom>
          <a:noFill/>
          <a:ln/>
        </p:spPr>
        <p:txBody>
          <a:bodyPr wrap="none" lIns="0" tIns="0" rIns="0" bIns="0" rtlCol="0" anchor="t"/>
          <a:lstStyle/>
          <a:p>
            <a:pPr marL="0" indent="0" algn="l">
              <a:lnSpc>
                <a:spcPct val="104000"/>
              </a:lnSpc>
              <a:buNone/>
            </a:pPr>
            <a:r>
              <a:rPr lang="en-US" sz="1050" dirty="0">
                <a:solidFill>
                  <a:srgbClr val="2B3541"/>
                </a:solidFill>
                <a:latin typeface="Funnel Display" pitchFamily="34" charset="0"/>
                <a:ea typeface="Funnel Display" pitchFamily="34" charset="-122"/>
                <a:cs typeface="Funnel Display" pitchFamily="34" charset="-120"/>
              </a:rPr>
              <a:t>Team Engagement</a:t>
            </a:r>
            <a:endParaRPr lang="en-US" sz="1050" dirty="0"/>
          </a:p>
        </p:txBody>
      </p:sp>
      <p:sp>
        <p:nvSpPr>
          <p:cNvPr id="12" name="Shape 10"/>
          <p:cNvSpPr/>
          <p:nvPr/>
        </p:nvSpPr>
        <p:spPr>
          <a:xfrm>
            <a:off x="2906464" y="3212678"/>
            <a:ext cx="2275508" cy="421258"/>
          </a:xfrm>
          <a:prstGeom prst="roundRect">
            <a:avLst>
              <a:gd name="adj" fmla="val 11828"/>
            </a:avLst>
          </a:prstGeom>
          <a:solidFill>
            <a:srgbClr val="FAF5EB"/>
          </a:solidFill>
          <a:ln w="4763">
            <a:solidFill>
              <a:srgbClr val="D5CDBE"/>
            </a:solidFill>
            <a:prstDash val="solid"/>
          </a:ln>
        </p:spPr>
        <p:txBody>
          <a:bodyPr/>
          <a:lstStyle/>
          <a:p>
            <a:endParaRPr lang="en-US"/>
          </a:p>
        </p:txBody>
      </p:sp>
      <p:sp>
        <p:nvSpPr>
          <p:cNvPr id="13" name="Text 11"/>
          <p:cNvSpPr/>
          <p:nvPr/>
        </p:nvSpPr>
        <p:spPr>
          <a:xfrm>
            <a:off x="3029843" y="3336057"/>
            <a:ext cx="1395710" cy="174501"/>
          </a:xfrm>
          <a:prstGeom prst="rect">
            <a:avLst/>
          </a:prstGeom>
          <a:noFill/>
          <a:ln/>
        </p:spPr>
        <p:txBody>
          <a:bodyPr wrap="none" lIns="0" tIns="0" rIns="0" bIns="0" rtlCol="0" anchor="t"/>
          <a:lstStyle/>
          <a:p>
            <a:pPr marL="0" indent="0" algn="l">
              <a:lnSpc>
                <a:spcPct val="104000"/>
              </a:lnSpc>
              <a:buNone/>
            </a:pPr>
            <a:r>
              <a:rPr lang="en-US" sz="1050" dirty="0">
                <a:solidFill>
                  <a:srgbClr val="2B3541"/>
                </a:solidFill>
                <a:latin typeface="Funnel Display" pitchFamily="34" charset="0"/>
                <a:ea typeface="Funnel Display" pitchFamily="34" charset="-122"/>
                <a:cs typeface="Funnel Display" pitchFamily="34" charset="-120"/>
              </a:rPr>
              <a:t>Escalation Patterns</a:t>
            </a:r>
            <a:endParaRPr lang="en-US" sz="1050" dirty="0"/>
          </a:p>
        </p:txBody>
      </p:sp>
      <p:sp>
        <p:nvSpPr>
          <p:cNvPr id="14" name="Shape 12"/>
          <p:cNvSpPr/>
          <p:nvPr/>
        </p:nvSpPr>
        <p:spPr>
          <a:xfrm>
            <a:off x="523577" y="3741390"/>
            <a:ext cx="2275433" cy="421258"/>
          </a:xfrm>
          <a:prstGeom prst="roundRect">
            <a:avLst>
              <a:gd name="adj" fmla="val 11828"/>
            </a:avLst>
          </a:prstGeom>
          <a:solidFill>
            <a:srgbClr val="FAF5EB"/>
          </a:solidFill>
          <a:ln w="4763">
            <a:solidFill>
              <a:srgbClr val="D5CDBE"/>
            </a:solidFill>
            <a:prstDash val="solid"/>
          </a:ln>
        </p:spPr>
        <p:txBody>
          <a:bodyPr/>
          <a:lstStyle/>
          <a:p>
            <a:endParaRPr lang="en-US"/>
          </a:p>
        </p:txBody>
      </p:sp>
      <p:sp>
        <p:nvSpPr>
          <p:cNvPr id="15" name="Text 13"/>
          <p:cNvSpPr/>
          <p:nvPr/>
        </p:nvSpPr>
        <p:spPr>
          <a:xfrm>
            <a:off x="646956" y="3864769"/>
            <a:ext cx="1395710" cy="174501"/>
          </a:xfrm>
          <a:prstGeom prst="rect">
            <a:avLst/>
          </a:prstGeom>
          <a:noFill/>
          <a:ln/>
        </p:spPr>
        <p:txBody>
          <a:bodyPr wrap="none" lIns="0" tIns="0" rIns="0" bIns="0" rtlCol="0" anchor="t"/>
          <a:lstStyle/>
          <a:p>
            <a:pPr marL="0" indent="0" algn="l">
              <a:lnSpc>
                <a:spcPct val="104000"/>
              </a:lnSpc>
              <a:buNone/>
            </a:pPr>
            <a:r>
              <a:rPr lang="en-US" sz="1050" dirty="0">
                <a:solidFill>
                  <a:srgbClr val="2B3541"/>
                </a:solidFill>
                <a:latin typeface="Funnel Display" pitchFamily="34" charset="0"/>
                <a:ea typeface="Funnel Display" pitchFamily="34" charset="-122"/>
                <a:cs typeface="Funnel Display" pitchFamily="34" charset="-120"/>
              </a:rPr>
              <a:t>Process Adherence</a:t>
            </a:r>
            <a:endParaRPr lang="en-US" sz="1050" dirty="0"/>
          </a:p>
        </p:txBody>
      </p:sp>
      <p:sp>
        <p:nvSpPr>
          <p:cNvPr id="16" name="Shape 14"/>
          <p:cNvSpPr/>
          <p:nvPr/>
        </p:nvSpPr>
        <p:spPr>
          <a:xfrm>
            <a:off x="2906464" y="3741390"/>
            <a:ext cx="2275508" cy="421258"/>
          </a:xfrm>
          <a:prstGeom prst="roundRect">
            <a:avLst>
              <a:gd name="adj" fmla="val 11828"/>
            </a:avLst>
          </a:prstGeom>
          <a:solidFill>
            <a:srgbClr val="FAF5EB"/>
          </a:solidFill>
          <a:ln w="4763">
            <a:solidFill>
              <a:srgbClr val="D5CDBE"/>
            </a:solidFill>
            <a:prstDash val="solid"/>
          </a:ln>
        </p:spPr>
        <p:txBody>
          <a:bodyPr/>
          <a:lstStyle/>
          <a:p>
            <a:endParaRPr lang="en-US"/>
          </a:p>
        </p:txBody>
      </p:sp>
      <p:sp>
        <p:nvSpPr>
          <p:cNvPr id="17" name="Text 15"/>
          <p:cNvSpPr/>
          <p:nvPr/>
        </p:nvSpPr>
        <p:spPr>
          <a:xfrm>
            <a:off x="3029843" y="3864769"/>
            <a:ext cx="1609502" cy="174501"/>
          </a:xfrm>
          <a:prstGeom prst="rect">
            <a:avLst/>
          </a:prstGeom>
          <a:noFill/>
          <a:ln/>
        </p:spPr>
        <p:txBody>
          <a:bodyPr wrap="none" lIns="0" tIns="0" rIns="0" bIns="0" rtlCol="0" anchor="t"/>
          <a:lstStyle/>
          <a:p>
            <a:pPr marL="0" indent="0" algn="l">
              <a:lnSpc>
                <a:spcPct val="104000"/>
              </a:lnSpc>
              <a:buNone/>
            </a:pPr>
            <a:r>
              <a:rPr lang="en-US" sz="1050" dirty="0">
                <a:solidFill>
                  <a:srgbClr val="2B3541"/>
                </a:solidFill>
                <a:latin typeface="Funnel Display" pitchFamily="34" charset="0"/>
                <a:ea typeface="Funnel Display" pitchFamily="34" charset="-122"/>
                <a:cs typeface="Funnel Display" pitchFamily="34" charset="-120"/>
              </a:rPr>
              <a:t>Improvement Outcomes</a:t>
            </a:r>
            <a:endParaRPr lang="en-US" sz="1050" dirty="0"/>
          </a:p>
        </p:txBody>
      </p:sp>
      <p:pic>
        <p:nvPicPr>
          <p:cNvPr id="18" name="Image 0" descr="preencoded.png"/>
          <p:cNvPicPr>
            <a:picLocks noChangeAspect="1"/>
          </p:cNvPicPr>
          <p:nvPr/>
        </p:nvPicPr>
        <p:blipFill>
          <a:blip r:embed="rId3"/>
          <a:stretch>
            <a:fillRect/>
          </a:stretch>
        </p:blipFill>
        <p:spPr>
          <a:xfrm>
            <a:off x="5476205" y="498277"/>
            <a:ext cx="3148905" cy="3148905"/>
          </a:xfrm>
          <a:prstGeom prst="rect">
            <a:avLst/>
          </a:prstGeom>
        </p:spPr>
      </p:pic>
      <p:sp>
        <p:nvSpPr>
          <p:cNvPr id="19" name="Text 16"/>
          <p:cNvSpPr/>
          <p:nvPr/>
        </p:nvSpPr>
        <p:spPr>
          <a:xfrm>
            <a:off x="523577" y="4404494"/>
            <a:ext cx="8096845" cy="361652"/>
          </a:xfrm>
          <a:prstGeom prst="rect">
            <a:avLst/>
          </a:prstGeom>
          <a:noFill/>
          <a:ln/>
        </p:spPr>
        <p:txBody>
          <a:bodyPr wrap="square" lIns="0" tIns="0" rIns="0" bIns="0" rtlCol="0" anchor="t">
            <a:normAutofit/>
          </a:bodyPr>
          <a:lstStyle/>
          <a:p>
            <a:pPr marL="0" indent="0" algn="l">
              <a:lnSpc>
                <a:spcPct val="127000"/>
              </a:lnSpc>
              <a:buNone/>
            </a:pPr>
            <a:r>
              <a:rPr lang="en-US" sz="900" dirty="0">
                <a:solidFill>
                  <a:srgbClr val="2B3541"/>
                </a:solidFill>
                <a:latin typeface="Funnel Sans" pitchFamily="34" charset="0"/>
                <a:ea typeface="Funnel Sans" pitchFamily="34" charset="-122"/>
                <a:cs typeface="Funnel Sans" pitchFamily="34" charset="-120"/>
              </a:rPr>
              <a:t>Rather than offering generic guidance, Agile Coaches can address </a:t>
            </a:r>
            <a:r>
              <a:rPr lang="en-US" sz="900" b="1" dirty="0">
                <a:solidFill>
                  <a:srgbClr val="2B3541"/>
                </a:solidFill>
                <a:latin typeface="Funnel Sans" pitchFamily="34" charset="0"/>
                <a:ea typeface="Funnel Sans" pitchFamily="34" charset="-122"/>
                <a:cs typeface="Funnel Sans" pitchFamily="34" charset="-120"/>
              </a:rPr>
              <a:t>specific challenges supported by measurable evidence</a:t>
            </a:r>
            <a:r>
              <a:rPr lang="en-US" sz="900" dirty="0">
                <a:solidFill>
                  <a:srgbClr val="2B3541"/>
                </a:solidFill>
                <a:latin typeface="Funnel Sans" pitchFamily="34" charset="0"/>
                <a:ea typeface="Funnel Sans" pitchFamily="34" charset="-122"/>
                <a:cs typeface="Funnel Sans" pitchFamily="34" charset="-120"/>
              </a:rPr>
              <a:t> — making every coaching conversation count.</a:t>
            </a:r>
            <a:endParaRPr lang="en-US" sz="9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6858000" y="0"/>
            <a:ext cx="2286000" cy="5143500"/>
          </a:xfrm>
          <a:prstGeom prst="rect">
            <a:avLst/>
          </a:prstGeom>
        </p:spPr>
      </p:pic>
      <p:sp>
        <p:nvSpPr>
          <p:cNvPr id="3" name="Text 0"/>
          <p:cNvSpPr/>
          <p:nvPr/>
        </p:nvSpPr>
        <p:spPr>
          <a:xfrm>
            <a:off x="523577" y="417016"/>
            <a:ext cx="5810845" cy="769888"/>
          </a:xfrm>
          <a:prstGeom prst="rect">
            <a:avLst/>
          </a:prstGeom>
          <a:noFill/>
          <a:ln/>
        </p:spPr>
        <p:txBody>
          <a:bodyPr wrap="square" lIns="0" tIns="0" rIns="0" bIns="0" rtlCol="0" anchor="t">
            <a:normAutofit/>
          </a:bodyPr>
          <a:lstStyle/>
          <a:p>
            <a:pPr marL="0" indent="0" algn="l">
              <a:lnSpc>
                <a:spcPct val="104000"/>
              </a:lnSpc>
              <a:buNone/>
            </a:pPr>
            <a:r>
              <a:rPr lang="en-US" sz="2400" dirty="0">
                <a:solidFill>
                  <a:srgbClr val="051D3A"/>
                </a:solidFill>
                <a:latin typeface="Funnel Display" pitchFamily="34" charset="0"/>
                <a:ea typeface="Funnel Display" pitchFamily="34" charset="-122"/>
                <a:cs typeface="Funnel Display" pitchFamily="34" charset="-120"/>
              </a:rPr>
              <a:t>Generative AI in Everyday Agile Workflows</a:t>
            </a:r>
            <a:endParaRPr lang="en-US" sz="2400" dirty="0"/>
          </a:p>
        </p:txBody>
      </p:sp>
      <p:sp>
        <p:nvSpPr>
          <p:cNvPr id="4" name="Text 1"/>
          <p:cNvSpPr/>
          <p:nvPr/>
        </p:nvSpPr>
        <p:spPr>
          <a:xfrm>
            <a:off x="523577" y="1383209"/>
            <a:ext cx="5810845" cy="628204"/>
          </a:xfrm>
          <a:prstGeom prst="rect">
            <a:avLst/>
          </a:prstGeom>
          <a:noFill/>
          <a:ln/>
        </p:spPr>
        <p:txBody>
          <a:bodyPr wrap="square" lIns="0" tIns="0" rIns="0" bIns="0" rtlCol="0" anchor="t">
            <a:normAutofit/>
          </a:bodyPr>
          <a:lstStyle/>
          <a:p>
            <a:pPr marL="0" indent="0" algn="l">
              <a:lnSpc>
                <a:spcPct val="133000"/>
              </a:lnSpc>
              <a:buNone/>
            </a:pPr>
            <a:r>
              <a:rPr lang="en-US" sz="1000" dirty="0">
                <a:solidFill>
                  <a:srgbClr val="2B3541"/>
                </a:solidFill>
                <a:latin typeface="Funnel Sans" pitchFamily="34" charset="0"/>
                <a:ea typeface="Funnel Sans" pitchFamily="34" charset="-122"/>
                <a:cs typeface="Funnel Sans" pitchFamily="34" charset="-120"/>
              </a:rPr>
              <a:t>Tools like Microsoft Copilot and ChatGPT are becoming practical productivity multipliers within Agile organizations — reducing administrative overhead so teams can focus on delivering customer value.</a:t>
            </a:r>
            <a:endParaRPr lang="en-US" sz="1000" dirty="0"/>
          </a:p>
        </p:txBody>
      </p:sp>
      <p:sp>
        <p:nvSpPr>
          <p:cNvPr id="5" name="Text 2"/>
          <p:cNvSpPr/>
          <p:nvPr/>
        </p:nvSpPr>
        <p:spPr>
          <a:xfrm>
            <a:off x="523577" y="2289572"/>
            <a:ext cx="2450009" cy="192509"/>
          </a:xfrm>
          <a:prstGeom prst="rect">
            <a:avLst/>
          </a:prstGeom>
          <a:noFill/>
          <a:ln/>
        </p:spPr>
        <p:txBody>
          <a:bodyPr wrap="none" lIns="0" tIns="0" rIns="0" bIns="0" rtlCol="0" anchor="t"/>
          <a:lstStyle/>
          <a:p>
            <a:pPr marL="0" indent="0" algn="l">
              <a:lnSpc>
                <a:spcPct val="104000"/>
              </a:lnSpc>
              <a:buNone/>
            </a:pPr>
            <a:r>
              <a:rPr lang="en-US" sz="1200" dirty="0">
                <a:solidFill>
                  <a:srgbClr val="051D3A"/>
                </a:solidFill>
                <a:latin typeface="Funnel Display" pitchFamily="34" charset="0"/>
                <a:ea typeface="Funnel Display" pitchFamily="34" charset="-122"/>
                <a:cs typeface="Funnel Display" pitchFamily="34" charset="-120"/>
              </a:rPr>
              <a:t>What Teams Can Automate</a:t>
            </a:r>
            <a:endParaRPr lang="en-US" sz="1200" dirty="0"/>
          </a:p>
        </p:txBody>
      </p:sp>
      <p:sp>
        <p:nvSpPr>
          <p:cNvPr id="6" name="Text 3"/>
          <p:cNvSpPr/>
          <p:nvPr/>
        </p:nvSpPr>
        <p:spPr>
          <a:xfrm>
            <a:off x="523577" y="2612975"/>
            <a:ext cx="2745730" cy="1485230"/>
          </a:xfrm>
          <a:prstGeom prst="rect">
            <a:avLst/>
          </a:prstGeom>
          <a:noFill/>
          <a:ln/>
        </p:spPr>
        <p:txBody>
          <a:bodyPr wrap="square" lIns="0" tIns="0" rIns="0" bIns="0" rtlCol="0" anchor="t">
            <a:normAutofit/>
          </a:bodyPr>
          <a:lstStyle/>
          <a:p>
            <a:pPr marL="342900" indent="-342900" algn="l">
              <a:lnSpc>
                <a:spcPct val="133000"/>
              </a:lnSpc>
              <a:buSzPct val="100000"/>
              <a:buChar char="•"/>
            </a:pPr>
            <a:r>
              <a:rPr lang="en-US" sz="1000" dirty="0">
                <a:solidFill>
                  <a:srgbClr val="2B3541"/>
                </a:solidFill>
                <a:latin typeface="Funnel Sans" pitchFamily="34" charset="0"/>
                <a:ea typeface="Funnel Sans" pitchFamily="34" charset="-122"/>
                <a:cs typeface="Funnel Sans" pitchFamily="34" charset="-120"/>
              </a:rPr>
              <a:t>Draft user stories and acceptance criteria</a:t>
            </a:r>
            <a:endParaRPr lang="en-US" sz="1000" dirty="0"/>
          </a:p>
          <a:p>
            <a:pPr marL="342900" indent="-342900" algn="l">
              <a:lnSpc>
                <a:spcPct val="133000"/>
              </a:lnSpc>
              <a:buSzPct val="100000"/>
              <a:buChar char="•"/>
            </a:pPr>
            <a:r>
              <a:rPr lang="en-US" sz="1000" dirty="0">
                <a:solidFill>
                  <a:srgbClr val="2B3541"/>
                </a:solidFill>
                <a:latin typeface="Funnel Sans" pitchFamily="34" charset="0"/>
                <a:ea typeface="Funnel Sans" pitchFamily="34" charset="-122"/>
                <a:cs typeface="Funnel Sans" pitchFamily="34" charset="-120"/>
              </a:rPr>
              <a:t>Generate test scenarios from requirements</a:t>
            </a:r>
            <a:endParaRPr lang="en-US" sz="1000" dirty="0"/>
          </a:p>
          <a:p>
            <a:pPr marL="342900" indent="-342900" algn="l">
              <a:lnSpc>
                <a:spcPct val="133000"/>
              </a:lnSpc>
              <a:buSzPct val="100000"/>
              <a:buChar char="•"/>
            </a:pPr>
            <a:r>
              <a:rPr lang="en-US" sz="1000" dirty="0">
                <a:solidFill>
                  <a:srgbClr val="2B3541"/>
                </a:solidFill>
                <a:latin typeface="Funnel Sans" pitchFamily="34" charset="0"/>
                <a:ea typeface="Funnel Sans" pitchFamily="34" charset="-122"/>
                <a:cs typeface="Funnel Sans" pitchFamily="34" charset="-120"/>
              </a:rPr>
              <a:t>Summarize meetings and standups</a:t>
            </a:r>
            <a:endParaRPr lang="en-US" sz="1000" dirty="0"/>
          </a:p>
          <a:p>
            <a:pPr marL="342900" indent="-342900" algn="l">
              <a:lnSpc>
                <a:spcPct val="133000"/>
              </a:lnSpc>
              <a:buSzPct val="100000"/>
              <a:buChar char="•"/>
            </a:pPr>
            <a:r>
              <a:rPr lang="en-US" sz="1000" dirty="0">
                <a:solidFill>
                  <a:srgbClr val="2B3541"/>
                </a:solidFill>
                <a:latin typeface="Funnel Sans" pitchFamily="34" charset="0"/>
                <a:ea typeface="Funnel Sans" pitchFamily="34" charset="-122"/>
                <a:cs typeface="Funnel Sans" pitchFamily="34" charset="-120"/>
              </a:rPr>
              <a:t>Prepare sprint review presentations</a:t>
            </a:r>
            <a:endParaRPr lang="en-US" sz="1000" dirty="0"/>
          </a:p>
          <a:p>
            <a:pPr marL="342900" indent="-342900" algn="l">
              <a:lnSpc>
                <a:spcPct val="133000"/>
              </a:lnSpc>
              <a:buSzPct val="100000"/>
              <a:buChar char="•"/>
            </a:pPr>
            <a:r>
              <a:rPr lang="en-US" sz="1000" dirty="0">
                <a:solidFill>
                  <a:srgbClr val="2B3541"/>
                </a:solidFill>
                <a:latin typeface="Funnel Sans" pitchFamily="34" charset="0"/>
                <a:ea typeface="Funnel Sans" pitchFamily="34" charset="-122"/>
                <a:cs typeface="Funnel Sans" pitchFamily="34" charset="-120"/>
              </a:rPr>
              <a:t>Document retrospective outcomes</a:t>
            </a:r>
            <a:endParaRPr lang="en-US" sz="1000" dirty="0"/>
          </a:p>
          <a:p>
            <a:pPr marL="342900" indent="-342900" algn="l">
              <a:lnSpc>
                <a:spcPct val="133000"/>
              </a:lnSpc>
              <a:buSzPct val="100000"/>
              <a:buChar char="•"/>
            </a:pPr>
            <a:r>
              <a:rPr lang="en-US" sz="1000" dirty="0">
                <a:solidFill>
                  <a:srgbClr val="2B3541"/>
                </a:solidFill>
                <a:latin typeface="Funnel Sans" pitchFamily="34" charset="0"/>
                <a:ea typeface="Funnel Sans" pitchFamily="34" charset="-122"/>
                <a:cs typeface="Funnel Sans" pitchFamily="34" charset="-120"/>
              </a:rPr>
              <a:t>Develop stakeholder communications</a:t>
            </a:r>
            <a:endParaRPr lang="en-US" sz="1000" dirty="0"/>
          </a:p>
        </p:txBody>
      </p:sp>
      <p:sp>
        <p:nvSpPr>
          <p:cNvPr id="7" name="Text 4"/>
          <p:cNvSpPr/>
          <p:nvPr/>
        </p:nvSpPr>
        <p:spPr>
          <a:xfrm>
            <a:off x="3593455" y="2289572"/>
            <a:ext cx="2647876" cy="192509"/>
          </a:xfrm>
          <a:prstGeom prst="rect">
            <a:avLst/>
          </a:prstGeom>
          <a:noFill/>
          <a:ln/>
        </p:spPr>
        <p:txBody>
          <a:bodyPr wrap="none" lIns="0" tIns="0" rIns="0" bIns="0" rtlCol="0" anchor="t"/>
          <a:lstStyle/>
          <a:p>
            <a:pPr marL="0" indent="0" algn="l">
              <a:lnSpc>
                <a:spcPct val="104000"/>
              </a:lnSpc>
              <a:buNone/>
            </a:pPr>
            <a:r>
              <a:rPr lang="en-US" sz="1200" dirty="0">
                <a:solidFill>
                  <a:srgbClr val="051D3A"/>
                </a:solidFill>
                <a:latin typeface="Funnel Display" pitchFamily="34" charset="0"/>
                <a:ea typeface="Funnel Display" pitchFamily="34" charset="-122"/>
                <a:cs typeface="Funnel Display" pitchFamily="34" charset="-120"/>
              </a:rPr>
              <a:t>What Coaches Can Accelerate</a:t>
            </a:r>
            <a:endParaRPr lang="en-US" sz="1200" dirty="0"/>
          </a:p>
        </p:txBody>
      </p:sp>
      <p:sp>
        <p:nvSpPr>
          <p:cNvPr id="8" name="Text 5"/>
          <p:cNvSpPr/>
          <p:nvPr/>
        </p:nvSpPr>
        <p:spPr>
          <a:xfrm>
            <a:off x="3593455" y="2612975"/>
            <a:ext cx="2745730" cy="2067669"/>
          </a:xfrm>
          <a:prstGeom prst="rect">
            <a:avLst/>
          </a:prstGeom>
          <a:noFill/>
          <a:ln/>
        </p:spPr>
        <p:txBody>
          <a:bodyPr wrap="square" lIns="0" tIns="0" rIns="0" bIns="0" rtlCol="0" anchor="t">
            <a:normAutofit/>
          </a:bodyPr>
          <a:lstStyle/>
          <a:p>
            <a:pPr marL="342900" indent="-342900" algn="l">
              <a:lnSpc>
                <a:spcPct val="133000"/>
              </a:lnSpc>
              <a:buSzPct val="100000"/>
              <a:buChar char="•"/>
            </a:pPr>
            <a:r>
              <a:rPr lang="en-US" sz="1000" dirty="0">
                <a:solidFill>
                  <a:srgbClr val="2B3541"/>
                </a:solidFill>
                <a:latin typeface="Funnel Sans" pitchFamily="34" charset="0"/>
                <a:ea typeface="Funnel Sans" pitchFamily="34" charset="-122"/>
                <a:cs typeface="Funnel Sans" pitchFamily="34" charset="-120"/>
              </a:rPr>
              <a:t>Training materials and workshop facilitation guides</a:t>
            </a:r>
            <a:endParaRPr lang="en-US" sz="1000" dirty="0"/>
          </a:p>
          <a:p>
            <a:pPr marL="342900" indent="-342900" algn="l">
              <a:lnSpc>
                <a:spcPct val="133000"/>
              </a:lnSpc>
              <a:buSzPct val="100000"/>
              <a:buChar char="•"/>
            </a:pPr>
            <a:r>
              <a:rPr lang="en-US" sz="1000" dirty="0">
                <a:solidFill>
                  <a:srgbClr val="2B3541"/>
                </a:solidFill>
                <a:latin typeface="Funnel Sans" pitchFamily="34" charset="0"/>
                <a:ea typeface="Funnel Sans" pitchFamily="34" charset="-122"/>
                <a:cs typeface="Funnel Sans" pitchFamily="34" charset="-120"/>
              </a:rPr>
              <a:t>Personalized coaching plans for Scrum Masters</a:t>
            </a:r>
            <a:endParaRPr lang="en-US" sz="1000" dirty="0"/>
          </a:p>
          <a:p>
            <a:pPr marL="342900" indent="-342900" algn="l">
              <a:lnSpc>
                <a:spcPct val="133000"/>
              </a:lnSpc>
              <a:buSzPct val="100000"/>
              <a:buChar char="•"/>
            </a:pPr>
            <a:r>
              <a:rPr lang="en-US" sz="1000" dirty="0">
                <a:solidFill>
                  <a:srgbClr val="2B3541"/>
                </a:solidFill>
                <a:latin typeface="Funnel Sans" pitchFamily="34" charset="0"/>
                <a:ea typeface="Funnel Sans" pitchFamily="34" charset="-122"/>
                <a:cs typeface="Funnel Sans" pitchFamily="34" charset="-120"/>
              </a:rPr>
              <a:t>Team health assessment summaries</a:t>
            </a:r>
            <a:endParaRPr lang="en-US" sz="1000" dirty="0"/>
          </a:p>
          <a:p>
            <a:pPr marL="342900" indent="-342900" algn="l">
              <a:lnSpc>
                <a:spcPct val="133000"/>
              </a:lnSpc>
              <a:buSzPct val="100000"/>
              <a:buChar char="•"/>
            </a:pPr>
            <a:r>
              <a:rPr lang="en-US" sz="1000" dirty="0">
                <a:solidFill>
                  <a:srgbClr val="2B3541"/>
                </a:solidFill>
                <a:latin typeface="Funnel Sans" pitchFamily="34" charset="0"/>
                <a:ea typeface="Funnel Sans" pitchFamily="34" charset="-122"/>
                <a:cs typeface="Funnel Sans" pitchFamily="34" charset="-120"/>
              </a:rPr>
              <a:t>Executive briefings on delivery performance</a:t>
            </a:r>
            <a:endParaRPr lang="en-US" sz="1000" dirty="0"/>
          </a:p>
          <a:p>
            <a:pPr marL="342900" indent="-342900" algn="l">
              <a:lnSpc>
                <a:spcPct val="133000"/>
              </a:lnSpc>
              <a:buSzPct val="100000"/>
              <a:buChar char="•"/>
            </a:pPr>
            <a:r>
              <a:rPr lang="en-US" sz="1000" dirty="0">
                <a:solidFill>
                  <a:srgbClr val="2B3541"/>
                </a:solidFill>
                <a:latin typeface="Funnel Sans" pitchFamily="34" charset="0"/>
                <a:ea typeface="Funnel Sans" pitchFamily="34" charset="-122"/>
                <a:cs typeface="Funnel Sans" pitchFamily="34" charset="-120"/>
              </a:rPr>
              <a:t>Agile maturity roadmaps and transformation playbooks</a:t>
            </a:r>
            <a:endParaRPr lang="en-US" sz="10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523577" y="1105346"/>
            <a:ext cx="5719167" cy="384944"/>
          </a:xfrm>
          <a:prstGeom prst="rect">
            <a:avLst/>
          </a:prstGeom>
          <a:noFill/>
          <a:ln/>
        </p:spPr>
        <p:txBody>
          <a:bodyPr wrap="none" lIns="0" tIns="0" rIns="0" bIns="0" rtlCol="0" anchor="t"/>
          <a:lstStyle/>
          <a:p>
            <a:pPr marL="0" indent="0" algn="l">
              <a:lnSpc>
                <a:spcPct val="104000"/>
              </a:lnSpc>
              <a:buNone/>
            </a:pPr>
            <a:r>
              <a:rPr lang="en-US" sz="2400" dirty="0">
                <a:solidFill>
                  <a:srgbClr val="051D3A"/>
                </a:solidFill>
                <a:latin typeface="Funnel Display" pitchFamily="34" charset="0"/>
                <a:ea typeface="Funnel Display" pitchFamily="34" charset="-122"/>
                <a:cs typeface="Funnel Display" pitchFamily="34" charset="-120"/>
              </a:rPr>
              <a:t>The Human Skills AI Cannot Replace</a:t>
            </a:r>
            <a:endParaRPr lang="en-US" sz="2400" dirty="0"/>
          </a:p>
        </p:txBody>
      </p:sp>
      <p:sp>
        <p:nvSpPr>
          <p:cNvPr id="3" name="Text 1"/>
          <p:cNvSpPr/>
          <p:nvPr/>
        </p:nvSpPr>
        <p:spPr>
          <a:xfrm>
            <a:off x="523577" y="1752079"/>
            <a:ext cx="8096845" cy="418802"/>
          </a:xfrm>
          <a:prstGeom prst="rect">
            <a:avLst/>
          </a:prstGeom>
          <a:noFill/>
          <a:ln/>
        </p:spPr>
        <p:txBody>
          <a:bodyPr wrap="square" lIns="0" tIns="0" rIns="0" bIns="0" rtlCol="0" anchor="t">
            <a:normAutofit/>
          </a:bodyPr>
          <a:lstStyle/>
          <a:p>
            <a:pPr marL="0" indent="0" algn="l">
              <a:lnSpc>
                <a:spcPct val="133000"/>
              </a:lnSpc>
              <a:buNone/>
            </a:pPr>
            <a:r>
              <a:rPr lang="en-US" sz="1000" dirty="0">
                <a:solidFill>
                  <a:srgbClr val="2B3541"/>
                </a:solidFill>
                <a:latin typeface="Funnel Sans" pitchFamily="34" charset="0"/>
                <a:ea typeface="Funnel Sans" pitchFamily="34" charset="-122"/>
                <a:cs typeface="Funnel Sans" pitchFamily="34" charset="-120"/>
              </a:rPr>
              <a:t>Despite its growing capabilities, AI cannot replicate the human side of Agile coaching. </a:t>
            </a:r>
            <a:r>
              <a:rPr lang="en-US" sz="1000" b="1" dirty="0">
                <a:solidFill>
                  <a:srgbClr val="2B3541"/>
                </a:solidFill>
                <a:latin typeface="Funnel Sans" pitchFamily="34" charset="0"/>
                <a:ea typeface="Funnel Sans" pitchFamily="34" charset="-122"/>
                <a:cs typeface="Funnel Sans" pitchFamily="34" charset="-120"/>
              </a:rPr>
              <a:t>Successful Agile transformations are built on relationships, trust, and behavioral change</a:t>
            </a:r>
            <a:r>
              <a:rPr lang="en-US" sz="1000" dirty="0">
                <a:solidFill>
                  <a:srgbClr val="2B3541"/>
                </a:solidFill>
                <a:latin typeface="Funnel Sans" pitchFamily="34" charset="0"/>
                <a:ea typeface="Funnel Sans" pitchFamily="34" charset="-122"/>
                <a:cs typeface="Funnel Sans" pitchFamily="34" charset="-120"/>
              </a:rPr>
              <a:t> — none of which an algorithm can inspire.</a:t>
            </a:r>
            <a:endParaRPr lang="en-US" sz="1000" dirty="0"/>
          </a:p>
        </p:txBody>
      </p:sp>
      <p:pic>
        <p:nvPicPr>
          <p:cNvPr id="4" name="Image 0" descr="preencoded.png"/>
          <p:cNvPicPr>
            <a:picLocks noChangeAspect="1"/>
          </p:cNvPicPr>
          <p:nvPr/>
        </p:nvPicPr>
        <p:blipFill>
          <a:blip r:embed="rId3"/>
          <a:stretch>
            <a:fillRect/>
          </a:stretch>
        </p:blipFill>
        <p:spPr>
          <a:xfrm>
            <a:off x="523577" y="2318147"/>
            <a:ext cx="569714" cy="569714"/>
          </a:xfrm>
          <a:prstGeom prst="rect">
            <a:avLst/>
          </a:prstGeom>
        </p:spPr>
      </p:pic>
      <p:sp>
        <p:nvSpPr>
          <p:cNvPr id="5" name="Text 2"/>
          <p:cNvSpPr/>
          <p:nvPr/>
        </p:nvSpPr>
        <p:spPr>
          <a:xfrm>
            <a:off x="1256928" y="2318147"/>
            <a:ext cx="1856482" cy="385018"/>
          </a:xfrm>
          <a:prstGeom prst="rect">
            <a:avLst/>
          </a:prstGeom>
          <a:noFill/>
          <a:ln/>
        </p:spPr>
        <p:txBody>
          <a:bodyPr wrap="square" lIns="0" tIns="0" rIns="0" bIns="0" rtlCol="0" anchor="t">
            <a:normAutofit/>
          </a:bodyPr>
          <a:lstStyle/>
          <a:p>
            <a:pPr marL="0" indent="0" algn="l">
              <a:lnSpc>
                <a:spcPct val="104000"/>
              </a:lnSpc>
              <a:buNone/>
            </a:pPr>
            <a:r>
              <a:rPr lang="en-US" sz="1200" dirty="0">
                <a:solidFill>
                  <a:srgbClr val="2B3541"/>
                </a:solidFill>
                <a:latin typeface="Funnel Display" pitchFamily="34" charset="0"/>
                <a:ea typeface="Funnel Display" pitchFamily="34" charset="-122"/>
                <a:cs typeface="Funnel Display" pitchFamily="34" charset="-120"/>
              </a:rPr>
              <a:t>Trust Building &amp; Emotional Intelligence</a:t>
            </a:r>
            <a:endParaRPr lang="en-US" sz="1200" dirty="0"/>
          </a:p>
        </p:txBody>
      </p:sp>
      <p:sp>
        <p:nvSpPr>
          <p:cNvPr id="6" name="Text 3"/>
          <p:cNvSpPr/>
          <p:nvPr/>
        </p:nvSpPr>
        <p:spPr>
          <a:xfrm>
            <a:off x="1256928" y="2781672"/>
            <a:ext cx="1856482" cy="1256407"/>
          </a:xfrm>
          <a:prstGeom prst="rect">
            <a:avLst/>
          </a:prstGeom>
          <a:noFill/>
          <a:ln/>
        </p:spPr>
        <p:txBody>
          <a:bodyPr wrap="square" lIns="0" tIns="0" rIns="0" bIns="0" rtlCol="0" anchor="t">
            <a:normAutofit/>
          </a:bodyPr>
          <a:lstStyle/>
          <a:p>
            <a:pPr marL="0" indent="0" algn="l">
              <a:lnSpc>
                <a:spcPct val="133000"/>
              </a:lnSpc>
              <a:buNone/>
            </a:pPr>
            <a:r>
              <a:rPr lang="en-US" sz="1000" dirty="0">
                <a:solidFill>
                  <a:srgbClr val="2B3541"/>
                </a:solidFill>
                <a:latin typeface="Funnel Sans" pitchFamily="34" charset="0"/>
                <a:ea typeface="Funnel Sans" pitchFamily="34" charset="-122"/>
                <a:cs typeface="Funnel Sans" pitchFamily="34" charset="-120"/>
              </a:rPr>
              <a:t>AI can identify patterns, but it cannot create psychological safety, navigate interpersonal conflict, or build the trust that enables teams to be vulnerable and grow.</a:t>
            </a:r>
            <a:endParaRPr lang="en-US" sz="1000" dirty="0"/>
          </a:p>
        </p:txBody>
      </p:sp>
      <p:pic>
        <p:nvPicPr>
          <p:cNvPr id="7" name="Image 1" descr="preencoded.png"/>
          <p:cNvPicPr>
            <a:picLocks noChangeAspect="1"/>
          </p:cNvPicPr>
          <p:nvPr/>
        </p:nvPicPr>
        <p:blipFill>
          <a:blip r:embed="rId4"/>
          <a:stretch>
            <a:fillRect/>
          </a:stretch>
        </p:blipFill>
        <p:spPr>
          <a:xfrm>
            <a:off x="3277046" y="2318147"/>
            <a:ext cx="569714" cy="569714"/>
          </a:xfrm>
          <a:prstGeom prst="rect">
            <a:avLst/>
          </a:prstGeom>
        </p:spPr>
      </p:pic>
      <p:sp>
        <p:nvSpPr>
          <p:cNvPr id="8" name="Text 4"/>
          <p:cNvSpPr/>
          <p:nvPr/>
        </p:nvSpPr>
        <p:spPr>
          <a:xfrm>
            <a:off x="4010397" y="2318147"/>
            <a:ext cx="1856482" cy="385018"/>
          </a:xfrm>
          <a:prstGeom prst="rect">
            <a:avLst/>
          </a:prstGeom>
          <a:noFill/>
          <a:ln/>
        </p:spPr>
        <p:txBody>
          <a:bodyPr wrap="square" lIns="0" tIns="0" rIns="0" bIns="0" rtlCol="0" anchor="t">
            <a:normAutofit/>
          </a:bodyPr>
          <a:lstStyle/>
          <a:p>
            <a:pPr marL="0" indent="0" algn="l">
              <a:lnSpc>
                <a:spcPct val="104000"/>
              </a:lnSpc>
              <a:buNone/>
            </a:pPr>
            <a:r>
              <a:rPr lang="en-US" sz="1200" dirty="0">
                <a:solidFill>
                  <a:srgbClr val="2B3541"/>
                </a:solidFill>
                <a:latin typeface="Funnel Display" pitchFamily="34" charset="0"/>
                <a:ea typeface="Funnel Display" pitchFamily="34" charset="-122"/>
                <a:cs typeface="Funnel Display" pitchFamily="34" charset="-120"/>
              </a:rPr>
              <a:t>Change Leadership &amp; Stakeholder Influence</a:t>
            </a:r>
            <a:endParaRPr lang="en-US" sz="1200" dirty="0"/>
          </a:p>
        </p:txBody>
      </p:sp>
      <p:sp>
        <p:nvSpPr>
          <p:cNvPr id="9" name="Text 5"/>
          <p:cNvSpPr/>
          <p:nvPr/>
        </p:nvSpPr>
        <p:spPr>
          <a:xfrm>
            <a:off x="4010397" y="2781672"/>
            <a:ext cx="1856482" cy="1256407"/>
          </a:xfrm>
          <a:prstGeom prst="rect">
            <a:avLst/>
          </a:prstGeom>
          <a:noFill/>
          <a:ln/>
        </p:spPr>
        <p:txBody>
          <a:bodyPr wrap="square" lIns="0" tIns="0" rIns="0" bIns="0" rtlCol="0" anchor="t">
            <a:normAutofit/>
          </a:bodyPr>
          <a:lstStyle/>
          <a:p>
            <a:pPr marL="0" indent="0" algn="l">
              <a:lnSpc>
                <a:spcPct val="133000"/>
              </a:lnSpc>
              <a:buNone/>
            </a:pPr>
            <a:r>
              <a:rPr lang="en-US" sz="1000" dirty="0">
                <a:solidFill>
                  <a:srgbClr val="2B3541"/>
                </a:solidFill>
                <a:latin typeface="Funnel Sans" pitchFamily="34" charset="0"/>
                <a:ea typeface="Funnel Sans" pitchFamily="34" charset="-122"/>
                <a:cs typeface="Funnel Sans" pitchFamily="34" charset="-120"/>
              </a:rPr>
              <a:t>Organizational transformation requires executive coaching, political navigation, and the ability to inspire leaders to model the behaviors Agile demands.</a:t>
            </a:r>
            <a:endParaRPr lang="en-US" sz="1000" dirty="0"/>
          </a:p>
        </p:txBody>
      </p:sp>
      <p:pic>
        <p:nvPicPr>
          <p:cNvPr id="10" name="Image 2" descr="preencoded.png"/>
          <p:cNvPicPr>
            <a:picLocks noChangeAspect="1"/>
          </p:cNvPicPr>
          <p:nvPr/>
        </p:nvPicPr>
        <p:blipFill>
          <a:blip r:embed="rId5"/>
          <a:stretch>
            <a:fillRect/>
          </a:stretch>
        </p:blipFill>
        <p:spPr>
          <a:xfrm>
            <a:off x="6030516" y="2318147"/>
            <a:ext cx="569714" cy="569714"/>
          </a:xfrm>
          <a:prstGeom prst="rect">
            <a:avLst/>
          </a:prstGeom>
        </p:spPr>
      </p:pic>
      <p:sp>
        <p:nvSpPr>
          <p:cNvPr id="11" name="Text 6"/>
          <p:cNvSpPr/>
          <p:nvPr/>
        </p:nvSpPr>
        <p:spPr>
          <a:xfrm>
            <a:off x="6763866" y="2318147"/>
            <a:ext cx="1856556" cy="385018"/>
          </a:xfrm>
          <a:prstGeom prst="rect">
            <a:avLst/>
          </a:prstGeom>
          <a:noFill/>
          <a:ln/>
        </p:spPr>
        <p:txBody>
          <a:bodyPr wrap="square" lIns="0" tIns="0" rIns="0" bIns="0" rtlCol="0" anchor="t">
            <a:normAutofit/>
          </a:bodyPr>
          <a:lstStyle/>
          <a:p>
            <a:pPr marL="0" indent="0" algn="l">
              <a:lnSpc>
                <a:spcPct val="104000"/>
              </a:lnSpc>
              <a:buNone/>
            </a:pPr>
            <a:r>
              <a:rPr lang="en-US" sz="1200" dirty="0">
                <a:solidFill>
                  <a:srgbClr val="2B3541"/>
                </a:solidFill>
                <a:latin typeface="Funnel Display" pitchFamily="34" charset="0"/>
                <a:ea typeface="Funnel Display" pitchFamily="34" charset="-122"/>
                <a:cs typeface="Funnel Display" pitchFamily="34" charset="-120"/>
              </a:rPr>
              <a:t>Team Motivation &amp; Coaching Presence</a:t>
            </a:r>
            <a:endParaRPr lang="en-US" sz="1200" dirty="0"/>
          </a:p>
        </p:txBody>
      </p:sp>
      <p:sp>
        <p:nvSpPr>
          <p:cNvPr id="12" name="Text 7"/>
          <p:cNvSpPr/>
          <p:nvPr/>
        </p:nvSpPr>
        <p:spPr>
          <a:xfrm>
            <a:off x="6763866" y="2781672"/>
            <a:ext cx="1856556" cy="1256407"/>
          </a:xfrm>
          <a:prstGeom prst="rect">
            <a:avLst/>
          </a:prstGeom>
          <a:noFill/>
          <a:ln/>
        </p:spPr>
        <p:txBody>
          <a:bodyPr wrap="square" lIns="0" tIns="0" rIns="0" bIns="0" rtlCol="0" anchor="t">
            <a:normAutofit/>
          </a:bodyPr>
          <a:lstStyle/>
          <a:p>
            <a:pPr marL="0" indent="0" algn="l">
              <a:lnSpc>
                <a:spcPct val="133000"/>
              </a:lnSpc>
              <a:buNone/>
            </a:pPr>
            <a:r>
              <a:rPr lang="en-US" sz="1000" dirty="0">
                <a:solidFill>
                  <a:srgbClr val="2B3541"/>
                </a:solidFill>
                <a:latin typeface="Funnel Sans" pitchFamily="34" charset="0"/>
                <a:ea typeface="Funnel Sans" pitchFamily="34" charset="-122"/>
                <a:cs typeface="Funnel Sans" pitchFamily="34" charset="-120"/>
              </a:rPr>
              <a:t>The most effective Agile Coaches combine data-driven insights with strong leadership — knowing when to challenge, when to support, and when to simply listen.</a:t>
            </a:r>
            <a:endParaRPr lang="en-US" sz="10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1247</Words>
  <Application>Microsoft Office PowerPoint</Application>
  <PresentationFormat>On-screen Show (16:9)</PresentationFormat>
  <Paragraphs>106</Paragraphs>
  <Slides>11</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Funnel Display</vt:lpstr>
      <vt:lpstr>Arial</vt:lpstr>
      <vt:lpstr>Funnel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Kimberly Wiethoff</cp:lastModifiedBy>
  <cp:revision>1</cp:revision>
  <dcterms:created xsi:type="dcterms:W3CDTF">2026-06-18T16:45:04Z</dcterms:created>
  <dcterms:modified xsi:type="dcterms:W3CDTF">2026-06-18T16:44:17Z</dcterms:modified>
</cp:coreProperties>
</file>