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5143500" cy="9144000"/>
  <p:embeddedFontLst>
    <p:embeddedFont>
      <p:font typeface="Funnel Display" panose="020B0604020202020204" charset="0"/>
      <p:regular r:id="rId20"/>
    </p:embeddedFont>
    <p:embeddedFont>
      <p:font typeface="Funnel Sans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9" d="100"/>
          <a:sy n="109" d="100"/>
        </p:scale>
        <p:origin x="70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25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5EB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5EB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5EB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5EB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sv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sv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9095" y="498351"/>
            <a:ext cx="6317010" cy="194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endParaRPr lang="en-US" sz="950" dirty="0"/>
          </a:p>
        </p:txBody>
      </p:sp>
      <p:sp>
        <p:nvSpPr>
          <p:cNvPr id="4" name="Text 1"/>
          <p:cNvSpPr/>
          <p:nvPr/>
        </p:nvSpPr>
        <p:spPr>
          <a:xfrm>
            <a:off x="499095" y="812229"/>
            <a:ext cx="5859810" cy="73387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How RAG Transforms the PMO: The Future of AI-Powered Project Delivery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499095" y="1724471"/>
            <a:ext cx="5859810" cy="116978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Project Management Offices have always faced a common challenge: turning vast amounts of project data into actionable insights. Most PMOs sit on a goldmine of information — from project charters and risk registers to lessons learned and financial forecasts — yet project managers still struggle to find the right information when they need it most. </a:t>
            </a:r>
            <a:r>
              <a:rPr lang="en-US" sz="95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Retrieval-Augmented Generation (RAG)</a:t>
            </a: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has the potential to fundamentally change that, transforming the PMO from an administrative function into a strategic intelligence engine.</a:t>
            </a:r>
            <a:endParaRPr lang="en-US" sz="9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95" y="3027983"/>
            <a:ext cx="3340373" cy="61555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99095" y="3777258"/>
            <a:ext cx="5859810" cy="9748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#PMO #ProjectManagement #ProgramManagement #AI #GenerativeAI #RAG #RetrievalAugmentedGeneration #EnterpriseAI #AITransformation #DigitalTransformation #PortfolioManagement #Agile #Scrum #Leadership #TechnologyLeadership #ProjectDelivery #PMI #PMP #PMOLeadership #KnowledgeManagement #OperationalExcellence #Innovation #FutureOfWork #BusinessTransformation #AIGovernance</a:t>
            </a:r>
            <a:endParaRPr lang="en-US" sz="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793626"/>
            <a:ext cx="4882604" cy="38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RAG and Agile Project Delivery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23577" y="1440359"/>
            <a:ext cx="8096845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Agile teams generate large volumes of information — user stories, sprint reviews, retrospectives, backlogs, velocity metrics, and defect reports. Over time, these artifacts become a valuable source of organizational knowledge that is rarely tapped systematically.</a:t>
            </a:r>
            <a:endParaRPr lang="en-US" sz="1000" dirty="0"/>
          </a:p>
        </p:txBody>
      </p:sp>
      <p:sp>
        <p:nvSpPr>
          <p:cNvPr id="4" name="Shape 2"/>
          <p:cNvSpPr/>
          <p:nvPr/>
        </p:nvSpPr>
        <p:spPr>
          <a:xfrm>
            <a:off x="523577" y="2202731"/>
            <a:ext cx="2611636" cy="1790477"/>
          </a:xfrm>
          <a:prstGeom prst="roundRect">
            <a:avLst>
              <a:gd name="adj" fmla="val 3830"/>
            </a:avLst>
          </a:prstGeom>
          <a:solidFill>
            <a:srgbClr val="FAF5EB"/>
          </a:solidFill>
          <a:ln w="14288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523577" y="2188443"/>
            <a:ext cx="2611636" cy="57150"/>
          </a:xfrm>
          <a:prstGeom prst="roundRect">
            <a:avLst>
              <a:gd name="adj" fmla="val 96208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1633054" y="2006426"/>
            <a:ext cx="392683" cy="392683"/>
          </a:xfrm>
          <a:prstGeom prst="roundRect">
            <a:avLst>
              <a:gd name="adj" fmla="val 145537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750851" y="2104579"/>
            <a:ext cx="157088" cy="1963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1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68759" y="2530004"/>
            <a:ext cx="1766739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Impediment Intelligence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68759" y="2801020"/>
            <a:ext cx="2321272" cy="8376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"What recurring impediments have impacted sprint velocity?" — Identify systemic blockers that persist across teams and release cycles.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266108" y="2202731"/>
            <a:ext cx="2611710" cy="1790477"/>
          </a:xfrm>
          <a:prstGeom prst="roundRect">
            <a:avLst>
              <a:gd name="adj" fmla="val 3830"/>
            </a:avLst>
          </a:prstGeom>
          <a:solidFill>
            <a:srgbClr val="FAF5EB"/>
          </a:solidFill>
          <a:ln w="14288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3266108" y="2188443"/>
            <a:ext cx="2611710" cy="57150"/>
          </a:xfrm>
          <a:prstGeom prst="roundRect">
            <a:avLst>
              <a:gd name="adj" fmla="val 96208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4375584" y="2006426"/>
            <a:ext cx="392683" cy="392683"/>
          </a:xfrm>
          <a:prstGeom prst="roundRect">
            <a:avLst>
              <a:gd name="adj" fmla="val 145537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4493382" y="2104579"/>
            <a:ext cx="157088" cy="1963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2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3411289" y="2530004"/>
            <a:ext cx="158896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Scope Creep Patterns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3411289" y="2801020"/>
            <a:ext cx="2321347" cy="8376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"Which user story patterns resulted in scope expansion?" — Learn from historical backlog behavior to improve refinement and estimation.</a:t>
            </a:r>
            <a:endParaRPr lang="en-US" sz="1000" dirty="0"/>
          </a:p>
        </p:txBody>
      </p:sp>
      <p:sp>
        <p:nvSpPr>
          <p:cNvPr id="16" name="Shape 14"/>
          <p:cNvSpPr/>
          <p:nvPr/>
        </p:nvSpPr>
        <p:spPr>
          <a:xfrm>
            <a:off x="6008712" y="2202731"/>
            <a:ext cx="2611710" cy="1790477"/>
          </a:xfrm>
          <a:prstGeom prst="roundRect">
            <a:avLst>
              <a:gd name="adj" fmla="val 3830"/>
            </a:avLst>
          </a:prstGeom>
          <a:solidFill>
            <a:srgbClr val="FAF5EB"/>
          </a:solidFill>
          <a:ln w="14288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6008712" y="2188443"/>
            <a:ext cx="2611710" cy="57150"/>
          </a:xfrm>
          <a:prstGeom prst="roundRect">
            <a:avLst>
              <a:gd name="adj" fmla="val 96208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7118189" y="2006426"/>
            <a:ext cx="392683" cy="392683"/>
          </a:xfrm>
          <a:prstGeom prst="roundRect">
            <a:avLst>
              <a:gd name="adj" fmla="val 145537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7235986" y="2104579"/>
            <a:ext cx="157088" cy="196304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3</a:t>
            </a:r>
            <a:endParaRPr lang="en-US" sz="1200" dirty="0"/>
          </a:p>
        </p:txBody>
      </p:sp>
      <p:sp>
        <p:nvSpPr>
          <p:cNvPr id="20" name="Text 18"/>
          <p:cNvSpPr/>
          <p:nvPr/>
        </p:nvSpPr>
        <p:spPr>
          <a:xfrm>
            <a:off x="6153894" y="2530004"/>
            <a:ext cx="1546101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Retrospective Mining</a:t>
            </a:r>
            <a:endParaRPr lang="en-US" sz="1200" dirty="0"/>
          </a:p>
        </p:txBody>
      </p:sp>
      <p:sp>
        <p:nvSpPr>
          <p:cNvPr id="21" name="Text 19"/>
          <p:cNvSpPr/>
          <p:nvPr/>
        </p:nvSpPr>
        <p:spPr>
          <a:xfrm>
            <a:off x="6153894" y="2801020"/>
            <a:ext cx="2321347" cy="10470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"What recommendations emerged from previous retrospectives?" — Surface actionable team insights that would otherwise be forgotten after a sprint closes.</a:t>
            </a:r>
            <a:endParaRPr lang="en-US" sz="1000" dirty="0"/>
          </a:p>
        </p:txBody>
      </p:sp>
      <p:sp>
        <p:nvSpPr>
          <p:cNvPr id="22" name="Text 20"/>
          <p:cNvSpPr/>
          <p:nvPr/>
        </p:nvSpPr>
        <p:spPr>
          <a:xfrm>
            <a:off x="523577" y="4140473"/>
            <a:ext cx="8554045" cy="209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RAG creates opportunities for </a:t>
            </a:r>
            <a:r>
              <a:rPr lang="en-US" sz="100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continuous improvement at scale</a:t>
            </a: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— turning every sprint into a building block of organizational learning.</a:t>
            </a:r>
            <a:endParaRPr lang="en-US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682972"/>
            <a:ext cx="4101554" cy="38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Building the PMO Copilot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23577" y="1329705"/>
            <a:ext cx="8096845" cy="6282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One of the most exciting applications of RAG is the emergence of the </a:t>
            </a:r>
            <a:r>
              <a:rPr lang="en-US" sz="100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PMO Copilot</a:t>
            </a: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— an AI-powered assistant that retrieves information from project repositories, Jira, Azure DevOps, SharePoint, Confluence, governance frameworks, and lessons learned databases. Project managers interact with organizational knowledge using natural language.</a:t>
            </a:r>
            <a:endParaRPr lang="en-US" sz="1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77" y="2105174"/>
            <a:ext cx="836563" cy="51702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23577" y="2785839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Governance Support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523577" y="3056855"/>
            <a:ext cx="1901428" cy="10470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"What approvals are required before entering the testing phase?" — Instant access to stage-gate criteria and compliance requirements.</a:t>
            </a:r>
            <a:endParaRPr lang="en-US" sz="10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8642" y="2105174"/>
            <a:ext cx="836637" cy="51702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588642" y="2785839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Resource Planning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2588642" y="3056855"/>
            <a:ext cx="1901503" cy="10470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"Which skill sets created bottlenecks in previous cloud migrations?" — Anticipate capacity constraints before they derail delivery.</a:t>
            </a:r>
            <a:endParaRPr lang="en-US" sz="10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781" y="2105174"/>
            <a:ext cx="836637" cy="51702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653781" y="2785839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Risk Management</a:t>
            </a: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4653781" y="3056855"/>
            <a:ext cx="1901503" cy="10470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"Show me similar risks from previous infrastructure modernization efforts." — Ground risk responses in proven historical context.</a:t>
            </a:r>
            <a:endParaRPr lang="en-US" sz="10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8920" y="2105174"/>
            <a:ext cx="836637" cy="51702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718920" y="2785839"/>
            <a:ext cx="154007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Executive Reporting</a:t>
            </a:r>
            <a:endParaRPr lang="en-US" sz="1200" dirty="0"/>
          </a:p>
        </p:txBody>
      </p:sp>
      <p:sp>
        <p:nvSpPr>
          <p:cNvPr id="15" name="Text 9"/>
          <p:cNvSpPr/>
          <p:nvPr/>
        </p:nvSpPr>
        <p:spPr>
          <a:xfrm>
            <a:off x="6718920" y="3056855"/>
            <a:ext cx="1901503" cy="10470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"Summarize portfolio risks requiring steering committee attention." — Generate leadership-ready briefings in seconds.</a:t>
            </a:r>
            <a:endParaRPr lang="en-US" sz="1000" dirty="0"/>
          </a:p>
        </p:txBody>
      </p:sp>
      <p:sp>
        <p:nvSpPr>
          <p:cNvPr id="16" name="Text 10"/>
          <p:cNvSpPr/>
          <p:nvPr/>
        </p:nvSpPr>
        <p:spPr>
          <a:xfrm>
            <a:off x="523577" y="4251127"/>
            <a:ext cx="8554045" cy="209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The PMO Copilot becomes a </a:t>
            </a:r>
            <a:r>
              <a:rPr lang="en-US" sz="100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force multiplier</a:t>
            </a: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for project teams and leadership alike.</a:t>
            </a:r>
            <a:endParaRPr lang="en-US" sz="1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5392" y="358676"/>
            <a:ext cx="4595887" cy="378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Benefits Beyond Productivity</a:t>
            </a:r>
            <a:endParaRPr lang="en-US" sz="2350" dirty="0"/>
          </a:p>
        </p:txBody>
      </p:sp>
      <p:sp>
        <p:nvSpPr>
          <p:cNvPr id="3" name="Text 1"/>
          <p:cNvSpPr/>
          <p:nvPr/>
        </p:nvSpPr>
        <p:spPr>
          <a:xfrm>
            <a:off x="515392" y="991344"/>
            <a:ext cx="8113216" cy="409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While productivity gains are significant, the true value of RAG extends well beyond efficiency. RAG fundamentally changes </a:t>
            </a:r>
            <a:r>
              <a:rPr lang="en-US" sz="1000" i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how</a:t>
            </a: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PMOs create and preserve organizational value.</a:t>
            </a:r>
            <a:endParaRPr lang="en-US" sz="1000" dirty="0"/>
          </a:p>
        </p:txBody>
      </p:sp>
      <p:sp>
        <p:nvSpPr>
          <p:cNvPr id="4" name="Shape 2"/>
          <p:cNvSpPr/>
          <p:nvPr/>
        </p:nvSpPr>
        <p:spPr>
          <a:xfrm>
            <a:off x="515392" y="1543124"/>
            <a:ext cx="2619821" cy="1659731"/>
          </a:xfrm>
          <a:prstGeom prst="roundRect">
            <a:avLst>
              <a:gd name="adj" fmla="val 3261"/>
            </a:avLst>
          </a:prstGeom>
          <a:solidFill>
            <a:srgbClr val="FAF5EB"/>
          </a:solidFill>
          <a:ln w="4763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648965" y="1676698"/>
            <a:ext cx="386581" cy="386581"/>
          </a:xfrm>
          <a:prstGeom prst="roundRect">
            <a:avLst>
              <a:gd name="adj" fmla="val 14781969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303" y="1782961"/>
            <a:ext cx="173906" cy="17390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48965" y="2190080"/>
            <a:ext cx="1778050" cy="189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Improve Decision Quality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648965" y="2455590"/>
            <a:ext cx="2352675" cy="6136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Leverage historical knowledge and institutional patterns when making high-stakes project decisions.</a:t>
            </a:r>
            <a:endParaRPr lang="en-US" sz="1000" dirty="0"/>
          </a:p>
        </p:txBody>
      </p:sp>
      <p:sp>
        <p:nvSpPr>
          <p:cNvPr id="9" name="Shape 6"/>
          <p:cNvSpPr/>
          <p:nvPr/>
        </p:nvSpPr>
        <p:spPr>
          <a:xfrm>
            <a:off x="3262015" y="1543124"/>
            <a:ext cx="2619896" cy="1659731"/>
          </a:xfrm>
          <a:prstGeom prst="roundRect">
            <a:avLst>
              <a:gd name="adj" fmla="val 3261"/>
            </a:avLst>
          </a:prstGeom>
          <a:solidFill>
            <a:srgbClr val="FAF5EB"/>
          </a:solidFill>
          <a:ln w="4763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3395588" y="1676698"/>
            <a:ext cx="386581" cy="386581"/>
          </a:xfrm>
          <a:prstGeom prst="roundRect">
            <a:avLst>
              <a:gd name="adj" fmla="val 14781969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01926" y="1782961"/>
            <a:ext cx="173906" cy="17390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3395588" y="2190080"/>
            <a:ext cx="1548705" cy="189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Reduce Memory Loss</a:t>
            </a:r>
            <a:endParaRPr lang="en-US" sz="1150" dirty="0"/>
          </a:p>
        </p:txBody>
      </p:sp>
      <p:sp>
        <p:nvSpPr>
          <p:cNvPr id="13" name="Text 9"/>
          <p:cNvSpPr/>
          <p:nvPr/>
        </p:nvSpPr>
        <p:spPr>
          <a:xfrm>
            <a:off x="3395588" y="2455590"/>
            <a:ext cx="2352749" cy="6136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Preserve lessons learned and critical context even as experienced team members move on or transition roles.</a:t>
            </a:r>
            <a:endParaRPr lang="en-US" sz="1000" dirty="0"/>
          </a:p>
        </p:txBody>
      </p:sp>
      <p:sp>
        <p:nvSpPr>
          <p:cNvPr id="14" name="Shape 10"/>
          <p:cNvSpPr/>
          <p:nvPr/>
        </p:nvSpPr>
        <p:spPr>
          <a:xfrm>
            <a:off x="6008712" y="1543124"/>
            <a:ext cx="2619896" cy="1659731"/>
          </a:xfrm>
          <a:prstGeom prst="roundRect">
            <a:avLst>
              <a:gd name="adj" fmla="val 3261"/>
            </a:avLst>
          </a:prstGeom>
          <a:solidFill>
            <a:srgbClr val="FAF5EB"/>
          </a:solidFill>
          <a:ln w="4763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1"/>
          <p:cNvSpPr/>
          <p:nvPr/>
        </p:nvSpPr>
        <p:spPr>
          <a:xfrm>
            <a:off x="6142286" y="1676698"/>
            <a:ext cx="386581" cy="386581"/>
          </a:xfrm>
          <a:prstGeom prst="roundRect">
            <a:avLst>
              <a:gd name="adj" fmla="val 14781969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8623" y="1782961"/>
            <a:ext cx="173906" cy="173906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6142286" y="2190080"/>
            <a:ext cx="1909465" cy="189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Standardize Best Practices</a:t>
            </a:r>
            <a:endParaRPr lang="en-US" sz="1150" dirty="0"/>
          </a:p>
        </p:txBody>
      </p:sp>
      <p:sp>
        <p:nvSpPr>
          <p:cNvPr id="18" name="Text 13"/>
          <p:cNvSpPr/>
          <p:nvPr/>
        </p:nvSpPr>
        <p:spPr>
          <a:xfrm>
            <a:off x="6142286" y="2455590"/>
            <a:ext cx="2352749" cy="6136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Promote consistent delivery approaches and proven frameworks across all programs and portfolios.</a:t>
            </a:r>
            <a:endParaRPr lang="en-US" sz="1000" dirty="0"/>
          </a:p>
        </p:txBody>
      </p:sp>
      <p:sp>
        <p:nvSpPr>
          <p:cNvPr id="19" name="Shape 14"/>
          <p:cNvSpPr/>
          <p:nvPr/>
        </p:nvSpPr>
        <p:spPr>
          <a:xfrm>
            <a:off x="515392" y="3329657"/>
            <a:ext cx="3993207" cy="1455167"/>
          </a:xfrm>
          <a:prstGeom prst="roundRect">
            <a:avLst>
              <a:gd name="adj" fmla="val 3719"/>
            </a:avLst>
          </a:prstGeom>
          <a:solidFill>
            <a:srgbClr val="FAF5EB"/>
          </a:solidFill>
          <a:ln w="4763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5"/>
          <p:cNvSpPr/>
          <p:nvPr/>
        </p:nvSpPr>
        <p:spPr>
          <a:xfrm>
            <a:off x="648965" y="3463230"/>
            <a:ext cx="386581" cy="386581"/>
          </a:xfrm>
          <a:prstGeom prst="roundRect">
            <a:avLst>
              <a:gd name="adj" fmla="val 14781969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303" y="3569494"/>
            <a:ext cx="173906" cy="173906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648965" y="3976613"/>
            <a:ext cx="2401342" cy="189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Increase Governance Compliance</a:t>
            </a:r>
            <a:endParaRPr lang="en-US" sz="1150" dirty="0"/>
          </a:p>
        </p:txBody>
      </p:sp>
      <p:sp>
        <p:nvSpPr>
          <p:cNvPr id="23" name="Text 17"/>
          <p:cNvSpPr/>
          <p:nvPr/>
        </p:nvSpPr>
        <p:spPr>
          <a:xfrm>
            <a:off x="648965" y="4242122"/>
            <a:ext cx="3726061" cy="409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Provide project teams with easy, on-demand access to policies, standards, and procedures.</a:t>
            </a:r>
            <a:endParaRPr lang="en-US" sz="1000" dirty="0"/>
          </a:p>
        </p:txBody>
      </p:sp>
      <p:sp>
        <p:nvSpPr>
          <p:cNvPr id="24" name="Shape 18"/>
          <p:cNvSpPr/>
          <p:nvPr/>
        </p:nvSpPr>
        <p:spPr>
          <a:xfrm>
            <a:off x="4635401" y="3329657"/>
            <a:ext cx="3993207" cy="1455167"/>
          </a:xfrm>
          <a:prstGeom prst="roundRect">
            <a:avLst>
              <a:gd name="adj" fmla="val 3719"/>
            </a:avLst>
          </a:prstGeom>
          <a:solidFill>
            <a:srgbClr val="FAF5EB"/>
          </a:solidFill>
          <a:ln w="4763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Shape 19"/>
          <p:cNvSpPr/>
          <p:nvPr/>
        </p:nvSpPr>
        <p:spPr>
          <a:xfrm>
            <a:off x="4768974" y="3463230"/>
            <a:ext cx="386581" cy="386581"/>
          </a:xfrm>
          <a:prstGeom prst="roundRect">
            <a:avLst>
              <a:gd name="adj" fmla="val 14781969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75312" y="3569494"/>
            <a:ext cx="173906" cy="173906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4768974" y="3976613"/>
            <a:ext cx="2286670" cy="189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Strengthen Strategic Alignment</a:t>
            </a:r>
            <a:endParaRPr lang="en-US" sz="1150" dirty="0"/>
          </a:p>
        </p:txBody>
      </p:sp>
      <p:sp>
        <p:nvSpPr>
          <p:cNvPr id="28" name="Text 21"/>
          <p:cNvSpPr/>
          <p:nvPr/>
        </p:nvSpPr>
        <p:spPr>
          <a:xfrm>
            <a:off x="4768974" y="4242122"/>
            <a:ext cx="3726061" cy="4091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Connect portfolio decisions to enterprise knowledge, ensuring delivery remains anchored to organizational priorities.</a:t>
            </a:r>
            <a:endParaRPr lang="en-US" sz="1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8167" y="352276"/>
            <a:ext cx="1541859" cy="137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7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CHALLENGE TO ADDRESS</a:t>
            </a:r>
            <a:endParaRPr lang="en-US" sz="700" dirty="0"/>
          </a:p>
        </p:txBody>
      </p:sp>
      <p:sp>
        <p:nvSpPr>
          <p:cNvPr id="3" name="Text 1"/>
          <p:cNvSpPr/>
          <p:nvPr/>
        </p:nvSpPr>
        <p:spPr>
          <a:xfrm>
            <a:off x="458167" y="563984"/>
            <a:ext cx="3152403" cy="336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Knowledge Quality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458167" y="1141363"/>
            <a:ext cx="4399508" cy="6869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Successful RAG implementation requires more than deploying AI technology. The most foundational challenge PMOs must address is </a:t>
            </a:r>
            <a:r>
              <a:rPr lang="en-US" sz="90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knowledge quality</a:t>
            </a: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AI systems can only retrieve information that exists — and only generate reliable insights from information that is accurate, complete, and consistently structured.</a:t>
            </a:r>
            <a:endParaRPr lang="en-US" sz="900" dirty="0"/>
          </a:p>
        </p:txBody>
      </p:sp>
      <p:sp>
        <p:nvSpPr>
          <p:cNvPr id="5" name="Shape 3"/>
          <p:cNvSpPr/>
          <p:nvPr/>
        </p:nvSpPr>
        <p:spPr>
          <a:xfrm>
            <a:off x="458167" y="1941091"/>
            <a:ext cx="4399508" cy="619646"/>
          </a:xfrm>
          <a:prstGeom prst="roundRect">
            <a:avLst>
              <a:gd name="adj" fmla="val 7764"/>
            </a:avLst>
          </a:prstGeom>
          <a:solidFill>
            <a:srgbClr val="FCF2B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91" y="2112541"/>
            <a:ext cx="143173" cy="11452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830387" y="2069827"/>
            <a:ext cx="3912766" cy="3434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Poor documentation leads to poor insights. Garbage in, garbage out applies at enterprise scale.</a:t>
            </a:r>
            <a:endParaRPr lang="en-US" sz="900" dirty="0"/>
          </a:p>
        </p:txBody>
      </p:sp>
      <p:sp>
        <p:nvSpPr>
          <p:cNvPr id="8" name="Text 5"/>
          <p:cNvSpPr/>
          <p:nvPr/>
        </p:nvSpPr>
        <p:spPr>
          <a:xfrm>
            <a:off x="458167" y="2673474"/>
            <a:ext cx="4399508" cy="6869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PMOs should invest in documentation standards and data hygiene </a:t>
            </a:r>
            <a:r>
              <a:rPr lang="en-US" sz="900" i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before</a:t>
            </a: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implementing RAG. This means establishing clear templates for lessons learned, risk registers, and status reports — and enforcing consistent project closeout procedures that ensure institutional knowledge is captured at every engagement.</a:t>
            </a:r>
            <a:endParaRPr lang="en-US" sz="9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788" y="1163910"/>
            <a:ext cx="3548807" cy="354880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577" y="782910"/>
            <a:ext cx="1696864" cy="167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CHALLENGE TO ADDRESS</a:t>
            </a:r>
            <a:endParaRPr lang="en-US" sz="800" dirty="0"/>
          </a:p>
        </p:txBody>
      </p:sp>
      <p:sp>
        <p:nvSpPr>
          <p:cNvPr id="3" name="Text 1"/>
          <p:cNvSpPr/>
          <p:nvPr/>
        </p:nvSpPr>
        <p:spPr>
          <a:xfrm>
            <a:off x="523577" y="1041946"/>
            <a:ext cx="4176936" cy="38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Governance &amp; AI Controls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523577" y="1623194"/>
            <a:ext cx="8096845" cy="6282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Organizations must establish clear controls before deploying RAG systems across the PMO. Without proper governance, AI-powered knowledge retrieval can create unintended risk — particularly around sensitive project data, proprietary business information, and regulatory obligations.</a:t>
            </a:r>
            <a:endParaRPr lang="en-US" sz="10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577" y="2398663"/>
            <a:ext cx="2611636" cy="200106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68759" y="2936528"/>
            <a:ext cx="1546101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Data Access Controls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668759" y="3207544"/>
            <a:ext cx="2321272" cy="10470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Define role-based permissions to ensure AI systems only retrieve information that a user is authorized to view — preserving confidentiality across programs and business units.</a:t>
            </a:r>
            <a:endParaRPr lang="en-US" sz="10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6108" y="2398663"/>
            <a:ext cx="2611710" cy="200106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411289" y="2936528"/>
            <a:ext cx="164306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Security &amp; Compliance</a:t>
            </a:r>
            <a:endParaRPr lang="en-US" sz="1200" dirty="0"/>
          </a:p>
        </p:txBody>
      </p:sp>
      <p:sp>
        <p:nvSpPr>
          <p:cNvPr id="10" name="Text 6"/>
          <p:cNvSpPr/>
          <p:nvPr/>
        </p:nvSpPr>
        <p:spPr>
          <a:xfrm>
            <a:off x="3411289" y="3207544"/>
            <a:ext cx="2321347" cy="10470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Ensure that enterprise knowledge repositories used by RAG systems comply with data security policies, privacy regulations, and industry-specific compliance standards.</a:t>
            </a:r>
            <a:endParaRPr lang="en-US" sz="10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8712" y="2398663"/>
            <a:ext cx="2611710" cy="2001069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153894" y="2936528"/>
            <a:ext cx="1569913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Responsible AI Usage</a:t>
            </a:r>
            <a:endParaRPr lang="en-US" sz="1200" dirty="0"/>
          </a:p>
        </p:txBody>
      </p:sp>
      <p:sp>
        <p:nvSpPr>
          <p:cNvPr id="13" name="Text 8"/>
          <p:cNvSpPr/>
          <p:nvPr/>
        </p:nvSpPr>
        <p:spPr>
          <a:xfrm>
            <a:off x="6153894" y="3207544"/>
            <a:ext cx="2321347" cy="10470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Establish organizational guidelines for how AI-generated insights are reviewed, validated, and acted upon — keeping human accountability at the center of all project decisions.</a:t>
            </a:r>
            <a:endParaRPr lang="en-US" sz="1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6353" y="392311"/>
            <a:ext cx="1561207" cy="141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7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CHALLENGE TO ADDRESS</a:t>
            </a:r>
            <a:endParaRPr lang="en-US" sz="700" dirty="0"/>
          </a:p>
        </p:txBody>
      </p:sp>
      <p:sp>
        <p:nvSpPr>
          <p:cNvPr id="3" name="Text 1"/>
          <p:cNvSpPr/>
          <p:nvPr/>
        </p:nvSpPr>
        <p:spPr>
          <a:xfrm>
            <a:off x="466353" y="609823"/>
            <a:ext cx="3271019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Change Management</a:t>
            </a:r>
            <a:endParaRPr lang="en-US" sz="21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53" y="1225228"/>
            <a:ext cx="3113856" cy="311385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869382" y="1201862"/>
            <a:ext cx="4812953" cy="5290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Technology is only part of the equation. For RAG to deliver lasting value, project teams must understand </a:t>
            </a:r>
            <a:r>
              <a:rPr lang="en-US" sz="900" i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how</a:t>
            </a: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to work alongside AI — and recognize both its strengths and its limitations. Without deliberate change management, adoption will stall and value will be lost.</a:t>
            </a:r>
            <a:endParaRPr lang="en-US" sz="900" dirty="0"/>
          </a:p>
        </p:txBody>
      </p:sp>
      <p:sp>
        <p:nvSpPr>
          <p:cNvPr id="6" name="Shape 3"/>
          <p:cNvSpPr/>
          <p:nvPr/>
        </p:nvSpPr>
        <p:spPr>
          <a:xfrm>
            <a:off x="3869382" y="1847701"/>
            <a:ext cx="262310" cy="262310"/>
          </a:xfrm>
          <a:prstGeom prst="roundRect">
            <a:avLst>
              <a:gd name="adj" fmla="val 18668"/>
            </a:avLst>
          </a:prstGeom>
          <a:solidFill>
            <a:srgbClr val="FAF5EB"/>
          </a:solidFill>
          <a:ln w="4763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3918235" y="1875979"/>
            <a:ext cx="164529" cy="20568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1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4235500" y="1887736"/>
            <a:ext cx="1975470" cy="34275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Understand AI's Role in Decision-Making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4235500" y="2334295"/>
            <a:ext cx="1975470" cy="8818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Help project managers understand how RAG retrieves and synthesizes information — so they can use it confidently as a decision-support tool.</a:t>
            </a:r>
            <a:endParaRPr lang="en-US" sz="900" dirty="0"/>
          </a:p>
        </p:txBody>
      </p:sp>
      <p:sp>
        <p:nvSpPr>
          <p:cNvPr id="10" name="Shape 7"/>
          <p:cNvSpPr/>
          <p:nvPr/>
        </p:nvSpPr>
        <p:spPr>
          <a:xfrm>
            <a:off x="6340748" y="1847701"/>
            <a:ext cx="262310" cy="262310"/>
          </a:xfrm>
          <a:prstGeom prst="roundRect">
            <a:avLst>
              <a:gd name="adj" fmla="val 18668"/>
            </a:avLst>
          </a:prstGeom>
          <a:solidFill>
            <a:srgbClr val="FAF5EB"/>
          </a:solidFill>
          <a:ln w="4763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389601" y="1875979"/>
            <a:ext cx="164529" cy="20568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2</a:t>
            </a:r>
            <a:endParaRPr lang="en-US" sz="1250" dirty="0"/>
          </a:p>
        </p:txBody>
      </p:sp>
      <p:sp>
        <p:nvSpPr>
          <p:cNvPr id="12" name="Text 9"/>
          <p:cNvSpPr/>
          <p:nvPr/>
        </p:nvSpPr>
        <p:spPr>
          <a:xfrm>
            <a:off x="6706865" y="1887736"/>
            <a:ext cx="1975470" cy="34275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Recognize When Human Judgment Is Essential</a:t>
            </a:r>
            <a:endParaRPr lang="en-US" sz="1050" dirty="0"/>
          </a:p>
        </p:txBody>
      </p:sp>
      <p:sp>
        <p:nvSpPr>
          <p:cNvPr id="13" name="Text 10"/>
          <p:cNvSpPr/>
          <p:nvPr/>
        </p:nvSpPr>
        <p:spPr>
          <a:xfrm>
            <a:off x="6706865" y="2334295"/>
            <a:ext cx="1975470" cy="8818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Not every situation can be resolved by retrieving historical data. Teams must remain critically engaged, especially in novel or high-stakes scenarios.</a:t>
            </a:r>
            <a:endParaRPr lang="en-US" sz="900" dirty="0"/>
          </a:p>
        </p:txBody>
      </p:sp>
      <p:sp>
        <p:nvSpPr>
          <p:cNvPr id="14" name="Shape 11"/>
          <p:cNvSpPr/>
          <p:nvPr/>
        </p:nvSpPr>
        <p:spPr>
          <a:xfrm>
            <a:off x="3869382" y="3423717"/>
            <a:ext cx="262310" cy="262310"/>
          </a:xfrm>
          <a:prstGeom prst="roundRect">
            <a:avLst>
              <a:gd name="adj" fmla="val 18668"/>
            </a:avLst>
          </a:prstGeom>
          <a:solidFill>
            <a:srgbClr val="FAF5EB"/>
          </a:solidFill>
          <a:ln w="4763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3918235" y="3451994"/>
            <a:ext cx="164529" cy="20568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3</a:t>
            </a:r>
            <a:endParaRPr lang="en-US" sz="1250" dirty="0"/>
          </a:p>
        </p:txBody>
      </p:sp>
      <p:sp>
        <p:nvSpPr>
          <p:cNvPr id="16" name="Text 13"/>
          <p:cNvSpPr/>
          <p:nvPr/>
        </p:nvSpPr>
        <p:spPr>
          <a:xfrm>
            <a:off x="4235500" y="3463751"/>
            <a:ext cx="1958429" cy="171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Validate AI-Generated Insights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4235500" y="3738935"/>
            <a:ext cx="4446836" cy="35272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Establish habits of verification — treating AI outputs as a starting point for analysis, not a final answer.</a:t>
            </a:r>
            <a:endParaRPr lang="en-US" sz="900" dirty="0"/>
          </a:p>
        </p:txBody>
      </p:sp>
      <p:sp>
        <p:nvSpPr>
          <p:cNvPr id="18" name="Shape 15"/>
          <p:cNvSpPr/>
          <p:nvPr/>
        </p:nvSpPr>
        <p:spPr>
          <a:xfrm>
            <a:off x="3869382" y="4208413"/>
            <a:ext cx="4812953" cy="460921"/>
          </a:xfrm>
          <a:prstGeom prst="roundRect">
            <a:avLst>
              <a:gd name="adj" fmla="val 10624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915" y="4380607"/>
            <a:ext cx="145703" cy="116532"/>
          </a:xfrm>
          <a:prstGeom prst="rect">
            <a:avLst/>
          </a:prstGeom>
        </p:spPr>
      </p:pic>
      <p:sp>
        <p:nvSpPr>
          <p:cNvPr id="20" name="Text 16"/>
          <p:cNvSpPr/>
          <p:nvPr/>
        </p:nvSpPr>
        <p:spPr>
          <a:xfrm>
            <a:off x="4248150" y="4341316"/>
            <a:ext cx="4774853" cy="176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RAG should </a:t>
            </a:r>
            <a:r>
              <a:rPr lang="en-US" sz="900" b="1" dirty="0">
                <a:solidFill>
                  <a:srgbClr val="00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augment</a:t>
            </a:r>
            <a:r>
              <a:rPr lang="en-US" sz="900" dirty="0">
                <a:solidFill>
                  <a:srgbClr val="00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project managers — not replace them.</a:t>
            </a:r>
            <a:endParaRPr lang="en-US" sz="9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8167" y="407045"/>
            <a:ext cx="6555432" cy="336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The Future PMO: From Reporting to Intelligence</a:t>
            </a:r>
            <a:endParaRPr lang="en-US" sz="2100" dirty="0"/>
          </a:p>
        </p:txBody>
      </p:sp>
      <p:sp>
        <p:nvSpPr>
          <p:cNvPr id="3" name="Text 1"/>
          <p:cNvSpPr/>
          <p:nvPr/>
        </p:nvSpPr>
        <p:spPr>
          <a:xfrm>
            <a:off x="458167" y="944314"/>
            <a:ext cx="8227665" cy="3434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For decades, PMOs have focused heavily on reporting, governance, compliance, and process management. These functions remain critically important. However, the next evolution of the PMO is centered on </a:t>
            </a:r>
            <a:r>
              <a:rPr lang="en-US" sz="90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intelligence</a:t>
            </a: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— not just tracking what is happening, but understanding </a:t>
            </a:r>
            <a:r>
              <a:rPr lang="en-US" sz="900" i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why</a:t>
            </a: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and predicting </a:t>
            </a:r>
            <a:r>
              <a:rPr lang="en-US" sz="900" i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what comes next</a:t>
            </a: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1612850" y="1791519"/>
            <a:ext cx="1347564" cy="168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4000"/>
              </a:lnSpc>
              <a:buNone/>
            </a:pPr>
            <a:r>
              <a:rPr lang="en-US" sz="10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Historical Knowledge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458167" y="2020044"/>
            <a:ext cx="2502247" cy="3434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>
              <a:lnSpc>
                <a:spcPct val="125000"/>
              </a:lnSpc>
              <a:buNone/>
            </a:pP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Instant access to lessons, artifacts, and decisions across all past projects</a:t>
            </a:r>
            <a:endParaRPr lang="en-US" sz="9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162" y="1400547"/>
            <a:ext cx="2879675" cy="28796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06664" y="1930003"/>
            <a:ext cx="171376" cy="17137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183585" y="1791519"/>
            <a:ext cx="1347564" cy="168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Portfolio Trends</a:t>
            </a:r>
            <a:endParaRPr lang="en-US" sz="1050" dirty="0"/>
          </a:p>
        </p:txBody>
      </p:sp>
      <p:sp>
        <p:nvSpPr>
          <p:cNvPr id="9" name="Text 5"/>
          <p:cNvSpPr/>
          <p:nvPr/>
        </p:nvSpPr>
        <p:spPr>
          <a:xfrm>
            <a:off x="6183585" y="2020044"/>
            <a:ext cx="2502247" cy="3434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Identify patterns across programs to improve forecast accuracy and delivery performance</a:t>
            </a:r>
            <a:endParaRPr lang="en-US" sz="9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162" y="1400547"/>
            <a:ext cx="2879675" cy="28796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0857" y="2175049"/>
            <a:ext cx="171376" cy="17137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183585" y="3317230"/>
            <a:ext cx="1347564" cy="168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Risk Intelligence</a:t>
            </a:r>
            <a:endParaRPr lang="en-US" sz="1050" dirty="0"/>
          </a:p>
        </p:txBody>
      </p:sp>
      <p:sp>
        <p:nvSpPr>
          <p:cNvPr id="13" name="Text 7"/>
          <p:cNvSpPr/>
          <p:nvPr/>
        </p:nvSpPr>
        <p:spPr>
          <a:xfrm>
            <a:off x="6183585" y="3545756"/>
            <a:ext cx="2502247" cy="3434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Surface emerging risks earlier with evidence from historical delivery data</a:t>
            </a:r>
            <a:endParaRPr lang="en-US" sz="9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2162" y="1400547"/>
            <a:ext cx="2879675" cy="28796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65812" y="3579242"/>
            <a:ext cx="171376" cy="171376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1551087" y="3317230"/>
            <a:ext cx="1409328" cy="168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4000"/>
              </a:lnSpc>
              <a:buNone/>
            </a:pPr>
            <a:r>
              <a:rPr lang="en-US" sz="10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Governance Guidance</a:t>
            </a:r>
            <a:endParaRPr lang="en-US" sz="1050" dirty="0"/>
          </a:p>
        </p:txBody>
      </p:sp>
      <p:sp>
        <p:nvSpPr>
          <p:cNvPr id="17" name="Text 9"/>
          <p:cNvSpPr/>
          <p:nvPr/>
        </p:nvSpPr>
        <p:spPr>
          <a:xfrm>
            <a:off x="458167" y="3545756"/>
            <a:ext cx="2502247" cy="3434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>
              <a:lnSpc>
                <a:spcPct val="125000"/>
              </a:lnSpc>
              <a:buNone/>
            </a:pP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Deliver real-time policy and standards support through conversational AI</a:t>
            </a:r>
            <a:endParaRPr lang="en-US" sz="90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2162" y="1400547"/>
            <a:ext cx="2879675" cy="28796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61618" y="3334196"/>
            <a:ext cx="171376" cy="171376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458167" y="4392960"/>
            <a:ext cx="8227665" cy="3434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This is no longer a future-state vision. Organizations are already beginning to explore these capabilities today — and the PMOs that move early will establish a lasting competitive advantage.</a:t>
            </a:r>
            <a:endParaRPr lang="en-US" sz="9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9095" y="484510"/>
            <a:ext cx="3393058" cy="366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Final Thoughts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686246" y="1222995"/>
            <a:ext cx="8415858" cy="194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 the age of AI, the future of the PMO may not be defined by the reports it produces — but by the </a:t>
            </a:r>
            <a:r>
              <a:rPr lang="en-US" sz="95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intelligence it delivers</a:t>
            </a: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499095" y="1089273"/>
            <a:ext cx="14288" cy="462409"/>
          </a:xfrm>
          <a:prstGeom prst="rect">
            <a:avLst/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499095" y="1685404"/>
            <a:ext cx="8145810" cy="3899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The PMO has always been responsible for managing project information. RAG creates the opportunity to transform that information into </a:t>
            </a:r>
            <a:r>
              <a:rPr lang="en-US" sz="95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organizational intelligence</a:t>
            </a: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— a living, queryable asset that grows more valuable with every project completed.</a:t>
            </a:r>
            <a:endParaRPr lang="en-US" sz="9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095" y="2209056"/>
            <a:ext cx="2635969" cy="90368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28576" y="2338536"/>
            <a:ext cx="1467892" cy="183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Smarter Decisions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628576" y="2593330"/>
            <a:ext cx="2377008" cy="3899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Ground every project decision in historical knowledge and portfolio context</a:t>
            </a:r>
            <a:endParaRPr lang="en-US" sz="9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3978" y="2209056"/>
            <a:ext cx="2635969" cy="90368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383459" y="2338536"/>
            <a:ext cx="1467892" cy="183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Reduced Risk</a:t>
            </a:r>
            <a:endParaRPr lang="en-US" sz="1150" dirty="0"/>
          </a:p>
        </p:txBody>
      </p:sp>
      <p:sp>
        <p:nvSpPr>
          <p:cNvPr id="11" name="Text 7"/>
          <p:cNvSpPr/>
          <p:nvPr/>
        </p:nvSpPr>
        <p:spPr>
          <a:xfrm>
            <a:off x="3383459" y="2593330"/>
            <a:ext cx="2377008" cy="3899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Identify and mitigate risks earlier using evidence-based pattern recognition</a:t>
            </a:r>
            <a:endParaRPr lang="en-US" sz="9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8861" y="2209056"/>
            <a:ext cx="2635969" cy="90368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138342" y="2338536"/>
            <a:ext cx="1478756" cy="183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Accelerated Planning</a:t>
            </a:r>
            <a:endParaRPr lang="en-US" sz="1150" dirty="0"/>
          </a:p>
        </p:txBody>
      </p:sp>
      <p:sp>
        <p:nvSpPr>
          <p:cNvPr id="14" name="Text 9"/>
          <p:cNvSpPr/>
          <p:nvPr/>
        </p:nvSpPr>
        <p:spPr>
          <a:xfrm>
            <a:off x="6138342" y="2593330"/>
            <a:ext cx="2377008" cy="3899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Start every project with organizational experience, not a blank page</a:t>
            </a:r>
            <a:endParaRPr lang="en-US" sz="95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9095" y="3231654"/>
            <a:ext cx="4013374" cy="903684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28576" y="3361134"/>
            <a:ext cx="1518865" cy="183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Preserved Knowledge</a:t>
            </a:r>
            <a:endParaRPr lang="en-US" sz="1150" dirty="0"/>
          </a:p>
        </p:txBody>
      </p:sp>
      <p:sp>
        <p:nvSpPr>
          <p:cNvPr id="17" name="Text 11"/>
          <p:cNvSpPr/>
          <p:nvPr/>
        </p:nvSpPr>
        <p:spPr>
          <a:xfrm>
            <a:off x="628576" y="3615928"/>
            <a:ext cx="3754413" cy="3899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Retain institutional memory even as teams and leadership evolve over time</a:t>
            </a:r>
            <a:endParaRPr lang="en-US" sz="950" dirty="0"/>
          </a:p>
        </p:txBody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1382" y="3231654"/>
            <a:ext cx="4013448" cy="903684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4760863" y="3361134"/>
            <a:ext cx="1616646" cy="183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Greater Strategic Value</a:t>
            </a:r>
            <a:endParaRPr lang="en-US" sz="1150" dirty="0"/>
          </a:p>
        </p:txBody>
      </p:sp>
      <p:sp>
        <p:nvSpPr>
          <p:cNvPr id="20" name="Text 13"/>
          <p:cNvSpPr/>
          <p:nvPr/>
        </p:nvSpPr>
        <p:spPr>
          <a:xfrm>
            <a:off x="4760863" y="3615928"/>
            <a:ext cx="3754487" cy="3899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Evolve the PMO from a reporting function into a strategic intelligence partner</a:t>
            </a:r>
            <a:endParaRPr lang="en-US" sz="950" dirty="0"/>
          </a:p>
        </p:txBody>
      </p:sp>
      <p:sp>
        <p:nvSpPr>
          <p:cNvPr id="21" name="Text 14"/>
          <p:cNvSpPr/>
          <p:nvPr/>
        </p:nvSpPr>
        <p:spPr>
          <a:xfrm>
            <a:off x="499095" y="4269060"/>
            <a:ext cx="8145810" cy="3899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The organizations that successfully embrace RAG will move beyond simply </a:t>
            </a:r>
            <a:r>
              <a:rPr lang="en-US" sz="950" i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managing</a:t>
            </a: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projects — they will build PMOs that actively drive </a:t>
            </a:r>
            <a:r>
              <a:rPr lang="en-US" sz="95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smarter outcomes, stronger governance, and greater enterprise value</a:t>
            </a: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9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70796" y="339328"/>
            <a:ext cx="4137645" cy="324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The PMO Knowledge Problem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3870796" y="803970"/>
            <a:ext cx="4831407" cy="4884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Most organizations do not suffer from a lack of project information. They suffer from a lack of </a:t>
            </a:r>
            <a:r>
              <a:rPr lang="en-US" sz="85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accessible project intelligence</a:t>
            </a:r>
            <a:r>
              <a:rPr lang="en-US" sz="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Information accumulates across hundreds of projects — yet it is rarely leveraged effectively.</a:t>
            </a:r>
            <a:endParaRPr lang="en-US" sz="8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796" y="1397198"/>
            <a:ext cx="552227" cy="66273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516189" y="1507629"/>
            <a:ext cx="1299418" cy="162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Initiation</a:t>
            </a:r>
            <a:endParaRPr lang="en-US" sz="1000" dirty="0"/>
          </a:p>
        </p:txBody>
      </p:sp>
      <p:sp>
        <p:nvSpPr>
          <p:cNvPr id="7" name="Text 3"/>
          <p:cNvSpPr/>
          <p:nvPr/>
        </p:nvSpPr>
        <p:spPr>
          <a:xfrm>
            <a:off x="4516189" y="1725885"/>
            <a:ext cx="4186014" cy="162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Business cases, project charters, stakeholder analyses</a:t>
            </a:r>
            <a:endParaRPr lang="en-US" sz="8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796" y="2059930"/>
            <a:ext cx="552227" cy="66273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516189" y="2170361"/>
            <a:ext cx="1299418" cy="162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Planning</a:t>
            </a:r>
            <a:endParaRPr lang="en-US" sz="1000" dirty="0"/>
          </a:p>
        </p:txBody>
      </p:sp>
      <p:sp>
        <p:nvSpPr>
          <p:cNvPr id="10" name="Text 5"/>
          <p:cNvSpPr/>
          <p:nvPr/>
        </p:nvSpPr>
        <p:spPr>
          <a:xfrm>
            <a:off x="4516189" y="2388617"/>
            <a:ext cx="4186014" cy="162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Requirements, WBS, resource plans, risk assessments</a:t>
            </a:r>
            <a:endParaRPr lang="en-US" sz="8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0796" y="2722662"/>
            <a:ext cx="552227" cy="66273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4516189" y="2833092"/>
            <a:ext cx="1299418" cy="162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Execution</a:t>
            </a:r>
            <a:endParaRPr lang="en-US" sz="1000" dirty="0"/>
          </a:p>
        </p:txBody>
      </p:sp>
      <p:sp>
        <p:nvSpPr>
          <p:cNvPr id="13" name="Text 7"/>
          <p:cNvSpPr/>
          <p:nvPr/>
        </p:nvSpPr>
        <p:spPr>
          <a:xfrm>
            <a:off x="4516189" y="3051349"/>
            <a:ext cx="4186014" cy="162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Status reports, sprint metrics, issue logs, change requests</a:t>
            </a:r>
            <a:endParaRPr lang="en-US" sz="8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0796" y="3385393"/>
            <a:ext cx="552227" cy="662732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4516189" y="3495824"/>
            <a:ext cx="1299418" cy="162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Closeout</a:t>
            </a:r>
            <a:endParaRPr lang="en-US" sz="1000" dirty="0"/>
          </a:p>
        </p:txBody>
      </p:sp>
      <p:sp>
        <p:nvSpPr>
          <p:cNvPr id="16" name="Text 9"/>
          <p:cNvSpPr/>
          <p:nvPr/>
        </p:nvSpPr>
        <p:spPr>
          <a:xfrm>
            <a:off x="4516189" y="3714080"/>
            <a:ext cx="4186014" cy="162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Lessons learned, benefits realization reports, retrospectives</a:t>
            </a:r>
            <a:endParaRPr lang="en-US" sz="850" dirty="0"/>
          </a:p>
        </p:txBody>
      </p:sp>
      <p:sp>
        <p:nvSpPr>
          <p:cNvPr id="17" name="Text 10"/>
          <p:cNvSpPr/>
          <p:nvPr/>
        </p:nvSpPr>
        <p:spPr>
          <a:xfrm>
            <a:off x="3870796" y="4152900"/>
            <a:ext cx="4831407" cy="6512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3000"/>
              </a:lnSpc>
              <a:buNone/>
            </a:pPr>
            <a:r>
              <a:rPr lang="en-US" sz="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Over time, this information accumulates across dozens, hundreds, or even thousands of projects — creating an enormous repository of organizational knowledge that is rarely leveraged effectively. Most PMOs spend significant effort </a:t>
            </a:r>
            <a:r>
              <a:rPr lang="en-US" sz="850" i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collecting</a:t>
            </a:r>
            <a:r>
              <a:rPr lang="en-US" sz="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information but relatively little time </a:t>
            </a:r>
            <a:r>
              <a:rPr lang="en-US" sz="850" i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extracting value</a:t>
            </a:r>
            <a:r>
              <a:rPr lang="en-US" sz="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from it.</a:t>
            </a:r>
            <a:endParaRPr lang="en-US" sz="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29295" y="577528"/>
            <a:ext cx="3656484" cy="3988445"/>
          </a:xfrm>
          <a:prstGeom prst="roundRect">
            <a:avLst>
              <a:gd name="adj" fmla="val 2578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60189" y="708422"/>
            <a:ext cx="2921347" cy="307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What Is RAG?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560189" y="1147242"/>
            <a:ext cx="3394695" cy="14658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Retrieval-Augmented Generation (RAG) is an AI architecture that retrieves relevant information from trusted organizational sources </a:t>
            </a:r>
            <a:r>
              <a:rPr lang="en-US" sz="1000" i="1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before</a:t>
            </a:r>
            <a:r>
              <a:rPr lang="en-US" sz="10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generating a response. Rather than relying solely on what an AI model learned during training, RAG enables AI systems to search enterprise knowledge repositories in real time — delivering contextual, grounded, and relevant insights.</a:t>
            </a:r>
            <a:endParaRPr lang="en-US" sz="1000" dirty="0"/>
          </a:p>
        </p:txBody>
      </p:sp>
      <p:sp>
        <p:nvSpPr>
          <p:cNvPr id="5" name="Text 3"/>
          <p:cNvSpPr/>
          <p:nvPr/>
        </p:nvSpPr>
        <p:spPr>
          <a:xfrm>
            <a:off x="4315644" y="708422"/>
            <a:ext cx="3316560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For PMOs, RAG-powered AI can access:</a:t>
            </a:r>
            <a:endParaRPr lang="en-US" sz="12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64757" y="1054745"/>
            <a:ext cx="196304" cy="19630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4741069" y="1048196"/>
            <a:ext cx="3884116" cy="209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Historical project data and portfolio reports</a:t>
            </a:r>
            <a:endParaRPr lang="en-US" sz="10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64757" y="1715765"/>
            <a:ext cx="196304" cy="19630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741069" y="1709217"/>
            <a:ext cx="3884116" cy="209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Governance frameworks and compliance standards</a:t>
            </a:r>
            <a:endParaRPr lang="en-US" sz="10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64757" y="2376785"/>
            <a:ext cx="196304" cy="19630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741069" y="2370237"/>
            <a:ext cx="3884116" cy="209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Risk registers, issue logs, and lessons learned</a:t>
            </a:r>
            <a:endParaRPr lang="en-US" sz="10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64757" y="3037805"/>
            <a:ext cx="196304" cy="19630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741069" y="3031257"/>
            <a:ext cx="3884116" cy="209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Agile artifacts, sprint metrics, and retrospectives</a:t>
            </a:r>
            <a:endParaRPr lang="en-US" sz="10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64757" y="3698825"/>
            <a:ext cx="196304" cy="196304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4741069" y="3692277"/>
            <a:ext cx="3884116" cy="209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Resource management and financial forecast data</a:t>
            </a:r>
            <a:endParaRPr lang="en-US" sz="1000" dirty="0"/>
          </a:p>
        </p:txBody>
      </p:sp>
      <p:sp>
        <p:nvSpPr>
          <p:cNvPr id="16" name="Text 9"/>
          <p:cNvSpPr/>
          <p:nvPr/>
        </p:nvSpPr>
        <p:spPr>
          <a:xfrm>
            <a:off x="4315644" y="4238774"/>
            <a:ext cx="4766742" cy="209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Instead of searching manually, project teams simply </a:t>
            </a:r>
            <a:r>
              <a:rPr lang="en-US" sz="100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ask questions</a:t>
            </a: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8095" y="447229"/>
            <a:ext cx="4716810" cy="73387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From Project Data to Project Intelligence</a:t>
            </a:r>
            <a:endParaRPr lang="en-US" sz="2300" dirty="0"/>
          </a:p>
        </p:txBody>
      </p:sp>
      <p:sp>
        <p:nvSpPr>
          <p:cNvPr id="4" name="Text 1"/>
          <p:cNvSpPr/>
          <p:nvPr/>
        </p:nvSpPr>
        <p:spPr>
          <a:xfrm>
            <a:off x="3928095" y="1359471"/>
            <a:ext cx="4716810" cy="5848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Traditional PMO tools are excellent at </a:t>
            </a:r>
            <a:r>
              <a:rPr lang="en-US" sz="950" i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storing</a:t>
            </a: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information. RAG-powered systems are designed to help teams </a:t>
            </a:r>
            <a:r>
              <a:rPr lang="en-US" sz="95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use it</a:t>
            </a: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The shift is profound — from passive data repositories to active intelligence engines that answer questions in natural language.</a:t>
            </a:r>
            <a:endParaRPr lang="en-US" sz="950" dirty="0"/>
          </a:p>
        </p:txBody>
      </p:sp>
      <p:sp>
        <p:nvSpPr>
          <p:cNvPr id="5" name="Shape 2"/>
          <p:cNvSpPr/>
          <p:nvPr/>
        </p:nvSpPr>
        <p:spPr>
          <a:xfrm>
            <a:off x="3928095" y="2078087"/>
            <a:ext cx="2298948" cy="987772"/>
          </a:xfrm>
          <a:prstGeom prst="roundRect">
            <a:avLst>
              <a:gd name="adj" fmla="val 5305"/>
            </a:avLst>
          </a:prstGeom>
          <a:solidFill>
            <a:srgbClr val="FAF5EB"/>
          </a:solidFill>
          <a:ln w="14288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522" y="2017514"/>
            <a:ext cx="149721" cy="149721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895" y="2976711"/>
            <a:ext cx="149721" cy="14972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129534" y="2279526"/>
            <a:ext cx="1896070" cy="3899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"What risks caused delays in our last three ERP implementations?"</a:t>
            </a:r>
            <a:endParaRPr lang="en-US" sz="950" dirty="0"/>
          </a:p>
        </p:txBody>
      </p:sp>
      <p:sp>
        <p:nvSpPr>
          <p:cNvPr id="9" name="Shape 4"/>
          <p:cNvSpPr/>
          <p:nvPr/>
        </p:nvSpPr>
        <p:spPr>
          <a:xfrm>
            <a:off x="6345957" y="2078087"/>
            <a:ext cx="2298948" cy="987772"/>
          </a:xfrm>
          <a:prstGeom prst="roundRect">
            <a:avLst>
              <a:gd name="adj" fmla="val 5305"/>
            </a:avLst>
          </a:prstGeom>
          <a:solidFill>
            <a:srgbClr val="FAF5EB"/>
          </a:solidFill>
          <a:ln w="14288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384" y="2017514"/>
            <a:ext cx="149721" cy="149721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5757" y="2976711"/>
            <a:ext cx="149721" cy="149721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6547396" y="2279526"/>
            <a:ext cx="1896070" cy="5848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"Show me lessons learned from cloud migration projects completed in the last two years."</a:t>
            </a:r>
            <a:endParaRPr lang="en-US" sz="950" dirty="0"/>
          </a:p>
        </p:txBody>
      </p:sp>
      <p:sp>
        <p:nvSpPr>
          <p:cNvPr id="13" name="Shape 6"/>
          <p:cNvSpPr/>
          <p:nvPr/>
        </p:nvSpPr>
        <p:spPr>
          <a:xfrm>
            <a:off x="3928095" y="3184773"/>
            <a:ext cx="4716810" cy="597843"/>
          </a:xfrm>
          <a:prstGeom prst="roundRect">
            <a:avLst>
              <a:gd name="adj" fmla="val 8766"/>
            </a:avLst>
          </a:prstGeom>
          <a:solidFill>
            <a:srgbClr val="FAF5EB"/>
          </a:solidFill>
          <a:ln w="14288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522" y="3124200"/>
            <a:ext cx="149721" cy="149721"/>
          </a:xfrm>
          <a:prstGeom prst="rect">
            <a:avLst/>
          </a:prstGeom>
        </p:spPr>
      </p:pic>
      <p:pic>
        <p:nvPicPr>
          <p:cNvPr id="15" name="Image 6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5757" y="3693468"/>
            <a:ext cx="149721" cy="149721"/>
          </a:xfrm>
          <a:prstGeom prst="rect">
            <a:avLst/>
          </a:prstGeom>
        </p:spPr>
      </p:pic>
      <p:sp>
        <p:nvSpPr>
          <p:cNvPr id="16" name="Text 7"/>
          <p:cNvSpPr/>
          <p:nvPr/>
        </p:nvSpPr>
        <p:spPr>
          <a:xfrm>
            <a:off x="4129534" y="3386212"/>
            <a:ext cx="4313932" cy="194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"What dependencies have historically impacted go-live readiness?"</a:t>
            </a:r>
            <a:endParaRPr lang="en-US" sz="950" dirty="0"/>
          </a:p>
        </p:txBody>
      </p:sp>
      <p:sp>
        <p:nvSpPr>
          <p:cNvPr id="17" name="Text 8"/>
          <p:cNvSpPr/>
          <p:nvPr/>
        </p:nvSpPr>
        <p:spPr>
          <a:xfrm>
            <a:off x="3928095" y="3916338"/>
            <a:ext cx="4716810" cy="7798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Instead of digging through SharePoint sites, Confluence pages, Jira tickets, and email archives, the AI retrieves relevant information and synthesizes a precise, actionable response — transforming raw project data into genuine </a:t>
            </a:r>
            <a:r>
              <a:rPr lang="en-US" sz="95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project intelligence</a:t>
            </a: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9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00757" y="286866"/>
            <a:ext cx="571202" cy="182463"/>
          </a:xfrm>
          <a:prstGeom prst="roundRect">
            <a:avLst>
              <a:gd name="adj" fmla="val 19210"/>
            </a:avLst>
          </a:prstGeom>
          <a:solidFill>
            <a:srgbClr val="D8E7F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763339" y="318120"/>
            <a:ext cx="903238" cy="119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USE CASE 1</a:t>
            </a:r>
            <a:endParaRPr lang="en-US" sz="650" dirty="0"/>
          </a:p>
        </p:txBody>
      </p:sp>
      <p:sp>
        <p:nvSpPr>
          <p:cNvPr id="4" name="Text 2"/>
          <p:cNvSpPr/>
          <p:nvPr/>
        </p:nvSpPr>
        <p:spPr>
          <a:xfrm>
            <a:off x="700757" y="502518"/>
            <a:ext cx="3634457" cy="3068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9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Unlocking Lessons Learned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700757" y="1008757"/>
            <a:ext cx="4143747" cy="9744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spcAft>
                <a:spcPts val="550"/>
              </a:spcAft>
              <a:buNone/>
            </a:pPr>
            <a:r>
              <a:rPr lang="en-US" sz="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Many organizations conduct lessons learned sessions at project closeout. Unfortunately, those insights often disappear into document repositories and are rarely revisited by future teams. The institutional experience exists — but it remains invisible.</a:t>
            </a:r>
            <a:endParaRPr lang="en-US" sz="800" dirty="0"/>
          </a:p>
          <a:p>
            <a:pPr marL="0" indent="0" algn="l">
              <a:lnSpc>
                <a:spcPct val="120000"/>
              </a:lnSpc>
              <a:buNone/>
            </a:pPr>
            <a:r>
              <a:rPr lang="en-US" sz="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RAG changes this dynamic entirely. Project teams can proactively query the knowledge base at the start of a new initiative, surfacing relevant experience before mistakes are repeated.</a:t>
            </a:r>
            <a:endParaRPr lang="en-US" sz="8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57" y="2076673"/>
            <a:ext cx="2030313" cy="78358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805011" y="2180927"/>
            <a:ext cx="1821805" cy="29988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"What lessons learned exist for large-scale CRM implementations?"</a:t>
            </a:r>
            <a:endParaRPr lang="en-US" sz="8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191" y="2076673"/>
            <a:ext cx="2030313" cy="78358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2918445" y="2180927"/>
            <a:ext cx="1821805" cy="4498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"What challenges did previous teams encounter during user acceptance testing?"</a:t>
            </a:r>
            <a:endParaRPr lang="en-US" sz="8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763" y="1027435"/>
            <a:ext cx="3344094" cy="334409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00757" y="4558457"/>
            <a:ext cx="7742411" cy="29988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The AI retrieves relevant lessons learned across multiple projects and presents actionable recommendations — so teams can leverage </a:t>
            </a:r>
            <a:r>
              <a:rPr lang="en-US" sz="80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institutional experience from day one</a:t>
            </a:r>
            <a:r>
              <a:rPr lang="en-US" sz="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instead of rediscovering known pitfalls.</a:t>
            </a:r>
            <a:endParaRPr lang="en-US" sz="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74538" y="358155"/>
            <a:ext cx="649188" cy="215801"/>
          </a:xfrm>
          <a:prstGeom prst="roundRect">
            <a:avLst>
              <a:gd name="adj" fmla="val 18472"/>
            </a:avLst>
          </a:prstGeom>
          <a:solidFill>
            <a:srgbClr val="D8E7F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45678" y="393725"/>
            <a:ext cx="964109" cy="144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7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USE CASE 2</a:t>
            </a:r>
            <a:endParaRPr lang="en-US" sz="700" dirty="0"/>
          </a:p>
        </p:txBody>
      </p:sp>
      <p:sp>
        <p:nvSpPr>
          <p:cNvPr id="5" name="Text 2"/>
          <p:cNvSpPr/>
          <p:nvPr/>
        </p:nvSpPr>
        <p:spPr>
          <a:xfrm>
            <a:off x="474538" y="616893"/>
            <a:ext cx="4267795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Improving Risk Management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474538" y="1127001"/>
            <a:ext cx="4765923" cy="5424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One of the most powerful applications of RAG within a PMO is </a:t>
            </a:r>
            <a:r>
              <a:rPr lang="en-US" sz="90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risk intelligence</a:t>
            </a: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Most organizations maintain risk registers, issue logs, escalation records, and audit findings — repositories that contain valuable historical patterns waiting to be discovered.</a:t>
            </a:r>
            <a:endParaRPr lang="en-US" sz="9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0251" y="1790402"/>
            <a:ext cx="4780211" cy="86640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50304" y="1923306"/>
            <a:ext cx="1395710" cy="1745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Pattern Recognition</a:t>
            </a:r>
            <a:endParaRPr lang="en-US" sz="1050" dirty="0"/>
          </a:p>
        </p:txBody>
      </p:sp>
      <p:sp>
        <p:nvSpPr>
          <p:cNvPr id="9" name="Text 5"/>
          <p:cNvSpPr/>
          <p:nvPr/>
        </p:nvSpPr>
        <p:spPr>
          <a:xfrm>
            <a:off x="650304" y="2162249"/>
            <a:ext cx="4457254" cy="3616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"What risks are most commonly associated with ERP implementations?" — The AI surfaces recurring risk themes across your portfolio history.</a:t>
            </a:r>
            <a:endParaRPr lang="en-US" sz="9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0251" y="2764259"/>
            <a:ext cx="4780211" cy="86640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50304" y="2897163"/>
            <a:ext cx="1395710" cy="1745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Vendor Risk Insights</a:t>
            </a:r>
            <a:endParaRPr lang="en-US" sz="1050" dirty="0"/>
          </a:p>
        </p:txBody>
      </p:sp>
      <p:sp>
        <p:nvSpPr>
          <p:cNvPr id="12" name="Text 7"/>
          <p:cNvSpPr/>
          <p:nvPr/>
        </p:nvSpPr>
        <p:spPr>
          <a:xfrm>
            <a:off x="650304" y="3136106"/>
            <a:ext cx="4457254" cy="3616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"Which vendor-related risks have historically impacted schedule performance?" — Proactively identify third-party risk patterns before contract execution.</a:t>
            </a:r>
            <a:endParaRPr lang="en-US" sz="9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251" y="3738116"/>
            <a:ext cx="4780211" cy="104722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50304" y="3871020"/>
            <a:ext cx="1431354" cy="1745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Early Warning Signals</a:t>
            </a:r>
            <a:endParaRPr lang="en-US" sz="1050" dirty="0"/>
          </a:p>
        </p:txBody>
      </p:sp>
      <p:sp>
        <p:nvSpPr>
          <p:cNvPr id="15" name="Text 9"/>
          <p:cNvSpPr/>
          <p:nvPr/>
        </p:nvSpPr>
        <p:spPr>
          <a:xfrm>
            <a:off x="650304" y="4109963"/>
            <a:ext cx="4457254" cy="5424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By detecting risk patterns earlier, project teams can make more informed decisions and take preventive action — rather than responding reactively to issues that have surfaced before.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74538" y="434727"/>
            <a:ext cx="649188" cy="215801"/>
          </a:xfrm>
          <a:prstGeom prst="roundRect">
            <a:avLst>
              <a:gd name="adj" fmla="val 18472"/>
            </a:avLst>
          </a:prstGeom>
          <a:solidFill>
            <a:srgbClr val="D8E7F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45678" y="470297"/>
            <a:ext cx="964109" cy="144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7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USE CASE 3</a:t>
            </a:r>
            <a:endParaRPr lang="en-US" sz="700" dirty="0"/>
          </a:p>
        </p:txBody>
      </p:sp>
      <p:sp>
        <p:nvSpPr>
          <p:cNvPr id="4" name="Text 2"/>
          <p:cNvSpPr/>
          <p:nvPr/>
        </p:nvSpPr>
        <p:spPr>
          <a:xfrm>
            <a:off x="474538" y="693465"/>
            <a:ext cx="4351065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Accelerating Project Planning</a:t>
            </a:r>
            <a:endParaRPr lang="en-US" sz="21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38" y="1324496"/>
            <a:ext cx="3104257" cy="310425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3873029" y="1300311"/>
            <a:ext cx="4801121" cy="10008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spcAft>
                <a:spcPts val="750"/>
              </a:spcAft>
              <a:buNone/>
            </a:pP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Project managers often spend significant time creating plans, governance documents, communication strategies, and stakeholder analyses — frequently starting from scratch even when comparable work has already been done elsewhere in the organization.</a:t>
            </a:r>
            <a:endParaRPr lang="en-US" sz="900" dirty="0"/>
          </a:p>
          <a:p>
            <a:pPr marL="0" indent="0" algn="l">
              <a:lnSpc>
                <a:spcPct val="127000"/>
              </a:lnSpc>
              <a:buNone/>
            </a:pP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RAG accelerates planning by retrieving similar project artifacts and proven best practices on demand:</a:t>
            </a:r>
            <a:endParaRPr lang="en-US" sz="900" dirty="0"/>
          </a:p>
        </p:txBody>
      </p:sp>
      <p:sp>
        <p:nvSpPr>
          <p:cNvPr id="7" name="Shape 4"/>
          <p:cNvSpPr/>
          <p:nvPr/>
        </p:nvSpPr>
        <p:spPr>
          <a:xfrm>
            <a:off x="3873029" y="2422103"/>
            <a:ext cx="2346796" cy="1071190"/>
          </a:xfrm>
          <a:prstGeom prst="roundRect">
            <a:avLst>
              <a:gd name="adj" fmla="val 4652"/>
            </a:avLst>
          </a:prstGeom>
          <a:solidFill>
            <a:srgbClr val="FAF5EB"/>
          </a:solidFill>
          <a:ln w="4763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3996407" y="2545482"/>
            <a:ext cx="1681535" cy="1745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Stakeholder Engagement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3996407" y="2827437"/>
            <a:ext cx="2100039" cy="5424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Retrieve engagement approaches used in previous enterprise transformation programs</a:t>
            </a:r>
            <a:endParaRPr lang="en-US" sz="900" dirty="0"/>
          </a:p>
        </p:txBody>
      </p:sp>
      <p:sp>
        <p:nvSpPr>
          <p:cNvPr id="10" name="Shape 7"/>
          <p:cNvSpPr/>
          <p:nvPr/>
        </p:nvSpPr>
        <p:spPr>
          <a:xfrm>
            <a:off x="6327279" y="2422103"/>
            <a:ext cx="2346871" cy="1071190"/>
          </a:xfrm>
          <a:prstGeom prst="roundRect">
            <a:avLst>
              <a:gd name="adj" fmla="val 4652"/>
            </a:avLst>
          </a:prstGeom>
          <a:solidFill>
            <a:srgbClr val="FAF5EB"/>
          </a:solidFill>
          <a:ln w="4763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450657" y="2545482"/>
            <a:ext cx="1395710" cy="1745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Resource Planning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6450657" y="2827437"/>
            <a:ext cx="2100114" cy="3616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Identify resource constraints that impacted comparable projects</a:t>
            </a:r>
            <a:endParaRPr lang="en-US" sz="900" dirty="0"/>
          </a:p>
        </p:txBody>
      </p:sp>
      <p:sp>
        <p:nvSpPr>
          <p:cNvPr id="13" name="Shape 10"/>
          <p:cNvSpPr/>
          <p:nvPr/>
        </p:nvSpPr>
        <p:spPr>
          <a:xfrm>
            <a:off x="3873029" y="3600748"/>
            <a:ext cx="4801121" cy="709538"/>
          </a:xfrm>
          <a:prstGeom prst="roundRect">
            <a:avLst>
              <a:gd name="adj" fmla="val 7023"/>
            </a:avLst>
          </a:prstGeom>
          <a:solidFill>
            <a:srgbClr val="FAF5EB"/>
          </a:solidFill>
          <a:ln w="4763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3996407" y="3724126"/>
            <a:ext cx="1515963" cy="1745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Governance Templates</a:t>
            </a:r>
            <a:endParaRPr lang="en-US" sz="1050" dirty="0"/>
          </a:p>
        </p:txBody>
      </p:sp>
      <p:sp>
        <p:nvSpPr>
          <p:cNvPr id="15" name="Text 12"/>
          <p:cNvSpPr/>
          <p:nvPr/>
        </p:nvSpPr>
        <p:spPr>
          <a:xfrm>
            <a:off x="3996407" y="4006081"/>
            <a:ext cx="4554364" cy="180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Surface approved governance frameworks aligned to project type and complexity</a:t>
            </a:r>
            <a:endParaRPr lang="en-US" sz="900" dirty="0"/>
          </a:p>
        </p:txBody>
      </p:sp>
      <p:sp>
        <p:nvSpPr>
          <p:cNvPr id="16" name="Text 13"/>
          <p:cNvSpPr/>
          <p:nvPr/>
        </p:nvSpPr>
        <p:spPr>
          <a:xfrm>
            <a:off x="3873029" y="4431209"/>
            <a:ext cx="5258321" cy="180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This allows project managers to start with </a:t>
            </a:r>
            <a:r>
              <a:rPr lang="en-US" sz="90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organizational knowledge</a:t>
            </a:r>
            <a:r>
              <a:rPr lang="en-US" sz="9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— not a blank page.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23577" y="906884"/>
            <a:ext cx="716831" cy="245938"/>
          </a:xfrm>
          <a:prstGeom prst="roundRect">
            <a:avLst>
              <a:gd name="adj" fmla="val 17885"/>
            </a:avLst>
          </a:prstGeom>
          <a:solidFill>
            <a:srgbClr val="D8E7F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602084" y="946100"/>
            <a:ext cx="1017017" cy="167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USE CASE 4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523577" y="1205136"/>
            <a:ext cx="4587553" cy="384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Enhancing Portfolio Visibility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23577" y="1786384"/>
            <a:ext cx="8096845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PMO leaders often struggle to identify trends across large portfolios. Information may exist across dozens of projects but remains difficult to analyze collectively — buried in individual status reports and siloed systems.</a:t>
            </a:r>
            <a:endParaRPr lang="en-US" sz="10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577" y="2352452"/>
            <a:ext cx="327273" cy="32727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14487" y="2352452"/>
            <a:ext cx="2007171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Schedule Variance Patterns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1014487" y="2623468"/>
            <a:ext cx="2098923" cy="10470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"What are the most common causes of schedule variance across the portfolio?" — Identify systemic delivery issues before they escalate.</a:t>
            </a:r>
            <a:endParaRPr lang="en-US" sz="10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7046" y="2352452"/>
            <a:ext cx="327273" cy="32727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767956" y="2352452"/>
            <a:ext cx="1810122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Budget Overrun Analysis</a:t>
            </a:r>
            <a:endParaRPr lang="en-US" sz="1200" dirty="0"/>
          </a:p>
        </p:txBody>
      </p:sp>
      <p:sp>
        <p:nvSpPr>
          <p:cNvPr id="11" name="Text 7"/>
          <p:cNvSpPr/>
          <p:nvPr/>
        </p:nvSpPr>
        <p:spPr>
          <a:xfrm>
            <a:off x="3767956" y="2623468"/>
            <a:ext cx="2098923" cy="10470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"Which project types consistently exceed budget estimates?" — Improve estimation accuracy with evidence from historical performance data.</a:t>
            </a:r>
            <a:endParaRPr lang="en-US" sz="10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0516" y="2352452"/>
            <a:ext cx="327273" cy="32727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521425" y="2352452"/>
            <a:ext cx="2010817" cy="192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Dependency Risk Detection</a:t>
            </a:r>
            <a:endParaRPr lang="en-US" sz="1200" dirty="0"/>
          </a:p>
        </p:txBody>
      </p:sp>
      <p:sp>
        <p:nvSpPr>
          <p:cNvPr id="14" name="Text 9"/>
          <p:cNvSpPr/>
          <p:nvPr/>
        </p:nvSpPr>
        <p:spPr>
          <a:xfrm>
            <a:off x="6521425" y="2623468"/>
            <a:ext cx="2098997" cy="10470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"What dependencies are creating the highest levels of delivery risk?" — Surface cross-project interdependencies that threaten the portfolio.</a:t>
            </a:r>
            <a:endParaRPr lang="en-US" sz="1000" dirty="0"/>
          </a:p>
        </p:txBody>
      </p:sp>
      <p:sp>
        <p:nvSpPr>
          <p:cNvPr id="15" name="Text 10"/>
          <p:cNvSpPr/>
          <p:nvPr/>
        </p:nvSpPr>
        <p:spPr>
          <a:xfrm>
            <a:off x="523577" y="3817739"/>
            <a:ext cx="8096845" cy="4188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Instead of reviewing hundreds of reports, leadership can interact with </a:t>
            </a:r>
            <a:r>
              <a:rPr lang="en-US" sz="100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portfolio intelligence conversationally</a:t>
            </a:r>
            <a:r>
              <a:rPr lang="en-US" sz="1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— enabling faster, better-informed strategic decisions.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82724" y="347960"/>
            <a:ext cx="660871" cy="220712"/>
          </a:xfrm>
          <a:prstGeom prst="roundRect">
            <a:avLst>
              <a:gd name="adj" fmla="val 18372"/>
            </a:avLst>
          </a:prstGeom>
          <a:solidFill>
            <a:srgbClr val="D8E7F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555129" y="384125"/>
            <a:ext cx="973262" cy="148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7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USE CASE 5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82724" y="613172"/>
            <a:ext cx="4750147" cy="354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Supporting Executive Reporting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482724" y="1235050"/>
            <a:ext cx="4789363" cy="102765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spcAft>
                <a:spcPts val="750"/>
              </a:spcAft>
              <a:buNone/>
            </a:pP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Project leaders spend considerable time preparing executive updates. Information must be collected from multiple systems, validated, summarized, and communicated clearly — a process that is both time-consuming and prone to inconsistency.</a:t>
            </a:r>
            <a:endParaRPr lang="en-US" sz="950" dirty="0"/>
          </a:p>
          <a:p>
            <a:pPr marL="0" indent="0" algn="l">
              <a:lnSpc>
                <a:spcPct val="128000"/>
              </a:lnSpc>
              <a:buNone/>
            </a:pP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 RAG-powered PMO assistant can retrieve and synthesize executive-ready summaries across:</a:t>
            </a:r>
            <a:endParaRPr lang="en-US" sz="950" dirty="0"/>
          </a:p>
        </p:txBody>
      </p:sp>
      <p:sp>
        <p:nvSpPr>
          <p:cNvPr id="6" name="Shape 4"/>
          <p:cNvSpPr/>
          <p:nvPr/>
        </p:nvSpPr>
        <p:spPr>
          <a:xfrm>
            <a:off x="482724" y="2387798"/>
            <a:ext cx="4789363" cy="1811536"/>
          </a:xfrm>
          <a:prstGeom prst="roundRect">
            <a:avLst>
              <a:gd name="adj" fmla="val 2798"/>
            </a:avLst>
          </a:prstGeom>
          <a:solidFill>
            <a:srgbClr val="FAF5EB"/>
          </a:solidFill>
          <a:ln w="4763">
            <a:solidFill>
              <a:srgbClr val="D5CDB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487487" y="2392561"/>
            <a:ext cx="2389882" cy="901005"/>
          </a:xfrm>
          <a:prstGeom prst="roundRect">
            <a:avLst>
              <a:gd name="adj" fmla="val 5626"/>
            </a:avLst>
          </a:prstGeom>
          <a:solidFill>
            <a:srgbClr val="FAF5E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608112" y="2513186"/>
            <a:ext cx="1419746" cy="177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Status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608112" y="2801913"/>
            <a:ext cx="2148632" cy="3710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Current health across projects and programs</a:t>
            </a:r>
            <a:endParaRPr lang="en-US" sz="950" dirty="0"/>
          </a:p>
        </p:txBody>
      </p:sp>
      <p:sp>
        <p:nvSpPr>
          <p:cNvPr id="10" name="Shape 8"/>
          <p:cNvSpPr/>
          <p:nvPr/>
        </p:nvSpPr>
        <p:spPr>
          <a:xfrm>
            <a:off x="2877369" y="2392561"/>
            <a:ext cx="2389956" cy="901005"/>
          </a:xfrm>
          <a:prstGeom prst="rect">
            <a:avLst/>
          </a:prstGeom>
          <a:solidFill>
            <a:srgbClr val="FAF5E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2877369" y="2392561"/>
            <a:ext cx="14288" cy="901005"/>
          </a:xfrm>
          <a:prstGeom prst="roundRect">
            <a:avLst>
              <a:gd name="adj" fmla="val 354754"/>
            </a:avLst>
          </a:prstGeom>
          <a:solidFill>
            <a:srgbClr val="D5CDB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2997994" y="2513186"/>
            <a:ext cx="1419746" cy="177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Risks</a:t>
            </a: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2997994" y="2801913"/>
            <a:ext cx="2148706" cy="3710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Escalated issues requiring leadership attention</a:t>
            </a:r>
            <a:endParaRPr lang="en-US" sz="950" dirty="0"/>
          </a:p>
        </p:txBody>
      </p:sp>
      <p:sp>
        <p:nvSpPr>
          <p:cNvPr id="14" name="Shape 12"/>
          <p:cNvSpPr/>
          <p:nvPr/>
        </p:nvSpPr>
        <p:spPr>
          <a:xfrm>
            <a:off x="487487" y="3293566"/>
            <a:ext cx="2389882" cy="901005"/>
          </a:xfrm>
          <a:prstGeom prst="rect">
            <a:avLst/>
          </a:prstGeom>
          <a:solidFill>
            <a:srgbClr val="FAF5E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487487" y="3293566"/>
            <a:ext cx="2389882" cy="14288"/>
          </a:xfrm>
          <a:prstGeom prst="roundRect">
            <a:avLst>
              <a:gd name="adj" fmla="val 354754"/>
            </a:avLst>
          </a:prstGeom>
          <a:solidFill>
            <a:srgbClr val="D5CDB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608112" y="3414192"/>
            <a:ext cx="1419746" cy="177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Milestones</a:t>
            </a:r>
            <a:endParaRPr lang="en-US" sz="1100" dirty="0"/>
          </a:p>
        </p:txBody>
      </p:sp>
      <p:sp>
        <p:nvSpPr>
          <p:cNvPr id="17" name="Text 15"/>
          <p:cNvSpPr/>
          <p:nvPr/>
        </p:nvSpPr>
        <p:spPr>
          <a:xfrm>
            <a:off x="608112" y="3702918"/>
            <a:ext cx="2148632" cy="3710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Key delivery dates and upcoming decision gates</a:t>
            </a:r>
            <a:endParaRPr lang="en-US" sz="950" dirty="0"/>
          </a:p>
        </p:txBody>
      </p:sp>
      <p:sp>
        <p:nvSpPr>
          <p:cNvPr id="18" name="Shape 16"/>
          <p:cNvSpPr/>
          <p:nvPr/>
        </p:nvSpPr>
        <p:spPr>
          <a:xfrm>
            <a:off x="2877369" y="3293566"/>
            <a:ext cx="2389956" cy="901005"/>
          </a:xfrm>
          <a:prstGeom prst="rect">
            <a:avLst/>
          </a:prstGeom>
          <a:solidFill>
            <a:srgbClr val="FAF5E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2877369" y="3293566"/>
            <a:ext cx="14288" cy="901005"/>
          </a:xfrm>
          <a:prstGeom prst="roundRect">
            <a:avLst>
              <a:gd name="adj" fmla="val 354754"/>
            </a:avLst>
          </a:prstGeom>
          <a:solidFill>
            <a:srgbClr val="D5CDB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2877369" y="3293566"/>
            <a:ext cx="2389956" cy="14288"/>
          </a:xfrm>
          <a:prstGeom prst="roundRect">
            <a:avLst>
              <a:gd name="adj" fmla="val 354754"/>
            </a:avLst>
          </a:prstGeom>
          <a:solidFill>
            <a:srgbClr val="D5CDB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2997994" y="3414192"/>
            <a:ext cx="1419746" cy="177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Financials</a:t>
            </a:r>
            <a:endParaRPr lang="en-US" sz="1100" dirty="0"/>
          </a:p>
        </p:txBody>
      </p:sp>
      <p:sp>
        <p:nvSpPr>
          <p:cNvPr id="22" name="Text 20"/>
          <p:cNvSpPr/>
          <p:nvPr/>
        </p:nvSpPr>
        <p:spPr>
          <a:xfrm>
            <a:off x="2997994" y="3702918"/>
            <a:ext cx="2148706" cy="3710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Budget performance and resource utilization trends</a:t>
            </a:r>
            <a:endParaRPr lang="en-US" sz="950" dirty="0"/>
          </a:p>
        </p:txBody>
      </p:sp>
      <p:sp>
        <p:nvSpPr>
          <p:cNvPr id="23" name="Text 21"/>
          <p:cNvSpPr/>
          <p:nvPr/>
        </p:nvSpPr>
        <p:spPr>
          <a:xfrm>
            <a:off x="482724" y="4324424"/>
            <a:ext cx="4789363" cy="3710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This reduces administrative effort while improving </a:t>
            </a:r>
            <a:r>
              <a:rPr lang="en-US" sz="950" b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consistency, speed, and visibility</a:t>
            </a:r>
            <a:r>
              <a:rPr lang="en-US" sz="9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for senior stakeholders.</a:t>
            </a:r>
            <a:endParaRPr lang="en-US" sz="950" dirty="0"/>
          </a:p>
        </p:txBody>
      </p:sp>
      <p:sp>
        <p:nvSpPr>
          <p:cNvPr id="24" name="Shape 22"/>
          <p:cNvSpPr/>
          <p:nvPr/>
        </p:nvSpPr>
        <p:spPr>
          <a:xfrm>
            <a:off x="5484316" y="1134963"/>
            <a:ext cx="3268563" cy="3660577"/>
          </a:xfrm>
          <a:prstGeom prst="roundRect">
            <a:avLst>
              <a:gd name="adj" fmla="val 2658"/>
            </a:avLst>
          </a:prstGeom>
          <a:solidFill>
            <a:srgbClr val="3371A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Text 23"/>
          <p:cNvSpPr/>
          <p:nvPr/>
        </p:nvSpPr>
        <p:spPr>
          <a:xfrm>
            <a:off x="5604942" y="1246212"/>
            <a:ext cx="1876946" cy="177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The Result</a:t>
            </a:r>
            <a:endParaRPr lang="en-US" sz="1100" dirty="0"/>
          </a:p>
        </p:txBody>
      </p:sp>
      <p:sp>
        <p:nvSpPr>
          <p:cNvPr id="26" name="Text 24"/>
          <p:cNvSpPr/>
          <p:nvPr/>
        </p:nvSpPr>
        <p:spPr>
          <a:xfrm>
            <a:off x="5604942" y="1534939"/>
            <a:ext cx="3027313" cy="5565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PMO leaders reclaim hours previously spent on manual data aggregation — redirecting that energy toward strategic analysis and decision support.</a:t>
            </a:r>
            <a:endParaRPr lang="en-US" sz="9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2250</Words>
  <Application>Microsoft Office PowerPoint</Application>
  <PresentationFormat>On-screen Show (16:9)</PresentationFormat>
  <Paragraphs>185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Funnel Display</vt:lpstr>
      <vt:lpstr>Funnel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Kimberly Wiethoff</cp:lastModifiedBy>
  <cp:revision>1</cp:revision>
  <dcterms:created xsi:type="dcterms:W3CDTF">2026-06-01T15:05:18Z</dcterms:created>
  <dcterms:modified xsi:type="dcterms:W3CDTF">2026-06-01T15:30:25Z</dcterms:modified>
</cp:coreProperties>
</file>