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embeddedFontLst>
    <p:embeddedFont>
      <p:font typeface="Funnel Display" panose="020B0604020202020204" charset="0"/>
      <p:regular r:id="rId20"/>
    </p:embeddedFont>
    <p:embeddedFont>
      <p:font typeface="Funnel San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25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9095" y="498351"/>
            <a:ext cx="63170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499095" y="812229"/>
            <a:ext cx="5859810" cy="733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How RAG Transforms the PMO: The Future of AI-Powered Project Delivery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99095" y="1724471"/>
            <a:ext cx="5859810" cy="1169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 Management Offices have always faced a common challenge: turning vast amounts of project data into actionable insights. Most PMOs sit on a goldmine of information — from project charters and risk registers to lessons learned and financial forecasts — yet project managers still struggle to find the right information when they need it most.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Retrieval-Augmented Generation (RAG)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has the potential to fundamentally change that, transforming the PMO from an administrative function into a strategic intelligence engine.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95" y="3027983"/>
            <a:ext cx="3340373" cy="6155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9095" y="3777258"/>
            <a:ext cx="5859810" cy="974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#PMO #ProjectManagement #ProgramManagement #AI #GenerativeAI #RAG #RetrievalAugmentedGeneration #EnterpriseAI #AITransformation #DigitalTransformation #PortfolioManagement #Agile #Scrum #Leadership #TechnologyLeadership #ProjectDelivery #PMI #PMP #PMOLeadership #KnowledgeManagement #OperationalExcellence #Innovation #FutureOfWork #BusinessTransformation #AIGovernance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3626"/>
            <a:ext cx="4882604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RAG and Agile Project Delivery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4035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Agile teams generate large volumes of information — user stories, sprint reviews, retrospectives, backlogs, velocity metrics, and defect reports. Over time, these artifacts become a valuable source of organizational knowledge that is rarely tapped systematically.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202731"/>
            <a:ext cx="2611636" cy="1790477"/>
          </a:xfrm>
          <a:prstGeom prst="roundRect">
            <a:avLst>
              <a:gd name="adj" fmla="val 3830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23577" y="2188443"/>
            <a:ext cx="2611636" cy="57150"/>
          </a:xfrm>
          <a:prstGeom prst="roundRect">
            <a:avLst>
              <a:gd name="adj" fmla="val 96208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633054" y="2006426"/>
            <a:ext cx="392683" cy="392683"/>
          </a:xfrm>
          <a:prstGeom prst="roundRect">
            <a:avLst>
              <a:gd name="adj" fmla="val 145537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750851" y="2104579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68759" y="2530004"/>
            <a:ext cx="176673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Impediment Intelligence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68759" y="2801020"/>
            <a:ext cx="2321272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recurring impediments have impacted sprint velocity?" — Identify systemic blockers that persist across teams and release cycles.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66108" y="2202731"/>
            <a:ext cx="2611710" cy="1790477"/>
          </a:xfrm>
          <a:prstGeom prst="roundRect">
            <a:avLst>
              <a:gd name="adj" fmla="val 3830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66108" y="2188443"/>
            <a:ext cx="2611710" cy="57150"/>
          </a:xfrm>
          <a:prstGeom prst="roundRect">
            <a:avLst>
              <a:gd name="adj" fmla="val 96208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75584" y="2006426"/>
            <a:ext cx="392683" cy="392683"/>
          </a:xfrm>
          <a:prstGeom prst="roundRect">
            <a:avLst>
              <a:gd name="adj" fmla="val 145537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493382" y="2104579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411289" y="2530004"/>
            <a:ext cx="158896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Scope Creep Patterns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411289" y="2801020"/>
            <a:ext cx="232134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"Which user story patterns resulted in scope expansion?" — Learn from historical backlog behavior to improve refinement and estimation.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008712" y="2202731"/>
            <a:ext cx="2611710" cy="1790477"/>
          </a:xfrm>
          <a:prstGeom prst="roundRect">
            <a:avLst>
              <a:gd name="adj" fmla="val 3830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008712" y="2188443"/>
            <a:ext cx="2611710" cy="57150"/>
          </a:xfrm>
          <a:prstGeom prst="roundRect">
            <a:avLst>
              <a:gd name="adj" fmla="val 96208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118189" y="2006426"/>
            <a:ext cx="392683" cy="392683"/>
          </a:xfrm>
          <a:prstGeom prst="roundRect">
            <a:avLst>
              <a:gd name="adj" fmla="val 145537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235986" y="2104579"/>
            <a:ext cx="157088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153894" y="2530004"/>
            <a:ext cx="154610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Retrospective Mining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153894" y="2801020"/>
            <a:ext cx="2321347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recommendations emerged from previous retrospectives?" — Surface actionable team insights that would otherwise be forgotten after a sprint closes.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23577" y="414047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RAG creates opportunities for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continuous improvement at scale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turning every sprint into a building block of organizational learning.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82972"/>
            <a:ext cx="4101554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Building the PMO Copilot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29705"/>
            <a:ext cx="8096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One of the most exciting applications of RAG is the emergence of the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PMO Copilot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an AI-powered assistant that retrieves information from project repositories, Jira, Azure DevOps, SharePoint, Confluence, governance frameworks, and lessons learned databases. Project managers interact with organizational knowledge using natural language.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105174"/>
            <a:ext cx="836563" cy="5170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78583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Governance Support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056855"/>
            <a:ext cx="1901428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approvals are required before entering the testing phase?" — Instant access to stage-gate criteria and compliance requirements.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8642" y="2105174"/>
            <a:ext cx="836637" cy="5170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278583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Resource Planning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056855"/>
            <a:ext cx="190150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"Which skill sets created bottlenecks in previous cloud migrations?" — Anticipate capacity constraints before they derail delivery.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3781" y="2105174"/>
            <a:ext cx="836637" cy="5170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278583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Risk Management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056855"/>
            <a:ext cx="190150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"Show me similar risks from previous infrastructure modernization efforts." — Ground risk responses in proven historical context.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8920" y="2105174"/>
            <a:ext cx="836637" cy="51702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278583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Executive Reporting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056855"/>
            <a:ext cx="190150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"Summarize portfolio risks requiring steering committee attention." — Generate leadership-ready briefings in seconds.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523577" y="425112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PMO Copilot becomes a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force multiplier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for project teams and leadership alike.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8676"/>
            <a:ext cx="459588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Benefits Beyond Productivity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515392" y="991344"/>
            <a:ext cx="811321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While productivity gains are significant, the true value of RAG extends well beyond efficiency. RAG fundamentally changes </a:t>
            </a:r>
            <a:r>
              <a:rPr lang="en-US" sz="10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how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PMOs create and preserve organizational value.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15392" y="1543124"/>
            <a:ext cx="2619821" cy="1659731"/>
          </a:xfrm>
          <a:prstGeom prst="roundRect">
            <a:avLst>
              <a:gd name="adj" fmla="val 3261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8965" y="1676698"/>
            <a:ext cx="386581" cy="386581"/>
          </a:xfrm>
          <a:prstGeom prst="roundRect">
            <a:avLst>
              <a:gd name="adj" fmla="val 14781969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303" y="1782961"/>
            <a:ext cx="173906" cy="17390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8965" y="2190080"/>
            <a:ext cx="177805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Improve Decision Quality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48965" y="2455590"/>
            <a:ext cx="2352675" cy="613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Leverage historical knowledge and institutional patterns when making high-stakes project decisions.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62015" y="1543124"/>
            <a:ext cx="2619896" cy="1659731"/>
          </a:xfrm>
          <a:prstGeom prst="roundRect">
            <a:avLst>
              <a:gd name="adj" fmla="val 3261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395588" y="1676698"/>
            <a:ext cx="386581" cy="386581"/>
          </a:xfrm>
          <a:prstGeom prst="roundRect">
            <a:avLst>
              <a:gd name="adj" fmla="val 14781969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1926" y="1782961"/>
            <a:ext cx="173906" cy="17390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95588" y="2190080"/>
            <a:ext cx="154870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Reduce Memory Loss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3395588" y="2455590"/>
            <a:ext cx="2352749" cy="613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Preserve lessons learned and critical context even as experienced team members move on or transition roles.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6008712" y="1543124"/>
            <a:ext cx="2619896" cy="1659731"/>
          </a:xfrm>
          <a:prstGeom prst="roundRect">
            <a:avLst>
              <a:gd name="adj" fmla="val 3261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6142286" y="1676698"/>
            <a:ext cx="386581" cy="386581"/>
          </a:xfrm>
          <a:prstGeom prst="roundRect">
            <a:avLst>
              <a:gd name="adj" fmla="val 14781969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8623" y="1782961"/>
            <a:ext cx="173906" cy="17390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2286" y="2190080"/>
            <a:ext cx="190946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Standardize Best Practices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6142286" y="2455590"/>
            <a:ext cx="2352749" cy="613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Promote consistent delivery approaches and proven frameworks across all programs and portfolios.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515392" y="3329657"/>
            <a:ext cx="3993207" cy="1455167"/>
          </a:xfrm>
          <a:prstGeom prst="roundRect">
            <a:avLst>
              <a:gd name="adj" fmla="val 3719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48965" y="3463230"/>
            <a:ext cx="386581" cy="386581"/>
          </a:xfrm>
          <a:prstGeom prst="roundRect">
            <a:avLst>
              <a:gd name="adj" fmla="val 14781969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303" y="3569494"/>
            <a:ext cx="173906" cy="17390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48965" y="3976613"/>
            <a:ext cx="2401342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Increase Governance Compliance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648965" y="4242122"/>
            <a:ext cx="3726061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Provide project teams with easy, on-demand access to policies, standards, and procedures.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4635401" y="3329657"/>
            <a:ext cx="3993207" cy="1455167"/>
          </a:xfrm>
          <a:prstGeom prst="roundRect">
            <a:avLst>
              <a:gd name="adj" fmla="val 3719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4768974" y="3463230"/>
            <a:ext cx="386581" cy="386581"/>
          </a:xfrm>
          <a:prstGeom prst="roundRect">
            <a:avLst>
              <a:gd name="adj" fmla="val 14781969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75312" y="3569494"/>
            <a:ext cx="173906" cy="17390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68974" y="3976613"/>
            <a:ext cx="228667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Strengthen Strategic Alignment</a:t>
            </a:r>
            <a:endParaRPr lang="en-US" sz="1150" dirty="0"/>
          </a:p>
        </p:txBody>
      </p:sp>
      <p:sp>
        <p:nvSpPr>
          <p:cNvPr id="28" name="Text 21"/>
          <p:cNvSpPr/>
          <p:nvPr/>
        </p:nvSpPr>
        <p:spPr>
          <a:xfrm>
            <a:off x="4768974" y="4242122"/>
            <a:ext cx="3726061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Connect portfolio decisions to enterprise knowledge, ensuring delivery remains anchored to organizational priorities.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8167" y="352276"/>
            <a:ext cx="1541859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CHALLENGE TO ADDRESS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58167" y="563984"/>
            <a:ext cx="3152403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Knowledge Quality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458167" y="1141363"/>
            <a:ext cx="4399508" cy="686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Successful RAG implementation requires more than deploying AI technology. The most foundational challenge PMOs must address is </a:t>
            </a:r>
            <a:r>
              <a:rPr lang="en-US" sz="9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knowledge quality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AI systems can only retrieve information that exists — and only generate reliable insights from information that is accurate, complete, and consistently structured.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8167" y="1941091"/>
            <a:ext cx="4399508" cy="619646"/>
          </a:xfrm>
          <a:prstGeom prst="roundRect">
            <a:avLst>
              <a:gd name="adj" fmla="val 7764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91" y="2112541"/>
            <a:ext cx="143173" cy="11452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0387" y="2069827"/>
            <a:ext cx="3912766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Poor documentation leads to poor insights. Garbage in, garbage out applies at enterprise scale.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58167" y="2673474"/>
            <a:ext cx="4399508" cy="686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PMOs should invest in documentation standards and data hygiene </a:t>
            </a:r>
            <a:r>
              <a:rPr lang="en-US" sz="9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before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implementing RAG. This means establishing clear templates for lessons learned, risk registers, and status reports — and enforcing consistent project closeout procedures that ensure institutional knowledge is captured at every engagement.</a:t>
            </a:r>
            <a:endParaRPr lang="en-US" sz="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788" y="1163910"/>
            <a:ext cx="3548807" cy="354880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82910"/>
            <a:ext cx="1696864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CHALLENGE TO ADDRESS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23577" y="1041946"/>
            <a:ext cx="417693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Governance &amp; AI Controls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23577" y="1623194"/>
            <a:ext cx="8096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Organizations must establish clear controls before deploying RAG systems across the PMO. Without proper governance, AI-powered knowledge retrieval can create unintended risk — particularly around sensitive project data, proprietary business information, and regulatory obligations.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2398663"/>
            <a:ext cx="2611636" cy="20010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8759" y="2936528"/>
            <a:ext cx="154610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Data Access Controls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68759" y="3207544"/>
            <a:ext cx="2321272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Define role-based permissions to ensure AI systems only retrieve information that a user is authorized to view — preserving confidentiality across programs and business units.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6108" y="2398663"/>
            <a:ext cx="2611710" cy="20010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11289" y="2936528"/>
            <a:ext cx="164306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Security &amp; Compliance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411289" y="3207544"/>
            <a:ext cx="2321347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Ensure that enterprise knowledge repositories used by RAG systems comply with data security policies, privacy regulations, and industry-specific compliance standards.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8712" y="2398663"/>
            <a:ext cx="2611710" cy="200106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53894" y="2936528"/>
            <a:ext cx="15699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Responsible AI Usage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153894" y="3207544"/>
            <a:ext cx="2321347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organizational guidelines for how AI-generated insights are reviewed, validated, and acted upon — keeping human accountability at the center of all project decisions.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6353" y="392311"/>
            <a:ext cx="1561207" cy="141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7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CHALLENGE TO ADDRESS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466353" y="609823"/>
            <a:ext cx="327101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Change Management</a:t>
            </a:r>
            <a:endParaRPr lang="en-US" sz="2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53" y="1225228"/>
            <a:ext cx="3113856" cy="31138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69382" y="1201862"/>
            <a:ext cx="4812953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Technology is only part of the equation. For RAG to deliver lasting value, project teams must understand </a:t>
            </a:r>
            <a:r>
              <a:rPr lang="en-US" sz="9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how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to work alongside AI — and recognize both its strengths and its limitations. Without deliberate change management, adoption will stall and value will be lost.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3869382" y="1847701"/>
            <a:ext cx="262310" cy="262310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918235" y="1875979"/>
            <a:ext cx="164529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4235500" y="1887736"/>
            <a:ext cx="1975470" cy="342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Understand AI's Role in Decision-Making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235500" y="2334295"/>
            <a:ext cx="1975470" cy="8818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Help project managers understand how RAG retrieves and synthesizes information — so they can use it confidently as a decision-support tool.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6340748" y="1847701"/>
            <a:ext cx="262310" cy="262310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389601" y="1875979"/>
            <a:ext cx="164529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706865" y="1887736"/>
            <a:ext cx="1975470" cy="3427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Recognize When Human Judgment Is Essential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706865" y="2334295"/>
            <a:ext cx="1975470" cy="8818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Not every situation can be resolved by retrieving historical data. Teams must remain critically engaged, especially in novel or high-stakes scenarios.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3869382" y="3423717"/>
            <a:ext cx="262310" cy="262310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918235" y="3451994"/>
            <a:ext cx="164529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4235500" y="3463751"/>
            <a:ext cx="1958429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Validate AI-Generated Insights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235500" y="3738935"/>
            <a:ext cx="4446836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habits of verification — treating AI outputs as a starting point for analysis, not a final answer.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869382" y="4208413"/>
            <a:ext cx="4812953" cy="460921"/>
          </a:xfrm>
          <a:prstGeom prst="roundRect">
            <a:avLst>
              <a:gd name="adj" fmla="val 1062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5915" y="4380607"/>
            <a:ext cx="145703" cy="116532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248150" y="4341316"/>
            <a:ext cx="4774853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RAG should </a:t>
            </a:r>
            <a:r>
              <a:rPr lang="en-US" sz="90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augment</a:t>
            </a:r>
            <a:r>
              <a:rPr lang="en-US" sz="9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project managers — not replace them.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8167" y="407045"/>
            <a:ext cx="6555432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The Future PMO: From Reporting to Intelligence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458167" y="944314"/>
            <a:ext cx="822766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 decades, PMOs have focused heavily on reporting, governance, compliance, and process management. These functions remain critically important. However, the next evolution of the PMO is centered on </a:t>
            </a:r>
            <a:r>
              <a:rPr lang="en-US" sz="9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intelligence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not just tracking what is happening, but understanding </a:t>
            </a:r>
            <a:r>
              <a:rPr lang="en-US" sz="9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why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and predicting </a:t>
            </a:r>
            <a:r>
              <a:rPr lang="en-US" sz="9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what comes next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612850" y="1791519"/>
            <a:ext cx="134756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Historical Knowledge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58167" y="2020044"/>
            <a:ext cx="2502247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Instant access to lessons, artifacts, and decisions across all past projects</a:t>
            </a:r>
            <a:endParaRPr lang="en-US" sz="9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62" y="1400547"/>
            <a:ext cx="2879675" cy="28796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6664" y="1930003"/>
            <a:ext cx="171376" cy="1713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83585" y="1791519"/>
            <a:ext cx="134756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Portfolio Trends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6183585" y="2020044"/>
            <a:ext cx="2502247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Identify patterns across programs to improve forecast accuracy and delivery performance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162" y="1400547"/>
            <a:ext cx="2879675" cy="28796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10857" y="2175049"/>
            <a:ext cx="171376" cy="1713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83585" y="3317230"/>
            <a:ext cx="134756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Risk Intelligence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6183585" y="3545756"/>
            <a:ext cx="2502247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Surface emerging risks earlier with evidence from historical delivery data</a:t>
            </a:r>
            <a:endParaRPr lang="en-US" sz="9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2162" y="1400547"/>
            <a:ext cx="2879675" cy="28796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65812" y="3579242"/>
            <a:ext cx="171376" cy="17137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551087" y="3317230"/>
            <a:ext cx="14093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Governance Guidance</a:t>
            </a:r>
            <a:endParaRPr lang="en-US" sz="1050" dirty="0"/>
          </a:p>
        </p:txBody>
      </p:sp>
      <p:sp>
        <p:nvSpPr>
          <p:cNvPr id="17" name="Text 9"/>
          <p:cNvSpPr/>
          <p:nvPr/>
        </p:nvSpPr>
        <p:spPr>
          <a:xfrm>
            <a:off x="458167" y="3545756"/>
            <a:ext cx="2502247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Deliver real-time policy and standards support through conversational AI</a:t>
            </a:r>
            <a:endParaRPr lang="en-US" sz="9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2162" y="1400547"/>
            <a:ext cx="2879675" cy="28796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61618" y="3334196"/>
            <a:ext cx="171376" cy="171376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458167" y="4392960"/>
            <a:ext cx="822766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This is no longer a future-state vision. Organizations are already beginning to explore these capabilities today — and the PMOs that move early will establish a lasting competitive advantage.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9095" y="484510"/>
            <a:ext cx="3393058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Final Thoughts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686246" y="1222995"/>
            <a:ext cx="8415858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 the age of AI, the future of the PMO may not be defined by the reports it produces — but by the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intelligence it delivers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9095" y="1089273"/>
            <a:ext cx="14288" cy="462409"/>
          </a:xfrm>
          <a:prstGeom prst="rect">
            <a:avLst/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99095" y="1685404"/>
            <a:ext cx="8145810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PMO has always been responsible for managing project information. RAG creates the opportunity to transform that information into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organizational intelligence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a living, queryable asset that grows more valuable with every project completed.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095" y="2209056"/>
            <a:ext cx="2635969" cy="9036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8576" y="2338536"/>
            <a:ext cx="146789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Smarter Decisions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28576" y="2593330"/>
            <a:ext cx="2377008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Ground every project decision in historical knowledge and portfolio context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3978" y="2209056"/>
            <a:ext cx="2635969" cy="9036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83459" y="2338536"/>
            <a:ext cx="146789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Reduced Risk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3383459" y="2593330"/>
            <a:ext cx="2377008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Identify and mitigate risks earlier using evidence-based pattern recognition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8861" y="2209056"/>
            <a:ext cx="2635969" cy="90368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138342" y="2338536"/>
            <a:ext cx="147875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Accelerated Planning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6138342" y="2593330"/>
            <a:ext cx="2377008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Start every project with organizational experience, not a blank page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095" y="3231654"/>
            <a:ext cx="4013374" cy="90368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28576" y="3361134"/>
            <a:ext cx="1518865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Preserved Knowledge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628576" y="3615928"/>
            <a:ext cx="3754413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Retain institutional memory even as teams and leadership evolve over time</a:t>
            </a:r>
            <a:endParaRPr lang="en-US" sz="95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1382" y="3231654"/>
            <a:ext cx="4013448" cy="90368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760863" y="3361134"/>
            <a:ext cx="16166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Greater Strategic Value</a:t>
            </a:r>
            <a:endParaRPr lang="en-US" sz="1150" dirty="0"/>
          </a:p>
        </p:txBody>
      </p:sp>
      <p:sp>
        <p:nvSpPr>
          <p:cNvPr id="20" name="Text 13"/>
          <p:cNvSpPr/>
          <p:nvPr/>
        </p:nvSpPr>
        <p:spPr>
          <a:xfrm>
            <a:off x="4760863" y="3615928"/>
            <a:ext cx="3754487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Evolve the PMO from a reporting function into a strategic intelligence partner</a:t>
            </a:r>
            <a:endParaRPr lang="en-US" sz="950" dirty="0"/>
          </a:p>
        </p:txBody>
      </p:sp>
      <p:sp>
        <p:nvSpPr>
          <p:cNvPr id="21" name="Text 14"/>
          <p:cNvSpPr/>
          <p:nvPr/>
        </p:nvSpPr>
        <p:spPr>
          <a:xfrm>
            <a:off x="499095" y="4269060"/>
            <a:ext cx="8145810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organizations that successfully embrace RAG will move beyond simply </a:t>
            </a:r>
            <a:r>
              <a:rPr lang="en-US" sz="9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managing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projects — they will build PMOs that actively drive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smarter outcomes, stronger governance, and greater enterprise value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70796" y="339328"/>
            <a:ext cx="41376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The PMO Knowledge Problem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3870796" y="803970"/>
            <a:ext cx="4831407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Most organizations do not suffer from a lack of project information. They suffer from a lack of </a:t>
            </a:r>
            <a:r>
              <a:rPr lang="en-US" sz="8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accessible project intelligence</a:t>
            </a: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Information accumulates across hundreds of projects — yet it is rarely leveraged effectively.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796" y="1397198"/>
            <a:ext cx="552227" cy="66273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516189" y="1507629"/>
            <a:ext cx="129941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Initiation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4516189" y="1725885"/>
            <a:ext cx="418601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Business cases, project charters, stakeholder analyses</a:t>
            </a:r>
            <a:endParaRPr lang="en-US" sz="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0796" y="2059930"/>
            <a:ext cx="552227" cy="6627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516189" y="2170361"/>
            <a:ext cx="129941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Planning</a:t>
            </a:r>
            <a:endParaRPr lang="en-US" sz="1000" dirty="0"/>
          </a:p>
        </p:txBody>
      </p:sp>
      <p:sp>
        <p:nvSpPr>
          <p:cNvPr id="10" name="Text 5"/>
          <p:cNvSpPr/>
          <p:nvPr/>
        </p:nvSpPr>
        <p:spPr>
          <a:xfrm>
            <a:off x="4516189" y="2388617"/>
            <a:ext cx="418601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Requirements, WBS, resource plans, risk assessments</a:t>
            </a: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796" y="2722662"/>
            <a:ext cx="552227" cy="66273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516189" y="2833092"/>
            <a:ext cx="129941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Execution</a:t>
            </a:r>
            <a:endParaRPr lang="en-US" sz="1000" dirty="0"/>
          </a:p>
        </p:txBody>
      </p:sp>
      <p:sp>
        <p:nvSpPr>
          <p:cNvPr id="13" name="Text 7"/>
          <p:cNvSpPr/>
          <p:nvPr/>
        </p:nvSpPr>
        <p:spPr>
          <a:xfrm>
            <a:off x="4516189" y="3051349"/>
            <a:ext cx="418601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Status reports, sprint metrics, issue logs, change requests</a:t>
            </a:r>
            <a:endParaRPr lang="en-US" sz="8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0796" y="3385393"/>
            <a:ext cx="552227" cy="66273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516189" y="3495824"/>
            <a:ext cx="129941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Closeout</a:t>
            </a:r>
            <a:endParaRPr lang="en-US" sz="1000" dirty="0"/>
          </a:p>
        </p:txBody>
      </p:sp>
      <p:sp>
        <p:nvSpPr>
          <p:cNvPr id="16" name="Text 9"/>
          <p:cNvSpPr/>
          <p:nvPr/>
        </p:nvSpPr>
        <p:spPr>
          <a:xfrm>
            <a:off x="4516189" y="3714080"/>
            <a:ext cx="4186014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Lessons learned, benefits realization reports, retrospectives</a:t>
            </a:r>
            <a:endParaRPr lang="en-US" sz="850" dirty="0"/>
          </a:p>
        </p:txBody>
      </p:sp>
      <p:sp>
        <p:nvSpPr>
          <p:cNvPr id="17" name="Text 10"/>
          <p:cNvSpPr/>
          <p:nvPr/>
        </p:nvSpPr>
        <p:spPr>
          <a:xfrm>
            <a:off x="3870796" y="4152900"/>
            <a:ext cx="4831407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Over time, this information accumulates across dozens, hundreds, or even thousands of projects — creating an enormous repository of organizational knowledge that is rarely leveraged effectively. Most PMOs spend significant effort </a:t>
            </a:r>
            <a:r>
              <a:rPr lang="en-US" sz="8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collecting</a:t>
            </a: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information but relatively little time </a:t>
            </a:r>
            <a:r>
              <a:rPr lang="en-US" sz="8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extracting value</a:t>
            </a: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from it.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9295" y="577528"/>
            <a:ext cx="3656484" cy="3988445"/>
          </a:xfrm>
          <a:prstGeom prst="roundRect">
            <a:avLst>
              <a:gd name="adj" fmla="val 2578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0189" y="708422"/>
            <a:ext cx="2921347" cy="307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What Is RAG?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560189" y="1147242"/>
            <a:ext cx="3394695" cy="1465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Retrieval-Augmented Generation (RAG) is an AI architecture that retrieves relevant information from trusted organizational sources </a:t>
            </a:r>
            <a:r>
              <a:rPr lang="en-US" sz="1000" i="1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before</a:t>
            </a:r>
            <a:r>
              <a:rPr lang="en-US" sz="10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generating a response. Rather than relying solely on what an AI model learned during training, RAG enables AI systems to search enterprise knowledge repositories in real time — delivering contextual, grounded, and relevant insights.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315644" y="708422"/>
            <a:ext cx="331656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For PMOs, RAG-powered AI can access: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4757" y="1054745"/>
            <a:ext cx="196304" cy="1963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741069" y="1048196"/>
            <a:ext cx="38841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Historical project data and portfolio reports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4757" y="1715765"/>
            <a:ext cx="196304" cy="1963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741069" y="1709217"/>
            <a:ext cx="38841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Governance frameworks and compliance standards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4757" y="2376785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741069" y="2370237"/>
            <a:ext cx="38841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Risk registers, issue logs, and lessons learned</a:t>
            </a:r>
            <a:endParaRPr lang="en-US" sz="1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4757" y="3037805"/>
            <a:ext cx="196304" cy="19630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41069" y="3031257"/>
            <a:ext cx="38841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Agile artifacts, sprint metrics, and retrospectives</a:t>
            </a:r>
            <a:endParaRPr lang="en-US" sz="1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4757" y="3698825"/>
            <a:ext cx="196304" cy="19630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741069" y="3692277"/>
            <a:ext cx="38841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Resource management and financial forecast data</a:t>
            </a:r>
            <a:endParaRPr lang="en-US" sz="1000" dirty="0"/>
          </a:p>
        </p:txBody>
      </p:sp>
      <p:sp>
        <p:nvSpPr>
          <p:cNvPr id="16" name="Text 9"/>
          <p:cNvSpPr/>
          <p:nvPr/>
        </p:nvSpPr>
        <p:spPr>
          <a:xfrm>
            <a:off x="4315644" y="4238774"/>
            <a:ext cx="47667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Instead of searching manually, project teams simply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ask questions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8095" y="447229"/>
            <a:ext cx="4716810" cy="733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From Project Data to Project Intelligence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3928095" y="1359471"/>
            <a:ext cx="4716810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Traditional PMO tools are excellent at </a:t>
            </a:r>
            <a:r>
              <a:rPr lang="en-US" sz="95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storing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information. RAG-powered systems are designed to help teams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it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The shift is profound — from passive data repositories to active intelligence engines that answer questions in natural language.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8095" y="2078087"/>
            <a:ext cx="2298948" cy="987772"/>
          </a:xfrm>
          <a:prstGeom prst="roundRect">
            <a:avLst>
              <a:gd name="adj" fmla="val 5305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522" y="2017514"/>
            <a:ext cx="149721" cy="149721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895" y="2976711"/>
            <a:ext cx="149721" cy="14972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29534" y="2279526"/>
            <a:ext cx="1896070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risks caused delays in our last three ERP implementations?"</a:t>
            </a:r>
            <a:endParaRPr lang="en-US" sz="950" dirty="0"/>
          </a:p>
        </p:txBody>
      </p:sp>
      <p:sp>
        <p:nvSpPr>
          <p:cNvPr id="9" name="Shape 4"/>
          <p:cNvSpPr/>
          <p:nvPr/>
        </p:nvSpPr>
        <p:spPr>
          <a:xfrm>
            <a:off x="6345957" y="2078087"/>
            <a:ext cx="2298948" cy="987772"/>
          </a:xfrm>
          <a:prstGeom prst="roundRect">
            <a:avLst>
              <a:gd name="adj" fmla="val 5305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5384" y="2017514"/>
            <a:ext cx="149721" cy="149721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5757" y="2976711"/>
            <a:ext cx="149721" cy="149721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547396" y="2279526"/>
            <a:ext cx="1896070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"Show me lessons learned from cloud migration projects completed in the last two years."</a:t>
            </a:r>
            <a:endParaRPr lang="en-US" sz="950" dirty="0"/>
          </a:p>
        </p:txBody>
      </p:sp>
      <p:sp>
        <p:nvSpPr>
          <p:cNvPr id="13" name="Shape 6"/>
          <p:cNvSpPr/>
          <p:nvPr/>
        </p:nvSpPr>
        <p:spPr>
          <a:xfrm>
            <a:off x="3928095" y="3184773"/>
            <a:ext cx="4716810" cy="597843"/>
          </a:xfrm>
          <a:prstGeom prst="roundRect">
            <a:avLst>
              <a:gd name="adj" fmla="val 8766"/>
            </a:avLst>
          </a:prstGeom>
          <a:solidFill>
            <a:srgbClr val="FAF5EB"/>
          </a:solidFill>
          <a:ln w="14288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522" y="3124200"/>
            <a:ext cx="149721" cy="149721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5757" y="3693468"/>
            <a:ext cx="149721" cy="149721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4129534" y="3386212"/>
            <a:ext cx="4313932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dependencies have historically impacted go-live readiness?"</a:t>
            </a:r>
            <a:endParaRPr lang="en-US" sz="950" dirty="0"/>
          </a:p>
        </p:txBody>
      </p:sp>
      <p:sp>
        <p:nvSpPr>
          <p:cNvPr id="17" name="Text 8"/>
          <p:cNvSpPr/>
          <p:nvPr/>
        </p:nvSpPr>
        <p:spPr>
          <a:xfrm>
            <a:off x="3928095" y="3916338"/>
            <a:ext cx="4716810" cy="779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Instead of digging through SharePoint sites, Confluence pages, Jira tickets, and email archives, the AI retrieves relevant information and synthesizes a precise, actionable response — transforming raw project data into genuine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 intelligence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00757" y="286866"/>
            <a:ext cx="571202" cy="182463"/>
          </a:xfrm>
          <a:prstGeom prst="roundRect">
            <a:avLst>
              <a:gd name="adj" fmla="val 19210"/>
            </a:avLst>
          </a:prstGeom>
          <a:solidFill>
            <a:srgbClr val="D8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63339" y="318120"/>
            <a:ext cx="903238" cy="119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6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CASE 1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700757" y="502518"/>
            <a:ext cx="3634457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Unlocking Lessons Learned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00757" y="1008757"/>
            <a:ext cx="4143747" cy="9744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spcAft>
                <a:spcPts val="550"/>
              </a:spcAft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Many organizations conduct lessons learned sessions at project closeout. Unfortunately, those insights often disappear into document repositories and are rarely revisited by future teams. The institutional experience exists — but it remains invisible.</a:t>
            </a:r>
            <a:endParaRPr lang="en-US" sz="8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RAG changes this dynamic entirely. Project teams can proactively query the knowledge base at the start of a new initiative, surfacing relevant experience before mistakes are repeated.</a:t>
            </a:r>
            <a:endParaRPr lang="en-US" sz="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57" y="2076673"/>
            <a:ext cx="2030313" cy="7835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5011" y="2180927"/>
            <a:ext cx="1821805" cy="299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lessons learned exist for large-scale CRM implementations?"</a:t>
            </a:r>
            <a:endParaRPr lang="en-US" sz="8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191" y="2076673"/>
            <a:ext cx="2030313" cy="7835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918445" y="2180927"/>
            <a:ext cx="1821805" cy="4498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challenges did previous teams encounter during user acceptance testing?"</a:t>
            </a:r>
            <a:endParaRPr lang="en-US" sz="8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763" y="1027435"/>
            <a:ext cx="3344094" cy="334409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00757" y="4558457"/>
            <a:ext cx="7742411" cy="299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AI retrieves relevant lessons learned across multiple projects and presents actionable recommendations — so teams can leverage </a:t>
            </a:r>
            <a:r>
              <a:rPr lang="en-US" sz="8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institutional experience from day one</a:t>
            </a: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instead of rediscovering known pitfalls.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74538" y="358155"/>
            <a:ext cx="649188" cy="215801"/>
          </a:xfrm>
          <a:prstGeom prst="roundRect">
            <a:avLst>
              <a:gd name="adj" fmla="val 18472"/>
            </a:avLst>
          </a:prstGeom>
          <a:solidFill>
            <a:srgbClr val="D8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5678" y="393725"/>
            <a:ext cx="96410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7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CASE 2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74538" y="616893"/>
            <a:ext cx="426779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Improving Risk Management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474538" y="1127001"/>
            <a:ext cx="4765923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One of the most powerful applications of RAG within a PMO is </a:t>
            </a:r>
            <a:r>
              <a:rPr lang="en-US" sz="9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risk intelligence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. Most organizations maintain risk registers, issue logs, escalation records, and audit findings — repositories that contain valuable historical patterns waiting to be discovered.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251" y="1790402"/>
            <a:ext cx="4780211" cy="86640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0304" y="1923306"/>
            <a:ext cx="13957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Pattern Recognition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650304" y="2162249"/>
            <a:ext cx="445725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risks are most commonly associated with ERP implementations?" — The AI surfaces recurring risk themes across your portfolio history.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251" y="2764259"/>
            <a:ext cx="4780211" cy="86640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0304" y="2897163"/>
            <a:ext cx="13957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Vendor Risk Insights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650304" y="3136106"/>
            <a:ext cx="445725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"Which vendor-related risks have historically impacted schedule performance?" — Proactively identify third-party risk patterns before contract execution.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251" y="3738116"/>
            <a:ext cx="4780211" cy="104722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50304" y="3871020"/>
            <a:ext cx="143135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Early Warning Signals</a:t>
            </a:r>
            <a:endParaRPr lang="en-US" sz="1050" dirty="0"/>
          </a:p>
        </p:txBody>
      </p:sp>
      <p:sp>
        <p:nvSpPr>
          <p:cNvPr id="15" name="Text 9"/>
          <p:cNvSpPr/>
          <p:nvPr/>
        </p:nvSpPr>
        <p:spPr>
          <a:xfrm>
            <a:off x="650304" y="4109963"/>
            <a:ext cx="4457254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By detecting risk patterns earlier, project teams can make more informed decisions and take preventive action — rather than responding reactively to issues that have surfaced before.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4538" y="434727"/>
            <a:ext cx="649188" cy="215801"/>
          </a:xfrm>
          <a:prstGeom prst="roundRect">
            <a:avLst>
              <a:gd name="adj" fmla="val 18472"/>
            </a:avLst>
          </a:prstGeom>
          <a:solidFill>
            <a:srgbClr val="D8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5678" y="470297"/>
            <a:ext cx="96410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7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CASE 3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74538" y="693465"/>
            <a:ext cx="435106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Accelerating Project Planning</a:t>
            </a:r>
            <a:endParaRPr lang="en-US" sz="21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38" y="1324496"/>
            <a:ext cx="3104257" cy="310425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873029" y="1300311"/>
            <a:ext cx="4801121" cy="1000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 managers often spend significant time creating plans, governance documents, communication strategies, and stakeholder analyses — frequently starting from scratch even when comparable work has already been done elsewhere in the organization.</a:t>
            </a:r>
            <a:endParaRPr lang="en-US" sz="9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RAG accelerates planning by retrieving similar project artifacts and proven best practices on demand: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3873029" y="2422103"/>
            <a:ext cx="2346796" cy="1071190"/>
          </a:xfrm>
          <a:prstGeom prst="roundRect">
            <a:avLst>
              <a:gd name="adj" fmla="val 4652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996407" y="2545482"/>
            <a:ext cx="1681535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Stakeholder Engagement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996407" y="2827437"/>
            <a:ext cx="2100039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Retrieve engagement approaches used in previous enterprise transformation programs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6327279" y="2422103"/>
            <a:ext cx="2346871" cy="1071190"/>
          </a:xfrm>
          <a:prstGeom prst="roundRect">
            <a:avLst>
              <a:gd name="adj" fmla="val 4652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50657" y="2545482"/>
            <a:ext cx="13957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Resource Planning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450657" y="2827437"/>
            <a:ext cx="210011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Identify resource constraints that impacted comparable projects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873029" y="3600748"/>
            <a:ext cx="4801121" cy="709538"/>
          </a:xfrm>
          <a:prstGeom prst="roundRect">
            <a:avLst>
              <a:gd name="adj" fmla="val 7023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996407" y="3724126"/>
            <a:ext cx="1515963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Governance Templates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996407" y="4006081"/>
            <a:ext cx="455436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Surface approved governance frameworks aligned to project type and complexity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873029" y="4431209"/>
            <a:ext cx="5258321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This allows project managers to start with </a:t>
            </a:r>
            <a:r>
              <a:rPr lang="en-US" sz="9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organizational knowledge</a:t>
            </a:r>
            <a:r>
              <a:rPr lang="en-US" sz="9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not a blank page.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906884"/>
            <a:ext cx="716831" cy="245938"/>
          </a:xfrm>
          <a:prstGeom prst="roundRect">
            <a:avLst>
              <a:gd name="adj" fmla="val 17885"/>
            </a:avLst>
          </a:prstGeom>
          <a:solidFill>
            <a:srgbClr val="D8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02084" y="946100"/>
            <a:ext cx="1017017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CASE 4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205136"/>
            <a:ext cx="4587553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Enhancing Portfolio Visibility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78638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PMO leaders often struggle to identify trends across large portfolios. Information may exist across dozens of projects but remains difficult to analyze collectively — buried in individual status reports and siloed systems.</a:t>
            </a:r>
            <a:endParaRPr lang="en-US" sz="1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2352452"/>
            <a:ext cx="327273" cy="32727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4487" y="2352452"/>
            <a:ext cx="200717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Schedule Variance Patterns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014487" y="2623468"/>
            <a:ext cx="209892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are the most common causes of schedule variance across the portfolio?" — Identify systemic delivery issues before they escalate.</a:t>
            </a:r>
            <a:endParaRPr lang="en-US" sz="10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352452"/>
            <a:ext cx="327273" cy="32727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767956" y="2352452"/>
            <a:ext cx="1810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Budget Overrun Analysis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767956" y="2623468"/>
            <a:ext cx="2098923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"Which project types consistently exceed budget estimates?" — Improve estimation accuracy with evidence from historical performance data.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0516" y="2352452"/>
            <a:ext cx="327273" cy="3272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21425" y="2352452"/>
            <a:ext cx="20108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Dependency Risk Detection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521425" y="2623468"/>
            <a:ext cx="2098997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"What dependencies are creating the highest levels of delivery risk?" — Surface cross-project interdependencies that threaten the portfolio.</a:t>
            </a:r>
            <a:endParaRPr lang="en-US" sz="1000" dirty="0"/>
          </a:p>
        </p:txBody>
      </p:sp>
      <p:sp>
        <p:nvSpPr>
          <p:cNvPr id="15" name="Text 10"/>
          <p:cNvSpPr/>
          <p:nvPr/>
        </p:nvSpPr>
        <p:spPr>
          <a:xfrm>
            <a:off x="523577" y="381773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Instead of reviewing hundreds of reports, leadership can interact with </a:t>
            </a:r>
            <a:r>
              <a:rPr lang="en-US" sz="10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portfolio intelligence conversationally</a:t>
            </a: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— enabling faster, better-informed strategic decisions.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82724" y="347960"/>
            <a:ext cx="660871" cy="220712"/>
          </a:xfrm>
          <a:prstGeom prst="roundRect">
            <a:avLst>
              <a:gd name="adj" fmla="val 18372"/>
            </a:avLst>
          </a:prstGeom>
          <a:solidFill>
            <a:srgbClr val="D8E7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55129" y="384125"/>
            <a:ext cx="973262" cy="148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7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USE CASE 5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82724" y="613172"/>
            <a:ext cx="4750147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Supporting Executive Reporting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82724" y="1235050"/>
            <a:ext cx="4789363" cy="10276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spcAft>
                <a:spcPts val="750"/>
              </a:spcAft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 leaders spend considerable time preparing executive updates. Information must be collected from multiple systems, validated, summarized, and communicated clearly — a process that is both time-consuming and prone to inconsistency.</a:t>
            </a:r>
            <a:endParaRPr lang="en-US" sz="950" dirty="0"/>
          </a:p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 RAG-powered PMO assistant can retrieve and synthesize executive-ready summaries across: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82724" y="2387798"/>
            <a:ext cx="4789363" cy="1811536"/>
          </a:xfrm>
          <a:prstGeom prst="roundRect">
            <a:avLst>
              <a:gd name="adj" fmla="val 2798"/>
            </a:avLst>
          </a:prstGeom>
          <a:solidFill>
            <a:srgbClr val="FAF5EB"/>
          </a:solidFill>
          <a:ln w="4763">
            <a:solidFill>
              <a:srgbClr val="D5CD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7487" y="2392561"/>
            <a:ext cx="2389882" cy="901005"/>
          </a:xfrm>
          <a:prstGeom prst="roundRect">
            <a:avLst>
              <a:gd name="adj" fmla="val 5626"/>
            </a:avLst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08112" y="2513186"/>
            <a:ext cx="14197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Status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08112" y="2801913"/>
            <a:ext cx="2148632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Current health across projects and programs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877369" y="2392561"/>
            <a:ext cx="2389956" cy="901005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877369" y="2392561"/>
            <a:ext cx="14288" cy="901005"/>
          </a:xfrm>
          <a:prstGeom prst="roundRect">
            <a:avLst>
              <a:gd name="adj" fmla="val 354754"/>
            </a:avLst>
          </a:prstGeom>
          <a:solidFill>
            <a:srgbClr val="D5CD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997994" y="2513186"/>
            <a:ext cx="14197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Risks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997994" y="2801913"/>
            <a:ext cx="2148706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Escalated issues requiring leadership attention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87487" y="3293566"/>
            <a:ext cx="2389882" cy="901005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87487" y="3293566"/>
            <a:ext cx="2389882" cy="14288"/>
          </a:xfrm>
          <a:prstGeom prst="roundRect">
            <a:avLst>
              <a:gd name="adj" fmla="val 354754"/>
            </a:avLst>
          </a:prstGeom>
          <a:solidFill>
            <a:srgbClr val="D5CD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8112" y="3414192"/>
            <a:ext cx="14197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Milestones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8112" y="3702918"/>
            <a:ext cx="2148632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Key delivery dates and upcoming decision gates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877369" y="3293566"/>
            <a:ext cx="2389956" cy="901005"/>
          </a:xfrm>
          <a:prstGeom prst="rect">
            <a:avLst/>
          </a:prstGeom>
          <a:solidFill>
            <a:srgbClr val="FAF5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877369" y="3293566"/>
            <a:ext cx="14288" cy="901005"/>
          </a:xfrm>
          <a:prstGeom prst="roundRect">
            <a:avLst>
              <a:gd name="adj" fmla="val 354754"/>
            </a:avLst>
          </a:prstGeom>
          <a:solidFill>
            <a:srgbClr val="D5CD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877369" y="3293566"/>
            <a:ext cx="2389956" cy="14288"/>
          </a:xfrm>
          <a:prstGeom prst="roundRect">
            <a:avLst>
              <a:gd name="adj" fmla="val 354754"/>
            </a:avLst>
          </a:prstGeom>
          <a:solidFill>
            <a:srgbClr val="D5CDB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997994" y="3414192"/>
            <a:ext cx="14197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Financials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997994" y="3702918"/>
            <a:ext cx="2148706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Budget performance and resource utilization trends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82724" y="4324424"/>
            <a:ext cx="4789363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This reduces administrative effort while improving </a:t>
            </a:r>
            <a:r>
              <a:rPr lang="en-US" sz="9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consistency, speed, and visibility</a:t>
            </a: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for senior stakeholders.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4316" y="1134963"/>
            <a:ext cx="3268563" cy="3660577"/>
          </a:xfrm>
          <a:prstGeom prst="roundRect">
            <a:avLst>
              <a:gd name="adj" fmla="val 2658"/>
            </a:avLst>
          </a:prstGeom>
          <a:solidFill>
            <a:srgbClr val="3371A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604942" y="1246212"/>
            <a:ext cx="18769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The Result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604942" y="1534939"/>
            <a:ext cx="3027313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PMO leaders reclaim hours previously spent on manual data aggregation — redirecting that energy toward strategic analysis and decision support.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2250</Words>
  <Application>Microsoft Office PowerPoint</Application>
  <PresentationFormat>On-screen Show (16:9)</PresentationFormat>
  <Paragraphs>185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Funnel Display</vt:lpstr>
      <vt:lpstr>Funnel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2026-06-01T15:05:18Z</dcterms:created>
  <dcterms:modified xsi:type="dcterms:W3CDTF">2026-06-01T15:30:25Z</dcterms:modified>
</cp:coreProperties>
</file>