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27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593533"/>
            <a:ext cx="9385221" cy="1302544"/>
          </a:xfrm>
          <a:prstGeom prst="rect">
            <a:avLst/>
          </a:prstGeom>
          <a:noFill/>
          <a:ln/>
        </p:spPr>
        <p:txBody>
          <a:bodyPr wrap="square" lIns="0" tIns="0" rIns="0" bIns="0" rtlCol="0" anchor="t"/>
          <a:lstStyle/>
          <a:p>
            <a:pPr marL="0" indent="0" algn="l">
              <a:lnSpc>
                <a:spcPts val="5100"/>
              </a:lnSpc>
              <a:buNone/>
            </a:pPr>
            <a:r>
              <a:rPr lang="en-US" sz="4400" b="1" dirty="0">
                <a:solidFill>
                  <a:srgbClr val="000000"/>
                </a:solidFill>
                <a:latin typeface="Arial" panose="020B0604020202020204" pitchFamily="34" charset="0"/>
                <a:ea typeface="Petrona Bold" pitchFamily="34" charset="-122"/>
                <a:cs typeface="Arial" panose="020B0604020202020204" pitchFamily="34" charset="0"/>
              </a:rPr>
              <a:t>Value Delivery vs. Value Recognition in the PMO Flywheel</a:t>
            </a:r>
            <a:endParaRPr lang="en-US" sz="4400" dirty="0">
              <a:latin typeface="Arial" panose="020B0604020202020204" pitchFamily="34" charset="0"/>
              <a:cs typeface="Arial" panose="020B0604020202020204" pitchFamily="34" charset="0"/>
            </a:endParaRPr>
          </a:p>
        </p:txBody>
      </p:sp>
      <p:sp>
        <p:nvSpPr>
          <p:cNvPr id="4" name="Text 1"/>
          <p:cNvSpPr/>
          <p:nvPr/>
        </p:nvSpPr>
        <p:spPr>
          <a:xfrm>
            <a:off x="4451390" y="3193733"/>
            <a:ext cx="9385221"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Understanding the critical distinction between creating value and proving value in your PMO's continuous improvement cycle.</a:t>
            </a:r>
            <a:endParaRPr lang="en-US" dirty="0">
              <a:latin typeface="Arial" panose="020B0604020202020204" pitchFamily="34" charset="0"/>
              <a:cs typeface="Arial" panose="020B0604020202020204" pitchFamily="34" charset="0"/>
            </a:endParaRPr>
          </a:p>
        </p:txBody>
      </p:sp>
      <p:pic>
        <p:nvPicPr>
          <p:cNvPr id="5" name="Image 1" descr="preencoded.png"/>
          <p:cNvPicPr>
            <a:picLocks noChangeAspect="1"/>
          </p:cNvPicPr>
          <p:nvPr/>
        </p:nvPicPr>
        <p:blipFill>
          <a:blip r:embed="rId4"/>
          <a:stretch>
            <a:fillRect/>
          </a:stretch>
        </p:blipFill>
        <p:spPr>
          <a:xfrm>
            <a:off x="4451390" y="4052054"/>
            <a:ext cx="9385221" cy="1725573"/>
          </a:xfrm>
          <a:prstGeom prst="rect">
            <a:avLst/>
          </a:prstGeom>
        </p:spPr>
      </p:pic>
      <p:sp>
        <p:nvSpPr>
          <p:cNvPr id="6" name="Text 2"/>
          <p:cNvSpPr/>
          <p:nvPr/>
        </p:nvSpPr>
        <p:spPr>
          <a:xfrm>
            <a:off x="4451390" y="6000869"/>
            <a:ext cx="9385221"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#PMOValueRing #PMOFlywheel #PMOLeadership #PMOCP #PMOGlobalAlliance #ManagingProjectsTheAgileWay #StrategicPMO #PMOMaturity #BusinessValue #AgilePMO</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89" y="671896"/>
            <a:ext cx="13050321" cy="651272"/>
          </a:xfrm>
          <a:prstGeom prst="rect">
            <a:avLst/>
          </a:prstGeom>
          <a:noFill/>
          <a:ln/>
        </p:spPr>
        <p:txBody>
          <a:bodyPr wrap="none" lIns="0" tIns="0" rIns="0" bIns="0" rtlCol="0" anchor="t"/>
          <a:lstStyle/>
          <a:p>
            <a:pPr marL="0" indent="0" algn="l">
              <a:lnSpc>
                <a:spcPts val="5100"/>
              </a:lnSpc>
              <a:buNone/>
            </a:pPr>
            <a:r>
              <a:rPr lang="en-US" sz="4800" b="1" dirty="0">
                <a:solidFill>
                  <a:srgbClr val="000000"/>
                </a:solidFill>
                <a:latin typeface="Arial" panose="020B0604020202020204" pitchFamily="34" charset="0"/>
                <a:ea typeface="Petrona Bold" pitchFamily="34" charset="-122"/>
                <a:cs typeface="Arial" panose="020B0604020202020204" pitchFamily="34" charset="0"/>
              </a:rPr>
              <a:t>The Interconnected Relationship</a:t>
            </a:r>
            <a:endParaRPr lang="en-US" sz="480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93790" y="1844066"/>
            <a:ext cx="4586883" cy="4586883"/>
          </a:xfrm>
          <a:prstGeom prst="rect">
            <a:avLst/>
          </a:prstGeom>
        </p:spPr>
      </p:pic>
      <p:sp>
        <p:nvSpPr>
          <p:cNvPr id="4" name="Text 1"/>
          <p:cNvSpPr/>
          <p:nvPr/>
        </p:nvSpPr>
        <p:spPr>
          <a:xfrm>
            <a:off x="5941576" y="1799418"/>
            <a:ext cx="7902535"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Steps 9 and 10 are not independent—they form a synergistic partnership that drives PMO sustainability and growth.</a:t>
            </a:r>
            <a:endParaRPr lang="en-US" dirty="0">
              <a:latin typeface="Arial" panose="020B0604020202020204" pitchFamily="34" charset="0"/>
              <a:cs typeface="Arial" panose="020B0604020202020204" pitchFamily="34" charset="0"/>
            </a:endParaRPr>
          </a:p>
        </p:txBody>
      </p:sp>
      <p:sp>
        <p:nvSpPr>
          <p:cNvPr id="5" name="Text 2"/>
          <p:cNvSpPr/>
          <p:nvPr/>
        </p:nvSpPr>
        <p:spPr>
          <a:xfrm>
            <a:off x="5941576" y="2613091"/>
            <a:ext cx="7902535" cy="635079"/>
          </a:xfrm>
          <a:prstGeom prst="rect">
            <a:avLst/>
          </a:prstGeom>
          <a:noFill/>
          <a:ln/>
        </p:spPr>
        <p:txBody>
          <a:bodyPr wrap="squar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Value Delivery</a:t>
            </a:r>
            <a:r>
              <a:rPr lang="en-US" dirty="0">
                <a:solidFill>
                  <a:srgbClr val="272525"/>
                </a:solidFill>
                <a:latin typeface="Arial" panose="020B0604020202020204" pitchFamily="34" charset="0"/>
                <a:ea typeface="Inter" pitchFamily="34" charset="-122"/>
                <a:cs typeface="Arial" panose="020B0604020202020204" pitchFamily="34" charset="0"/>
              </a:rPr>
              <a:t> provides the substance: concrete outcomes, measurable improvements, and tangible business results that justify the PMO's existence.</a:t>
            </a:r>
            <a:endParaRPr lang="en-US" dirty="0">
              <a:latin typeface="Arial" panose="020B0604020202020204" pitchFamily="34" charset="0"/>
              <a:cs typeface="Arial" panose="020B0604020202020204" pitchFamily="34" charset="0"/>
            </a:endParaRPr>
          </a:p>
        </p:txBody>
      </p:sp>
      <p:sp>
        <p:nvSpPr>
          <p:cNvPr id="6" name="Text 3"/>
          <p:cNvSpPr/>
          <p:nvPr/>
        </p:nvSpPr>
        <p:spPr>
          <a:xfrm>
            <a:off x="5941576" y="3426764"/>
            <a:ext cx="7902535" cy="952619"/>
          </a:xfrm>
          <a:prstGeom prst="rect">
            <a:avLst/>
          </a:prstGeom>
          <a:noFill/>
          <a:ln/>
        </p:spPr>
        <p:txBody>
          <a:bodyPr wrap="squar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Value Recognition</a:t>
            </a:r>
            <a:r>
              <a:rPr lang="en-US" dirty="0">
                <a:solidFill>
                  <a:srgbClr val="272525"/>
                </a:solidFill>
                <a:latin typeface="Arial" panose="020B0604020202020204" pitchFamily="34" charset="0"/>
                <a:ea typeface="Inter" pitchFamily="34" charset="-122"/>
                <a:cs typeface="Arial" panose="020B0604020202020204" pitchFamily="34" charset="0"/>
              </a:rPr>
              <a:t> provides the amplification: strategic communication that converts those results into organizational influence, stakeholder confidence, and sustained executive support.</a:t>
            </a:r>
            <a:endParaRPr lang="en-US" dirty="0">
              <a:latin typeface="Arial" panose="020B0604020202020204" pitchFamily="34" charset="0"/>
              <a:cs typeface="Arial" panose="020B0604020202020204" pitchFamily="34" charset="0"/>
            </a:endParaRPr>
          </a:p>
        </p:txBody>
      </p:sp>
      <p:sp>
        <p:nvSpPr>
          <p:cNvPr id="7" name="Text 4"/>
          <p:cNvSpPr/>
          <p:nvPr/>
        </p:nvSpPr>
        <p:spPr>
          <a:xfrm>
            <a:off x="5941576" y="4557977"/>
            <a:ext cx="7902535" cy="95261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Together, they create a virtuous cycle where proven results lead to greater trust, which enables more ambitious initiatives, generating even stronger outcomes in the next flywheel iteration.</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464870"/>
            <a:ext cx="13373902" cy="651272"/>
          </a:xfrm>
          <a:prstGeom prst="rect">
            <a:avLst/>
          </a:prstGeom>
          <a:noFill/>
          <a:ln/>
        </p:spPr>
        <p:txBody>
          <a:bodyPr wrap="none" lIns="0" tIns="0" rIns="0" bIns="0" rtlCol="0" anchor="t"/>
          <a:lstStyle/>
          <a:p>
            <a:pPr marL="0" indent="0" algn="l">
              <a:lnSpc>
                <a:spcPts val="5100"/>
              </a:lnSpc>
              <a:buNone/>
            </a:pPr>
            <a:r>
              <a:rPr lang="en-US" sz="4800" b="1" dirty="0">
                <a:solidFill>
                  <a:srgbClr val="000000"/>
                </a:solidFill>
                <a:latin typeface="Arial" panose="020B0604020202020204" pitchFamily="34" charset="0"/>
                <a:ea typeface="Petrona Bold" pitchFamily="34" charset="-122"/>
                <a:cs typeface="Arial" panose="020B0604020202020204" pitchFamily="34" charset="0"/>
              </a:rPr>
              <a:t>Key Takeaway: Two Sides of PMO Success</a:t>
            </a:r>
            <a:endParaRPr lang="en-US" sz="4800" dirty="0">
              <a:latin typeface="Arial" panose="020B0604020202020204" pitchFamily="34" charset="0"/>
              <a:cs typeface="Arial" panose="020B0604020202020204" pitchFamily="34" charset="0"/>
            </a:endParaRPr>
          </a:p>
        </p:txBody>
      </p:sp>
      <p:sp>
        <p:nvSpPr>
          <p:cNvPr id="3" name="Shape 1"/>
          <p:cNvSpPr/>
          <p:nvPr/>
        </p:nvSpPr>
        <p:spPr>
          <a:xfrm>
            <a:off x="793790" y="1512978"/>
            <a:ext cx="6422231" cy="2285405"/>
          </a:xfrm>
          <a:prstGeom prst="roundRect">
            <a:avLst>
              <a:gd name="adj" fmla="val 3647"/>
            </a:avLst>
          </a:prstGeom>
          <a:solidFill>
            <a:srgbClr val="CCEEFF"/>
          </a:solidFill>
          <a:ln w="7620">
            <a:solidFill>
              <a:srgbClr val="B2D4E5"/>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6" name="Text 3"/>
          <p:cNvSpPr/>
          <p:nvPr/>
        </p:nvSpPr>
        <p:spPr>
          <a:xfrm>
            <a:off x="999767" y="1818559"/>
            <a:ext cx="6010275" cy="325636"/>
          </a:xfrm>
          <a:prstGeom prst="rect">
            <a:avLst/>
          </a:prstGeom>
          <a:noFill/>
          <a:ln/>
        </p:spPr>
        <p:txBody>
          <a:bodyPr wrap="none" lIns="0" tIns="0" rIns="0" bIns="0" rtlCol="0" anchor="t"/>
          <a:lstStyle/>
          <a:p>
            <a:pPr marL="0" indent="0" algn="l">
              <a:lnSpc>
                <a:spcPts val="2550"/>
              </a:lnSpc>
              <a:buNone/>
            </a:pPr>
            <a:r>
              <a:rPr lang="en-US" sz="2800" b="1" dirty="0">
                <a:solidFill>
                  <a:srgbClr val="272525"/>
                </a:solidFill>
                <a:latin typeface="Arial" panose="020B0604020202020204" pitchFamily="34" charset="0"/>
                <a:ea typeface="Petrona Bold" pitchFamily="34" charset="-122"/>
                <a:cs typeface="Arial" panose="020B0604020202020204" pitchFamily="34" charset="0"/>
              </a:rPr>
              <a:t>Step 9: Value Delivery</a:t>
            </a:r>
            <a:endParaRPr lang="en-US" sz="2800" dirty="0">
              <a:latin typeface="Arial" panose="020B0604020202020204" pitchFamily="34" charset="0"/>
              <a:cs typeface="Arial" panose="020B0604020202020204" pitchFamily="34" charset="0"/>
            </a:endParaRPr>
          </a:p>
        </p:txBody>
      </p:sp>
      <p:sp>
        <p:nvSpPr>
          <p:cNvPr id="7" name="Text 4"/>
          <p:cNvSpPr/>
          <p:nvPr/>
        </p:nvSpPr>
        <p:spPr>
          <a:xfrm>
            <a:off x="999768" y="2263258"/>
            <a:ext cx="6010275"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The PMO </a:t>
            </a:r>
            <a:r>
              <a:rPr lang="en-US" b="1" dirty="0">
                <a:solidFill>
                  <a:srgbClr val="272525"/>
                </a:solidFill>
                <a:latin typeface="Arial" panose="020B0604020202020204" pitchFamily="34" charset="0"/>
                <a:ea typeface="Inter" pitchFamily="34" charset="-122"/>
                <a:cs typeface="Arial" panose="020B0604020202020204" pitchFamily="34" charset="0"/>
              </a:rPr>
              <a:t>creates</a:t>
            </a:r>
            <a:r>
              <a:rPr lang="en-US" dirty="0">
                <a:solidFill>
                  <a:srgbClr val="272525"/>
                </a:solidFill>
                <a:latin typeface="Arial" panose="020B0604020202020204" pitchFamily="34" charset="0"/>
                <a:ea typeface="Inter" pitchFamily="34" charset="-122"/>
                <a:cs typeface="Arial" panose="020B0604020202020204" pitchFamily="34" charset="0"/>
              </a:rPr>
              <a:t> measurable outcomes through effective execution of services, governance, and strategic processes.</a:t>
            </a:r>
            <a:endParaRPr lang="en-US" dirty="0">
              <a:latin typeface="Arial" panose="020B0604020202020204" pitchFamily="34" charset="0"/>
              <a:cs typeface="Arial" panose="020B0604020202020204" pitchFamily="34" charset="0"/>
            </a:endParaRPr>
          </a:p>
        </p:txBody>
      </p:sp>
      <p:sp>
        <p:nvSpPr>
          <p:cNvPr id="8" name="Shape 5"/>
          <p:cNvSpPr/>
          <p:nvPr/>
        </p:nvSpPr>
        <p:spPr>
          <a:xfrm>
            <a:off x="7414379" y="1512978"/>
            <a:ext cx="6422231" cy="2285405"/>
          </a:xfrm>
          <a:prstGeom prst="roundRect">
            <a:avLst>
              <a:gd name="adj" fmla="val 3647"/>
            </a:avLst>
          </a:prstGeom>
          <a:solidFill>
            <a:srgbClr val="CCEEFF"/>
          </a:solidFill>
          <a:ln w="7620">
            <a:solidFill>
              <a:srgbClr val="B2D4E5"/>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11" name="Text 7"/>
          <p:cNvSpPr/>
          <p:nvPr/>
        </p:nvSpPr>
        <p:spPr>
          <a:xfrm>
            <a:off x="7620356" y="1818559"/>
            <a:ext cx="6010275" cy="325636"/>
          </a:xfrm>
          <a:prstGeom prst="rect">
            <a:avLst/>
          </a:prstGeom>
          <a:noFill/>
          <a:ln/>
        </p:spPr>
        <p:txBody>
          <a:bodyPr wrap="none" lIns="0" tIns="0" rIns="0" bIns="0" rtlCol="0" anchor="t"/>
          <a:lstStyle/>
          <a:p>
            <a:pPr marL="0" indent="0" algn="l">
              <a:lnSpc>
                <a:spcPts val="2550"/>
              </a:lnSpc>
              <a:buNone/>
            </a:pPr>
            <a:r>
              <a:rPr lang="en-US" sz="2800" b="1" dirty="0">
                <a:solidFill>
                  <a:srgbClr val="272525"/>
                </a:solidFill>
                <a:latin typeface="Arial" panose="020B0604020202020204" pitchFamily="34" charset="0"/>
                <a:ea typeface="Petrona Bold" pitchFamily="34" charset="-122"/>
                <a:cs typeface="Arial" panose="020B0604020202020204" pitchFamily="34" charset="0"/>
              </a:rPr>
              <a:t>Step 10: Value Recognition</a:t>
            </a:r>
            <a:endParaRPr lang="en-US" sz="2800" dirty="0">
              <a:latin typeface="Arial" panose="020B0604020202020204" pitchFamily="34" charset="0"/>
              <a:cs typeface="Arial" panose="020B0604020202020204" pitchFamily="34" charset="0"/>
            </a:endParaRPr>
          </a:p>
        </p:txBody>
      </p:sp>
      <p:sp>
        <p:nvSpPr>
          <p:cNvPr id="12" name="Text 8"/>
          <p:cNvSpPr/>
          <p:nvPr/>
        </p:nvSpPr>
        <p:spPr>
          <a:xfrm>
            <a:off x="7620357" y="2263258"/>
            <a:ext cx="6010275"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The PMO </a:t>
            </a:r>
            <a:r>
              <a:rPr lang="en-US" b="1" dirty="0">
                <a:solidFill>
                  <a:srgbClr val="272525"/>
                </a:solidFill>
                <a:latin typeface="Arial" panose="020B0604020202020204" pitchFamily="34" charset="0"/>
                <a:ea typeface="Inter" pitchFamily="34" charset="-122"/>
                <a:cs typeface="Arial" panose="020B0604020202020204" pitchFamily="34" charset="0"/>
              </a:rPr>
              <a:t>proves</a:t>
            </a:r>
            <a:r>
              <a:rPr lang="en-US" dirty="0">
                <a:solidFill>
                  <a:srgbClr val="272525"/>
                </a:solidFill>
                <a:latin typeface="Arial" panose="020B0604020202020204" pitchFamily="34" charset="0"/>
                <a:ea typeface="Inter" pitchFamily="34" charset="-122"/>
                <a:cs typeface="Arial" panose="020B0604020202020204" pitchFamily="34" charset="0"/>
              </a:rPr>
              <a:t> and </a:t>
            </a:r>
            <a:r>
              <a:rPr lang="en-US" b="1" dirty="0">
                <a:solidFill>
                  <a:srgbClr val="272525"/>
                </a:solidFill>
                <a:latin typeface="Arial" panose="020B0604020202020204" pitchFamily="34" charset="0"/>
                <a:ea typeface="Inter" pitchFamily="34" charset="-122"/>
                <a:cs typeface="Arial" panose="020B0604020202020204" pitchFamily="34" charset="0"/>
              </a:rPr>
              <a:t>promotes</a:t>
            </a:r>
            <a:r>
              <a:rPr lang="en-US" dirty="0">
                <a:solidFill>
                  <a:srgbClr val="272525"/>
                </a:solidFill>
                <a:latin typeface="Arial" panose="020B0604020202020204" pitchFamily="34" charset="0"/>
                <a:ea typeface="Inter" pitchFamily="34" charset="-122"/>
                <a:cs typeface="Arial" panose="020B0604020202020204" pitchFamily="34" charset="0"/>
              </a:rPr>
              <a:t> those outcomes to sustain credibility, influence, and continued organizational investment.</a:t>
            </a:r>
            <a:endParaRPr lang="en-US" dirty="0">
              <a:latin typeface="Arial" panose="020B0604020202020204" pitchFamily="34" charset="0"/>
              <a:cs typeface="Arial" panose="020B0604020202020204" pitchFamily="34" charset="0"/>
            </a:endParaRPr>
          </a:p>
        </p:txBody>
      </p:sp>
      <p:sp>
        <p:nvSpPr>
          <p:cNvPr id="13" name="Shape 9"/>
          <p:cNvSpPr/>
          <p:nvPr/>
        </p:nvSpPr>
        <p:spPr>
          <a:xfrm>
            <a:off x="793790" y="4120773"/>
            <a:ext cx="13042821" cy="32385"/>
          </a:xfrm>
          <a:prstGeom prst="rect">
            <a:avLst/>
          </a:prstGeom>
          <a:solidFill>
            <a:srgbClr val="272525">
              <a:alpha val="50000"/>
            </a:srgbClr>
          </a:solidFill>
          <a:ln/>
        </p:spPr>
        <p:txBody>
          <a:bodyPr/>
          <a:lstStyle/>
          <a:p>
            <a:endParaRPr lang="en-US" sz="2400">
              <a:latin typeface="Arial" panose="020B0604020202020204" pitchFamily="34" charset="0"/>
              <a:cs typeface="Arial" panose="020B0604020202020204" pitchFamily="34" charset="0"/>
            </a:endParaRPr>
          </a:p>
        </p:txBody>
      </p:sp>
      <p:sp>
        <p:nvSpPr>
          <p:cNvPr id="14" name="Text 10"/>
          <p:cNvSpPr/>
          <p:nvPr/>
        </p:nvSpPr>
        <p:spPr>
          <a:xfrm>
            <a:off x="793790" y="4376312"/>
            <a:ext cx="13042821"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Together, these steps close the loop of the </a:t>
            </a:r>
            <a:r>
              <a:rPr lang="en-US" b="1" dirty="0">
                <a:solidFill>
                  <a:srgbClr val="272525"/>
                </a:solidFill>
                <a:latin typeface="Arial" panose="020B0604020202020204" pitchFamily="34" charset="0"/>
                <a:ea typeface="Inter" pitchFamily="34" charset="-122"/>
                <a:cs typeface="Arial" panose="020B0604020202020204" pitchFamily="34" charset="0"/>
              </a:rPr>
              <a:t>Value-Generating PMO Flywheel</a:t>
            </a:r>
            <a:r>
              <a:rPr lang="en-US" dirty="0">
                <a:solidFill>
                  <a:srgbClr val="272525"/>
                </a:solidFill>
                <a:latin typeface="Arial" panose="020B0604020202020204" pitchFamily="34" charset="0"/>
                <a:ea typeface="Inter" pitchFamily="34" charset="-122"/>
                <a:cs typeface="Arial" panose="020B0604020202020204" pitchFamily="34" charset="0"/>
              </a:rPr>
              <a:t>, ensuring that each new cycle begins with renewed stakeholder trust, stronger demand for PMO services, and greater organizational momentum.</a:t>
            </a:r>
            <a:endParaRPr lang="en-US" dirty="0">
              <a:latin typeface="Arial" panose="020B0604020202020204" pitchFamily="34" charset="0"/>
              <a:cs typeface="Arial" panose="020B0604020202020204" pitchFamily="34" charset="0"/>
            </a:endParaRPr>
          </a:p>
        </p:txBody>
      </p:sp>
      <p:sp>
        <p:nvSpPr>
          <p:cNvPr id="15" name="Text 11"/>
          <p:cNvSpPr/>
          <p:nvPr/>
        </p:nvSpPr>
        <p:spPr>
          <a:xfrm>
            <a:off x="793790" y="5234633"/>
            <a:ext cx="13042821"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The most successful PMOs master both: they deliver exceptional results </a:t>
            </a:r>
            <a:r>
              <a:rPr lang="en-US" i="1" dirty="0">
                <a:solidFill>
                  <a:srgbClr val="272525"/>
                </a:solidFill>
                <a:latin typeface="Arial" panose="020B0604020202020204" pitchFamily="34" charset="0"/>
                <a:ea typeface="Inter" pitchFamily="34" charset="-122"/>
                <a:cs typeface="Arial" panose="020B0604020202020204" pitchFamily="34" charset="0"/>
              </a:rPr>
              <a:t>and</a:t>
            </a:r>
            <a:r>
              <a:rPr lang="en-US" dirty="0">
                <a:solidFill>
                  <a:srgbClr val="272525"/>
                </a:solidFill>
                <a:latin typeface="Arial" panose="020B0604020202020204" pitchFamily="34" charset="0"/>
                <a:ea typeface="Inter" pitchFamily="34" charset="-122"/>
                <a:cs typeface="Arial" panose="020B0604020202020204" pitchFamily="34" charset="0"/>
              </a:rPr>
              <a:t> ensure those results are visible, understood, and celebrated across the enterprise.</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02237"/>
            <a:ext cx="7556421" cy="1797368"/>
          </a:xfrm>
          <a:prstGeom prst="rect">
            <a:avLst/>
          </a:prstGeom>
          <a:noFill/>
          <a:ln/>
        </p:spPr>
        <p:txBody>
          <a:bodyPr wrap="square" lIns="0" tIns="0" rIns="0" bIns="0" rtlCol="0" anchor="t"/>
          <a:lstStyle/>
          <a:p>
            <a:pPr marL="0" indent="0" algn="l">
              <a:lnSpc>
                <a:spcPts val="7050"/>
              </a:lnSpc>
              <a:buNone/>
            </a:pPr>
            <a:r>
              <a:rPr lang="en-US" sz="5650" b="1" dirty="0">
                <a:solidFill>
                  <a:srgbClr val="000000"/>
                </a:solidFill>
                <a:latin typeface="Petrona Bold" pitchFamily="34" charset="0"/>
                <a:ea typeface="Petrona Bold" pitchFamily="34" charset="-122"/>
                <a:cs typeface="Arial" panose="020B0604020202020204" pitchFamily="34" charset="0"/>
              </a:rPr>
              <a:t>A PMO that delivers value earns results.</a:t>
            </a:r>
            <a:endParaRPr lang="en-US" sz="5650" dirty="0"/>
          </a:p>
        </p:txBody>
      </p:sp>
      <p:sp>
        <p:nvSpPr>
          <p:cNvPr id="4" name="Text 1"/>
          <p:cNvSpPr/>
          <p:nvPr/>
        </p:nvSpPr>
        <p:spPr>
          <a:xfrm>
            <a:off x="793790" y="3797260"/>
            <a:ext cx="7556421" cy="1797368"/>
          </a:xfrm>
          <a:prstGeom prst="rect">
            <a:avLst/>
          </a:prstGeom>
          <a:noFill/>
          <a:ln/>
        </p:spPr>
        <p:txBody>
          <a:bodyPr wrap="square" lIns="0" tIns="0" rIns="0" bIns="0" rtlCol="0" anchor="t"/>
          <a:lstStyle/>
          <a:p>
            <a:pPr marL="0" indent="0" algn="l">
              <a:lnSpc>
                <a:spcPts val="7050"/>
              </a:lnSpc>
              <a:buNone/>
            </a:pPr>
            <a:r>
              <a:rPr lang="en-US" sz="5650" b="1" dirty="0">
                <a:solidFill>
                  <a:srgbClr val="000000"/>
                </a:solidFill>
                <a:latin typeface="Petrona Bold" pitchFamily="34" charset="0"/>
                <a:ea typeface="Petrona Bold" pitchFamily="34" charset="-122"/>
                <a:cs typeface="Arial" panose="020B0604020202020204" pitchFamily="34" charset="0"/>
              </a:rPr>
              <a:t>A PMO that recognizes value earns influence.</a:t>
            </a:r>
            <a:endParaRPr lang="en-US" sz="5650" dirty="0"/>
          </a:p>
        </p:txBody>
      </p:sp>
      <p:sp>
        <p:nvSpPr>
          <p:cNvPr id="5" name="Text 2"/>
          <p:cNvSpPr/>
          <p:nvPr/>
        </p:nvSpPr>
        <p:spPr>
          <a:xfrm>
            <a:off x="793790" y="5892284"/>
            <a:ext cx="7556421"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Master both stages to build a PMO that doesn't just survive—but thrives as an indispensable strategic partner driving organizational success.</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440965"/>
            <a:ext cx="13131530" cy="651272"/>
          </a:xfrm>
          <a:prstGeom prst="rect">
            <a:avLst/>
          </a:prstGeom>
          <a:noFill/>
          <a:ln/>
        </p:spPr>
        <p:txBody>
          <a:bodyPr wrap="none" lIns="0" tIns="0" rIns="0" bIns="0" rtlCol="0" anchor="t"/>
          <a:lstStyle/>
          <a:p>
            <a:pPr marL="0" indent="0" algn="l">
              <a:lnSpc>
                <a:spcPts val="5100"/>
              </a:lnSpc>
              <a:buNone/>
            </a:pPr>
            <a:r>
              <a:rPr lang="en-US" sz="4400" b="1" dirty="0">
                <a:solidFill>
                  <a:srgbClr val="000000"/>
                </a:solidFill>
                <a:latin typeface="Arial" panose="020B0604020202020204" pitchFamily="34" charset="0"/>
                <a:ea typeface="Petrona Bold" pitchFamily="34" charset="-122"/>
                <a:cs typeface="Arial" panose="020B0604020202020204" pitchFamily="34" charset="0"/>
              </a:rPr>
              <a:t>The Final Two Stages: A Critical Transition</a:t>
            </a:r>
            <a:endParaRPr lang="en-US" sz="4400" dirty="0">
              <a:latin typeface="Arial" panose="020B0604020202020204" pitchFamily="34" charset="0"/>
              <a:cs typeface="Arial" panose="020B0604020202020204" pitchFamily="34" charset="0"/>
            </a:endParaRPr>
          </a:p>
        </p:txBody>
      </p:sp>
      <p:sp>
        <p:nvSpPr>
          <p:cNvPr id="3" name="Text 1"/>
          <p:cNvSpPr/>
          <p:nvPr/>
        </p:nvSpPr>
        <p:spPr>
          <a:xfrm>
            <a:off x="793790" y="1568486"/>
            <a:ext cx="7767280" cy="95261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In the </a:t>
            </a:r>
            <a:r>
              <a:rPr lang="en-US" b="1" dirty="0">
                <a:solidFill>
                  <a:srgbClr val="272525"/>
                </a:solidFill>
                <a:latin typeface="Arial" panose="020B0604020202020204" pitchFamily="34" charset="0"/>
                <a:ea typeface="Inter" pitchFamily="34" charset="-122"/>
                <a:cs typeface="Arial" panose="020B0604020202020204" pitchFamily="34" charset="0"/>
              </a:rPr>
              <a:t>Value-Generating PMO Flywheel</a:t>
            </a:r>
            <a:r>
              <a:rPr lang="en-US" dirty="0">
                <a:solidFill>
                  <a:srgbClr val="272525"/>
                </a:solidFill>
                <a:latin typeface="Arial" panose="020B0604020202020204" pitchFamily="34" charset="0"/>
                <a:ea typeface="Inter" pitchFamily="34" charset="-122"/>
                <a:cs typeface="Arial" panose="020B0604020202020204" pitchFamily="34" charset="0"/>
              </a:rPr>
              <a:t>, Steps 9 and 10 represent the pivotal shift from producing tangible outcomes to demonstrating and communicating that value across the organization.</a:t>
            </a:r>
            <a:endParaRPr lang="en-US" dirty="0">
              <a:latin typeface="Arial" panose="020B0604020202020204" pitchFamily="34" charset="0"/>
              <a:cs typeface="Arial" panose="020B0604020202020204" pitchFamily="34" charset="0"/>
            </a:endParaRPr>
          </a:p>
        </p:txBody>
      </p:sp>
      <p:sp>
        <p:nvSpPr>
          <p:cNvPr id="4" name="Text 2"/>
          <p:cNvSpPr/>
          <p:nvPr/>
        </p:nvSpPr>
        <p:spPr>
          <a:xfrm>
            <a:off x="793790" y="2699699"/>
            <a:ext cx="7767280" cy="127015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While these stages may appear similar at first glance, they serve fundamentally different purposes in sustaining your PMO's credibility and influence. Understanding this distinction is essential for PMO leaders seeking to maintain executive sponsorship and organizational support.</a:t>
            </a:r>
            <a:endParaRPr lang="en-US" dirty="0">
              <a:latin typeface="Arial" panose="020B0604020202020204" pitchFamily="34" charset="0"/>
              <a:cs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9684187" y="1613135"/>
            <a:ext cx="3528417" cy="352841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39387"/>
            <a:ext cx="8151906" cy="651272"/>
          </a:xfrm>
          <a:prstGeom prst="rect">
            <a:avLst/>
          </a:prstGeom>
          <a:noFill/>
          <a:ln/>
        </p:spPr>
        <p:txBody>
          <a:bodyPr wrap="none" lIns="0" tIns="0" rIns="0" bIns="0" rtlCol="0" anchor="t"/>
          <a:lstStyle/>
          <a:p>
            <a:pPr marL="0" indent="0" algn="l">
              <a:lnSpc>
                <a:spcPts val="5100"/>
              </a:lnSpc>
              <a:buNone/>
            </a:pPr>
            <a:r>
              <a:rPr lang="en-US" sz="4400" b="1" dirty="0">
                <a:solidFill>
                  <a:srgbClr val="000000"/>
                </a:solidFill>
                <a:latin typeface="Arial" panose="020B0604020202020204" pitchFamily="34" charset="0"/>
                <a:ea typeface="Petrona Bold" pitchFamily="34" charset="-122"/>
                <a:cs typeface="Arial" panose="020B0604020202020204" pitchFamily="34" charset="0"/>
              </a:rPr>
              <a:t>Step 9: Value Delivery</a:t>
            </a:r>
            <a:endParaRPr lang="en-US" sz="4400" dirty="0">
              <a:latin typeface="Arial" panose="020B0604020202020204" pitchFamily="34" charset="0"/>
              <a:cs typeface="Arial" panose="020B0604020202020204" pitchFamily="34" charset="0"/>
            </a:endParaRPr>
          </a:p>
        </p:txBody>
      </p:sp>
      <p:sp>
        <p:nvSpPr>
          <p:cNvPr id="4" name="Text 1"/>
          <p:cNvSpPr/>
          <p:nvPr/>
        </p:nvSpPr>
        <p:spPr>
          <a:xfrm>
            <a:off x="793790" y="1369954"/>
            <a:ext cx="8151906" cy="325636"/>
          </a:xfrm>
          <a:prstGeom prst="rect">
            <a:avLst/>
          </a:prstGeom>
          <a:noFill/>
          <a:ln/>
        </p:spPr>
        <p:txBody>
          <a:bodyPr wrap="none" lIns="0" tIns="0" rIns="0" bIns="0" rtlCol="0" anchor="t"/>
          <a:lstStyle/>
          <a:p>
            <a:pPr marL="0" indent="0" algn="l">
              <a:lnSpc>
                <a:spcPts val="2550"/>
              </a:lnSpc>
              <a:buNone/>
            </a:pPr>
            <a:r>
              <a:rPr lang="en-US" sz="2400" b="1" dirty="0">
                <a:solidFill>
                  <a:srgbClr val="000000"/>
                </a:solidFill>
                <a:latin typeface="Arial" panose="020B0604020202020204" pitchFamily="34" charset="0"/>
                <a:ea typeface="Petrona Bold" pitchFamily="34" charset="-122"/>
                <a:cs typeface="Arial" panose="020B0604020202020204" pitchFamily="34" charset="0"/>
              </a:rPr>
              <a:t>Creating Measurable Outcomes</a:t>
            </a:r>
            <a:endParaRPr lang="en-US" sz="2400" dirty="0">
              <a:latin typeface="Arial" panose="020B0604020202020204" pitchFamily="34" charset="0"/>
              <a:cs typeface="Arial" panose="020B0604020202020204" pitchFamily="34" charset="0"/>
            </a:endParaRPr>
          </a:p>
        </p:txBody>
      </p:sp>
      <p:sp>
        <p:nvSpPr>
          <p:cNvPr id="5" name="Text 2"/>
          <p:cNvSpPr/>
          <p:nvPr/>
        </p:nvSpPr>
        <p:spPr>
          <a:xfrm>
            <a:off x="793790" y="1993246"/>
            <a:ext cx="7556421" cy="1270159"/>
          </a:xfrm>
          <a:prstGeom prst="rect">
            <a:avLst/>
          </a:prstGeom>
          <a:noFill/>
          <a:ln/>
        </p:spPr>
        <p:txBody>
          <a:bodyPr wrap="squar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Value Delivery</a:t>
            </a:r>
            <a:r>
              <a:rPr lang="en-US" dirty="0">
                <a:solidFill>
                  <a:srgbClr val="272525"/>
                </a:solidFill>
                <a:latin typeface="Arial" panose="020B0604020202020204" pitchFamily="34" charset="0"/>
                <a:ea typeface="Inter" pitchFamily="34" charset="-122"/>
                <a:cs typeface="Arial" panose="020B0604020202020204" pitchFamily="34" charset="0"/>
              </a:rPr>
              <a:t> is where your PMO fulfills its organizational promise. This is the execution stage where services, governance frameworks, and processes implemented throughout earlier flywheel steps begin generating tangible, measurable business results.</a:t>
            </a:r>
            <a:endParaRPr lang="en-US" dirty="0">
              <a:latin typeface="Arial" panose="020B0604020202020204" pitchFamily="34" charset="0"/>
              <a:cs typeface="Arial" panose="020B0604020202020204" pitchFamily="34" charset="0"/>
            </a:endParaRPr>
          </a:p>
        </p:txBody>
      </p:sp>
      <p:sp>
        <p:nvSpPr>
          <p:cNvPr id="6" name="Text 3"/>
          <p:cNvSpPr/>
          <p:nvPr/>
        </p:nvSpPr>
        <p:spPr>
          <a:xfrm>
            <a:off x="793790" y="3486647"/>
            <a:ext cx="7556421" cy="95261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This stage represents the </a:t>
            </a:r>
            <a:r>
              <a:rPr lang="en-US" b="1" dirty="0">
                <a:solidFill>
                  <a:srgbClr val="272525"/>
                </a:solidFill>
                <a:latin typeface="Arial" panose="020B0604020202020204" pitchFamily="34" charset="0"/>
                <a:ea typeface="Inter" pitchFamily="34" charset="-122"/>
                <a:cs typeface="Arial" panose="020B0604020202020204" pitchFamily="34" charset="0"/>
              </a:rPr>
              <a:t>"doing"</a:t>
            </a:r>
            <a:r>
              <a:rPr lang="en-US" dirty="0">
                <a:solidFill>
                  <a:srgbClr val="272525"/>
                </a:solidFill>
                <a:latin typeface="Arial" panose="020B0604020202020204" pitchFamily="34" charset="0"/>
                <a:ea typeface="Inter" pitchFamily="34" charset="-122"/>
                <a:cs typeface="Arial" panose="020B0604020202020204" pitchFamily="34" charset="0"/>
              </a:rPr>
              <a:t> phase—where your PMO's carefully designed services operate effectively, performance data is systematically collected, and concrete outcomes start to materialize across the portfolio.</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637019"/>
            <a:ext cx="13197632" cy="651272"/>
          </a:xfrm>
          <a:prstGeom prst="rect">
            <a:avLst/>
          </a:prstGeom>
          <a:noFill/>
          <a:ln/>
        </p:spPr>
        <p:txBody>
          <a:bodyPr wrap="none" lIns="0" tIns="0" rIns="0" bIns="0" rtlCol="0" anchor="t"/>
          <a:lstStyle/>
          <a:p>
            <a:pPr marL="0" indent="0" algn="l">
              <a:lnSpc>
                <a:spcPts val="5100"/>
              </a:lnSpc>
              <a:buNone/>
            </a:pPr>
            <a:r>
              <a:rPr lang="en-US" sz="4400" b="1" dirty="0">
                <a:solidFill>
                  <a:srgbClr val="000000"/>
                </a:solidFill>
                <a:latin typeface="Arial" panose="020B0604020202020204" pitchFamily="34" charset="0"/>
                <a:ea typeface="Petrona Bold" pitchFamily="34" charset="-122"/>
                <a:cs typeface="Arial" panose="020B0604020202020204" pitchFamily="34" charset="0"/>
              </a:rPr>
              <a:t>What Value Delivery Focuses On</a:t>
            </a:r>
            <a:endParaRPr lang="en-US" sz="4400" dirty="0">
              <a:latin typeface="Arial" panose="020B0604020202020204" pitchFamily="34" charset="0"/>
              <a:cs typeface="Arial" panose="020B0604020202020204" pitchFamily="34" charset="0"/>
            </a:endParaRPr>
          </a:p>
        </p:txBody>
      </p:sp>
      <p:sp>
        <p:nvSpPr>
          <p:cNvPr id="3" name="Shape 1"/>
          <p:cNvSpPr/>
          <p:nvPr/>
        </p:nvSpPr>
        <p:spPr>
          <a:xfrm>
            <a:off x="793790" y="1685126"/>
            <a:ext cx="4215289" cy="2126813"/>
          </a:xfrm>
          <a:prstGeom prst="roundRect">
            <a:avLst>
              <a:gd name="adj" fmla="val 3919"/>
            </a:avLst>
          </a:prstGeom>
          <a:solidFill>
            <a:srgbClr val="CCEEFF"/>
          </a:solidFill>
          <a:ln w="7620">
            <a:solidFill>
              <a:srgbClr val="B2D4E5"/>
            </a:solidFill>
            <a:prstDash val="solid"/>
          </a:ln>
        </p:spPr>
        <p:txBody>
          <a:bodyPr/>
          <a:lstStyle/>
          <a:p>
            <a:endParaRPr lang="en-US" sz="2000">
              <a:latin typeface="Arial" panose="020B0604020202020204" pitchFamily="34" charset="0"/>
              <a:cs typeface="Arial" panose="020B0604020202020204" pitchFamily="34" charset="0"/>
            </a:endParaRPr>
          </a:p>
        </p:txBody>
      </p:sp>
      <p:sp>
        <p:nvSpPr>
          <p:cNvPr id="4" name="Text 2"/>
          <p:cNvSpPr/>
          <p:nvPr/>
        </p:nvSpPr>
        <p:spPr>
          <a:xfrm>
            <a:off x="999768" y="1891103"/>
            <a:ext cx="3792141" cy="775209"/>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Project Performance </a:t>
            </a:r>
          </a:p>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Excellence</a:t>
            </a:r>
            <a:endParaRPr lang="en-US" sz="2400" dirty="0">
              <a:latin typeface="Arial" panose="020B0604020202020204" pitchFamily="34" charset="0"/>
              <a:cs typeface="Arial" panose="020B0604020202020204" pitchFamily="34" charset="0"/>
            </a:endParaRPr>
          </a:p>
        </p:txBody>
      </p:sp>
      <p:sp>
        <p:nvSpPr>
          <p:cNvPr id="5" name="Text 3"/>
          <p:cNvSpPr/>
          <p:nvPr/>
        </p:nvSpPr>
        <p:spPr>
          <a:xfrm>
            <a:off x="999768" y="2666313"/>
            <a:ext cx="3803333" cy="127015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Arial" panose="020B0604020202020204" pitchFamily="34" charset="0"/>
                <a:ea typeface="Inter" pitchFamily="34" charset="-122"/>
                <a:cs typeface="Arial" panose="020B0604020202020204" pitchFamily="34" charset="0"/>
              </a:rPr>
              <a:t>Delivering initiatives on time, within budget, and meeting scope requirements with consistent quality standards.</a:t>
            </a:r>
            <a:endParaRPr lang="en-US" sz="1600" dirty="0">
              <a:latin typeface="Arial" panose="020B0604020202020204" pitchFamily="34" charset="0"/>
              <a:cs typeface="Arial" panose="020B0604020202020204" pitchFamily="34" charset="0"/>
            </a:endParaRPr>
          </a:p>
        </p:txBody>
      </p:sp>
      <p:sp>
        <p:nvSpPr>
          <p:cNvPr id="6" name="Shape 4"/>
          <p:cNvSpPr/>
          <p:nvPr/>
        </p:nvSpPr>
        <p:spPr>
          <a:xfrm>
            <a:off x="5207437" y="1685126"/>
            <a:ext cx="4215408" cy="2126813"/>
          </a:xfrm>
          <a:prstGeom prst="roundRect">
            <a:avLst>
              <a:gd name="adj" fmla="val 3919"/>
            </a:avLst>
          </a:prstGeom>
          <a:solidFill>
            <a:srgbClr val="CCEEFF"/>
          </a:solidFill>
          <a:ln w="7620">
            <a:solidFill>
              <a:srgbClr val="B2D4E5"/>
            </a:solidFill>
            <a:prstDash val="solid"/>
          </a:ln>
        </p:spPr>
        <p:txBody>
          <a:bodyPr/>
          <a:lstStyle/>
          <a:p>
            <a:endParaRPr lang="en-US" sz="2000">
              <a:latin typeface="Arial" panose="020B0604020202020204" pitchFamily="34" charset="0"/>
              <a:cs typeface="Arial" panose="020B0604020202020204" pitchFamily="34" charset="0"/>
            </a:endParaRPr>
          </a:p>
        </p:txBody>
      </p:sp>
      <p:sp>
        <p:nvSpPr>
          <p:cNvPr id="7" name="Text 5"/>
          <p:cNvSpPr/>
          <p:nvPr/>
        </p:nvSpPr>
        <p:spPr>
          <a:xfrm>
            <a:off x="5413415" y="1891104"/>
            <a:ext cx="4009430"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Resource Optimization</a:t>
            </a:r>
            <a:endParaRPr lang="en-US" sz="2400" dirty="0">
              <a:latin typeface="Arial" panose="020B0604020202020204" pitchFamily="34" charset="0"/>
              <a:cs typeface="Arial" panose="020B0604020202020204" pitchFamily="34" charset="0"/>
            </a:endParaRPr>
          </a:p>
        </p:txBody>
      </p:sp>
      <p:sp>
        <p:nvSpPr>
          <p:cNvPr id="8" name="Text 6"/>
          <p:cNvSpPr/>
          <p:nvPr/>
        </p:nvSpPr>
        <p:spPr>
          <a:xfrm>
            <a:off x="5413415" y="2335803"/>
            <a:ext cx="3803452" cy="95261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Arial" panose="020B0604020202020204" pitchFamily="34" charset="0"/>
                <a:ea typeface="Inter" pitchFamily="34" charset="-122"/>
                <a:cs typeface="Arial" panose="020B0604020202020204" pitchFamily="34" charset="0"/>
              </a:rPr>
              <a:t>Enhanced resource utilization, strategic capacity planning, and improved project prioritization across the portfolio.</a:t>
            </a:r>
            <a:endParaRPr lang="en-US" sz="1600" dirty="0">
              <a:latin typeface="Arial" panose="020B0604020202020204" pitchFamily="34" charset="0"/>
              <a:cs typeface="Arial" panose="020B0604020202020204" pitchFamily="34" charset="0"/>
            </a:endParaRPr>
          </a:p>
        </p:txBody>
      </p:sp>
      <p:sp>
        <p:nvSpPr>
          <p:cNvPr id="9" name="Shape 7"/>
          <p:cNvSpPr/>
          <p:nvPr/>
        </p:nvSpPr>
        <p:spPr>
          <a:xfrm>
            <a:off x="9621203" y="1685126"/>
            <a:ext cx="4215289" cy="2126813"/>
          </a:xfrm>
          <a:prstGeom prst="roundRect">
            <a:avLst>
              <a:gd name="adj" fmla="val 3919"/>
            </a:avLst>
          </a:prstGeom>
          <a:solidFill>
            <a:srgbClr val="CCEEFF"/>
          </a:solidFill>
          <a:ln w="7620">
            <a:solidFill>
              <a:srgbClr val="B2D4E5"/>
            </a:solidFill>
            <a:prstDash val="solid"/>
          </a:ln>
        </p:spPr>
        <p:txBody>
          <a:bodyPr/>
          <a:lstStyle/>
          <a:p>
            <a:endParaRPr lang="en-US" sz="2000">
              <a:latin typeface="Arial" panose="020B0604020202020204" pitchFamily="34" charset="0"/>
              <a:cs typeface="Arial" panose="020B0604020202020204" pitchFamily="34" charset="0"/>
            </a:endParaRPr>
          </a:p>
        </p:txBody>
      </p:sp>
      <p:sp>
        <p:nvSpPr>
          <p:cNvPr id="10" name="Text 8"/>
          <p:cNvSpPr/>
          <p:nvPr/>
        </p:nvSpPr>
        <p:spPr>
          <a:xfrm>
            <a:off x="9827181" y="1891104"/>
            <a:ext cx="3788210"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Risk Mitigation</a:t>
            </a:r>
            <a:endParaRPr lang="en-US" sz="2400" dirty="0">
              <a:latin typeface="Arial" panose="020B0604020202020204" pitchFamily="34" charset="0"/>
              <a:cs typeface="Arial" panose="020B0604020202020204" pitchFamily="34" charset="0"/>
            </a:endParaRPr>
          </a:p>
        </p:txBody>
      </p:sp>
      <p:sp>
        <p:nvSpPr>
          <p:cNvPr id="11" name="Text 9"/>
          <p:cNvSpPr/>
          <p:nvPr/>
        </p:nvSpPr>
        <p:spPr>
          <a:xfrm>
            <a:off x="9827181" y="2335803"/>
            <a:ext cx="3803333" cy="95261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Arial" panose="020B0604020202020204" pitchFamily="34" charset="0"/>
                <a:ea typeface="Inter" pitchFamily="34" charset="-122"/>
                <a:cs typeface="Arial" panose="020B0604020202020204" pitchFamily="34" charset="0"/>
              </a:rPr>
              <a:t>Reduced organizational risk exposure, minimized rework, and proactive issue resolution throughout project lifecycles.</a:t>
            </a:r>
            <a:endParaRPr lang="en-US" sz="1600" dirty="0">
              <a:latin typeface="Arial" panose="020B0604020202020204" pitchFamily="34" charset="0"/>
              <a:cs typeface="Arial" panose="020B0604020202020204" pitchFamily="34" charset="0"/>
            </a:endParaRPr>
          </a:p>
        </p:txBody>
      </p:sp>
      <p:sp>
        <p:nvSpPr>
          <p:cNvPr id="12" name="Shape 10"/>
          <p:cNvSpPr/>
          <p:nvPr/>
        </p:nvSpPr>
        <p:spPr>
          <a:xfrm>
            <a:off x="793790" y="4035182"/>
            <a:ext cx="6422231" cy="1839754"/>
          </a:xfrm>
          <a:prstGeom prst="roundRect">
            <a:avLst>
              <a:gd name="adj" fmla="val 4531"/>
            </a:avLst>
          </a:prstGeom>
          <a:solidFill>
            <a:srgbClr val="FFFFFF">
              <a:alpha val="95000"/>
            </a:srgbClr>
          </a:solidFill>
          <a:ln w="22860">
            <a:solidFill>
              <a:srgbClr val="B2D4E5"/>
            </a:solidFill>
            <a:prstDash val="solid"/>
          </a:ln>
        </p:spPr>
        <p:txBody>
          <a:bodyPr/>
          <a:lstStyle/>
          <a:p>
            <a:endParaRPr lang="en-US" sz="2000">
              <a:latin typeface="Arial" panose="020B0604020202020204" pitchFamily="34" charset="0"/>
              <a:cs typeface="Arial" panose="020B0604020202020204" pitchFamily="34" charset="0"/>
            </a:endParaRPr>
          </a:p>
        </p:txBody>
      </p:sp>
      <p:sp>
        <p:nvSpPr>
          <p:cNvPr id="13" name="Text 11"/>
          <p:cNvSpPr/>
          <p:nvPr/>
        </p:nvSpPr>
        <p:spPr>
          <a:xfrm>
            <a:off x="1015008" y="4256400"/>
            <a:ext cx="5870534"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Benefits Realization</a:t>
            </a:r>
            <a:endParaRPr lang="en-US" sz="2400" dirty="0">
              <a:latin typeface="Arial" panose="020B0604020202020204" pitchFamily="34" charset="0"/>
              <a:cs typeface="Arial" panose="020B0604020202020204" pitchFamily="34" charset="0"/>
            </a:endParaRPr>
          </a:p>
        </p:txBody>
      </p:sp>
      <p:sp>
        <p:nvSpPr>
          <p:cNvPr id="14" name="Text 12"/>
          <p:cNvSpPr/>
          <p:nvPr/>
        </p:nvSpPr>
        <p:spPr>
          <a:xfrm>
            <a:off x="1015008" y="4701098"/>
            <a:ext cx="5979795" cy="63507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Arial" panose="020B0604020202020204" pitchFamily="34" charset="0"/>
                <a:ea typeface="Inter" pitchFamily="34" charset="-122"/>
                <a:cs typeface="Arial" panose="020B0604020202020204" pitchFamily="34" charset="0"/>
              </a:rPr>
              <a:t>Systematic tracking and achievement of projected business benefits, ensuring strategic investments deliver intended value.</a:t>
            </a:r>
            <a:endParaRPr lang="en-US" sz="1600" dirty="0">
              <a:latin typeface="Arial" panose="020B0604020202020204" pitchFamily="34" charset="0"/>
              <a:cs typeface="Arial" panose="020B0604020202020204" pitchFamily="34" charset="0"/>
            </a:endParaRPr>
          </a:p>
        </p:txBody>
      </p:sp>
      <p:sp>
        <p:nvSpPr>
          <p:cNvPr id="15" name="Shape 13"/>
          <p:cNvSpPr/>
          <p:nvPr/>
        </p:nvSpPr>
        <p:spPr>
          <a:xfrm>
            <a:off x="7414379" y="4035182"/>
            <a:ext cx="6422231" cy="1839754"/>
          </a:xfrm>
          <a:prstGeom prst="roundRect">
            <a:avLst>
              <a:gd name="adj" fmla="val 4531"/>
            </a:avLst>
          </a:prstGeom>
          <a:solidFill>
            <a:srgbClr val="FFFFFF">
              <a:alpha val="95000"/>
            </a:srgbClr>
          </a:solidFill>
          <a:ln w="22860">
            <a:solidFill>
              <a:srgbClr val="B2D4E5"/>
            </a:solidFill>
            <a:prstDash val="solid"/>
          </a:ln>
        </p:spPr>
        <p:txBody>
          <a:bodyPr/>
          <a:lstStyle/>
          <a:p>
            <a:endParaRPr lang="en-US" sz="2000">
              <a:latin typeface="Arial" panose="020B0604020202020204" pitchFamily="34" charset="0"/>
              <a:cs typeface="Arial" panose="020B0604020202020204" pitchFamily="34" charset="0"/>
            </a:endParaRPr>
          </a:p>
        </p:txBody>
      </p:sp>
      <p:sp>
        <p:nvSpPr>
          <p:cNvPr id="16" name="Text 14"/>
          <p:cNvSpPr/>
          <p:nvPr/>
        </p:nvSpPr>
        <p:spPr>
          <a:xfrm>
            <a:off x="7635596" y="4256400"/>
            <a:ext cx="5979795"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Strategic Alignment</a:t>
            </a:r>
            <a:endParaRPr lang="en-US" sz="2400" dirty="0">
              <a:latin typeface="Arial" panose="020B0604020202020204" pitchFamily="34" charset="0"/>
              <a:cs typeface="Arial" panose="020B0604020202020204" pitchFamily="34" charset="0"/>
            </a:endParaRPr>
          </a:p>
        </p:txBody>
      </p:sp>
      <p:sp>
        <p:nvSpPr>
          <p:cNvPr id="17" name="Text 15"/>
          <p:cNvSpPr/>
          <p:nvPr/>
        </p:nvSpPr>
        <p:spPr>
          <a:xfrm>
            <a:off x="7635597" y="4701098"/>
            <a:ext cx="5979795" cy="95261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Arial" panose="020B0604020202020204" pitchFamily="34" charset="0"/>
                <a:ea typeface="Inter" pitchFamily="34" charset="-122"/>
                <a:cs typeface="Arial" panose="020B0604020202020204" pitchFamily="34" charset="0"/>
              </a:rPr>
              <a:t>Stronger connection between organizational strategy and tactical execution, ensuring projects advance corporate objectives.</a:t>
            </a:r>
            <a:endParaRPr lang="en-US" sz="1600" dirty="0">
              <a:latin typeface="Arial" panose="020B0604020202020204" pitchFamily="34" charset="0"/>
              <a:cs typeface="Arial" panose="020B0604020202020204" pitchFamily="34" charset="0"/>
            </a:endParaRPr>
          </a:p>
        </p:txBody>
      </p:sp>
      <p:sp>
        <p:nvSpPr>
          <p:cNvPr id="18" name="Text 16"/>
          <p:cNvSpPr/>
          <p:nvPr/>
        </p:nvSpPr>
        <p:spPr>
          <a:xfrm>
            <a:off x="793790" y="6098178"/>
            <a:ext cx="13042821" cy="635079"/>
          </a:xfrm>
          <a:prstGeom prst="rect">
            <a:avLst/>
          </a:prstGeom>
          <a:noFill/>
          <a:ln/>
        </p:spPr>
        <p:txBody>
          <a:bodyPr wrap="square" lIns="0" tIns="0" rIns="0" bIns="0" rtlCol="0" anchor="t"/>
          <a:lstStyle/>
          <a:p>
            <a:pPr marL="0" indent="0" algn="l">
              <a:lnSpc>
                <a:spcPts val="2500"/>
              </a:lnSpc>
              <a:buNone/>
            </a:pPr>
            <a:r>
              <a:rPr lang="en-US" sz="1600" dirty="0">
                <a:solidFill>
                  <a:srgbClr val="272525"/>
                </a:solidFill>
                <a:latin typeface="Arial" panose="020B0604020202020204" pitchFamily="34" charset="0"/>
                <a:ea typeface="Inter" pitchFamily="34" charset="-122"/>
                <a:cs typeface="Arial" panose="020B0604020202020204" pitchFamily="34" charset="0"/>
              </a:rPr>
              <a:t>Value Delivery is fundamentally about </a:t>
            </a:r>
            <a:r>
              <a:rPr lang="en-US" sz="1600" b="1" dirty="0">
                <a:solidFill>
                  <a:srgbClr val="272525"/>
                </a:solidFill>
                <a:latin typeface="Arial" panose="020B0604020202020204" pitchFamily="34" charset="0"/>
                <a:ea typeface="Inter" pitchFamily="34" charset="-122"/>
                <a:cs typeface="Arial" panose="020B0604020202020204" pitchFamily="34" charset="0"/>
              </a:rPr>
              <a:t>producing value</a:t>
            </a:r>
            <a:r>
              <a:rPr lang="en-US" sz="1600" dirty="0">
                <a:solidFill>
                  <a:srgbClr val="272525"/>
                </a:solidFill>
                <a:latin typeface="Arial" panose="020B0604020202020204" pitchFamily="34" charset="0"/>
                <a:ea typeface="Inter" pitchFamily="34" charset="-122"/>
                <a:cs typeface="Arial" panose="020B0604020202020204" pitchFamily="34" charset="0"/>
              </a:rPr>
              <a:t>—achieving the specific outcomes your PMO was established to deliver for the organization.</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539472"/>
            <a:ext cx="12988311" cy="651272"/>
          </a:xfrm>
          <a:prstGeom prst="rect">
            <a:avLst/>
          </a:prstGeom>
          <a:noFill/>
          <a:ln/>
        </p:spPr>
        <p:txBody>
          <a:bodyPr wrap="none" lIns="0" tIns="0" rIns="0" bIns="0" rtlCol="0" anchor="t"/>
          <a:lstStyle/>
          <a:p>
            <a:pPr marL="0" indent="0" algn="l">
              <a:lnSpc>
                <a:spcPts val="5100"/>
              </a:lnSpc>
              <a:buNone/>
            </a:pPr>
            <a:r>
              <a:rPr lang="en-US" sz="4400" b="1" dirty="0">
                <a:solidFill>
                  <a:srgbClr val="000000"/>
                </a:solidFill>
                <a:latin typeface="Arial" panose="020B0604020202020204" pitchFamily="34" charset="0"/>
                <a:ea typeface="Petrona Bold" pitchFamily="34" charset="-122"/>
                <a:cs typeface="Arial" panose="020B0604020202020204" pitchFamily="34" charset="0"/>
              </a:rPr>
              <a:t>Step 10: Value Recognition</a:t>
            </a:r>
            <a:endParaRPr lang="en-US" sz="4400" dirty="0">
              <a:latin typeface="Arial" panose="020B0604020202020204" pitchFamily="34" charset="0"/>
              <a:cs typeface="Arial" panose="020B0604020202020204" pitchFamily="34" charset="0"/>
            </a:endParaRPr>
          </a:p>
        </p:txBody>
      </p:sp>
      <p:sp>
        <p:nvSpPr>
          <p:cNvPr id="3" name="Text 1"/>
          <p:cNvSpPr/>
          <p:nvPr/>
        </p:nvSpPr>
        <p:spPr>
          <a:xfrm>
            <a:off x="793790" y="1270040"/>
            <a:ext cx="8669699" cy="325636"/>
          </a:xfrm>
          <a:prstGeom prst="rect">
            <a:avLst/>
          </a:prstGeom>
          <a:noFill/>
          <a:ln/>
        </p:spPr>
        <p:txBody>
          <a:bodyPr wrap="none" lIns="0" tIns="0" rIns="0" bIns="0" rtlCol="0" anchor="t"/>
          <a:lstStyle/>
          <a:p>
            <a:pPr marL="0" indent="0" algn="l">
              <a:lnSpc>
                <a:spcPts val="2550"/>
              </a:lnSpc>
              <a:buNone/>
            </a:pPr>
            <a:r>
              <a:rPr lang="en-US" sz="2400" b="1" dirty="0">
                <a:solidFill>
                  <a:srgbClr val="000000"/>
                </a:solidFill>
                <a:latin typeface="Arial" panose="020B0604020202020204" pitchFamily="34" charset="0"/>
                <a:ea typeface="Petrona Bold" pitchFamily="34" charset="-122"/>
                <a:cs typeface="Arial" panose="020B0604020202020204" pitchFamily="34" charset="0"/>
              </a:rPr>
              <a:t>Communicating and Reinforcing Perceived Value</a:t>
            </a:r>
            <a:endParaRPr lang="en-US" sz="2400" dirty="0">
              <a:latin typeface="Arial" panose="020B0604020202020204" pitchFamily="34" charset="0"/>
              <a:cs typeface="Arial" panose="020B0604020202020204" pitchFamily="34" charset="0"/>
            </a:endParaRPr>
          </a:p>
        </p:txBody>
      </p:sp>
      <p:sp>
        <p:nvSpPr>
          <p:cNvPr id="4" name="Text 2"/>
          <p:cNvSpPr/>
          <p:nvPr/>
        </p:nvSpPr>
        <p:spPr>
          <a:xfrm>
            <a:off x="793790" y="2030968"/>
            <a:ext cx="7902535" cy="952619"/>
          </a:xfrm>
          <a:prstGeom prst="rect">
            <a:avLst/>
          </a:prstGeom>
          <a:noFill/>
          <a:ln/>
        </p:spPr>
        <p:txBody>
          <a:bodyPr wrap="squar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Value Recognition</a:t>
            </a:r>
            <a:r>
              <a:rPr lang="en-US" dirty="0">
                <a:solidFill>
                  <a:srgbClr val="272525"/>
                </a:solidFill>
                <a:latin typeface="Arial" panose="020B0604020202020204" pitchFamily="34" charset="0"/>
                <a:ea typeface="Inter" pitchFamily="34" charset="-122"/>
                <a:cs typeface="Arial" panose="020B0604020202020204" pitchFamily="34" charset="0"/>
              </a:rPr>
              <a:t> transforms delivered value into acknowledged, celebrated value. Even the most effective PMO risks losing executive support without strategic communication of its results.</a:t>
            </a:r>
            <a:endParaRPr lang="en-US" dirty="0">
              <a:latin typeface="Arial" panose="020B0604020202020204" pitchFamily="34" charset="0"/>
              <a:cs typeface="Arial" panose="020B0604020202020204" pitchFamily="34" charset="0"/>
            </a:endParaRPr>
          </a:p>
        </p:txBody>
      </p:sp>
      <p:sp>
        <p:nvSpPr>
          <p:cNvPr id="5" name="Text 3"/>
          <p:cNvSpPr/>
          <p:nvPr/>
        </p:nvSpPr>
        <p:spPr>
          <a:xfrm>
            <a:off x="793790" y="3162181"/>
            <a:ext cx="7902535" cy="95261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This critical step focuses on </a:t>
            </a:r>
            <a:r>
              <a:rPr lang="en-US" b="1" dirty="0">
                <a:solidFill>
                  <a:srgbClr val="272525"/>
                </a:solidFill>
                <a:latin typeface="Arial" panose="020B0604020202020204" pitchFamily="34" charset="0"/>
                <a:ea typeface="Inter" pitchFamily="34" charset="-122"/>
                <a:cs typeface="Arial" panose="020B0604020202020204" pitchFamily="34" charset="0"/>
              </a:rPr>
              <a:t>visibility, compelling storytelling, and building organizational credibility</a:t>
            </a:r>
            <a:r>
              <a:rPr lang="en-US" dirty="0">
                <a:solidFill>
                  <a:srgbClr val="272525"/>
                </a:solidFill>
                <a:latin typeface="Arial" panose="020B0604020202020204" pitchFamily="34" charset="0"/>
                <a:ea typeface="Inter" pitchFamily="34" charset="-122"/>
                <a:cs typeface="Arial" panose="020B0604020202020204" pitchFamily="34" charset="0"/>
              </a:rPr>
              <a:t>. It's where data becomes narrative, and metrics become meaningful business impact.</a:t>
            </a:r>
            <a:endParaRPr lang="en-US" dirty="0">
              <a:latin typeface="Arial" panose="020B0604020202020204" pitchFamily="34" charset="0"/>
              <a:cs typeface="Arial" panose="020B0604020202020204" pitchFamily="34" charset="0"/>
            </a:endParaRPr>
          </a:p>
        </p:txBody>
      </p:sp>
      <p:pic>
        <p:nvPicPr>
          <p:cNvPr id="6" name="Image 0" descr="preencoded.png"/>
          <p:cNvPicPr>
            <a:picLocks noChangeAspect="1"/>
          </p:cNvPicPr>
          <p:nvPr/>
        </p:nvPicPr>
        <p:blipFill>
          <a:blip r:embed="rId3"/>
          <a:stretch>
            <a:fillRect/>
          </a:stretch>
        </p:blipFill>
        <p:spPr>
          <a:xfrm>
            <a:off x="9726692" y="1421176"/>
            <a:ext cx="3578781" cy="4417765"/>
          </a:xfrm>
          <a:prstGeom prst="rect">
            <a:avLst/>
          </a:prstGeom>
        </p:spPr>
      </p:pic>
      <p:sp>
        <p:nvSpPr>
          <p:cNvPr id="7" name="Shape 4"/>
          <p:cNvSpPr/>
          <p:nvPr/>
        </p:nvSpPr>
        <p:spPr>
          <a:xfrm>
            <a:off x="793790" y="4351173"/>
            <a:ext cx="8669699" cy="1487768"/>
          </a:xfrm>
          <a:prstGeom prst="roundRect">
            <a:avLst>
              <a:gd name="adj" fmla="val 9886"/>
            </a:avLst>
          </a:prstGeom>
          <a:solidFill>
            <a:srgbClr val="B3E5FF"/>
          </a:solidFill>
          <a:ln/>
        </p:spPr>
        <p:txBody>
          <a:bodyPr/>
          <a:lstStyle/>
          <a:p>
            <a:endParaRPr lang="en-US" sz="2000">
              <a:latin typeface="Arial" panose="020B0604020202020204" pitchFamily="34" charset="0"/>
              <a:cs typeface="Arial" panose="020B0604020202020204" pitchFamily="34" charset="0"/>
            </a:endParaRPr>
          </a:p>
        </p:txBody>
      </p:sp>
      <p:pic>
        <p:nvPicPr>
          <p:cNvPr id="8" name="Image 1" descr="preencoded.png"/>
          <p:cNvPicPr>
            <a:picLocks noChangeAspect="1"/>
          </p:cNvPicPr>
          <p:nvPr/>
        </p:nvPicPr>
        <p:blipFill>
          <a:blip r:embed="rId4"/>
          <a:stretch>
            <a:fillRect/>
          </a:stretch>
        </p:blipFill>
        <p:spPr>
          <a:xfrm>
            <a:off x="992148" y="4714954"/>
            <a:ext cx="248007" cy="198358"/>
          </a:xfrm>
          <a:prstGeom prst="rect">
            <a:avLst/>
          </a:prstGeom>
        </p:spPr>
      </p:pic>
      <p:sp>
        <p:nvSpPr>
          <p:cNvPr id="9" name="Text 5"/>
          <p:cNvSpPr/>
          <p:nvPr/>
        </p:nvSpPr>
        <p:spPr>
          <a:xfrm>
            <a:off x="1438514" y="6340334"/>
            <a:ext cx="8575819" cy="936490"/>
          </a:xfrm>
          <a:prstGeom prst="rect">
            <a:avLst/>
          </a:prstGeom>
          <a:noFill/>
          <a:ln/>
        </p:spPr>
        <p:txBody>
          <a:bodyPr wrap="none" lIns="0" tIns="0" rIns="0" bIns="0" rtlCol="0" anchor="t"/>
          <a:lstStyle/>
          <a:p>
            <a:pPr marL="0" indent="0" algn="l">
              <a:lnSpc>
                <a:spcPts val="2500"/>
              </a:lnSpc>
              <a:buNone/>
            </a:pPr>
            <a:endParaRPr lang="en-US" sz="1550" dirty="0"/>
          </a:p>
        </p:txBody>
      </p:sp>
      <p:sp>
        <p:nvSpPr>
          <p:cNvPr id="10" name="TextBox 9">
            <a:extLst>
              <a:ext uri="{FF2B5EF4-FFF2-40B4-BE49-F238E27FC236}">
                <a16:creationId xmlns:a16="http://schemas.microsoft.com/office/drawing/2014/main" id="{61C0D009-C487-3505-8F7F-205F9B337D8E}"/>
              </a:ext>
            </a:extLst>
          </p:cNvPr>
          <p:cNvSpPr txBox="1"/>
          <p:nvPr/>
        </p:nvSpPr>
        <p:spPr>
          <a:xfrm>
            <a:off x="1377107" y="4679547"/>
            <a:ext cx="7839664" cy="1015663"/>
          </a:xfrm>
          <a:prstGeom prst="rect">
            <a:avLst/>
          </a:prstGeom>
          <a:noFill/>
        </p:spPr>
        <p:txBody>
          <a:bodyPr wrap="square" rtlCol="0">
            <a:spAutoFit/>
          </a:bodyPr>
          <a:lstStyle/>
          <a:p>
            <a:r>
              <a:rPr lang="en-US" sz="2000" b="1" dirty="0">
                <a:solidFill>
                  <a:srgbClr val="000000"/>
                </a:solidFill>
                <a:latin typeface="Arial" panose="020B0604020202020204" pitchFamily="34" charset="0"/>
                <a:ea typeface="Inter" pitchFamily="34" charset="-122"/>
                <a:cs typeface="Arial" panose="020B0604020202020204" pitchFamily="34" charset="0"/>
              </a:rPr>
              <a:t>Critical Insight:</a:t>
            </a:r>
            <a:r>
              <a:rPr lang="en-US" sz="2000" dirty="0">
                <a:solidFill>
                  <a:srgbClr val="000000"/>
                </a:solidFill>
                <a:latin typeface="Arial" panose="020B0604020202020204" pitchFamily="34" charset="0"/>
                <a:ea typeface="Inter" pitchFamily="34" charset="-122"/>
                <a:cs typeface="Arial" panose="020B0604020202020204" pitchFamily="34" charset="0"/>
              </a:rPr>
              <a:t> If Step 9 delivers the medicine, Step 10 shows the patient's recovery and earns the right to treat again.</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89" y="664467"/>
            <a:ext cx="13318817" cy="651272"/>
          </a:xfrm>
          <a:prstGeom prst="rect">
            <a:avLst/>
          </a:prstGeom>
          <a:noFill/>
          <a:ln/>
        </p:spPr>
        <p:txBody>
          <a:bodyPr wrap="none" lIns="0" tIns="0" rIns="0" bIns="0" rtlCol="0" anchor="t"/>
          <a:lstStyle/>
          <a:p>
            <a:pPr marL="0" indent="0" algn="l">
              <a:lnSpc>
                <a:spcPts val="5100"/>
              </a:lnSpc>
              <a:buNone/>
            </a:pPr>
            <a:r>
              <a:rPr lang="en-US" sz="4400" b="1" dirty="0">
                <a:solidFill>
                  <a:srgbClr val="000000"/>
                </a:solidFill>
                <a:latin typeface="Arial" panose="020B0604020202020204" pitchFamily="34" charset="0"/>
                <a:ea typeface="Petrona Bold" pitchFamily="34" charset="-122"/>
                <a:cs typeface="Arial" panose="020B0604020202020204" pitchFamily="34" charset="0"/>
              </a:rPr>
              <a:t>The Focus of Value Recognition</a:t>
            </a:r>
            <a:endParaRPr lang="en-US" sz="4400" dirty="0">
              <a:latin typeface="Arial" panose="020B0604020202020204" pitchFamily="34" charset="0"/>
              <a:cs typeface="Arial" panose="020B0604020202020204" pitchFamily="34" charset="0"/>
            </a:endParaRPr>
          </a:p>
        </p:txBody>
      </p:sp>
      <p:sp>
        <p:nvSpPr>
          <p:cNvPr id="3" name="Text 1"/>
          <p:cNvSpPr/>
          <p:nvPr/>
        </p:nvSpPr>
        <p:spPr>
          <a:xfrm>
            <a:off x="793789" y="1712574"/>
            <a:ext cx="418065" cy="264677"/>
          </a:xfrm>
          <a:prstGeom prst="rect">
            <a:avLst/>
          </a:prstGeom>
          <a:noFill/>
          <a:ln/>
        </p:spPr>
        <p:txBody>
          <a:bodyPr wrap="none" lIns="0" tIns="0" rIns="0" bIns="0" rtlCol="0" anchor="t"/>
          <a:lstStyle/>
          <a:p>
            <a:pPr marL="0" indent="0" algn="l">
              <a:lnSpc>
                <a:spcPts val="2500"/>
              </a:lnSpc>
              <a:buNone/>
            </a:pPr>
            <a:r>
              <a:rPr lang="en-US" sz="1600" dirty="0">
                <a:solidFill>
                  <a:srgbClr val="272525"/>
                </a:solidFill>
                <a:latin typeface="Arial" panose="020B0604020202020204" pitchFamily="34" charset="0"/>
                <a:ea typeface="Petrona Light" pitchFamily="34" charset="-122"/>
                <a:cs typeface="Arial" panose="020B0604020202020204" pitchFamily="34" charset="0"/>
              </a:rPr>
              <a:t>01</a:t>
            </a:r>
            <a:endParaRPr lang="en-US" sz="1600" dirty="0">
              <a:latin typeface="Arial" panose="020B0604020202020204" pitchFamily="34" charset="0"/>
              <a:cs typeface="Arial" panose="020B0604020202020204" pitchFamily="34" charset="0"/>
            </a:endParaRPr>
          </a:p>
        </p:txBody>
      </p:sp>
      <p:sp>
        <p:nvSpPr>
          <p:cNvPr id="4" name="Shape 2"/>
          <p:cNvSpPr/>
          <p:nvPr/>
        </p:nvSpPr>
        <p:spPr>
          <a:xfrm>
            <a:off x="793790" y="2026899"/>
            <a:ext cx="4215289" cy="22860"/>
          </a:xfrm>
          <a:prstGeom prst="rect">
            <a:avLst/>
          </a:prstGeom>
          <a:solidFill>
            <a:srgbClr val="007EBD"/>
          </a:solidFill>
          <a:ln/>
        </p:spPr>
        <p:txBody>
          <a:bodyPr/>
          <a:lstStyle/>
          <a:p>
            <a:endParaRPr lang="en-US" sz="2000">
              <a:latin typeface="Arial" panose="020B0604020202020204" pitchFamily="34" charset="0"/>
              <a:cs typeface="Arial" panose="020B0604020202020204" pitchFamily="34" charset="0"/>
            </a:endParaRPr>
          </a:p>
        </p:txBody>
      </p:sp>
      <p:sp>
        <p:nvSpPr>
          <p:cNvPr id="5" name="Text 3"/>
          <p:cNvSpPr/>
          <p:nvPr/>
        </p:nvSpPr>
        <p:spPr>
          <a:xfrm>
            <a:off x="793790" y="2171798"/>
            <a:ext cx="4215288"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Strategic Communication</a:t>
            </a:r>
            <a:endParaRPr lang="en-US" sz="2400" dirty="0">
              <a:latin typeface="Arial" panose="020B0604020202020204" pitchFamily="34" charset="0"/>
              <a:cs typeface="Arial" panose="020B0604020202020204" pitchFamily="34" charset="0"/>
            </a:endParaRPr>
          </a:p>
        </p:txBody>
      </p:sp>
      <p:sp>
        <p:nvSpPr>
          <p:cNvPr id="6" name="Text 4"/>
          <p:cNvSpPr/>
          <p:nvPr/>
        </p:nvSpPr>
        <p:spPr>
          <a:xfrm>
            <a:off x="793790" y="2616496"/>
            <a:ext cx="4215289" cy="95261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Present PMO results clearly and visually to executives, sponsors, and key stakeholders using business-focused language.</a:t>
            </a:r>
            <a:endParaRPr lang="en-US" dirty="0">
              <a:latin typeface="Arial" panose="020B0604020202020204" pitchFamily="34" charset="0"/>
              <a:cs typeface="Arial" panose="020B0604020202020204" pitchFamily="34" charset="0"/>
            </a:endParaRPr>
          </a:p>
        </p:txBody>
      </p:sp>
      <p:sp>
        <p:nvSpPr>
          <p:cNvPr id="7" name="Text 5"/>
          <p:cNvSpPr/>
          <p:nvPr/>
        </p:nvSpPr>
        <p:spPr>
          <a:xfrm>
            <a:off x="5207437" y="1712574"/>
            <a:ext cx="418064" cy="337185"/>
          </a:xfrm>
          <a:prstGeom prst="rect">
            <a:avLst/>
          </a:prstGeom>
          <a:noFill/>
          <a:ln/>
        </p:spPr>
        <p:txBody>
          <a:bodyPr wrap="none" lIns="0" tIns="0" rIns="0" bIns="0" rtlCol="0" anchor="t"/>
          <a:lstStyle/>
          <a:p>
            <a:pPr marL="0" indent="0" algn="l">
              <a:lnSpc>
                <a:spcPts val="2500"/>
              </a:lnSpc>
              <a:buNone/>
            </a:pPr>
            <a:r>
              <a:rPr lang="en-US" sz="1600" dirty="0">
                <a:solidFill>
                  <a:srgbClr val="272525"/>
                </a:solidFill>
                <a:latin typeface="Arial" panose="020B0604020202020204" pitchFamily="34" charset="0"/>
                <a:ea typeface="Petrona Light" pitchFamily="34" charset="-122"/>
                <a:cs typeface="Arial" panose="020B0604020202020204" pitchFamily="34" charset="0"/>
              </a:rPr>
              <a:t>02</a:t>
            </a:r>
            <a:endParaRPr lang="en-US" sz="1600" dirty="0">
              <a:latin typeface="Arial" panose="020B0604020202020204" pitchFamily="34" charset="0"/>
              <a:cs typeface="Arial" panose="020B0604020202020204" pitchFamily="34" charset="0"/>
            </a:endParaRPr>
          </a:p>
        </p:txBody>
      </p:sp>
      <p:sp>
        <p:nvSpPr>
          <p:cNvPr id="8" name="Shape 6"/>
          <p:cNvSpPr/>
          <p:nvPr/>
        </p:nvSpPr>
        <p:spPr>
          <a:xfrm>
            <a:off x="5207437" y="2026899"/>
            <a:ext cx="4215408" cy="22860"/>
          </a:xfrm>
          <a:prstGeom prst="rect">
            <a:avLst/>
          </a:prstGeom>
          <a:solidFill>
            <a:srgbClr val="007EBD"/>
          </a:solidFill>
          <a:ln/>
        </p:spPr>
        <p:txBody>
          <a:bodyPr/>
          <a:lstStyle/>
          <a:p>
            <a:endParaRPr lang="en-US" sz="2000">
              <a:latin typeface="Arial" panose="020B0604020202020204" pitchFamily="34" charset="0"/>
              <a:cs typeface="Arial" panose="020B0604020202020204" pitchFamily="34" charset="0"/>
            </a:endParaRPr>
          </a:p>
        </p:txBody>
      </p:sp>
      <p:sp>
        <p:nvSpPr>
          <p:cNvPr id="9" name="Text 7"/>
          <p:cNvSpPr/>
          <p:nvPr/>
        </p:nvSpPr>
        <p:spPr>
          <a:xfrm>
            <a:off x="5207437" y="2171798"/>
            <a:ext cx="4215408"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ROI Demonstration</a:t>
            </a:r>
            <a:endParaRPr lang="en-US" sz="2400" dirty="0">
              <a:latin typeface="Arial" panose="020B0604020202020204" pitchFamily="34" charset="0"/>
              <a:cs typeface="Arial" panose="020B0604020202020204" pitchFamily="34" charset="0"/>
            </a:endParaRPr>
          </a:p>
        </p:txBody>
      </p:sp>
      <p:sp>
        <p:nvSpPr>
          <p:cNvPr id="10" name="Text 8"/>
          <p:cNvSpPr/>
          <p:nvPr/>
        </p:nvSpPr>
        <p:spPr>
          <a:xfrm>
            <a:off x="5207437" y="2616496"/>
            <a:ext cx="4215408" cy="95261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Quantify and showcase that PMO services generate measurable returns on organizational investment.</a:t>
            </a:r>
            <a:endParaRPr lang="en-US" dirty="0">
              <a:latin typeface="Arial" panose="020B0604020202020204" pitchFamily="34" charset="0"/>
              <a:cs typeface="Arial" panose="020B0604020202020204" pitchFamily="34" charset="0"/>
            </a:endParaRPr>
          </a:p>
        </p:txBody>
      </p:sp>
      <p:sp>
        <p:nvSpPr>
          <p:cNvPr id="11" name="Text 9"/>
          <p:cNvSpPr/>
          <p:nvPr/>
        </p:nvSpPr>
        <p:spPr>
          <a:xfrm>
            <a:off x="9621202" y="1712574"/>
            <a:ext cx="398025" cy="337185"/>
          </a:xfrm>
          <a:prstGeom prst="rect">
            <a:avLst/>
          </a:prstGeom>
          <a:noFill/>
          <a:ln/>
        </p:spPr>
        <p:txBody>
          <a:bodyPr wrap="none" lIns="0" tIns="0" rIns="0" bIns="0" rtlCol="0" anchor="t"/>
          <a:lstStyle/>
          <a:p>
            <a:pPr marL="0" indent="0" algn="l">
              <a:lnSpc>
                <a:spcPts val="2500"/>
              </a:lnSpc>
              <a:buNone/>
            </a:pPr>
            <a:r>
              <a:rPr lang="en-US" sz="1600" dirty="0">
                <a:solidFill>
                  <a:srgbClr val="272525"/>
                </a:solidFill>
                <a:latin typeface="Arial" panose="020B0604020202020204" pitchFamily="34" charset="0"/>
                <a:ea typeface="Petrona Light" pitchFamily="34" charset="-122"/>
                <a:cs typeface="Arial" panose="020B0604020202020204" pitchFamily="34" charset="0"/>
              </a:rPr>
              <a:t>03</a:t>
            </a:r>
            <a:endParaRPr lang="en-US" sz="1600" dirty="0">
              <a:latin typeface="Arial" panose="020B0604020202020204" pitchFamily="34" charset="0"/>
              <a:cs typeface="Arial" panose="020B0604020202020204" pitchFamily="34" charset="0"/>
            </a:endParaRPr>
          </a:p>
        </p:txBody>
      </p:sp>
      <p:sp>
        <p:nvSpPr>
          <p:cNvPr id="12" name="Shape 10"/>
          <p:cNvSpPr/>
          <p:nvPr/>
        </p:nvSpPr>
        <p:spPr>
          <a:xfrm>
            <a:off x="9621203" y="2026899"/>
            <a:ext cx="4215289" cy="22860"/>
          </a:xfrm>
          <a:prstGeom prst="rect">
            <a:avLst/>
          </a:prstGeom>
          <a:solidFill>
            <a:srgbClr val="007EBD"/>
          </a:solidFill>
          <a:ln/>
        </p:spPr>
        <p:txBody>
          <a:bodyPr/>
          <a:lstStyle/>
          <a:p>
            <a:endParaRPr lang="en-US" sz="2000">
              <a:latin typeface="Arial" panose="020B0604020202020204" pitchFamily="34" charset="0"/>
              <a:cs typeface="Arial" panose="020B0604020202020204" pitchFamily="34" charset="0"/>
            </a:endParaRPr>
          </a:p>
        </p:txBody>
      </p:sp>
      <p:sp>
        <p:nvSpPr>
          <p:cNvPr id="13" name="Text 11"/>
          <p:cNvSpPr/>
          <p:nvPr/>
        </p:nvSpPr>
        <p:spPr>
          <a:xfrm>
            <a:off x="9621202" y="2171798"/>
            <a:ext cx="4215289"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Stakeholder Feedback</a:t>
            </a:r>
            <a:endParaRPr lang="en-US" sz="2400" dirty="0">
              <a:latin typeface="Arial" panose="020B0604020202020204" pitchFamily="34" charset="0"/>
              <a:cs typeface="Arial" panose="020B0604020202020204" pitchFamily="34" charset="0"/>
            </a:endParaRPr>
          </a:p>
        </p:txBody>
      </p:sp>
      <p:sp>
        <p:nvSpPr>
          <p:cNvPr id="14" name="Text 12"/>
          <p:cNvSpPr/>
          <p:nvPr/>
        </p:nvSpPr>
        <p:spPr>
          <a:xfrm>
            <a:off x="9621203" y="2616496"/>
            <a:ext cx="4215289" cy="95261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Systematically collect testimonials and satisfaction data from PMO service customers across the enterprise.</a:t>
            </a:r>
            <a:endParaRPr lang="en-US" dirty="0">
              <a:latin typeface="Arial" panose="020B0604020202020204" pitchFamily="34" charset="0"/>
              <a:cs typeface="Arial" panose="020B0604020202020204" pitchFamily="34" charset="0"/>
            </a:endParaRPr>
          </a:p>
        </p:txBody>
      </p:sp>
      <p:sp>
        <p:nvSpPr>
          <p:cNvPr id="15" name="Text 13"/>
          <p:cNvSpPr/>
          <p:nvPr/>
        </p:nvSpPr>
        <p:spPr>
          <a:xfrm>
            <a:off x="793790" y="4445111"/>
            <a:ext cx="418064" cy="291465"/>
          </a:xfrm>
          <a:prstGeom prst="rect">
            <a:avLst/>
          </a:prstGeom>
          <a:noFill/>
          <a:ln/>
        </p:spPr>
        <p:txBody>
          <a:bodyPr wrap="none" lIns="0" tIns="0" rIns="0" bIns="0" rtlCol="0" anchor="t"/>
          <a:lstStyle/>
          <a:p>
            <a:pPr marL="0" indent="0" algn="l">
              <a:lnSpc>
                <a:spcPts val="2500"/>
              </a:lnSpc>
              <a:buNone/>
            </a:pPr>
            <a:r>
              <a:rPr lang="en-US" sz="1600" dirty="0">
                <a:solidFill>
                  <a:srgbClr val="272525"/>
                </a:solidFill>
                <a:latin typeface="Arial" panose="020B0604020202020204" pitchFamily="34" charset="0"/>
                <a:ea typeface="Petrona Light" pitchFamily="34" charset="-122"/>
                <a:cs typeface="Arial" panose="020B0604020202020204" pitchFamily="34" charset="0"/>
              </a:rPr>
              <a:t>04</a:t>
            </a:r>
            <a:endParaRPr lang="en-US" sz="1600" dirty="0">
              <a:latin typeface="Arial" panose="020B0604020202020204" pitchFamily="34" charset="0"/>
              <a:cs typeface="Arial" panose="020B0604020202020204" pitchFamily="34" charset="0"/>
            </a:endParaRPr>
          </a:p>
        </p:txBody>
      </p:sp>
      <p:sp>
        <p:nvSpPr>
          <p:cNvPr id="16" name="Shape 14"/>
          <p:cNvSpPr/>
          <p:nvPr/>
        </p:nvSpPr>
        <p:spPr>
          <a:xfrm>
            <a:off x="793790" y="4759436"/>
            <a:ext cx="6422112" cy="22860"/>
          </a:xfrm>
          <a:prstGeom prst="rect">
            <a:avLst/>
          </a:prstGeom>
          <a:solidFill>
            <a:srgbClr val="007EBD"/>
          </a:solidFill>
          <a:ln/>
        </p:spPr>
        <p:txBody>
          <a:bodyPr/>
          <a:lstStyle/>
          <a:p>
            <a:endParaRPr lang="en-US" sz="2000">
              <a:latin typeface="Arial" panose="020B0604020202020204" pitchFamily="34" charset="0"/>
              <a:cs typeface="Arial" panose="020B0604020202020204" pitchFamily="34" charset="0"/>
            </a:endParaRPr>
          </a:p>
        </p:txBody>
      </p:sp>
      <p:sp>
        <p:nvSpPr>
          <p:cNvPr id="17" name="Text 15"/>
          <p:cNvSpPr/>
          <p:nvPr/>
        </p:nvSpPr>
        <p:spPr>
          <a:xfrm>
            <a:off x="793789" y="4904335"/>
            <a:ext cx="6047685"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Business Translation</a:t>
            </a:r>
            <a:endParaRPr lang="en-US" sz="2400" dirty="0">
              <a:latin typeface="Arial" panose="020B0604020202020204" pitchFamily="34" charset="0"/>
              <a:cs typeface="Arial" panose="020B0604020202020204" pitchFamily="34" charset="0"/>
            </a:endParaRPr>
          </a:p>
        </p:txBody>
      </p:sp>
      <p:sp>
        <p:nvSpPr>
          <p:cNvPr id="18" name="Text 16"/>
          <p:cNvSpPr/>
          <p:nvPr/>
        </p:nvSpPr>
        <p:spPr>
          <a:xfrm>
            <a:off x="793790" y="5349033"/>
            <a:ext cx="6422112"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Convert technical metrics into executive language: "$2M in cost avoidance" or "25% faster time-to-market."</a:t>
            </a:r>
            <a:endParaRPr lang="en-US" dirty="0">
              <a:latin typeface="Arial" panose="020B0604020202020204" pitchFamily="34" charset="0"/>
              <a:cs typeface="Arial" panose="020B0604020202020204" pitchFamily="34" charset="0"/>
            </a:endParaRPr>
          </a:p>
        </p:txBody>
      </p:sp>
      <p:sp>
        <p:nvSpPr>
          <p:cNvPr id="19" name="Text 17"/>
          <p:cNvSpPr/>
          <p:nvPr/>
        </p:nvSpPr>
        <p:spPr>
          <a:xfrm>
            <a:off x="7414259" y="4445111"/>
            <a:ext cx="572969" cy="337185"/>
          </a:xfrm>
          <a:prstGeom prst="rect">
            <a:avLst/>
          </a:prstGeom>
          <a:noFill/>
          <a:ln/>
        </p:spPr>
        <p:txBody>
          <a:bodyPr wrap="none" lIns="0" tIns="0" rIns="0" bIns="0" rtlCol="0" anchor="t"/>
          <a:lstStyle/>
          <a:p>
            <a:pPr marL="0" indent="0" algn="l">
              <a:lnSpc>
                <a:spcPts val="2500"/>
              </a:lnSpc>
              <a:buNone/>
            </a:pPr>
            <a:r>
              <a:rPr lang="en-US" sz="1600" dirty="0">
                <a:solidFill>
                  <a:srgbClr val="272525"/>
                </a:solidFill>
                <a:latin typeface="Arial" panose="020B0604020202020204" pitchFamily="34" charset="0"/>
                <a:ea typeface="Petrona Light" pitchFamily="34" charset="-122"/>
                <a:cs typeface="Arial" panose="020B0604020202020204" pitchFamily="34" charset="0"/>
              </a:rPr>
              <a:t>05</a:t>
            </a:r>
            <a:endParaRPr lang="en-US" sz="1600" dirty="0">
              <a:latin typeface="Arial" panose="020B0604020202020204" pitchFamily="34" charset="0"/>
              <a:cs typeface="Arial" panose="020B0604020202020204" pitchFamily="34" charset="0"/>
            </a:endParaRPr>
          </a:p>
        </p:txBody>
      </p:sp>
      <p:sp>
        <p:nvSpPr>
          <p:cNvPr id="20" name="Shape 18"/>
          <p:cNvSpPr/>
          <p:nvPr/>
        </p:nvSpPr>
        <p:spPr>
          <a:xfrm>
            <a:off x="7414260" y="4759436"/>
            <a:ext cx="6422231" cy="22860"/>
          </a:xfrm>
          <a:prstGeom prst="rect">
            <a:avLst/>
          </a:prstGeom>
          <a:solidFill>
            <a:srgbClr val="007EBD"/>
          </a:solidFill>
          <a:ln/>
        </p:spPr>
        <p:txBody>
          <a:bodyPr/>
          <a:lstStyle/>
          <a:p>
            <a:endParaRPr lang="en-US" sz="2000">
              <a:latin typeface="Arial" panose="020B0604020202020204" pitchFamily="34" charset="0"/>
              <a:cs typeface="Arial" panose="020B0604020202020204" pitchFamily="34" charset="0"/>
            </a:endParaRPr>
          </a:p>
        </p:txBody>
      </p:sp>
      <p:sp>
        <p:nvSpPr>
          <p:cNvPr id="21" name="Text 19"/>
          <p:cNvSpPr/>
          <p:nvPr/>
        </p:nvSpPr>
        <p:spPr>
          <a:xfrm>
            <a:off x="7414259" y="4904335"/>
            <a:ext cx="6422231"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Trust Reinforcement</a:t>
            </a:r>
            <a:endParaRPr lang="en-US" sz="2400" dirty="0">
              <a:latin typeface="Arial" panose="020B0604020202020204" pitchFamily="34" charset="0"/>
              <a:cs typeface="Arial" panose="020B0604020202020204" pitchFamily="34" charset="0"/>
            </a:endParaRPr>
          </a:p>
        </p:txBody>
      </p:sp>
      <p:sp>
        <p:nvSpPr>
          <p:cNvPr id="22" name="Text 20"/>
          <p:cNvSpPr/>
          <p:nvPr/>
        </p:nvSpPr>
        <p:spPr>
          <a:xfrm>
            <a:off x="7414260" y="5349033"/>
            <a:ext cx="6422231"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Build credibility so the next flywheel cycle begins with stronger stakeholder support and organizational confidence.</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317433"/>
            <a:ext cx="7556421" cy="3594735"/>
          </a:xfrm>
          <a:prstGeom prst="rect">
            <a:avLst/>
          </a:prstGeom>
          <a:noFill/>
          <a:ln/>
        </p:spPr>
        <p:txBody>
          <a:bodyPr wrap="square" lIns="0" tIns="0" rIns="0" bIns="0" rtlCol="0" anchor="t"/>
          <a:lstStyle/>
          <a:p>
            <a:pPr marL="0" indent="0" algn="l">
              <a:lnSpc>
                <a:spcPts val="7050"/>
              </a:lnSpc>
              <a:buNone/>
            </a:pPr>
            <a:r>
              <a:rPr lang="en-US" sz="5650" b="1" dirty="0">
                <a:solidFill>
                  <a:srgbClr val="000000"/>
                </a:solidFill>
                <a:latin typeface="Petrona Bold" pitchFamily="34" charset="0"/>
                <a:ea typeface="Petrona Bold" pitchFamily="34" charset="-122"/>
                <a:cs typeface="Petrona Bold" pitchFamily="34" charset="-120"/>
              </a:rPr>
              <a:t>Value delivery earns results. </a:t>
            </a:r>
          </a:p>
          <a:p>
            <a:pPr marL="0" indent="0" algn="l">
              <a:lnSpc>
                <a:spcPts val="7050"/>
              </a:lnSpc>
              <a:buNone/>
            </a:pPr>
            <a:r>
              <a:rPr lang="en-US" sz="5650" b="1" dirty="0">
                <a:solidFill>
                  <a:srgbClr val="000000"/>
                </a:solidFill>
                <a:latin typeface="Petrona Bold" pitchFamily="34" charset="0"/>
                <a:ea typeface="Petrona Bold" pitchFamily="34" charset="-122"/>
                <a:cs typeface="Petrona Bold" pitchFamily="34" charset="-120"/>
              </a:rPr>
              <a:t>Value recognition earns reputation.</a:t>
            </a:r>
            <a:endParaRPr lang="en-US" sz="5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076563"/>
            <a:ext cx="13042821" cy="651272"/>
          </a:xfrm>
          <a:prstGeom prst="rect">
            <a:avLst/>
          </a:prstGeom>
          <a:noFill/>
          <a:ln/>
        </p:spPr>
        <p:txBody>
          <a:bodyPr wrap="none" lIns="0" tIns="0" rIns="0" bIns="0" rtlCol="0" anchor="t"/>
          <a:lstStyle/>
          <a:p>
            <a:pPr marL="0" indent="0" algn="l">
              <a:lnSpc>
                <a:spcPts val="5100"/>
              </a:lnSpc>
              <a:buNone/>
            </a:pPr>
            <a:r>
              <a:rPr lang="en-US" sz="4400" b="1" dirty="0">
                <a:solidFill>
                  <a:srgbClr val="000000"/>
                </a:solidFill>
                <a:latin typeface="Arial" panose="020B0604020202020204" pitchFamily="34" charset="0"/>
                <a:ea typeface="Petrona Bold" pitchFamily="34" charset="-122"/>
                <a:cs typeface="Arial" panose="020B0604020202020204" pitchFamily="34" charset="0"/>
              </a:rPr>
              <a:t>Comparing the Two Critical Steps</a:t>
            </a:r>
            <a:endParaRPr lang="en-US" sz="4400" dirty="0">
              <a:latin typeface="Arial" panose="020B0604020202020204" pitchFamily="34" charset="0"/>
              <a:cs typeface="Arial" panose="020B0604020202020204" pitchFamily="34" charset="0"/>
            </a:endParaRPr>
          </a:p>
        </p:txBody>
      </p:sp>
      <p:sp>
        <p:nvSpPr>
          <p:cNvPr id="3" name="Shape 1"/>
          <p:cNvSpPr/>
          <p:nvPr/>
        </p:nvSpPr>
        <p:spPr>
          <a:xfrm>
            <a:off x="793790" y="2124670"/>
            <a:ext cx="13042821" cy="5028367"/>
          </a:xfrm>
          <a:prstGeom prst="roundRect">
            <a:avLst>
              <a:gd name="adj" fmla="val 1658"/>
            </a:avLst>
          </a:prstGeom>
          <a:noFill/>
          <a:ln w="7620">
            <a:solidFill>
              <a:srgbClr val="000000">
                <a:alpha val="8000"/>
              </a:srgbClr>
            </a:solidFill>
            <a:prstDash val="solid"/>
          </a:ln>
        </p:spPr>
        <p:txBody>
          <a:bodyPr/>
          <a:lstStyle/>
          <a:p>
            <a:endParaRPr lang="en-US" sz="2400">
              <a:latin typeface="Arial" panose="020B0604020202020204" pitchFamily="34" charset="0"/>
              <a:cs typeface="Arial" panose="020B0604020202020204" pitchFamily="34" charset="0"/>
            </a:endParaRPr>
          </a:p>
        </p:txBody>
      </p:sp>
      <p:sp>
        <p:nvSpPr>
          <p:cNvPr id="4" name="Shape 2"/>
          <p:cNvSpPr/>
          <p:nvPr/>
        </p:nvSpPr>
        <p:spPr>
          <a:xfrm>
            <a:off x="801410" y="2132290"/>
            <a:ext cx="13027581" cy="570905"/>
          </a:xfrm>
          <a:prstGeom prst="rect">
            <a:avLst/>
          </a:prstGeom>
          <a:solidFill>
            <a:srgbClr val="FFFFFF">
              <a:alpha val="4000"/>
            </a:srgbClr>
          </a:solidFill>
          <a:ln/>
        </p:spPr>
        <p:txBody>
          <a:bodyPr/>
          <a:lstStyle/>
          <a:p>
            <a:endParaRPr lang="en-US" sz="2400">
              <a:latin typeface="Arial" panose="020B0604020202020204" pitchFamily="34" charset="0"/>
              <a:cs typeface="Arial" panose="020B0604020202020204" pitchFamily="34" charset="0"/>
            </a:endParaRPr>
          </a:p>
        </p:txBody>
      </p:sp>
      <p:sp>
        <p:nvSpPr>
          <p:cNvPr id="5" name="Text 3"/>
          <p:cNvSpPr/>
          <p:nvPr/>
        </p:nvSpPr>
        <p:spPr>
          <a:xfrm>
            <a:off x="1000006" y="2258973"/>
            <a:ext cx="2856309" cy="317540"/>
          </a:xfrm>
          <a:prstGeom prst="rect">
            <a:avLst/>
          </a:prstGeom>
          <a:noFill/>
          <a:ln/>
        </p:spPr>
        <p:txBody>
          <a:bodyPr wrap="non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Aspect</a:t>
            </a:r>
            <a:endParaRPr lang="en-US" dirty="0">
              <a:latin typeface="Arial" panose="020B0604020202020204" pitchFamily="34" charset="0"/>
              <a:cs typeface="Arial" panose="020B0604020202020204" pitchFamily="34" charset="0"/>
            </a:endParaRPr>
          </a:p>
        </p:txBody>
      </p:sp>
      <p:sp>
        <p:nvSpPr>
          <p:cNvPr id="6" name="Text 4"/>
          <p:cNvSpPr/>
          <p:nvPr/>
        </p:nvSpPr>
        <p:spPr>
          <a:xfrm>
            <a:off x="4260652" y="2258973"/>
            <a:ext cx="4480917" cy="317540"/>
          </a:xfrm>
          <a:prstGeom prst="rect">
            <a:avLst/>
          </a:prstGeom>
          <a:noFill/>
          <a:ln/>
        </p:spPr>
        <p:txBody>
          <a:bodyPr wrap="non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Step 9: Value Delivery</a:t>
            </a:r>
            <a:endParaRPr lang="en-US" dirty="0">
              <a:latin typeface="Arial" panose="020B0604020202020204" pitchFamily="34" charset="0"/>
              <a:cs typeface="Arial" panose="020B0604020202020204" pitchFamily="34" charset="0"/>
            </a:endParaRPr>
          </a:p>
        </p:txBody>
      </p:sp>
      <p:sp>
        <p:nvSpPr>
          <p:cNvPr id="7" name="Text 5"/>
          <p:cNvSpPr/>
          <p:nvPr/>
        </p:nvSpPr>
        <p:spPr>
          <a:xfrm>
            <a:off x="9145905" y="2258973"/>
            <a:ext cx="4484727" cy="317540"/>
          </a:xfrm>
          <a:prstGeom prst="rect">
            <a:avLst/>
          </a:prstGeom>
          <a:noFill/>
          <a:ln/>
        </p:spPr>
        <p:txBody>
          <a:bodyPr wrap="non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Step 10: Value Recognition</a:t>
            </a:r>
            <a:endParaRPr lang="en-US" dirty="0">
              <a:latin typeface="Arial" panose="020B0604020202020204" pitchFamily="34" charset="0"/>
              <a:cs typeface="Arial" panose="020B0604020202020204" pitchFamily="34" charset="0"/>
            </a:endParaRPr>
          </a:p>
        </p:txBody>
      </p:sp>
      <p:sp>
        <p:nvSpPr>
          <p:cNvPr id="8" name="Shape 6"/>
          <p:cNvSpPr/>
          <p:nvPr/>
        </p:nvSpPr>
        <p:spPr>
          <a:xfrm>
            <a:off x="801410" y="2703195"/>
            <a:ext cx="13027581" cy="888444"/>
          </a:xfrm>
          <a:prstGeom prst="rect">
            <a:avLst/>
          </a:prstGeom>
          <a:solidFill>
            <a:srgbClr val="000000">
              <a:alpha val="4000"/>
            </a:srgbClr>
          </a:solidFill>
          <a:ln/>
        </p:spPr>
        <p:txBody>
          <a:bodyPr/>
          <a:lstStyle/>
          <a:p>
            <a:endParaRPr lang="en-US" sz="2400">
              <a:latin typeface="Arial" panose="020B0604020202020204" pitchFamily="34" charset="0"/>
              <a:cs typeface="Arial" panose="020B0604020202020204" pitchFamily="34" charset="0"/>
            </a:endParaRPr>
          </a:p>
        </p:txBody>
      </p:sp>
      <p:sp>
        <p:nvSpPr>
          <p:cNvPr id="9" name="Text 7"/>
          <p:cNvSpPr/>
          <p:nvPr/>
        </p:nvSpPr>
        <p:spPr>
          <a:xfrm>
            <a:off x="1000006" y="2829878"/>
            <a:ext cx="2856309" cy="317540"/>
          </a:xfrm>
          <a:prstGeom prst="rect">
            <a:avLst/>
          </a:prstGeom>
          <a:noFill/>
          <a:ln/>
        </p:spPr>
        <p:txBody>
          <a:bodyPr wrap="non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Purpose</a:t>
            </a:r>
            <a:endParaRPr lang="en-US" dirty="0">
              <a:latin typeface="Arial" panose="020B0604020202020204" pitchFamily="34" charset="0"/>
              <a:cs typeface="Arial" panose="020B0604020202020204" pitchFamily="34" charset="0"/>
            </a:endParaRPr>
          </a:p>
        </p:txBody>
      </p:sp>
      <p:sp>
        <p:nvSpPr>
          <p:cNvPr id="10" name="Text 8"/>
          <p:cNvSpPr/>
          <p:nvPr/>
        </p:nvSpPr>
        <p:spPr>
          <a:xfrm>
            <a:off x="4260652" y="2829878"/>
            <a:ext cx="4480917"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Achieve measurable results and business outcomes</a:t>
            </a:r>
            <a:endParaRPr lang="en-US" dirty="0">
              <a:latin typeface="Arial" panose="020B0604020202020204" pitchFamily="34" charset="0"/>
              <a:cs typeface="Arial" panose="020B0604020202020204" pitchFamily="34" charset="0"/>
            </a:endParaRPr>
          </a:p>
        </p:txBody>
      </p:sp>
      <p:sp>
        <p:nvSpPr>
          <p:cNvPr id="11" name="Text 9"/>
          <p:cNvSpPr/>
          <p:nvPr/>
        </p:nvSpPr>
        <p:spPr>
          <a:xfrm>
            <a:off x="9145905" y="2829878"/>
            <a:ext cx="4484727"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Ensure results are understood, acknowledged, and valued</a:t>
            </a:r>
            <a:endParaRPr lang="en-US" dirty="0">
              <a:latin typeface="Arial" panose="020B0604020202020204" pitchFamily="34" charset="0"/>
              <a:cs typeface="Arial" panose="020B0604020202020204" pitchFamily="34" charset="0"/>
            </a:endParaRPr>
          </a:p>
        </p:txBody>
      </p:sp>
      <p:sp>
        <p:nvSpPr>
          <p:cNvPr id="12" name="Shape 10"/>
          <p:cNvSpPr/>
          <p:nvPr/>
        </p:nvSpPr>
        <p:spPr>
          <a:xfrm>
            <a:off x="801410" y="3591639"/>
            <a:ext cx="13027581" cy="888444"/>
          </a:xfrm>
          <a:prstGeom prst="rect">
            <a:avLst/>
          </a:prstGeom>
          <a:solidFill>
            <a:srgbClr val="FFFFFF">
              <a:alpha val="4000"/>
            </a:srgbClr>
          </a:solidFill>
          <a:ln/>
        </p:spPr>
        <p:txBody>
          <a:bodyPr/>
          <a:lstStyle/>
          <a:p>
            <a:endParaRPr lang="en-US" sz="2400">
              <a:latin typeface="Arial" panose="020B0604020202020204" pitchFamily="34" charset="0"/>
              <a:cs typeface="Arial" panose="020B0604020202020204" pitchFamily="34" charset="0"/>
            </a:endParaRPr>
          </a:p>
        </p:txBody>
      </p:sp>
      <p:sp>
        <p:nvSpPr>
          <p:cNvPr id="13" name="Text 11"/>
          <p:cNvSpPr/>
          <p:nvPr/>
        </p:nvSpPr>
        <p:spPr>
          <a:xfrm>
            <a:off x="1000006" y="3718322"/>
            <a:ext cx="2856309" cy="317540"/>
          </a:xfrm>
          <a:prstGeom prst="rect">
            <a:avLst/>
          </a:prstGeom>
          <a:noFill/>
          <a:ln/>
        </p:spPr>
        <p:txBody>
          <a:bodyPr wrap="non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Focus Area</a:t>
            </a:r>
            <a:endParaRPr lang="en-US" dirty="0">
              <a:latin typeface="Arial" panose="020B0604020202020204" pitchFamily="34" charset="0"/>
              <a:cs typeface="Arial" panose="020B0604020202020204" pitchFamily="34" charset="0"/>
            </a:endParaRPr>
          </a:p>
        </p:txBody>
      </p:sp>
      <p:sp>
        <p:nvSpPr>
          <p:cNvPr id="14" name="Text 12"/>
          <p:cNvSpPr/>
          <p:nvPr/>
        </p:nvSpPr>
        <p:spPr>
          <a:xfrm>
            <a:off x="4260652" y="3718322"/>
            <a:ext cx="4480917" cy="317540"/>
          </a:xfrm>
          <a:prstGeom prst="rect">
            <a:avLst/>
          </a:prstGeom>
          <a:noFill/>
          <a:ln/>
        </p:spPr>
        <p:txBody>
          <a:bodyPr wrap="non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Execution, outcomes, performance metrics</a:t>
            </a:r>
            <a:endParaRPr lang="en-US" dirty="0">
              <a:latin typeface="Arial" panose="020B0604020202020204" pitchFamily="34" charset="0"/>
              <a:cs typeface="Arial" panose="020B0604020202020204" pitchFamily="34" charset="0"/>
            </a:endParaRPr>
          </a:p>
        </p:txBody>
      </p:sp>
      <p:sp>
        <p:nvSpPr>
          <p:cNvPr id="15" name="Text 13"/>
          <p:cNvSpPr/>
          <p:nvPr/>
        </p:nvSpPr>
        <p:spPr>
          <a:xfrm>
            <a:off x="9145905" y="3718322"/>
            <a:ext cx="4484727"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Communication, visibility, stakeholder perception</a:t>
            </a:r>
            <a:endParaRPr lang="en-US" dirty="0">
              <a:latin typeface="Arial" panose="020B0604020202020204" pitchFamily="34" charset="0"/>
              <a:cs typeface="Arial" panose="020B0604020202020204" pitchFamily="34" charset="0"/>
            </a:endParaRPr>
          </a:p>
        </p:txBody>
      </p:sp>
      <p:sp>
        <p:nvSpPr>
          <p:cNvPr id="16" name="Shape 14"/>
          <p:cNvSpPr/>
          <p:nvPr/>
        </p:nvSpPr>
        <p:spPr>
          <a:xfrm>
            <a:off x="801410" y="4480084"/>
            <a:ext cx="13027581" cy="888444"/>
          </a:xfrm>
          <a:prstGeom prst="rect">
            <a:avLst/>
          </a:prstGeom>
          <a:solidFill>
            <a:srgbClr val="000000">
              <a:alpha val="4000"/>
            </a:srgbClr>
          </a:solidFill>
          <a:ln/>
        </p:spPr>
        <p:txBody>
          <a:bodyPr/>
          <a:lstStyle/>
          <a:p>
            <a:endParaRPr lang="en-US" sz="2400">
              <a:latin typeface="Arial" panose="020B0604020202020204" pitchFamily="34" charset="0"/>
              <a:cs typeface="Arial" panose="020B0604020202020204" pitchFamily="34" charset="0"/>
            </a:endParaRPr>
          </a:p>
        </p:txBody>
      </p:sp>
      <p:sp>
        <p:nvSpPr>
          <p:cNvPr id="17" name="Text 15"/>
          <p:cNvSpPr/>
          <p:nvPr/>
        </p:nvSpPr>
        <p:spPr>
          <a:xfrm>
            <a:off x="1000006" y="4606766"/>
            <a:ext cx="2856309" cy="317540"/>
          </a:xfrm>
          <a:prstGeom prst="rect">
            <a:avLst/>
          </a:prstGeom>
          <a:noFill/>
          <a:ln/>
        </p:spPr>
        <p:txBody>
          <a:bodyPr wrap="non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Ownership</a:t>
            </a:r>
            <a:endParaRPr lang="en-US" dirty="0">
              <a:latin typeface="Arial" panose="020B0604020202020204" pitchFamily="34" charset="0"/>
              <a:cs typeface="Arial" panose="020B0604020202020204" pitchFamily="34" charset="0"/>
            </a:endParaRPr>
          </a:p>
        </p:txBody>
      </p:sp>
      <p:sp>
        <p:nvSpPr>
          <p:cNvPr id="18" name="Text 16"/>
          <p:cNvSpPr/>
          <p:nvPr/>
        </p:nvSpPr>
        <p:spPr>
          <a:xfrm>
            <a:off x="4260652" y="4606766"/>
            <a:ext cx="4480917" cy="317540"/>
          </a:xfrm>
          <a:prstGeom prst="rect">
            <a:avLst/>
          </a:prstGeom>
          <a:noFill/>
          <a:ln/>
        </p:spPr>
        <p:txBody>
          <a:bodyPr wrap="non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PMO teams delivering services and processes</a:t>
            </a:r>
            <a:endParaRPr lang="en-US" dirty="0">
              <a:latin typeface="Arial" panose="020B0604020202020204" pitchFamily="34" charset="0"/>
              <a:cs typeface="Arial" panose="020B0604020202020204" pitchFamily="34" charset="0"/>
            </a:endParaRPr>
          </a:p>
        </p:txBody>
      </p:sp>
      <p:sp>
        <p:nvSpPr>
          <p:cNvPr id="19" name="Text 17"/>
          <p:cNvSpPr/>
          <p:nvPr/>
        </p:nvSpPr>
        <p:spPr>
          <a:xfrm>
            <a:off x="9145905" y="4606766"/>
            <a:ext cx="4484727"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PMO leadership communicating impact and insights</a:t>
            </a:r>
            <a:endParaRPr lang="en-US" dirty="0">
              <a:latin typeface="Arial" panose="020B0604020202020204" pitchFamily="34" charset="0"/>
              <a:cs typeface="Arial" panose="020B0604020202020204" pitchFamily="34" charset="0"/>
            </a:endParaRPr>
          </a:p>
        </p:txBody>
      </p:sp>
      <p:sp>
        <p:nvSpPr>
          <p:cNvPr id="20" name="Shape 18"/>
          <p:cNvSpPr/>
          <p:nvPr/>
        </p:nvSpPr>
        <p:spPr>
          <a:xfrm>
            <a:off x="801410" y="5368528"/>
            <a:ext cx="13027581" cy="888444"/>
          </a:xfrm>
          <a:prstGeom prst="rect">
            <a:avLst/>
          </a:prstGeom>
          <a:solidFill>
            <a:srgbClr val="FFFFFF">
              <a:alpha val="4000"/>
            </a:srgbClr>
          </a:solidFill>
          <a:ln/>
        </p:spPr>
        <p:txBody>
          <a:bodyPr/>
          <a:lstStyle/>
          <a:p>
            <a:endParaRPr lang="en-US" sz="2400">
              <a:latin typeface="Arial" panose="020B0604020202020204" pitchFamily="34" charset="0"/>
              <a:cs typeface="Arial" panose="020B0604020202020204" pitchFamily="34" charset="0"/>
            </a:endParaRPr>
          </a:p>
        </p:txBody>
      </p:sp>
      <p:sp>
        <p:nvSpPr>
          <p:cNvPr id="21" name="Text 19"/>
          <p:cNvSpPr/>
          <p:nvPr/>
        </p:nvSpPr>
        <p:spPr>
          <a:xfrm>
            <a:off x="1000006" y="5495211"/>
            <a:ext cx="2856309" cy="317540"/>
          </a:xfrm>
          <a:prstGeom prst="rect">
            <a:avLst/>
          </a:prstGeom>
          <a:noFill/>
          <a:ln/>
        </p:spPr>
        <p:txBody>
          <a:bodyPr wrap="non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Output Examples</a:t>
            </a:r>
            <a:endParaRPr lang="en-US" dirty="0">
              <a:latin typeface="Arial" panose="020B0604020202020204" pitchFamily="34" charset="0"/>
              <a:cs typeface="Arial" panose="020B0604020202020204" pitchFamily="34" charset="0"/>
            </a:endParaRPr>
          </a:p>
        </p:txBody>
      </p:sp>
      <p:sp>
        <p:nvSpPr>
          <p:cNvPr id="22" name="Text 20"/>
          <p:cNvSpPr/>
          <p:nvPr/>
        </p:nvSpPr>
        <p:spPr>
          <a:xfrm>
            <a:off x="4260652" y="5495211"/>
            <a:ext cx="4480917"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Benefits realized, improved KPIs, successful project outcomes</a:t>
            </a:r>
            <a:endParaRPr lang="en-US" dirty="0">
              <a:latin typeface="Arial" panose="020B0604020202020204" pitchFamily="34" charset="0"/>
              <a:cs typeface="Arial" panose="020B0604020202020204" pitchFamily="34" charset="0"/>
            </a:endParaRPr>
          </a:p>
        </p:txBody>
      </p:sp>
      <p:sp>
        <p:nvSpPr>
          <p:cNvPr id="23" name="Text 21"/>
          <p:cNvSpPr/>
          <p:nvPr/>
        </p:nvSpPr>
        <p:spPr>
          <a:xfrm>
            <a:off x="9145905" y="5495211"/>
            <a:ext cx="4484727"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Executive reports, success stories, PMO scorecards, satisfaction surveys</a:t>
            </a:r>
            <a:endParaRPr lang="en-US" dirty="0">
              <a:latin typeface="Arial" panose="020B0604020202020204" pitchFamily="34" charset="0"/>
              <a:cs typeface="Arial" panose="020B0604020202020204" pitchFamily="34" charset="0"/>
            </a:endParaRPr>
          </a:p>
        </p:txBody>
      </p:sp>
      <p:sp>
        <p:nvSpPr>
          <p:cNvPr id="24" name="Shape 22"/>
          <p:cNvSpPr/>
          <p:nvPr/>
        </p:nvSpPr>
        <p:spPr>
          <a:xfrm>
            <a:off x="801410" y="6256973"/>
            <a:ext cx="13027581" cy="888444"/>
          </a:xfrm>
          <a:prstGeom prst="rect">
            <a:avLst/>
          </a:prstGeom>
          <a:solidFill>
            <a:srgbClr val="000000">
              <a:alpha val="4000"/>
            </a:srgbClr>
          </a:solidFill>
          <a:ln/>
        </p:spPr>
        <p:txBody>
          <a:bodyPr/>
          <a:lstStyle/>
          <a:p>
            <a:endParaRPr lang="en-US" sz="2400">
              <a:latin typeface="Arial" panose="020B0604020202020204" pitchFamily="34" charset="0"/>
              <a:cs typeface="Arial" panose="020B0604020202020204" pitchFamily="34" charset="0"/>
            </a:endParaRPr>
          </a:p>
        </p:txBody>
      </p:sp>
      <p:sp>
        <p:nvSpPr>
          <p:cNvPr id="25" name="Text 23"/>
          <p:cNvSpPr/>
          <p:nvPr/>
        </p:nvSpPr>
        <p:spPr>
          <a:xfrm>
            <a:off x="1000006" y="6383655"/>
            <a:ext cx="2856309" cy="317540"/>
          </a:xfrm>
          <a:prstGeom prst="rect">
            <a:avLst/>
          </a:prstGeom>
          <a:noFill/>
          <a:ln/>
        </p:spPr>
        <p:txBody>
          <a:bodyPr wrap="none" lIns="0" tIns="0" rIns="0" bIns="0" rtlCol="0" anchor="t"/>
          <a:lstStyle/>
          <a:p>
            <a:pPr marL="0" indent="0" algn="l">
              <a:lnSpc>
                <a:spcPts val="2500"/>
              </a:lnSpc>
              <a:buNone/>
            </a:pPr>
            <a:r>
              <a:rPr lang="en-US" b="1" dirty="0">
                <a:solidFill>
                  <a:srgbClr val="272525"/>
                </a:solidFill>
                <a:latin typeface="Arial" panose="020B0604020202020204" pitchFamily="34" charset="0"/>
                <a:ea typeface="Inter" pitchFamily="34" charset="-122"/>
                <a:cs typeface="Arial" panose="020B0604020202020204" pitchFamily="34" charset="0"/>
              </a:rPr>
              <a:t>Goal</a:t>
            </a:r>
            <a:endParaRPr lang="en-US" dirty="0">
              <a:latin typeface="Arial" panose="020B0604020202020204" pitchFamily="34" charset="0"/>
              <a:cs typeface="Arial" panose="020B0604020202020204" pitchFamily="34" charset="0"/>
            </a:endParaRPr>
          </a:p>
        </p:txBody>
      </p:sp>
      <p:sp>
        <p:nvSpPr>
          <p:cNvPr id="26" name="Text 24"/>
          <p:cNvSpPr/>
          <p:nvPr/>
        </p:nvSpPr>
        <p:spPr>
          <a:xfrm>
            <a:off x="4260652" y="6383655"/>
            <a:ext cx="4480917" cy="317540"/>
          </a:xfrm>
          <a:prstGeom prst="rect">
            <a:avLst/>
          </a:prstGeom>
          <a:noFill/>
          <a:ln/>
        </p:spPr>
        <p:txBody>
          <a:bodyPr wrap="non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Create organizational value</a:t>
            </a:r>
            <a:endParaRPr lang="en-US" dirty="0">
              <a:latin typeface="Arial" panose="020B0604020202020204" pitchFamily="34" charset="0"/>
              <a:cs typeface="Arial" panose="020B0604020202020204" pitchFamily="34" charset="0"/>
            </a:endParaRPr>
          </a:p>
        </p:txBody>
      </p:sp>
      <p:sp>
        <p:nvSpPr>
          <p:cNvPr id="27" name="Text 25"/>
          <p:cNvSpPr/>
          <p:nvPr/>
        </p:nvSpPr>
        <p:spPr>
          <a:xfrm>
            <a:off x="9145905" y="6383655"/>
            <a:ext cx="4484727"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Reinforce organizational trust and secure future support</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89" y="838319"/>
            <a:ext cx="9936639" cy="521017"/>
          </a:xfrm>
          <a:prstGeom prst="rect">
            <a:avLst/>
          </a:prstGeom>
          <a:noFill/>
          <a:ln/>
        </p:spPr>
        <p:txBody>
          <a:bodyPr wrap="none" lIns="0" tIns="0" rIns="0" bIns="0" rtlCol="0" anchor="t"/>
          <a:lstStyle/>
          <a:p>
            <a:pPr marL="0" indent="0" algn="l">
              <a:lnSpc>
                <a:spcPts val="4100"/>
              </a:lnSpc>
              <a:buNone/>
            </a:pPr>
            <a:r>
              <a:rPr lang="en-US" sz="3600" b="1" dirty="0">
                <a:solidFill>
                  <a:srgbClr val="000000"/>
                </a:solidFill>
                <a:latin typeface="Arial" panose="020B0604020202020204" pitchFamily="34" charset="0"/>
                <a:ea typeface="Petrona Bold" pitchFamily="34" charset="-122"/>
                <a:cs typeface="Arial" panose="020B0604020202020204" pitchFamily="34" charset="0"/>
              </a:rPr>
              <a:t>Why Value Recognition Is Often Overlooked</a:t>
            </a:r>
            <a:endParaRPr lang="en-US" sz="3600" dirty="0">
              <a:latin typeface="Arial" panose="020B0604020202020204" pitchFamily="34" charset="0"/>
              <a:cs typeface="Arial" panose="020B0604020202020204" pitchFamily="34" charset="0"/>
            </a:endParaRPr>
          </a:p>
        </p:txBody>
      </p:sp>
      <p:pic>
        <p:nvPicPr>
          <p:cNvPr id="4" name="Image 1" descr="preencoded.png"/>
          <p:cNvPicPr>
            <a:picLocks noChangeAspect="1"/>
          </p:cNvPicPr>
          <p:nvPr/>
        </p:nvPicPr>
        <p:blipFill>
          <a:blip r:embed="rId4"/>
          <a:stretch>
            <a:fillRect/>
          </a:stretch>
        </p:blipFill>
        <p:spPr>
          <a:xfrm>
            <a:off x="4451390" y="1656993"/>
            <a:ext cx="992267" cy="1476494"/>
          </a:xfrm>
          <a:prstGeom prst="rect">
            <a:avLst/>
          </a:prstGeom>
        </p:spPr>
      </p:pic>
      <p:sp>
        <p:nvSpPr>
          <p:cNvPr id="5" name="Text 1"/>
          <p:cNvSpPr/>
          <p:nvPr/>
        </p:nvSpPr>
        <p:spPr>
          <a:xfrm>
            <a:off x="5642014" y="1855351"/>
            <a:ext cx="8194595"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The Measurement Trap</a:t>
            </a:r>
            <a:endParaRPr lang="en-US" sz="2400" dirty="0">
              <a:latin typeface="Arial" panose="020B0604020202020204" pitchFamily="34" charset="0"/>
              <a:cs typeface="Arial" panose="020B0604020202020204" pitchFamily="34" charset="0"/>
            </a:endParaRPr>
          </a:p>
        </p:txBody>
      </p:sp>
      <p:sp>
        <p:nvSpPr>
          <p:cNvPr id="6" name="Text 2"/>
          <p:cNvSpPr/>
          <p:nvPr/>
        </p:nvSpPr>
        <p:spPr>
          <a:xfrm>
            <a:off x="5642015" y="2300049"/>
            <a:ext cx="8194596"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Many PMOs stop at Step 9—they diligently measure results but fail to socialize them effectively across the organization.</a:t>
            </a:r>
            <a:endParaRPr lang="en-US" dirty="0">
              <a:latin typeface="Arial" panose="020B0604020202020204" pitchFamily="34" charset="0"/>
              <a:cs typeface="Arial" panose="020B0604020202020204" pitchFamily="34" charset="0"/>
            </a:endParaRPr>
          </a:p>
        </p:txBody>
      </p:sp>
      <p:pic>
        <p:nvPicPr>
          <p:cNvPr id="7" name="Image 2" descr="preencoded.png"/>
          <p:cNvPicPr>
            <a:picLocks noChangeAspect="1"/>
          </p:cNvPicPr>
          <p:nvPr/>
        </p:nvPicPr>
        <p:blipFill>
          <a:blip r:embed="rId5"/>
          <a:stretch>
            <a:fillRect/>
          </a:stretch>
        </p:blipFill>
        <p:spPr>
          <a:xfrm>
            <a:off x="4451390" y="3133487"/>
            <a:ext cx="992267" cy="1476494"/>
          </a:xfrm>
          <a:prstGeom prst="rect">
            <a:avLst/>
          </a:prstGeom>
        </p:spPr>
      </p:pic>
      <p:sp>
        <p:nvSpPr>
          <p:cNvPr id="8" name="Text 3"/>
          <p:cNvSpPr/>
          <p:nvPr/>
        </p:nvSpPr>
        <p:spPr>
          <a:xfrm>
            <a:off x="5642015" y="3331845"/>
            <a:ext cx="8107036"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The Invisibility Problem</a:t>
            </a:r>
            <a:endParaRPr lang="en-US" sz="2400" dirty="0">
              <a:latin typeface="Arial" panose="020B0604020202020204" pitchFamily="34" charset="0"/>
              <a:cs typeface="Arial" panose="020B0604020202020204" pitchFamily="34" charset="0"/>
            </a:endParaRPr>
          </a:p>
        </p:txBody>
      </p:sp>
      <p:sp>
        <p:nvSpPr>
          <p:cNvPr id="9" name="Text 4"/>
          <p:cNvSpPr/>
          <p:nvPr/>
        </p:nvSpPr>
        <p:spPr>
          <a:xfrm>
            <a:off x="5642015" y="3776543"/>
            <a:ext cx="8194596"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Without Step 10, even genuine success goes unnoticed. Stakeholders assume "projects are running fine" without recognizing the PMO's pivotal role.</a:t>
            </a:r>
            <a:endParaRPr lang="en-US" dirty="0">
              <a:latin typeface="Arial" panose="020B0604020202020204" pitchFamily="34" charset="0"/>
              <a:cs typeface="Arial" panose="020B0604020202020204" pitchFamily="34" charset="0"/>
            </a:endParaRPr>
          </a:p>
        </p:txBody>
      </p:sp>
      <p:pic>
        <p:nvPicPr>
          <p:cNvPr id="10" name="Image 3" descr="preencoded.png"/>
          <p:cNvPicPr>
            <a:picLocks noChangeAspect="1"/>
          </p:cNvPicPr>
          <p:nvPr/>
        </p:nvPicPr>
        <p:blipFill>
          <a:blip r:embed="rId6"/>
          <a:stretch>
            <a:fillRect/>
          </a:stretch>
        </p:blipFill>
        <p:spPr>
          <a:xfrm>
            <a:off x="4451390" y="4609981"/>
            <a:ext cx="992267" cy="1476494"/>
          </a:xfrm>
          <a:prstGeom prst="rect">
            <a:avLst/>
          </a:prstGeom>
        </p:spPr>
      </p:pic>
      <p:sp>
        <p:nvSpPr>
          <p:cNvPr id="11" name="Text 5"/>
          <p:cNvSpPr/>
          <p:nvPr/>
        </p:nvSpPr>
        <p:spPr>
          <a:xfrm>
            <a:off x="5642015" y="4808339"/>
            <a:ext cx="8107036" cy="325636"/>
          </a:xfrm>
          <a:prstGeom prst="rect">
            <a:avLst/>
          </a:prstGeom>
          <a:noFill/>
          <a:ln/>
        </p:spPr>
        <p:txBody>
          <a:bodyPr wrap="none" lIns="0" tIns="0" rIns="0" bIns="0" rtlCol="0" anchor="t"/>
          <a:lstStyle/>
          <a:p>
            <a:pPr marL="0" indent="0" algn="l">
              <a:lnSpc>
                <a:spcPts val="2550"/>
              </a:lnSpc>
              <a:buNone/>
            </a:pPr>
            <a:r>
              <a:rPr lang="en-US" sz="2400" b="1" dirty="0">
                <a:solidFill>
                  <a:srgbClr val="272525"/>
                </a:solidFill>
                <a:latin typeface="Arial" panose="020B0604020202020204" pitchFamily="34" charset="0"/>
                <a:ea typeface="Petrona Bold" pitchFamily="34" charset="-122"/>
                <a:cs typeface="Arial" panose="020B0604020202020204" pitchFamily="34" charset="0"/>
              </a:rPr>
              <a:t>The Strategic Imperative</a:t>
            </a:r>
            <a:endParaRPr lang="en-US" sz="2400" dirty="0">
              <a:latin typeface="Arial" panose="020B0604020202020204" pitchFamily="34" charset="0"/>
              <a:cs typeface="Arial" panose="020B0604020202020204" pitchFamily="34" charset="0"/>
            </a:endParaRPr>
          </a:p>
        </p:txBody>
      </p:sp>
      <p:sp>
        <p:nvSpPr>
          <p:cNvPr id="12" name="Text 6"/>
          <p:cNvSpPr/>
          <p:nvPr/>
        </p:nvSpPr>
        <p:spPr>
          <a:xfrm>
            <a:off x="5642015" y="5253038"/>
            <a:ext cx="8194596"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Communication isn't vanity—it's survival strategy. Value unrecognized is value at risk of being defunded or eliminated.</a:t>
            </a:r>
            <a:endParaRPr lang="en-US" dirty="0">
              <a:latin typeface="Arial" panose="020B0604020202020204" pitchFamily="34" charset="0"/>
              <a:cs typeface="Arial" panose="020B0604020202020204" pitchFamily="34" charset="0"/>
            </a:endParaRPr>
          </a:p>
        </p:txBody>
      </p:sp>
      <p:sp>
        <p:nvSpPr>
          <p:cNvPr id="13" name="Text 7"/>
          <p:cNvSpPr/>
          <p:nvPr/>
        </p:nvSpPr>
        <p:spPr>
          <a:xfrm>
            <a:off x="4749046" y="6532959"/>
            <a:ext cx="9087564" cy="635079"/>
          </a:xfrm>
          <a:prstGeom prst="rect">
            <a:avLst/>
          </a:prstGeom>
          <a:noFill/>
          <a:ln/>
        </p:spPr>
        <p:txBody>
          <a:bodyPr wrap="square" lIns="0" tIns="0" rIns="0" bIns="0" rtlCol="0" anchor="t"/>
          <a:lstStyle/>
          <a:p>
            <a:pPr marL="0" indent="0" algn="l">
              <a:lnSpc>
                <a:spcPts val="2500"/>
              </a:lnSpc>
              <a:buNone/>
            </a:pPr>
            <a:r>
              <a:rPr lang="en-US" dirty="0">
                <a:solidFill>
                  <a:srgbClr val="272525"/>
                </a:solidFill>
                <a:latin typeface="Arial" panose="020B0604020202020204" pitchFamily="34" charset="0"/>
                <a:ea typeface="Inter" pitchFamily="34" charset="-122"/>
                <a:cs typeface="Arial" panose="020B0604020202020204" pitchFamily="34" charset="0"/>
              </a:rPr>
              <a:t>A PMO that delivers exceptional results but fails to communicate them effectively will struggle to maintain executive sponsorship and organizational investment.</a:t>
            </a:r>
            <a:endParaRPr lang="en-US" dirty="0">
              <a:latin typeface="Arial" panose="020B0604020202020204" pitchFamily="34" charset="0"/>
              <a:cs typeface="Arial" panose="020B0604020202020204" pitchFamily="34" charset="0"/>
            </a:endParaRPr>
          </a:p>
        </p:txBody>
      </p:sp>
      <p:sp>
        <p:nvSpPr>
          <p:cNvPr id="14" name="Shape 8"/>
          <p:cNvSpPr/>
          <p:nvPr/>
        </p:nvSpPr>
        <p:spPr>
          <a:xfrm>
            <a:off x="4451390" y="6309717"/>
            <a:ext cx="22860" cy="1081564"/>
          </a:xfrm>
          <a:prstGeom prst="rect">
            <a:avLst/>
          </a:prstGeom>
          <a:solidFill>
            <a:srgbClr val="007EBD"/>
          </a:solidFill>
          <a:ln/>
        </p:spPr>
        <p:txBody>
          <a:bodyPr/>
          <a:lstStyle/>
          <a:p>
            <a:endParaRPr lang="en-US" sz="200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1188</TotalTime>
  <Words>980</Words>
  <Application>Microsoft Office PowerPoint</Application>
  <PresentationFormat>Custom</PresentationFormat>
  <Paragraphs>100</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Petrona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8</cp:revision>
  <dcterms:created xsi:type="dcterms:W3CDTF">2025-10-13T22:12:03Z</dcterms:created>
  <dcterms:modified xsi:type="dcterms:W3CDTF">2025-10-14T18:01:48Z</dcterms:modified>
</cp:coreProperties>
</file>