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DM Sans Semi Bold" panose="020B0604020202020204" charset="0"/>
      <p:regular r:id="rId19"/>
    </p:embeddedFont>
    <p:embeddedFont>
      <p:font typeface="Inter Medium"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5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29753"/>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Microsoft Dynamics 365 for End-to-End Project Lifecycle Management</a:t>
            </a:r>
            <a:endParaRPr lang="en-US" sz="4450" dirty="0"/>
          </a:p>
        </p:txBody>
      </p:sp>
      <p:sp>
        <p:nvSpPr>
          <p:cNvPr id="4" name="Text 1"/>
          <p:cNvSpPr/>
          <p:nvPr/>
        </p:nvSpPr>
        <p:spPr>
          <a:xfrm>
            <a:off x="6280190" y="4296251"/>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Transform your project management approach with Microsoft Dynamics 365, the unified platform that connects teams, automates workflows, and provides complete visibility across every project phase.</a:t>
            </a:r>
            <a:endParaRPr lang="en-US" sz="1750" dirty="0"/>
          </a:p>
        </p:txBody>
      </p:sp>
      <p:sp>
        <p:nvSpPr>
          <p:cNvPr id="5" name="Shape 2"/>
          <p:cNvSpPr/>
          <p:nvPr/>
        </p:nvSpPr>
        <p:spPr>
          <a:xfrm>
            <a:off x="6280190" y="601991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9131" y="6152555"/>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7" name="Text 4"/>
          <p:cNvSpPr/>
          <p:nvPr/>
        </p:nvSpPr>
        <p:spPr>
          <a:xfrm>
            <a:off x="6756440" y="6003012"/>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464646"/>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002149"/>
            <a:ext cx="7642146"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Financial Management Capabilities</a:t>
            </a:r>
            <a:endParaRPr lang="en-US" sz="3550" dirty="0"/>
          </a:p>
        </p:txBody>
      </p:sp>
      <p:sp>
        <p:nvSpPr>
          <p:cNvPr id="4" name="Text 1"/>
          <p:cNvSpPr/>
          <p:nvPr/>
        </p:nvSpPr>
        <p:spPr>
          <a:xfrm>
            <a:off x="793790" y="1937623"/>
            <a:ext cx="4522470"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100%</a:t>
            </a:r>
            <a:endParaRPr lang="en-US" sz="5850" dirty="0"/>
          </a:p>
        </p:txBody>
      </p:sp>
      <p:sp>
        <p:nvSpPr>
          <p:cNvPr id="5" name="Text 2"/>
          <p:cNvSpPr/>
          <p:nvPr/>
        </p:nvSpPr>
        <p:spPr>
          <a:xfrm>
            <a:off x="1637348" y="296941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Invoice Accuracy</a:t>
            </a:r>
            <a:endParaRPr lang="en-US" sz="2200" dirty="0"/>
          </a:p>
        </p:txBody>
      </p:sp>
      <p:sp>
        <p:nvSpPr>
          <p:cNvPr id="6" name="Text 3"/>
          <p:cNvSpPr/>
          <p:nvPr/>
        </p:nvSpPr>
        <p:spPr>
          <a:xfrm>
            <a:off x="793790" y="3459837"/>
            <a:ext cx="4522470"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Automated time and material billing based on actual project activities</a:t>
            </a:r>
            <a:endParaRPr lang="en-US" sz="1750" dirty="0"/>
          </a:p>
        </p:txBody>
      </p:sp>
      <p:sp>
        <p:nvSpPr>
          <p:cNvPr id="7" name="Text 4"/>
          <p:cNvSpPr/>
          <p:nvPr/>
        </p:nvSpPr>
        <p:spPr>
          <a:xfrm>
            <a:off x="5656421" y="1937623"/>
            <a:ext cx="4522589"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24/7</a:t>
            </a:r>
            <a:endParaRPr lang="en-US" sz="5850" dirty="0"/>
          </a:p>
        </p:txBody>
      </p:sp>
      <p:sp>
        <p:nvSpPr>
          <p:cNvPr id="8" name="Text 5"/>
          <p:cNvSpPr/>
          <p:nvPr/>
        </p:nvSpPr>
        <p:spPr>
          <a:xfrm>
            <a:off x="6500098" y="296941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Financial Visibility</a:t>
            </a:r>
            <a:endParaRPr lang="en-US" sz="2200" dirty="0"/>
          </a:p>
        </p:txBody>
      </p:sp>
      <p:sp>
        <p:nvSpPr>
          <p:cNvPr id="9" name="Text 6"/>
          <p:cNvSpPr/>
          <p:nvPr/>
        </p:nvSpPr>
        <p:spPr>
          <a:xfrm>
            <a:off x="5656421" y="3459837"/>
            <a:ext cx="4522589"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Real-time access to budget performance metrics</a:t>
            </a:r>
            <a:endParaRPr lang="en-US" sz="1750" dirty="0"/>
          </a:p>
        </p:txBody>
      </p:sp>
      <p:sp>
        <p:nvSpPr>
          <p:cNvPr id="10" name="Text 7"/>
          <p:cNvSpPr/>
          <p:nvPr/>
        </p:nvSpPr>
        <p:spPr>
          <a:xfrm>
            <a:off x="793790" y="4979432"/>
            <a:ext cx="4522470"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15%</a:t>
            </a:r>
            <a:endParaRPr lang="en-US" sz="5850" dirty="0"/>
          </a:p>
        </p:txBody>
      </p:sp>
      <p:sp>
        <p:nvSpPr>
          <p:cNvPr id="11" name="Text 8"/>
          <p:cNvSpPr/>
          <p:nvPr/>
        </p:nvSpPr>
        <p:spPr>
          <a:xfrm>
            <a:off x="1637348" y="601122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Cost Reduction</a:t>
            </a:r>
            <a:endParaRPr lang="en-US" sz="2200" dirty="0"/>
          </a:p>
        </p:txBody>
      </p:sp>
      <p:sp>
        <p:nvSpPr>
          <p:cNvPr id="12" name="Text 9"/>
          <p:cNvSpPr/>
          <p:nvPr/>
        </p:nvSpPr>
        <p:spPr>
          <a:xfrm>
            <a:off x="793790" y="6501646"/>
            <a:ext cx="4522470"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Average improved margin through better financial controls</a:t>
            </a:r>
            <a:endParaRPr lang="en-US" sz="1750" dirty="0"/>
          </a:p>
        </p:txBody>
      </p:sp>
      <p:sp>
        <p:nvSpPr>
          <p:cNvPr id="13" name="Text 10"/>
          <p:cNvSpPr/>
          <p:nvPr/>
        </p:nvSpPr>
        <p:spPr>
          <a:xfrm>
            <a:off x="5656421" y="4979432"/>
            <a:ext cx="4522589"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60%</a:t>
            </a:r>
            <a:endParaRPr lang="en-US" sz="5850" dirty="0"/>
          </a:p>
        </p:txBody>
      </p:sp>
      <p:sp>
        <p:nvSpPr>
          <p:cNvPr id="14" name="Text 11"/>
          <p:cNvSpPr/>
          <p:nvPr/>
        </p:nvSpPr>
        <p:spPr>
          <a:xfrm>
            <a:off x="6500098" y="601122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Faster Billing</a:t>
            </a:r>
            <a:endParaRPr lang="en-US" sz="2200" dirty="0"/>
          </a:p>
        </p:txBody>
      </p:sp>
      <p:sp>
        <p:nvSpPr>
          <p:cNvPr id="15" name="Text 12"/>
          <p:cNvSpPr/>
          <p:nvPr/>
        </p:nvSpPr>
        <p:spPr>
          <a:xfrm>
            <a:off x="5656421" y="6501646"/>
            <a:ext cx="4522589"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Reduction in invoice processing time with automation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567500"/>
            <a:ext cx="6688812"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Cross-Department Integration</a:t>
            </a:r>
            <a:endParaRPr lang="en-US" sz="3550" dirty="0"/>
          </a:p>
        </p:txBody>
      </p:sp>
      <p:sp>
        <p:nvSpPr>
          <p:cNvPr id="3" name="Shape 1"/>
          <p:cNvSpPr/>
          <p:nvPr/>
        </p:nvSpPr>
        <p:spPr>
          <a:xfrm>
            <a:off x="793790" y="1588103"/>
            <a:ext cx="2173724" cy="1306949"/>
          </a:xfrm>
          <a:prstGeom prst="roundRect">
            <a:avLst>
              <a:gd name="adj" fmla="val 2603"/>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042208"/>
            <a:ext cx="318968" cy="398621"/>
          </a:xfrm>
          <a:prstGeom prst="rect">
            <a:avLst/>
          </a:prstGeom>
        </p:spPr>
      </p:pic>
      <p:sp>
        <p:nvSpPr>
          <p:cNvPr id="5" name="Text 2"/>
          <p:cNvSpPr/>
          <p:nvPr/>
        </p:nvSpPr>
        <p:spPr>
          <a:xfrm>
            <a:off x="3194328" y="18149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Sales to Delivery</a:t>
            </a:r>
            <a:endParaRPr lang="en-US" sz="2200" dirty="0"/>
          </a:p>
        </p:txBody>
      </p:sp>
      <p:sp>
        <p:nvSpPr>
          <p:cNvPr id="6" name="Text 3"/>
          <p:cNvSpPr/>
          <p:nvPr/>
        </p:nvSpPr>
        <p:spPr>
          <a:xfrm>
            <a:off x="3194328" y="2305336"/>
            <a:ext cx="6051233"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Seamless handoff from opportunity to project execution</a:t>
            </a:r>
            <a:endParaRPr lang="en-US" sz="1750" dirty="0"/>
          </a:p>
        </p:txBody>
      </p:sp>
      <p:sp>
        <p:nvSpPr>
          <p:cNvPr id="7" name="Shape 4"/>
          <p:cNvSpPr/>
          <p:nvPr/>
        </p:nvSpPr>
        <p:spPr>
          <a:xfrm>
            <a:off x="3080861" y="2879812"/>
            <a:ext cx="10642402" cy="15240"/>
          </a:xfrm>
          <a:prstGeom prst="roundRect">
            <a:avLst>
              <a:gd name="adj" fmla="val 223256"/>
            </a:avLst>
          </a:prstGeom>
          <a:solidFill>
            <a:srgbClr val="D8D4D4"/>
          </a:solidFill>
          <a:ln/>
        </p:spPr>
        <p:txBody>
          <a:bodyPr/>
          <a:lstStyle/>
          <a:p>
            <a:endParaRPr lang="en-US"/>
          </a:p>
        </p:txBody>
      </p:sp>
      <p:sp>
        <p:nvSpPr>
          <p:cNvPr id="8" name="Shape 5"/>
          <p:cNvSpPr/>
          <p:nvPr/>
        </p:nvSpPr>
        <p:spPr>
          <a:xfrm>
            <a:off x="793790" y="3008400"/>
            <a:ext cx="4347567" cy="1306949"/>
          </a:xfrm>
          <a:prstGeom prst="roundRect">
            <a:avLst>
              <a:gd name="adj" fmla="val 2603"/>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3462504"/>
            <a:ext cx="318968" cy="398621"/>
          </a:xfrm>
          <a:prstGeom prst="rect">
            <a:avLst/>
          </a:prstGeom>
        </p:spPr>
      </p:pic>
      <p:sp>
        <p:nvSpPr>
          <p:cNvPr id="10" name="Text 6"/>
          <p:cNvSpPr/>
          <p:nvPr/>
        </p:nvSpPr>
        <p:spPr>
          <a:xfrm>
            <a:off x="5368171" y="3235214"/>
            <a:ext cx="3027521"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Operations to Finance</a:t>
            </a:r>
            <a:endParaRPr lang="en-US" sz="2200" dirty="0"/>
          </a:p>
        </p:txBody>
      </p:sp>
      <p:sp>
        <p:nvSpPr>
          <p:cNvPr id="11" name="Text 7"/>
          <p:cNvSpPr/>
          <p:nvPr/>
        </p:nvSpPr>
        <p:spPr>
          <a:xfrm>
            <a:off x="5368171" y="3725632"/>
            <a:ext cx="4228505"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Automatic flow of time entries to billing</a:t>
            </a:r>
            <a:endParaRPr lang="en-US" sz="1750" dirty="0"/>
          </a:p>
        </p:txBody>
      </p:sp>
      <p:sp>
        <p:nvSpPr>
          <p:cNvPr id="12" name="Shape 8"/>
          <p:cNvSpPr/>
          <p:nvPr/>
        </p:nvSpPr>
        <p:spPr>
          <a:xfrm>
            <a:off x="5254704" y="4300109"/>
            <a:ext cx="8468558" cy="15240"/>
          </a:xfrm>
          <a:prstGeom prst="roundRect">
            <a:avLst>
              <a:gd name="adj" fmla="val 223256"/>
            </a:avLst>
          </a:prstGeom>
          <a:solidFill>
            <a:srgbClr val="D8D4D4"/>
          </a:solidFill>
          <a:ln/>
        </p:spPr>
        <p:txBody>
          <a:bodyPr/>
          <a:lstStyle/>
          <a:p>
            <a:endParaRPr lang="en-US"/>
          </a:p>
        </p:txBody>
      </p:sp>
      <p:sp>
        <p:nvSpPr>
          <p:cNvPr id="13" name="Shape 9"/>
          <p:cNvSpPr/>
          <p:nvPr/>
        </p:nvSpPr>
        <p:spPr>
          <a:xfrm>
            <a:off x="793790" y="4428696"/>
            <a:ext cx="6521410" cy="1306949"/>
          </a:xfrm>
          <a:prstGeom prst="roundRect">
            <a:avLst>
              <a:gd name="adj" fmla="val 2603"/>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4882801"/>
            <a:ext cx="318968" cy="398621"/>
          </a:xfrm>
          <a:prstGeom prst="rect">
            <a:avLst/>
          </a:prstGeom>
        </p:spPr>
      </p:pic>
      <p:sp>
        <p:nvSpPr>
          <p:cNvPr id="15" name="Text 10"/>
          <p:cNvSpPr/>
          <p:nvPr/>
        </p:nvSpPr>
        <p:spPr>
          <a:xfrm>
            <a:off x="7542014" y="46555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Delivery to Support</a:t>
            </a:r>
            <a:endParaRPr lang="en-US" sz="2200" dirty="0"/>
          </a:p>
        </p:txBody>
      </p:sp>
      <p:sp>
        <p:nvSpPr>
          <p:cNvPr id="16" name="Text 11"/>
          <p:cNvSpPr/>
          <p:nvPr/>
        </p:nvSpPr>
        <p:spPr>
          <a:xfrm>
            <a:off x="7542014" y="5145929"/>
            <a:ext cx="5481399"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Knowledge transfer for ongoing customer success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78669" y="611862"/>
            <a:ext cx="6019324" cy="556260"/>
          </a:xfrm>
          <a:prstGeom prst="rect">
            <a:avLst/>
          </a:prstGeom>
          <a:noFill/>
          <a:ln/>
        </p:spPr>
        <p:txBody>
          <a:bodyPr wrap="none" lIns="0" tIns="0" rIns="0" bIns="0" rtlCol="0" anchor="t"/>
          <a:lstStyle/>
          <a:p>
            <a:pPr marL="0" indent="0" algn="l">
              <a:lnSpc>
                <a:spcPts val="4350"/>
              </a:lnSpc>
              <a:buNone/>
            </a:pPr>
            <a:r>
              <a:rPr lang="en-US" sz="3500" dirty="0">
                <a:solidFill>
                  <a:srgbClr val="030303"/>
                </a:solidFill>
                <a:latin typeface="DM Sans Semi Bold" pitchFamily="34" charset="0"/>
                <a:ea typeface="DM Sans Semi Bold" pitchFamily="34" charset="-122"/>
                <a:cs typeface="DM Sans Semi Bold" pitchFamily="34" charset="-120"/>
              </a:rPr>
              <a:t>Microsoft Teams Integration</a:t>
            </a:r>
            <a:endParaRPr lang="en-US" sz="3500" dirty="0"/>
          </a:p>
        </p:txBody>
      </p:sp>
      <p:pic>
        <p:nvPicPr>
          <p:cNvPr id="3" name="Image 0" descr="preencoded.png"/>
          <p:cNvPicPr>
            <a:picLocks noChangeAspect="1"/>
          </p:cNvPicPr>
          <p:nvPr/>
        </p:nvPicPr>
        <p:blipFill>
          <a:blip r:embed="rId3"/>
          <a:stretch>
            <a:fillRect/>
          </a:stretch>
        </p:blipFill>
        <p:spPr>
          <a:xfrm>
            <a:off x="3393281" y="3775710"/>
            <a:ext cx="7843838" cy="7843838"/>
          </a:xfrm>
          <a:prstGeom prst="rect">
            <a:avLst/>
          </a:prstGeom>
        </p:spPr>
      </p:pic>
      <p:pic>
        <p:nvPicPr>
          <p:cNvPr id="4" name="Image 1" descr="preencoded.png"/>
          <p:cNvPicPr>
            <a:picLocks noChangeAspect="1"/>
          </p:cNvPicPr>
          <p:nvPr/>
        </p:nvPicPr>
        <p:blipFill>
          <a:blip r:embed="rId4"/>
          <a:stretch>
            <a:fillRect/>
          </a:stretch>
        </p:blipFill>
        <p:spPr>
          <a:xfrm>
            <a:off x="4409896" y="6337280"/>
            <a:ext cx="375404" cy="469225"/>
          </a:xfrm>
          <a:prstGeom prst="rect">
            <a:avLst/>
          </a:prstGeom>
        </p:spPr>
      </p:pic>
      <p:pic>
        <p:nvPicPr>
          <p:cNvPr id="5" name="Image 2" descr="preencoded.png"/>
          <p:cNvPicPr>
            <a:picLocks noChangeAspect="1"/>
          </p:cNvPicPr>
          <p:nvPr/>
        </p:nvPicPr>
        <p:blipFill>
          <a:blip r:embed="rId5"/>
          <a:stretch>
            <a:fillRect/>
          </a:stretch>
        </p:blipFill>
        <p:spPr>
          <a:xfrm>
            <a:off x="3393281" y="3775710"/>
            <a:ext cx="7843838" cy="7843838"/>
          </a:xfrm>
          <a:prstGeom prst="rect">
            <a:avLst/>
          </a:prstGeom>
        </p:spPr>
      </p:pic>
      <p:pic>
        <p:nvPicPr>
          <p:cNvPr id="6" name="Image 3" descr="preencoded.png"/>
          <p:cNvPicPr>
            <a:picLocks noChangeAspect="1"/>
          </p:cNvPicPr>
          <p:nvPr/>
        </p:nvPicPr>
        <p:blipFill>
          <a:blip r:embed="rId6"/>
          <a:stretch>
            <a:fillRect/>
          </a:stretch>
        </p:blipFill>
        <p:spPr>
          <a:xfrm>
            <a:off x="6001762" y="4745415"/>
            <a:ext cx="375404" cy="469225"/>
          </a:xfrm>
          <a:prstGeom prst="rect">
            <a:avLst/>
          </a:prstGeom>
        </p:spPr>
      </p:pic>
      <p:pic>
        <p:nvPicPr>
          <p:cNvPr id="7" name="Image 4" descr="preencoded.png"/>
          <p:cNvPicPr>
            <a:picLocks noChangeAspect="1"/>
          </p:cNvPicPr>
          <p:nvPr/>
        </p:nvPicPr>
        <p:blipFill>
          <a:blip r:embed="rId7"/>
          <a:stretch>
            <a:fillRect/>
          </a:stretch>
        </p:blipFill>
        <p:spPr>
          <a:xfrm>
            <a:off x="3393281" y="3775710"/>
            <a:ext cx="7843838" cy="7843838"/>
          </a:xfrm>
          <a:prstGeom prst="rect">
            <a:avLst/>
          </a:prstGeom>
        </p:spPr>
      </p:pic>
      <p:pic>
        <p:nvPicPr>
          <p:cNvPr id="8" name="Image 5" descr="preencoded.png"/>
          <p:cNvPicPr>
            <a:picLocks noChangeAspect="1"/>
          </p:cNvPicPr>
          <p:nvPr/>
        </p:nvPicPr>
        <p:blipFill>
          <a:blip r:embed="rId8"/>
          <a:stretch>
            <a:fillRect/>
          </a:stretch>
        </p:blipFill>
        <p:spPr>
          <a:xfrm>
            <a:off x="8253115" y="4745415"/>
            <a:ext cx="375404" cy="469225"/>
          </a:xfrm>
          <a:prstGeom prst="rect">
            <a:avLst/>
          </a:prstGeom>
        </p:spPr>
      </p:pic>
      <p:pic>
        <p:nvPicPr>
          <p:cNvPr id="9" name="Image 6" descr="preencoded.png"/>
          <p:cNvPicPr>
            <a:picLocks noChangeAspect="1"/>
          </p:cNvPicPr>
          <p:nvPr/>
        </p:nvPicPr>
        <p:blipFill>
          <a:blip r:embed="rId9"/>
          <a:stretch>
            <a:fillRect/>
          </a:stretch>
        </p:blipFill>
        <p:spPr>
          <a:xfrm>
            <a:off x="3393281" y="3775710"/>
            <a:ext cx="7843838" cy="7843838"/>
          </a:xfrm>
          <a:prstGeom prst="rect">
            <a:avLst/>
          </a:prstGeom>
        </p:spPr>
      </p:pic>
      <p:pic>
        <p:nvPicPr>
          <p:cNvPr id="10" name="Image 7" descr="preencoded.png"/>
          <p:cNvPicPr>
            <a:picLocks noChangeAspect="1"/>
          </p:cNvPicPr>
          <p:nvPr/>
        </p:nvPicPr>
        <p:blipFill>
          <a:blip r:embed="rId10"/>
          <a:stretch>
            <a:fillRect/>
          </a:stretch>
        </p:blipFill>
        <p:spPr>
          <a:xfrm>
            <a:off x="9844980" y="6337280"/>
            <a:ext cx="375404" cy="469225"/>
          </a:xfrm>
          <a:prstGeom prst="rect">
            <a:avLst/>
          </a:prstGeom>
        </p:spPr>
      </p:pic>
      <p:sp>
        <p:nvSpPr>
          <p:cNvPr id="11" name="Text 1"/>
          <p:cNvSpPr/>
          <p:nvPr/>
        </p:nvSpPr>
        <p:spPr>
          <a:xfrm>
            <a:off x="778669" y="3242548"/>
            <a:ext cx="3017877" cy="695325"/>
          </a:xfrm>
          <a:prstGeom prst="rect">
            <a:avLst/>
          </a:prstGeom>
          <a:noFill/>
          <a:ln/>
        </p:spPr>
        <p:txBody>
          <a:bodyPr wrap="square" lIns="0" tIns="0" rIns="0" bIns="0" rtlCol="0" anchor="t"/>
          <a:lstStyle/>
          <a:p>
            <a:pPr marL="0" indent="0" algn="ctr">
              <a:lnSpc>
                <a:spcPts val="2700"/>
              </a:lnSpc>
              <a:buNone/>
            </a:pPr>
            <a:r>
              <a:rPr lang="en-US" sz="2150" dirty="0">
                <a:solidFill>
                  <a:srgbClr val="030303"/>
                </a:solidFill>
                <a:latin typeface="DM Sans Semi Bold" pitchFamily="34" charset="0"/>
                <a:ea typeface="DM Sans Semi Bold" pitchFamily="34" charset="-122"/>
                <a:cs typeface="DM Sans Semi Bold" pitchFamily="34" charset="-120"/>
              </a:rPr>
              <a:t>Unified Communication</a:t>
            </a:r>
            <a:endParaRPr lang="en-US" sz="2150" dirty="0"/>
          </a:p>
        </p:txBody>
      </p:sp>
      <p:sp>
        <p:nvSpPr>
          <p:cNvPr id="12" name="Text 2"/>
          <p:cNvSpPr/>
          <p:nvPr/>
        </p:nvSpPr>
        <p:spPr>
          <a:xfrm>
            <a:off x="778669" y="4071342"/>
            <a:ext cx="3017877" cy="711994"/>
          </a:xfrm>
          <a:prstGeom prst="rect">
            <a:avLst/>
          </a:prstGeom>
          <a:noFill/>
          <a:ln/>
        </p:spPr>
        <p:txBody>
          <a:bodyPr wrap="square" lIns="0" tIns="0" rIns="0" bIns="0" rtlCol="0" anchor="t"/>
          <a:lstStyle/>
          <a:p>
            <a:pPr marL="0" indent="0" algn="ctr">
              <a:lnSpc>
                <a:spcPts val="2800"/>
              </a:lnSpc>
              <a:buNone/>
            </a:pPr>
            <a:r>
              <a:rPr lang="en-US" sz="1750" dirty="0">
                <a:solidFill>
                  <a:srgbClr val="464646"/>
                </a:solidFill>
                <a:latin typeface="Inter Medium" pitchFamily="34" charset="0"/>
                <a:ea typeface="Inter Medium" pitchFamily="34" charset="-122"/>
                <a:cs typeface="Inter Medium" pitchFamily="34" charset="-120"/>
              </a:rPr>
              <a:t>Chat, call, and meet without leaving the project context.</a:t>
            </a:r>
            <a:endParaRPr lang="en-US" sz="1750" dirty="0"/>
          </a:p>
        </p:txBody>
      </p:sp>
      <p:sp>
        <p:nvSpPr>
          <p:cNvPr id="13" name="Text 3"/>
          <p:cNvSpPr/>
          <p:nvPr/>
        </p:nvSpPr>
        <p:spPr>
          <a:xfrm>
            <a:off x="4130278" y="1613059"/>
            <a:ext cx="3017996" cy="695325"/>
          </a:xfrm>
          <a:prstGeom prst="rect">
            <a:avLst/>
          </a:prstGeom>
          <a:noFill/>
          <a:ln/>
        </p:spPr>
        <p:txBody>
          <a:bodyPr wrap="square" lIns="0" tIns="0" rIns="0" bIns="0" rtlCol="0" anchor="t"/>
          <a:lstStyle/>
          <a:p>
            <a:pPr marL="0" indent="0" algn="ctr">
              <a:lnSpc>
                <a:spcPts val="2700"/>
              </a:lnSpc>
              <a:buNone/>
            </a:pPr>
            <a:r>
              <a:rPr lang="en-US" sz="2150" dirty="0">
                <a:solidFill>
                  <a:srgbClr val="030303"/>
                </a:solidFill>
                <a:latin typeface="DM Sans Semi Bold" pitchFamily="34" charset="0"/>
                <a:ea typeface="DM Sans Semi Bold" pitchFamily="34" charset="-122"/>
                <a:cs typeface="DM Sans Semi Bold" pitchFamily="34" charset="-120"/>
              </a:rPr>
              <a:t>Document Collaboration</a:t>
            </a:r>
            <a:endParaRPr lang="en-US" sz="2150" dirty="0"/>
          </a:p>
        </p:txBody>
      </p:sp>
      <p:sp>
        <p:nvSpPr>
          <p:cNvPr id="14" name="Text 4"/>
          <p:cNvSpPr/>
          <p:nvPr/>
        </p:nvSpPr>
        <p:spPr>
          <a:xfrm>
            <a:off x="4130278" y="2441853"/>
            <a:ext cx="3017996" cy="1067991"/>
          </a:xfrm>
          <a:prstGeom prst="rect">
            <a:avLst/>
          </a:prstGeom>
          <a:noFill/>
          <a:ln/>
        </p:spPr>
        <p:txBody>
          <a:bodyPr wrap="square" lIns="0" tIns="0" rIns="0" bIns="0" rtlCol="0" anchor="t"/>
          <a:lstStyle/>
          <a:p>
            <a:pPr marL="0" indent="0" algn="ctr">
              <a:lnSpc>
                <a:spcPts val="2800"/>
              </a:lnSpc>
              <a:buNone/>
            </a:pPr>
            <a:r>
              <a:rPr lang="en-US" sz="1750" dirty="0">
                <a:solidFill>
                  <a:srgbClr val="464646"/>
                </a:solidFill>
                <a:latin typeface="Inter Medium" pitchFamily="34" charset="0"/>
                <a:ea typeface="Inter Medium" pitchFamily="34" charset="-122"/>
                <a:cs typeface="Inter Medium" pitchFamily="34" charset="-120"/>
              </a:rPr>
              <a:t>Co-author files and share updates within project channels.</a:t>
            </a:r>
            <a:endParaRPr lang="en-US" sz="1750" dirty="0"/>
          </a:p>
        </p:txBody>
      </p:sp>
      <p:sp>
        <p:nvSpPr>
          <p:cNvPr id="15" name="Text 5"/>
          <p:cNvSpPr/>
          <p:nvPr/>
        </p:nvSpPr>
        <p:spPr>
          <a:xfrm>
            <a:off x="7600355" y="1960721"/>
            <a:ext cx="2781181" cy="347663"/>
          </a:xfrm>
          <a:prstGeom prst="rect">
            <a:avLst/>
          </a:prstGeom>
          <a:noFill/>
          <a:ln/>
        </p:spPr>
        <p:txBody>
          <a:bodyPr wrap="none" lIns="0" tIns="0" rIns="0" bIns="0" rtlCol="0" anchor="t"/>
          <a:lstStyle/>
          <a:p>
            <a:pPr marL="0" indent="0" algn="ctr">
              <a:lnSpc>
                <a:spcPts val="2700"/>
              </a:lnSpc>
              <a:buNone/>
            </a:pPr>
            <a:r>
              <a:rPr lang="en-US" sz="2150" dirty="0">
                <a:solidFill>
                  <a:srgbClr val="030303"/>
                </a:solidFill>
                <a:latin typeface="DM Sans Semi Bold" pitchFamily="34" charset="0"/>
                <a:ea typeface="DM Sans Semi Bold" pitchFamily="34" charset="-122"/>
                <a:cs typeface="DM Sans Semi Bold" pitchFamily="34" charset="-120"/>
              </a:rPr>
              <a:t>Task Tracking</a:t>
            </a:r>
            <a:endParaRPr lang="en-US" sz="2150" dirty="0"/>
          </a:p>
        </p:txBody>
      </p:sp>
      <p:sp>
        <p:nvSpPr>
          <p:cNvPr id="16" name="Text 6"/>
          <p:cNvSpPr/>
          <p:nvPr/>
        </p:nvSpPr>
        <p:spPr>
          <a:xfrm>
            <a:off x="7482007" y="2441853"/>
            <a:ext cx="3017996" cy="1067991"/>
          </a:xfrm>
          <a:prstGeom prst="rect">
            <a:avLst/>
          </a:prstGeom>
          <a:noFill/>
          <a:ln/>
        </p:spPr>
        <p:txBody>
          <a:bodyPr wrap="square" lIns="0" tIns="0" rIns="0" bIns="0" rtlCol="0" anchor="t"/>
          <a:lstStyle/>
          <a:p>
            <a:pPr marL="0" indent="0" algn="ctr">
              <a:lnSpc>
                <a:spcPts val="2800"/>
              </a:lnSpc>
              <a:buNone/>
            </a:pPr>
            <a:r>
              <a:rPr lang="en-US" sz="1750" dirty="0">
                <a:solidFill>
                  <a:srgbClr val="464646"/>
                </a:solidFill>
                <a:latin typeface="Inter Medium" pitchFamily="34" charset="0"/>
                <a:ea typeface="Inter Medium" pitchFamily="34" charset="-122"/>
                <a:cs typeface="Inter Medium" pitchFamily="34" charset="-120"/>
              </a:rPr>
              <a:t>View and update assignments directly in Teams conversations.</a:t>
            </a:r>
            <a:endParaRPr lang="en-US" sz="1750" dirty="0"/>
          </a:p>
        </p:txBody>
      </p:sp>
      <p:sp>
        <p:nvSpPr>
          <p:cNvPr id="17" name="Text 7"/>
          <p:cNvSpPr/>
          <p:nvPr/>
        </p:nvSpPr>
        <p:spPr>
          <a:xfrm>
            <a:off x="10952083" y="3234214"/>
            <a:ext cx="2781181" cy="347663"/>
          </a:xfrm>
          <a:prstGeom prst="rect">
            <a:avLst/>
          </a:prstGeom>
          <a:noFill/>
          <a:ln/>
        </p:spPr>
        <p:txBody>
          <a:bodyPr wrap="none" lIns="0" tIns="0" rIns="0" bIns="0" rtlCol="0" anchor="t"/>
          <a:lstStyle/>
          <a:p>
            <a:pPr marL="0" indent="0" algn="ctr">
              <a:lnSpc>
                <a:spcPts val="2700"/>
              </a:lnSpc>
              <a:buNone/>
            </a:pPr>
            <a:r>
              <a:rPr lang="en-US" sz="2150" dirty="0">
                <a:solidFill>
                  <a:srgbClr val="030303"/>
                </a:solidFill>
                <a:latin typeface="DM Sans Semi Bold" pitchFamily="34" charset="0"/>
                <a:ea typeface="DM Sans Semi Bold" pitchFamily="34" charset="-122"/>
                <a:cs typeface="DM Sans Semi Bold" pitchFamily="34" charset="-120"/>
              </a:rPr>
              <a:t>Quick Approvals</a:t>
            </a:r>
            <a:endParaRPr lang="en-US" sz="2150" dirty="0"/>
          </a:p>
        </p:txBody>
      </p:sp>
      <p:sp>
        <p:nvSpPr>
          <p:cNvPr id="18" name="Text 8"/>
          <p:cNvSpPr/>
          <p:nvPr/>
        </p:nvSpPr>
        <p:spPr>
          <a:xfrm>
            <a:off x="10833735" y="3715345"/>
            <a:ext cx="3017996" cy="1067991"/>
          </a:xfrm>
          <a:prstGeom prst="rect">
            <a:avLst/>
          </a:prstGeom>
          <a:noFill/>
          <a:ln/>
        </p:spPr>
        <p:txBody>
          <a:bodyPr wrap="square" lIns="0" tIns="0" rIns="0" bIns="0" rtlCol="0" anchor="t"/>
          <a:lstStyle/>
          <a:p>
            <a:pPr marL="0" indent="0" algn="ctr">
              <a:lnSpc>
                <a:spcPts val="2800"/>
              </a:lnSpc>
              <a:buNone/>
            </a:pPr>
            <a:r>
              <a:rPr lang="en-US" sz="1750" dirty="0">
                <a:solidFill>
                  <a:srgbClr val="464646"/>
                </a:solidFill>
                <a:latin typeface="Inter Medium" pitchFamily="34" charset="0"/>
                <a:ea typeface="Inter Medium" pitchFamily="34" charset="-122"/>
                <a:cs typeface="Inter Medium" pitchFamily="34" charset="-120"/>
              </a:rPr>
              <a:t>Streamline decisions within the team communication flow.</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569363"/>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Power BI Analytics</a:t>
            </a:r>
            <a:endParaRPr lang="en-US" sz="3550" dirty="0"/>
          </a:p>
        </p:txBody>
      </p:sp>
      <p:pic>
        <p:nvPicPr>
          <p:cNvPr id="3" name="Image 0" descr="preencoded.png"/>
          <p:cNvPicPr>
            <a:picLocks noChangeAspect="1"/>
          </p:cNvPicPr>
          <p:nvPr/>
        </p:nvPicPr>
        <p:blipFill>
          <a:blip r:embed="rId3"/>
          <a:stretch>
            <a:fillRect/>
          </a:stretch>
        </p:blipFill>
        <p:spPr>
          <a:xfrm>
            <a:off x="793790" y="2589967"/>
            <a:ext cx="13042583" cy="3389709"/>
          </a:xfrm>
          <a:prstGeom prst="rect">
            <a:avLst/>
          </a:prstGeom>
        </p:spPr>
      </p:pic>
      <p:sp>
        <p:nvSpPr>
          <p:cNvPr id="4" name="Shape 1"/>
          <p:cNvSpPr/>
          <p:nvPr/>
        </p:nvSpPr>
        <p:spPr>
          <a:xfrm>
            <a:off x="5227320" y="5979676"/>
            <a:ext cx="226814" cy="226814"/>
          </a:xfrm>
          <a:prstGeom prst="roundRect">
            <a:avLst>
              <a:gd name="adj" fmla="val 8063"/>
            </a:avLst>
          </a:prstGeom>
          <a:solidFill>
            <a:srgbClr val="0C4130"/>
          </a:solidFill>
          <a:ln/>
        </p:spPr>
        <p:txBody>
          <a:bodyPr/>
          <a:lstStyle/>
          <a:p>
            <a:endParaRPr lang="en-US"/>
          </a:p>
        </p:txBody>
      </p:sp>
      <p:sp>
        <p:nvSpPr>
          <p:cNvPr id="5" name="Text 2"/>
          <p:cNvSpPr/>
          <p:nvPr/>
        </p:nvSpPr>
        <p:spPr>
          <a:xfrm>
            <a:off x="5515094" y="5979676"/>
            <a:ext cx="1723787" cy="226814"/>
          </a:xfrm>
          <a:prstGeom prst="rect">
            <a:avLst/>
          </a:prstGeom>
          <a:noFill/>
          <a:ln/>
        </p:spPr>
        <p:txBody>
          <a:bodyPr wrap="non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Time Saved (%)</a:t>
            </a:r>
            <a:endParaRPr lang="en-US" sz="1750" dirty="0"/>
          </a:p>
        </p:txBody>
      </p:sp>
      <p:sp>
        <p:nvSpPr>
          <p:cNvPr id="6" name="Shape 3"/>
          <p:cNvSpPr/>
          <p:nvPr/>
        </p:nvSpPr>
        <p:spPr>
          <a:xfrm>
            <a:off x="7391281" y="5979676"/>
            <a:ext cx="226814" cy="226814"/>
          </a:xfrm>
          <a:prstGeom prst="roundRect">
            <a:avLst>
              <a:gd name="adj" fmla="val 8063"/>
            </a:avLst>
          </a:prstGeom>
          <a:solidFill>
            <a:srgbClr val="157255"/>
          </a:solidFill>
          <a:ln/>
        </p:spPr>
        <p:txBody>
          <a:bodyPr/>
          <a:lstStyle/>
          <a:p>
            <a:endParaRPr lang="en-US"/>
          </a:p>
        </p:txBody>
      </p:sp>
      <p:sp>
        <p:nvSpPr>
          <p:cNvPr id="7" name="Text 4"/>
          <p:cNvSpPr/>
          <p:nvPr/>
        </p:nvSpPr>
        <p:spPr>
          <a:xfrm>
            <a:off x="7679055" y="5979676"/>
            <a:ext cx="2087523" cy="226814"/>
          </a:xfrm>
          <a:prstGeom prst="rect">
            <a:avLst/>
          </a:prstGeom>
          <a:noFill/>
          <a:ln/>
        </p:spPr>
        <p:txBody>
          <a:bodyPr wrap="non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Cost Efficiency (%)</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591884"/>
            <a:ext cx="6746438"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Implementation Best Practices</a:t>
            </a:r>
            <a:endParaRPr lang="en-US" sz="3550" dirty="0"/>
          </a:p>
        </p:txBody>
      </p:sp>
      <p:pic>
        <p:nvPicPr>
          <p:cNvPr id="4" name="Image 1" descr="preencoded.png"/>
          <p:cNvPicPr>
            <a:picLocks noChangeAspect="1"/>
          </p:cNvPicPr>
          <p:nvPr/>
        </p:nvPicPr>
        <p:blipFill>
          <a:blip r:embed="rId4"/>
          <a:stretch>
            <a:fillRect/>
          </a:stretch>
        </p:blipFill>
        <p:spPr>
          <a:xfrm>
            <a:off x="4451390" y="1414010"/>
            <a:ext cx="566976" cy="566976"/>
          </a:xfrm>
          <a:prstGeom prst="rect">
            <a:avLst/>
          </a:prstGeom>
        </p:spPr>
      </p:pic>
      <p:sp>
        <p:nvSpPr>
          <p:cNvPr id="5" name="Text 1"/>
          <p:cNvSpPr/>
          <p:nvPr/>
        </p:nvSpPr>
        <p:spPr>
          <a:xfrm>
            <a:off x="4451390" y="22078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Process First</a:t>
            </a:r>
            <a:endParaRPr lang="en-US" sz="2200" dirty="0"/>
          </a:p>
        </p:txBody>
      </p:sp>
      <p:sp>
        <p:nvSpPr>
          <p:cNvPr id="6" name="Text 2"/>
          <p:cNvSpPr/>
          <p:nvPr/>
        </p:nvSpPr>
        <p:spPr>
          <a:xfrm>
            <a:off x="4451390" y="2698218"/>
            <a:ext cx="4550807"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Define your project lifecycle methodology before system configuration. Match the technology to your way of working.</a:t>
            </a:r>
            <a:endParaRPr lang="en-US" sz="1750" dirty="0"/>
          </a:p>
        </p:txBody>
      </p:sp>
      <p:pic>
        <p:nvPicPr>
          <p:cNvPr id="7" name="Image 2" descr="preencoded.png"/>
          <p:cNvPicPr>
            <a:picLocks noChangeAspect="1"/>
          </p:cNvPicPr>
          <p:nvPr/>
        </p:nvPicPr>
        <p:blipFill>
          <a:blip r:embed="rId5"/>
          <a:stretch>
            <a:fillRect/>
          </a:stretch>
        </p:blipFill>
        <p:spPr>
          <a:xfrm>
            <a:off x="9285684" y="1414010"/>
            <a:ext cx="566976" cy="566976"/>
          </a:xfrm>
          <a:prstGeom prst="rect">
            <a:avLst/>
          </a:prstGeom>
        </p:spPr>
      </p:pic>
      <p:sp>
        <p:nvSpPr>
          <p:cNvPr id="8" name="Text 3"/>
          <p:cNvSpPr/>
          <p:nvPr/>
        </p:nvSpPr>
        <p:spPr>
          <a:xfrm>
            <a:off x="9285684" y="22078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Connected Systems</a:t>
            </a:r>
            <a:endParaRPr lang="en-US" sz="2200" dirty="0"/>
          </a:p>
        </p:txBody>
      </p:sp>
      <p:sp>
        <p:nvSpPr>
          <p:cNvPr id="9" name="Text 4"/>
          <p:cNvSpPr/>
          <p:nvPr/>
        </p:nvSpPr>
        <p:spPr>
          <a:xfrm>
            <a:off x="9285684" y="2698218"/>
            <a:ext cx="4550926"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Integrate with existing tools where needed. Balance consolidation with practical workflow considerations.</a:t>
            </a:r>
            <a:endParaRPr lang="en-US" sz="1750" dirty="0"/>
          </a:p>
        </p:txBody>
      </p:sp>
      <p:pic>
        <p:nvPicPr>
          <p:cNvPr id="10" name="Image 3" descr="preencoded.png"/>
          <p:cNvPicPr>
            <a:picLocks noChangeAspect="1"/>
          </p:cNvPicPr>
          <p:nvPr/>
        </p:nvPicPr>
        <p:blipFill>
          <a:blip r:embed="rId6"/>
          <a:stretch>
            <a:fillRect/>
          </a:stretch>
        </p:blipFill>
        <p:spPr>
          <a:xfrm>
            <a:off x="4451390" y="4240554"/>
            <a:ext cx="566976" cy="566976"/>
          </a:xfrm>
          <a:prstGeom prst="rect">
            <a:avLst/>
          </a:prstGeom>
        </p:spPr>
      </p:pic>
      <p:sp>
        <p:nvSpPr>
          <p:cNvPr id="11" name="Text 5"/>
          <p:cNvSpPr/>
          <p:nvPr/>
        </p:nvSpPr>
        <p:spPr>
          <a:xfrm>
            <a:off x="4451390" y="50343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User Adoption</a:t>
            </a:r>
            <a:endParaRPr lang="en-US" sz="2200" dirty="0"/>
          </a:p>
        </p:txBody>
      </p:sp>
      <p:sp>
        <p:nvSpPr>
          <p:cNvPr id="12" name="Text 6"/>
          <p:cNvSpPr/>
          <p:nvPr/>
        </p:nvSpPr>
        <p:spPr>
          <a:xfrm>
            <a:off x="4451390" y="5524762"/>
            <a:ext cx="4550807"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Invest in proper training and change management. Success depends on team engagement and system use.</a:t>
            </a:r>
            <a:endParaRPr lang="en-US" sz="1750" dirty="0"/>
          </a:p>
        </p:txBody>
      </p:sp>
      <p:pic>
        <p:nvPicPr>
          <p:cNvPr id="13" name="Image 4" descr="preencoded.png"/>
          <p:cNvPicPr>
            <a:picLocks noChangeAspect="1"/>
          </p:cNvPicPr>
          <p:nvPr/>
        </p:nvPicPr>
        <p:blipFill>
          <a:blip r:embed="rId7"/>
          <a:stretch>
            <a:fillRect/>
          </a:stretch>
        </p:blipFill>
        <p:spPr>
          <a:xfrm>
            <a:off x="9285684" y="4240554"/>
            <a:ext cx="566976" cy="566976"/>
          </a:xfrm>
          <a:prstGeom prst="rect">
            <a:avLst/>
          </a:prstGeom>
        </p:spPr>
      </p:pic>
      <p:sp>
        <p:nvSpPr>
          <p:cNvPr id="14" name="Text 7"/>
          <p:cNvSpPr/>
          <p:nvPr/>
        </p:nvSpPr>
        <p:spPr>
          <a:xfrm>
            <a:off x="9285684" y="5034344"/>
            <a:ext cx="3478411"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Continuous Improvement</a:t>
            </a:r>
            <a:endParaRPr lang="en-US" sz="2200" dirty="0"/>
          </a:p>
        </p:txBody>
      </p:sp>
      <p:sp>
        <p:nvSpPr>
          <p:cNvPr id="15" name="Text 8"/>
          <p:cNvSpPr/>
          <p:nvPr/>
        </p:nvSpPr>
        <p:spPr>
          <a:xfrm>
            <a:off x="9285684" y="5524762"/>
            <a:ext cx="4550926"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Start with core functionality and expand. Add complexity as teams master the basics.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536900"/>
            <a:ext cx="6305431"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Next Steps for Success</a:t>
            </a:r>
            <a:endParaRPr lang="en-US" sz="4450" dirty="0"/>
          </a:p>
        </p:txBody>
      </p:sp>
      <p:pic>
        <p:nvPicPr>
          <p:cNvPr id="3" name="Image 0" descr="preencoded.png"/>
          <p:cNvPicPr>
            <a:picLocks noChangeAspect="1"/>
          </p:cNvPicPr>
          <p:nvPr/>
        </p:nvPicPr>
        <p:blipFill>
          <a:blip r:embed="rId3"/>
          <a:stretch>
            <a:fillRect/>
          </a:stretch>
        </p:blipFill>
        <p:spPr>
          <a:xfrm>
            <a:off x="793790" y="1699308"/>
            <a:ext cx="4158615" cy="2570202"/>
          </a:xfrm>
          <a:prstGeom prst="rect">
            <a:avLst/>
          </a:prstGeom>
        </p:spPr>
      </p:pic>
      <p:sp>
        <p:nvSpPr>
          <p:cNvPr id="4" name="Text 1"/>
          <p:cNvSpPr/>
          <p:nvPr/>
        </p:nvSpPr>
        <p:spPr>
          <a:xfrm>
            <a:off x="793790" y="45529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Request a Demo</a:t>
            </a:r>
            <a:endParaRPr lang="en-US" sz="2200" dirty="0"/>
          </a:p>
        </p:txBody>
      </p:sp>
      <p:sp>
        <p:nvSpPr>
          <p:cNvPr id="5" name="Text 2"/>
          <p:cNvSpPr/>
          <p:nvPr/>
        </p:nvSpPr>
        <p:spPr>
          <a:xfrm>
            <a:off x="793790" y="5043416"/>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See how Dynamics 365 supports your specific project management needs with a personalized demonstration.</a:t>
            </a:r>
            <a:endParaRPr lang="en-US" sz="1750" dirty="0"/>
          </a:p>
        </p:txBody>
      </p:sp>
      <p:pic>
        <p:nvPicPr>
          <p:cNvPr id="6" name="Image 1" descr="preencoded.png"/>
          <p:cNvPicPr>
            <a:picLocks noChangeAspect="1"/>
          </p:cNvPicPr>
          <p:nvPr/>
        </p:nvPicPr>
        <p:blipFill>
          <a:blip r:embed="rId4"/>
          <a:stretch>
            <a:fillRect/>
          </a:stretch>
        </p:blipFill>
        <p:spPr>
          <a:xfrm>
            <a:off x="5235893" y="1699308"/>
            <a:ext cx="4158615" cy="2570202"/>
          </a:xfrm>
          <a:prstGeom prst="rect">
            <a:avLst/>
          </a:prstGeom>
        </p:spPr>
      </p:pic>
      <p:sp>
        <p:nvSpPr>
          <p:cNvPr id="7" name="Text 3"/>
          <p:cNvSpPr/>
          <p:nvPr/>
        </p:nvSpPr>
        <p:spPr>
          <a:xfrm>
            <a:off x="5235893" y="45529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Build Your Roadmap</a:t>
            </a:r>
            <a:endParaRPr lang="en-US" sz="2200" dirty="0"/>
          </a:p>
        </p:txBody>
      </p:sp>
      <p:sp>
        <p:nvSpPr>
          <p:cNvPr id="8" name="Text 4"/>
          <p:cNvSpPr/>
          <p:nvPr/>
        </p:nvSpPr>
        <p:spPr>
          <a:xfrm>
            <a:off x="5235893" y="5043416"/>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Create a phased implementation plan to transform your project management practices step by step.</a:t>
            </a:r>
            <a:endParaRPr lang="en-US" sz="1750" dirty="0"/>
          </a:p>
        </p:txBody>
      </p:sp>
      <p:pic>
        <p:nvPicPr>
          <p:cNvPr id="9" name="Image 2" descr="preencoded.png"/>
          <p:cNvPicPr>
            <a:picLocks noChangeAspect="1"/>
          </p:cNvPicPr>
          <p:nvPr/>
        </p:nvPicPr>
        <p:blipFill>
          <a:blip r:embed="rId5"/>
          <a:stretch>
            <a:fillRect/>
          </a:stretch>
        </p:blipFill>
        <p:spPr>
          <a:xfrm>
            <a:off x="9677995" y="1699308"/>
            <a:ext cx="4158615" cy="2570202"/>
          </a:xfrm>
          <a:prstGeom prst="rect">
            <a:avLst/>
          </a:prstGeom>
        </p:spPr>
      </p:pic>
      <p:sp>
        <p:nvSpPr>
          <p:cNvPr id="10" name="Text 5"/>
          <p:cNvSpPr/>
          <p:nvPr/>
        </p:nvSpPr>
        <p:spPr>
          <a:xfrm>
            <a:off x="9677995" y="45529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Start a Pilot</a:t>
            </a:r>
            <a:endParaRPr lang="en-US" sz="2200" dirty="0"/>
          </a:p>
        </p:txBody>
      </p:sp>
      <p:sp>
        <p:nvSpPr>
          <p:cNvPr id="11" name="Text 6"/>
          <p:cNvSpPr/>
          <p:nvPr/>
        </p:nvSpPr>
        <p:spPr>
          <a:xfrm>
            <a:off x="9677995" y="5043416"/>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Begin with a single project to demonstrate value and refine your approach before full deployment.</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59824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Final Thoughts</a:t>
            </a:r>
            <a:endParaRPr lang="en-US" sz="4450" dirty="0"/>
          </a:p>
        </p:txBody>
      </p:sp>
      <p:sp>
        <p:nvSpPr>
          <p:cNvPr id="4" name="Text 1"/>
          <p:cNvSpPr/>
          <p:nvPr/>
        </p:nvSpPr>
        <p:spPr>
          <a:xfrm>
            <a:off x="793790" y="1647182"/>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Microsoft Dynamics 365 is a powerful ecosystem that supports </a:t>
            </a:r>
            <a:r>
              <a:rPr lang="en-US" sz="1750" b="1" dirty="0">
                <a:solidFill>
                  <a:srgbClr val="464646"/>
                </a:solidFill>
                <a:latin typeface="Inter Medium" pitchFamily="34" charset="0"/>
                <a:ea typeface="Inter Medium" pitchFamily="34" charset="-122"/>
                <a:cs typeface="Inter Medium" pitchFamily="34" charset="-120"/>
              </a:rPr>
              <a:t>end-to-end project lifecycle management</a:t>
            </a:r>
            <a:r>
              <a:rPr lang="en-US" sz="1750" dirty="0">
                <a:solidFill>
                  <a:srgbClr val="464646"/>
                </a:solidFill>
                <a:latin typeface="Inter Medium" pitchFamily="34" charset="0"/>
                <a:ea typeface="Inter Medium" pitchFamily="34" charset="-122"/>
                <a:cs typeface="Inter Medium" pitchFamily="34" charset="-120"/>
              </a:rPr>
              <a:t>—from ideation and planning to delivery and closure. By leveraging its integrated modules and automation features, project managers can gain full visibility, improve accountability, and deliver projects that drive measurable business value.</a:t>
            </a:r>
            <a:endParaRPr lang="en-US" sz="1750" dirty="0"/>
          </a:p>
        </p:txBody>
      </p:sp>
      <p:sp>
        <p:nvSpPr>
          <p:cNvPr id="5" name="Text 2"/>
          <p:cNvSpPr/>
          <p:nvPr/>
        </p:nvSpPr>
        <p:spPr>
          <a:xfrm>
            <a:off x="793790" y="4079748"/>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Whether you're running internal IT initiatives, client-facing engagements, or global programs, Dynamics 365 equips you to lead with agility and control—all from a single platform.</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528399"/>
            <a:ext cx="7743230"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The Project Management Challenge</a:t>
            </a:r>
            <a:endParaRPr lang="en-US" sz="3550" dirty="0"/>
          </a:p>
        </p:txBody>
      </p:sp>
      <p:sp>
        <p:nvSpPr>
          <p:cNvPr id="4" name="Text 1"/>
          <p:cNvSpPr/>
          <p:nvPr/>
        </p:nvSpPr>
        <p:spPr>
          <a:xfrm>
            <a:off x="793790" y="15773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Current Challenges</a:t>
            </a:r>
            <a:endParaRPr lang="en-US" sz="2200" dirty="0"/>
          </a:p>
        </p:txBody>
      </p:sp>
      <p:sp>
        <p:nvSpPr>
          <p:cNvPr id="5" name="Text 2"/>
          <p:cNvSpPr/>
          <p:nvPr/>
        </p:nvSpPr>
        <p:spPr>
          <a:xfrm>
            <a:off x="793790" y="2158484"/>
            <a:ext cx="44159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Siloed information across departments</a:t>
            </a:r>
            <a:endParaRPr lang="en-US" sz="1750" dirty="0"/>
          </a:p>
        </p:txBody>
      </p:sp>
      <p:sp>
        <p:nvSpPr>
          <p:cNvPr id="6" name="Text 3"/>
          <p:cNvSpPr/>
          <p:nvPr/>
        </p:nvSpPr>
        <p:spPr>
          <a:xfrm>
            <a:off x="793790" y="2963585"/>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Limited visibility into project health</a:t>
            </a:r>
            <a:endParaRPr lang="en-US" sz="1750" dirty="0"/>
          </a:p>
        </p:txBody>
      </p:sp>
      <p:sp>
        <p:nvSpPr>
          <p:cNvPr id="7" name="Text 4"/>
          <p:cNvSpPr/>
          <p:nvPr/>
        </p:nvSpPr>
        <p:spPr>
          <a:xfrm>
            <a:off x="793790" y="3405783"/>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Manual coordination between teams</a:t>
            </a:r>
            <a:endParaRPr lang="en-US" sz="1750" dirty="0"/>
          </a:p>
        </p:txBody>
      </p:sp>
      <p:sp>
        <p:nvSpPr>
          <p:cNvPr id="8" name="Text 5"/>
          <p:cNvSpPr/>
          <p:nvPr/>
        </p:nvSpPr>
        <p:spPr>
          <a:xfrm>
            <a:off x="793790" y="3847981"/>
            <a:ext cx="44159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Scattered documentation and resources</a:t>
            </a:r>
            <a:endParaRPr lang="en-US" sz="1750" dirty="0"/>
          </a:p>
        </p:txBody>
      </p:sp>
      <p:sp>
        <p:nvSpPr>
          <p:cNvPr id="9" name="Text 6"/>
          <p:cNvSpPr/>
          <p:nvPr/>
        </p:nvSpPr>
        <p:spPr>
          <a:xfrm>
            <a:off x="5770721" y="1577340"/>
            <a:ext cx="3131344"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Dynamics 365 Solution</a:t>
            </a:r>
            <a:endParaRPr lang="en-US" sz="2200" dirty="0"/>
          </a:p>
        </p:txBody>
      </p:sp>
      <p:sp>
        <p:nvSpPr>
          <p:cNvPr id="10" name="Text 7"/>
          <p:cNvSpPr/>
          <p:nvPr/>
        </p:nvSpPr>
        <p:spPr>
          <a:xfrm>
            <a:off x="5770721" y="2158484"/>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Unified platform for all project data</a:t>
            </a:r>
            <a:endParaRPr lang="en-US" sz="1750" dirty="0"/>
          </a:p>
        </p:txBody>
      </p:sp>
      <p:sp>
        <p:nvSpPr>
          <p:cNvPr id="11" name="Text 8"/>
          <p:cNvSpPr/>
          <p:nvPr/>
        </p:nvSpPr>
        <p:spPr>
          <a:xfrm>
            <a:off x="5770721" y="2600682"/>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Real-time dashboards and reports</a:t>
            </a:r>
            <a:endParaRPr lang="en-US" sz="1750" dirty="0"/>
          </a:p>
        </p:txBody>
      </p:sp>
      <p:sp>
        <p:nvSpPr>
          <p:cNvPr id="12" name="Text 9"/>
          <p:cNvSpPr/>
          <p:nvPr/>
        </p:nvSpPr>
        <p:spPr>
          <a:xfrm>
            <a:off x="5770721" y="3042880"/>
            <a:ext cx="44159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Automated workflows and notifications</a:t>
            </a:r>
            <a:endParaRPr lang="en-US" sz="1750" dirty="0"/>
          </a:p>
        </p:txBody>
      </p:sp>
      <p:sp>
        <p:nvSpPr>
          <p:cNvPr id="13" name="Text 10"/>
          <p:cNvSpPr/>
          <p:nvPr/>
        </p:nvSpPr>
        <p:spPr>
          <a:xfrm>
            <a:off x="5770721" y="3847981"/>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Centralized document management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543973"/>
            <a:ext cx="7982545"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End-to-End Project Lifecycle</a:t>
            </a:r>
            <a:endParaRPr lang="en-US" sz="4450" dirty="0"/>
          </a:p>
        </p:txBody>
      </p:sp>
      <p:sp>
        <p:nvSpPr>
          <p:cNvPr id="3" name="Text 1"/>
          <p:cNvSpPr/>
          <p:nvPr/>
        </p:nvSpPr>
        <p:spPr>
          <a:xfrm>
            <a:off x="1857256" y="215441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Initiation</a:t>
            </a:r>
            <a:endParaRPr lang="en-US" sz="2200" dirty="0"/>
          </a:p>
        </p:txBody>
      </p:sp>
      <p:sp>
        <p:nvSpPr>
          <p:cNvPr id="4" name="Text 2"/>
          <p:cNvSpPr/>
          <p:nvPr/>
        </p:nvSpPr>
        <p:spPr>
          <a:xfrm>
            <a:off x="793790" y="2644831"/>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64646"/>
                </a:solidFill>
                <a:latin typeface="Inter Medium" pitchFamily="34" charset="0"/>
                <a:ea typeface="Inter Medium" pitchFamily="34" charset="-122"/>
                <a:cs typeface="Inter Medium" pitchFamily="34" charset="-120"/>
              </a:rPr>
              <a:t>Define scope and build business case</a:t>
            </a:r>
            <a:endParaRPr lang="en-US" sz="1750" dirty="0"/>
          </a:p>
        </p:txBody>
      </p:sp>
      <p:pic>
        <p:nvPicPr>
          <p:cNvPr id="5" name="Image 0" descr="preencoded.png"/>
          <p:cNvPicPr>
            <a:picLocks noChangeAspect="1"/>
          </p:cNvPicPr>
          <p:nvPr/>
        </p:nvPicPr>
        <p:blipFill>
          <a:blip r:embed="rId3"/>
          <a:stretch>
            <a:fillRect/>
          </a:stretch>
        </p:blipFill>
        <p:spPr>
          <a:xfrm>
            <a:off x="5032653" y="1706380"/>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033492" y="2629233"/>
            <a:ext cx="339328" cy="424220"/>
          </a:xfrm>
          <a:prstGeom prst="rect">
            <a:avLst/>
          </a:prstGeom>
        </p:spPr>
      </p:pic>
      <p:sp>
        <p:nvSpPr>
          <p:cNvPr id="7" name="Text 3"/>
          <p:cNvSpPr/>
          <p:nvPr/>
        </p:nvSpPr>
        <p:spPr>
          <a:xfrm>
            <a:off x="9937790" y="18061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Planning</a:t>
            </a:r>
            <a:endParaRPr lang="en-US" sz="2200" dirty="0"/>
          </a:p>
        </p:txBody>
      </p:sp>
      <p:sp>
        <p:nvSpPr>
          <p:cNvPr id="8" name="Text 4"/>
          <p:cNvSpPr/>
          <p:nvPr/>
        </p:nvSpPr>
        <p:spPr>
          <a:xfrm>
            <a:off x="9937790" y="2296573"/>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Create detailed roadmap and resource plan</a:t>
            </a:r>
            <a:endParaRPr lang="en-US" sz="1750" dirty="0"/>
          </a:p>
        </p:txBody>
      </p:sp>
      <p:pic>
        <p:nvPicPr>
          <p:cNvPr id="9" name="Image 2" descr="preencoded.png"/>
          <p:cNvPicPr>
            <a:picLocks noChangeAspect="1"/>
          </p:cNvPicPr>
          <p:nvPr/>
        </p:nvPicPr>
        <p:blipFill>
          <a:blip r:embed="rId5"/>
          <a:stretch>
            <a:fillRect/>
          </a:stretch>
        </p:blipFill>
        <p:spPr>
          <a:xfrm>
            <a:off x="5032653" y="1706380"/>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893010" y="2364557"/>
            <a:ext cx="339328" cy="424220"/>
          </a:xfrm>
          <a:prstGeom prst="rect">
            <a:avLst/>
          </a:prstGeom>
        </p:spPr>
      </p:pic>
      <p:sp>
        <p:nvSpPr>
          <p:cNvPr id="11" name="Text 5"/>
          <p:cNvSpPr/>
          <p:nvPr/>
        </p:nvSpPr>
        <p:spPr>
          <a:xfrm>
            <a:off x="10051256" y="35620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Execution</a:t>
            </a:r>
            <a:endParaRPr lang="en-US" sz="2200" dirty="0"/>
          </a:p>
        </p:txBody>
      </p:sp>
      <p:sp>
        <p:nvSpPr>
          <p:cNvPr id="12" name="Text 6"/>
          <p:cNvSpPr/>
          <p:nvPr/>
        </p:nvSpPr>
        <p:spPr>
          <a:xfrm>
            <a:off x="10051256" y="4052507"/>
            <a:ext cx="3785354"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Coordinate work and deliver value</a:t>
            </a:r>
            <a:endParaRPr lang="en-US" sz="1750" dirty="0"/>
          </a:p>
        </p:txBody>
      </p:sp>
      <p:pic>
        <p:nvPicPr>
          <p:cNvPr id="13" name="Image 4" descr="preencoded.png"/>
          <p:cNvPicPr>
            <a:picLocks noChangeAspect="1"/>
          </p:cNvPicPr>
          <p:nvPr/>
        </p:nvPicPr>
        <p:blipFill>
          <a:blip r:embed="rId7"/>
          <a:stretch>
            <a:fillRect/>
          </a:stretch>
        </p:blipFill>
        <p:spPr>
          <a:xfrm>
            <a:off x="5032653" y="1706380"/>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719423" y="4051316"/>
            <a:ext cx="339328" cy="424220"/>
          </a:xfrm>
          <a:prstGeom prst="rect">
            <a:avLst/>
          </a:prstGeom>
        </p:spPr>
      </p:pic>
      <p:sp>
        <p:nvSpPr>
          <p:cNvPr id="15" name="Text 7"/>
          <p:cNvSpPr/>
          <p:nvPr/>
        </p:nvSpPr>
        <p:spPr>
          <a:xfrm>
            <a:off x="9937790" y="49552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Monitoring</a:t>
            </a:r>
            <a:endParaRPr lang="en-US" sz="2200" dirty="0"/>
          </a:p>
        </p:txBody>
      </p:sp>
      <p:sp>
        <p:nvSpPr>
          <p:cNvPr id="16" name="Text 8"/>
          <p:cNvSpPr/>
          <p:nvPr/>
        </p:nvSpPr>
        <p:spPr>
          <a:xfrm>
            <a:off x="9937790" y="544565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Track progress and control changes</a:t>
            </a:r>
            <a:endParaRPr lang="en-US" sz="1750" dirty="0"/>
          </a:p>
        </p:txBody>
      </p:sp>
      <p:pic>
        <p:nvPicPr>
          <p:cNvPr id="17" name="Image 6" descr="preencoded.png"/>
          <p:cNvPicPr>
            <a:picLocks noChangeAspect="1"/>
          </p:cNvPicPr>
          <p:nvPr/>
        </p:nvPicPr>
        <p:blipFill>
          <a:blip r:embed="rId9"/>
          <a:stretch>
            <a:fillRect/>
          </a:stretch>
        </p:blipFill>
        <p:spPr>
          <a:xfrm>
            <a:off x="5032653" y="1706380"/>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7370564" y="5358384"/>
            <a:ext cx="339328" cy="424220"/>
          </a:xfrm>
          <a:prstGeom prst="rect">
            <a:avLst/>
          </a:prstGeom>
        </p:spPr>
      </p:pic>
      <p:sp>
        <p:nvSpPr>
          <p:cNvPr id="19" name="Text 9"/>
          <p:cNvSpPr/>
          <p:nvPr/>
        </p:nvSpPr>
        <p:spPr>
          <a:xfrm>
            <a:off x="1857256" y="4606981"/>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Closure</a:t>
            </a:r>
            <a:endParaRPr lang="en-US" sz="2200" dirty="0"/>
          </a:p>
        </p:txBody>
      </p:sp>
      <p:sp>
        <p:nvSpPr>
          <p:cNvPr id="20" name="Text 10"/>
          <p:cNvSpPr/>
          <p:nvPr/>
        </p:nvSpPr>
        <p:spPr>
          <a:xfrm>
            <a:off x="793790" y="5097399"/>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64646"/>
                </a:solidFill>
                <a:latin typeface="Inter Medium" pitchFamily="34" charset="0"/>
                <a:ea typeface="Inter Medium" pitchFamily="34" charset="-122"/>
                <a:cs typeface="Inter Medium" pitchFamily="34" charset="-120"/>
              </a:rPr>
              <a:t>Complete deliverables and capture learnings</a:t>
            </a:r>
            <a:endParaRPr lang="en-US" sz="1750" dirty="0"/>
          </a:p>
        </p:txBody>
      </p:sp>
      <p:pic>
        <p:nvPicPr>
          <p:cNvPr id="21" name="Image 8" descr="preencoded.png"/>
          <p:cNvPicPr>
            <a:picLocks noChangeAspect="1"/>
          </p:cNvPicPr>
          <p:nvPr/>
        </p:nvPicPr>
        <p:blipFill>
          <a:blip r:embed="rId11"/>
          <a:stretch>
            <a:fillRect/>
          </a:stretch>
        </p:blipFill>
        <p:spPr>
          <a:xfrm>
            <a:off x="5032653" y="1706380"/>
            <a:ext cx="4564975" cy="4564975"/>
          </a:xfrm>
          <a:prstGeom prst="rect">
            <a:avLst/>
          </a:prstGeom>
        </p:spPr>
      </p:pic>
      <p:pic>
        <p:nvPicPr>
          <p:cNvPr id="22" name="Image 9" descr="preencoded.png"/>
          <p:cNvPicPr>
            <a:picLocks noChangeAspect="1"/>
          </p:cNvPicPr>
          <p:nvPr/>
        </p:nvPicPr>
        <p:blipFill>
          <a:blip r:embed="rId12"/>
          <a:stretch>
            <a:fillRect/>
          </a:stretch>
        </p:blipFill>
        <p:spPr>
          <a:xfrm>
            <a:off x="5710595" y="4479584"/>
            <a:ext cx="339328" cy="4242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75322"/>
          </a:xfrm>
          <a:prstGeom prst="rect">
            <a:avLst/>
          </a:prstGeom>
        </p:spPr>
      </p:pic>
      <p:sp>
        <p:nvSpPr>
          <p:cNvPr id="3" name="Text 0"/>
          <p:cNvSpPr/>
          <p:nvPr/>
        </p:nvSpPr>
        <p:spPr>
          <a:xfrm>
            <a:off x="721043" y="3306604"/>
            <a:ext cx="5726787" cy="643771"/>
          </a:xfrm>
          <a:prstGeom prst="rect">
            <a:avLst/>
          </a:prstGeom>
          <a:noFill/>
          <a:ln/>
        </p:spPr>
        <p:txBody>
          <a:bodyPr wrap="none" lIns="0" tIns="0" rIns="0" bIns="0" rtlCol="0" anchor="t"/>
          <a:lstStyle/>
          <a:p>
            <a:pPr marL="0" indent="0" algn="l">
              <a:lnSpc>
                <a:spcPts val="5050"/>
              </a:lnSpc>
              <a:buNone/>
            </a:pPr>
            <a:r>
              <a:rPr lang="en-US" sz="4050" dirty="0">
                <a:solidFill>
                  <a:srgbClr val="030303"/>
                </a:solidFill>
                <a:latin typeface="DM Sans Semi Bold" pitchFamily="34" charset="0"/>
                <a:ea typeface="DM Sans Semi Bold" pitchFamily="34" charset="-122"/>
                <a:cs typeface="DM Sans Semi Bold" pitchFamily="34" charset="-120"/>
              </a:rPr>
              <a:t>Project Initiation Phase</a:t>
            </a:r>
            <a:endParaRPr lang="en-US" sz="4050" dirty="0"/>
          </a:p>
        </p:txBody>
      </p:sp>
      <p:sp>
        <p:nvSpPr>
          <p:cNvPr id="4" name="Shape 1"/>
          <p:cNvSpPr/>
          <p:nvPr/>
        </p:nvSpPr>
        <p:spPr>
          <a:xfrm>
            <a:off x="721043" y="4259342"/>
            <a:ext cx="6491168" cy="1516499"/>
          </a:xfrm>
          <a:prstGeom prst="roundRect">
            <a:avLst>
              <a:gd name="adj" fmla="val 2038"/>
            </a:avLst>
          </a:prstGeom>
          <a:solidFill>
            <a:srgbClr val="F2EEEE"/>
          </a:solidFill>
          <a:ln/>
        </p:spPr>
        <p:txBody>
          <a:bodyPr/>
          <a:lstStyle/>
          <a:p>
            <a:endParaRPr lang="en-US"/>
          </a:p>
        </p:txBody>
      </p:sp>
      <p:sp>
        <p:nvSpPr>
          <p:cNvPr id="5" name="Text 2"/>
          <p:cNvSpPr/>
          <p:nvPr/>
        </p:nvSpPr>
        <p:spPr>
          <a:xfrm>
            <a:off x="927021" y="4465320"/>
            <a:ext cx="2705695" cy="32182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Business Justification</a:t>
            </a:r>
            <a:endParaRPr lang="en-US" sz="2000" dirty="0"/>
          </a:p>
        </p:txBody>
      </p:sp>
      <p:sp>
        <p:nvSpPr>
          <p:cNvPr id="6" name="Text 3"/>
          <p:cNvSpPr/>
          <p:nvPr/>
        </p:nvSpPr>
        <p:spPr>
          <a:xfrm>
            <a:off x="927021" y="4910733"/>
            <a:ext cx="6079212" cy="659130"/>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Capture strategic goals and expected ROI in Dynamics 365 Sales to align projects with business objectives.</a:t>
            </a:r>
            <a:endParaRPr lang="en-US" sz="1600" dirty="0"/>
          </a:p>
        </p:txBody>
      </p:sp>
      <p:sp>
        <p:nvSpPr>
          <p:cNvPr id="7" name="Shape 4"/>
          <p:cNvSpPr/>
          <p:nvPr/>
        </p:nvSpPr>
        <p:spPr>
          <a:xfrm>
            <a:off x="7418189" y="4259342"/>
            <a:ext cx="6491168" cy="1516499"/>
          </a:xfrm>
          <a:prstGeom prst="roundRect">
            <a:avLst>
              <a:gd name="adj" fmla="val 2038"/>
            </a:avLst>
          </a:prstGeom>
          <a:solidFill>
            <a:srgbClr val="F2EEEE"/>
          </a:solidFill>
          <a:ln/>
        </p:spPr>
        <p:txBody>
          <a:bodyPr/>
          <a:lstStyle/>
          <a:p>
            <a:endParaRPr lang="en-US"/>
          </a:p>
        </p:txBody>
      </p:sp>
      <p:sp>
        <p:nvSpPr>
          <p:cNvPr id="8" name="Text 5"/>
          <p:cNvSpPr/>
          <p:nvPr/>
        </p:nvSpPr>
        <p:spPr>
          <a:xfrm>
            <a:off x="7624167" y="4465320"/>
            <a:ext cx="3221117" cy="32182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Stakeholder Identification</a:t>
            </a:r>
            <a:endParaRPr lang="en-US" sz="2000" dirty="0"/>
          </a:p>
        </p:txBody>
      </p:sp>
      <p:sp>
        <p:nvSpPr>
          <p:cNvPr id="9" name="Text 6"/>
          <p:cNvSpPr/>
          <p:nvPr/>
        </p:nvSpPr>
        <p:spPr>
          <a:xfrm>
            <a:off x="7624167" y="4910733"/>
            <a:ext cx="6079212" cy="659130"/>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Map key stakeholders directly in the system to ensure proper communication throughout the project lifecycle.</a:t>
            </a:r>
            <a:endParaRPr lang="en-US" sz="1600" dirty="0"/>
          </a:p>
        </p:txBody>
      </p:sp>
      <p:sp>
        <p:nvSpPr>
          <p:cNvPr id="10" name="Shape 7"/>
          <p:cNvSpPr/>
          <p:nvPr/>
        </p:nvSpPr>
        <p:spPr>
          <a:xfrm>
            <a:off x="721043" y="5981819"/>
            <a:ext cx="6491168" cy="1516499"/>
          </a:xfrm>
          <a:prstGeom prst="roundRect">
            <a:avLst>
              <a:gd name="adj" fmla="val 2038"/>
            </a:avLst>
          </a:prstGeom>
          <a:solidFill>
            <a:srgbClr val="F2EEEE"/>
          </a:solidFill>
          <a:ln/>
        </p:spPr>
        <p:txBody>
          <a:bodyPr/>
          <a:lstStyle/>
          <a:p>
            <a:endParaRPr lang="en-US"/>
          </a:p>
        </p:txBody>
      </p:sp>
      <p:sp>
        <p:nvSpPr>
          <p:cNvPr id="11" name="Text 8"/>
          <p:cNvSpPr/>
          <p:nvPr/>
        </p:nvSpPr>
        <p:spPr>
          <a:xfrm>
            <a:off x="927021" y="6187797"/>
            <a:ext cx="2575322" cy="32182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Preliminary Scoping</a:t>
            </a:r>
            <a:endParaRPr lang="en-US" sz="2000" dirty="0"/>
          </a:p>
        </p:txBody>
      </p:sp>
      <p:sp>
        <p:nvSpPr>
          <p:cNvPr id="12" name="Text 9"/>
          <p:cNvSpPr/>
          <p:nvPr/>
        </p:nvSpPr>
        <p:spPr>
          <a:xfrm>
            <a:off x="927021" y="6633210"/>
            <a:ext cx="6079212" cy="659130"/>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Draft initial scope parameters and connect them to customer needs using the Project Operations module.</a:t>
            </a:r>
            <a:endParaRPr lang="en-US" sz="1600" dirty="0"/>
          </a:p>
        </p:txBody>
      </p:sp>
      <p:sp>
        <p:nvSpPr>
          <p:cNvPr id="13" name="Shape 10"/>
          <p:cNvSpPr/>
          <p:nvPr/>
        </p:nvSpPr>
        <p:spPr>
          <a:xfrm>
            <a:off x="7418189" y="5981819"/>
            <a:ext cx="6491168" cy="1516499"/>
          </a:xfrm>
          <a:prstGeom prst="roundRect">
            <a:avLst>
              <a:gd name="adj" fmla="val 2038"/>
            </a:avLst>
          </a:prstGeom>
          <a:solidFill>
            <a:srgbClr val="F2EEEE"/>
          </a:solidFill>
          <a:ln/>
        </p:spPr>
        <p:txBody>
          <a:bodyPr/>
          <a:lstStyle/>
          <a:p>
            <a:endParaRPr lang="en-US"/>
          </a:p>
        </p:txBody>
      </p:sp>
      <p:sp>
        <p:nvSpPr>
          <p:cNvPr id="14" name="Text 11"/>
          <p:cNvSpPr/>
          <p:nvPr/>
        </p:nvSpPr>
        <p:spPr>
          <a:xfrm>
            <a:off x="7624167" y="6187797"/>
            <a:ext cx="2575322" cy="32182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Resource Estimation</a:t>
            </a:r>
            <a:endParaRPr lang="en-US" sz="2000" dirty="0"/>
          </a:p>
        </p:txBody>
      </p:sp>
      <p:sp>
        <p:nvSpPr>
          <p:cNvPr id="15" name="Text 12"/>
          <p:cNvSpPr/>
          <p:nvPr/>
        </p:nvSpPr>
        <p:spPr>
          <a:xfrm>
            <a:off x="7624167" y="6633210"/>
            <a:ext cx="6079212" cy="659130"/>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Create high-level resource forecasts and cost estimates to support project approval decisions.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666" y="597932"/>
            <a:ext cx="6694765" cy="541972"/>
          </a:xfrm>
          <a:prstGeom prst="rect">
            <a:avLst/>
          </a:prstGeom>
          <a:noFill/>
          <a:ln/>
        </p:spPr>
        <p:txBody>
          <a:bodyPr wrap="none" lIns="0" tIns="0" rIns="0" bIns="0" rtlCol="0" anchor="t"/>
          <a:lstStyle/>
          <a:p>
            <a:pPr marL="0" indent="0" algn="l">
              <a:lnSpc>
                <a:spcPts val="4250"/>
              </a:lnSpc>
              <a:buNone/>
            </a:pPr>
            <a:r>
              <a:rPr lang="en-US" sz="3400" dirty="0">
                <a:solidFill>
                  <a:srgbClr val="030303"/>
                </a:solidFill>
                <a:latin typeface="DM Sans Semi Bold" pitchFamily="34" charset="0"/>
                <a:ea typeface="DM Sans Semi Bold" pitchFamily="34" charset="-122"/>
                <a:cs typeface="DM Sans Semi Bold" pitchFamily="34" charset="-120"/>
              </a:rPr>
              <a:t>Planning Phase in Dynamics 365</a:t>
            </a:r>
            <a:endParaRPr lang="en-US" sz="3400" dirty="0"/>
          </a:p>
        </p:txBody>
      </p:sp>
      <p:sp>
        <p:nvSpPr>
          <p:cNvPr id="4" name="Shape 1"/>
          <p:cNvSpPr/>
          <p:nvPr/>
        </p:nvSpPr>
        <p:spPr>
          <a:xfrm>
            <a:off x="758666" y="1383744"/>
            <a:ext cx="487680" cy="487680"/>
          </a:xfrm>
          <a:prstGeom prst="roundRect">
            <a:avLst>
              <a:gd name="adj" fmla="val 6668"/>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39926" y="1424345"/>
            <a:ext cx="325160" cy="406479"/>
          </a:xfrm>
          <a:prstGeom prst="rect">
            <a:avLst/>
          </a:prstGeom>
        </p:spPr>
      </p:pic>
      <p:sp>
        <p:nvSpPr>
          <p:cNvPr id="6" name="Text 2"/>
          <p:cNvSpPr/>
          <p:nvPr/>
        </p:nvSpPr>
        <p:spPr>
          <a:xfrm>
            <a:off x="1463040" y="1458158"/>
            <a:ext cx="3505557" cy="338733"/>
          </a:xfrm>
          <a:prstGeom prst="rect">
            <a:avLst/>
          </a:prstGeom>
          <a:noFill/>
          <a:ln/>
        </p:spPr>
        <p:txBody>
          <a:bodyPr wrap="non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Work Breakdown Structure</a:t>
            </a:r>
            <a:endParaRPr lang="en-US" sz="2100" dirty="0"/>
          </a:p>
        </p:txBody>
      </p:sp>
      <p:sp>
        <p:nvSpPr>
          <p:cNvPr id="7" name="Text 3"/>
          <p:cNvSpPr/>
          <p:nvPr/>
        </p:nvSpPr>
        <p:spPr>
          <a:xfrm>
            <a:off x="1463040" y="1926907"/>
            <a:ext cx="6922294" cy="693658"/>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Build comprehensive WBS with tasks, subtasks, and dependencies for clear project structure.</a:t>
            </a:r>
            <a:endParaRPr lang="en-US" sz="1700" dirty="0"/>
          </a:p>
        </p:txBody>
      </p:sp>
      <p:sp>
        <p:nvSpPr>
          <p:cNvPr id="8" name="Shape 4"/>
          <p:cNvSpPr/>
          <p:nvPr/>
        </p:nvSpPr>
        <p:spPr>
          <a:xfrm>
            <a:off x="758666" y="3054072"/>
            <a:ext cx="487680" cy="487680"/>
          </a:xfrm>
          <a:prstGeom prst="roundRect">
            <a:avLst>
              <a:gd name="adj" fmla="val 6668"/>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39926" y="3094673"/>
            <a:ext cx="325160" cy="406479"/>
          </a:xfrm>
          <a:prstGeom prst="rect">
            <a:avLst/>
          </a:prstGeom>
        </p:spPr>
      </p:pic>
      <p:sp>
        <p:nvSpPr>
          <p:cNvPr id="10" name="Text 5"/>
          <p:cNvSpPr/>
          <p:nvPr/>
        </p:nvSpPr>
        <p:spPr>
          <a:xfrm>
            <a:off x="1463040" y="3128486"/>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Project Schedule</a:t>
            </a:r>
            <a:endParaRPr lang="en-US" sz="2100" dirty="0"/>
          </a:p>
        </p:txBody>
      </p:sp>
      <p:sp>
        <p:nvSpPr>
          <p:cNvPr id="11" name="Text 6"/>
          <p:cNvSpPr/>
          <p:nvPr/>
        </p:nvSpPr>
        <p:spPr>
          <a:xfrm>
            <a:off x="1463040" y="3597235"/>
            <a:ext cx="6922294" cy="693658"/>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Develop timelines with interactive Gantt views to visualize critical path and milestones.</a:t>
            </a:r>
            <a:endParaRPr lang="en-US" sz="1700" dirty="0"/>
          </a:p>
        </p:txBody>
      </p:sp>
      <p:sp>
        <p:nvSpPr>
          <p:cNvPr id="12" name="Shape 7"/>
          <p:cNvSpPr/>
          <p:nvPr/>
        </p:nvSpPr>
        <p:spPr>
          <a:xfrm>
            <a:off x="758666" y="4724400"/>
            <a:ext cx="487680" cy="487680"/>
          </a:xfrm>
          <a:prstGeom prst="roundRect">
            <a:avLst>
              <a:gd name="adj" fmla="val 6668"/>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39926" y="4765000"/>
            <a:ext cx="325160" cy="406479"/>
          </a:xfrm>
          <a:prstGeom prst="rect">
            <a:avLst/>
          </a:prstGeom>
        </p:spPr>
      </p:pic>
      <p:sp>
        <p:nvSpPr>
          <p:cNvPr id="14" name="Text 8"/>
          <p:cNvSpPr/>
          <p:nvPr/>
        </p:nvSpPr>
        <p:spPr>
          <a:xfrm>
            <a:off x="1463040" y="4798814"/>
            <a:ext cx="2836069" cy="338733"/>
          </a:xfrm>
          <a:prstGeom prst="rect">
            <a:avLst/>
          </a:prstGeom>
          <a:noFill/>
          <a:ln/>
        </p:spPr>
        <p:txBody>
          <a:bodyPr wrap="non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Resource Assignment</a:t>
            </a:r>
            <a:endParaRPr lang="en-US" sz="2100" dirty="0"/>
          </a:p>
        </p:txBody>
      </p:sp>
      <p:sp>
        <p:nvSpPr>
          <p:cNvPr id="15" name="Text 9"/>
          <p:cNvSpPr/>
          <p:nvPr/>
        </p:nvSpPr>
        <p:spPr>
          <a:xfrm>
            <a:off x="1463040" y="5267563"/>
            <a:ext cx="6922294" cy="693658"/>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Match tasks to team members based on skills, availability, and capacity planning tools.</a:t>
            </a:r>
            <a:endParaRPr lang="en-US" sz="1700" dirty="0"/>
          </a:p>
        </p:txBody>
      </p:sp>
      <p:sp>
        <p:nvSpPr>
          <p:cNvPr id="16" name="Shape 10"/>
          <p:cNvSpPr/>
          <p:nvPr/>
        </p:nvSpPr>
        <p:spPr>
          <a:xfrm>
            <a:off x="758666" y="6394728"/>
            <a:ext cx="487680" cy="487680"/>
          </a:xfrm>
          <a:prstGeom prst="roundRect">
            <a:avLst>
              <a:gd name="adj" fmla="val 6668"/>
            </a:avLst>
          </a:prstGeom>
          <a:solidFill>
            <a:srgbClr val="F2EEEE"/>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39926" y="6435328"/>
            <a:ext cx="325160" cy="406479"/>
          </a:xfrm>
          <a:prstGeom prst="rect">
            <a:avLst/>
          </a:prstGeom>
        </p:spPr>
      </p:pic>
      <p:sp>
        <p:nvSpPr>
          <p:cNvPr id="18" name="Text 11"/>
          <p:cNvSpPr/>
          <p:nvPr/>
        </p:nvSpPr>
        <p:spPr>
          <a:xfrm>
            <a:off x="1463040" y="6469142"/>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Budget Forecasting</a:t>
            </a:r>
            <a:endParaRPr lang="en-US" sz="2100" dirty="0"/>
          </a:p>
        </p:txBody>
      </p:sp>
      <p:sp>
        <p:nvSpPr>
          <p:cNvPr id="19" name="Text 12"/>
          <p:cNvSpPr/>
          <p:nvPr/>
        </p:nvSpPr>
        <p:spPr>
          <a:xfrm>
            <a:off x="1463040" y="6937891"/>
            <a:ext cx="6922294" cy="693658"/>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Create detailed financial projections to set baselines for cost tracking and billing.</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195"/>
          </a:xfrm>
          <a:prstGeom prst="rect">
            <a:avLst/>
          </a:prstGeom>
        </p:spPr>
      </p:pic>
      <p:sp>
        <p:nvSpPr>
          <p:cNvPr id="3" name="Text 0"/>
          <p:cNvSpPr/>
          <p:nvPr/>
        </p:nvSpPr>
        <p:spPr>
          <a:xfrm>
            <a:off x="6233160" y="586740"/>
            <a:ext cx="4548068" cy="533519"/>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DM Sans Semi Bold" pitchFamily="34" charset="0"/>
                <a:ea typeface="DM Sans Semi Bold" pitchFamily="34" charset="-122"/>
                <a:cs typeface="DM Sans Semi Bold" pitchFamily="34" charset="-120"/>
              </a:rPr>
              <a:t>Execution Phase Tools</a:t>
            </a:r>
            <a:endParaRPr lang="en-US" sz="3350" dirty="0"/>
          </a:p>
        </p:txBody>
      </p:sp>
      <p:pic>
        <p:nvPicPr>
          <p:cNvPr id="4" name="Image 1" descr="preencoded.png"/>
          <p:cNvPicPr>
            <a:picLocks noChangeAspect="1"/>
          </p:cNvPicPr>
          <p:nvPr/>
        </p:nvPicPr>
        <p:blipFill>
          <a:blip r:embed="rId4"/>
          <a:stretch>
            <a:fillRect/>
          </a:stretch>
        </p:blipFill>
        <p:spPr>
          <a:xfrm>
            <a:off x="6233160" y="1360289"/>
            <a:ext cx="1066919" cy="1570792"/>
          </a:xfrm>
          <a:prstGeom prst="rect">
            <a:avLst/>
          </a:prstGeom>
        </p:spPr>
      </p:pic>
      <p:sp>
        <p:nvSpPr>
          <p:cNvPr id="5" name="Text 1"/>
          <p:cNvSpPr/>
          <p:nvPr/>
        </p:nvSpPr>
        <p:spPr>
          <a:xfrm>
            <a:off x="7620119" y="1573649"/>
            <a:ext cx="3217783" cy="333375"/>
          </a:xfrm>
          <a:prstGeom prst="rect">
            <a:avLst/>
          </a:prstGeom>
          <a:noFill/>
          <a:ln/>
        </p:spPr>
        <p:txBody>
          <a:bodyPr wrap="none" lIns="0" tIns="0" rIns="0" bIns="0" rtlCol="0" anchor="t"/>
          <a:lstStyle/>
          <a:p>
            <a:pPr marL="0" indent="0" algn="l">
              <a:lnSpc>
                <a:spcPts val="2600"/>
              </a:lnSpc>
              <a:buNone/>
            </a:pPr>
            <a:r>
              <a:rPr lang="en-US" sz="2100" dirty="0">
                <a:solidFill>
                  <a:srgbClr val="464646"/>
                </a:solidFill>
                <a:latin typeface="DM Sans Semi Bold" pitchFamily="34" charset="0"/>
                <a:ea typeface="DM Sans Semi Bold" pitchFamily="34" charset="-122"/>
                <a:cs typeface="DM Sans Semi Bold" pitchFamily="34" charset="-120"/>
              </a:rPr>
              <a:t>Time &amp; Expense Tracking</a:t>
            </a:r>
            <a:endParaRPr lang="en-US" sz="2100" dirty="0"/>
          </a:p>
        </p:txBody>
      </p:sp>
      <p:sp>
        <p:nvSpPr>
          <p:cNvPr id="6" name="Text 2"/>
          <p:cNvSpPr/>
          <p:nvPr/>
        </p:nvSpPr>
        <p:spPr>
          <a:xfrm>
            <a:off x="7620119" y="2035016"/>
            <a:ext cx="6263521" cy="68270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Capture work hours and project expenses through mobile-friendly forms for accurate billing.</a:t>
            </a:r>
            <a:endParaRPr lang="en-US" sz="1650" dirty="0"/>
          </a:p>
        </p:txBody>
      </p:sp>
      <p:pic>
        <p:nvPicPr>
          <p:cNvPr id="7" name="Image 2" descr="preencoded.png"/>
          <p:cNvPicPr>
            <a:picLocks noChangeAspect="1"/>
          </p:cNvPicPr>
          <p:nvPr/>
        </p:nvPicPr>
        <p:blipFill>
          <a:blip r:embed="rId5"/>
          <a:stretch>
            <a:fillRect/>
          </a:stretch>
        </p:blipFill>
        <p:spPr>
          <a:xfrm>
            <a:off x="6233160" y="2931081"/>
            <a:ext cx="1066919" cy="1570792"/>
          </a:xfrm>
          <a:prstGeom prst="rect">
            <a:avLst/>
          </a:prstGeom>
        </p:spPr>
      </p:pic>
      <p:sp>
        <p:nvSpPr>
          <p:cNvPr id="8" name="Text 3"/>
          <p:cNvSpPr/>
          <p:nvPr/>
        </p:nvSpPr>
        <p:spPr>
          <a:xfrm>
            <a:off x="7620119" y="3144441"/>
            <a:ext cx="2667357" cy="333375"/>
          </a:xfrm>
          <a:prstGeom prst="rect">
            <a:avLst/>
          </a:prstGeom>
          <a:noFill/>
          <a:ln/>
        </p:spPr>
        <p:txBody>
          <a:bodyPr wrap="none" lIns="0" tIns="0" rIns="0" bIns="0" rtlCol="0" anchor="t"/>
          <a:lstStyle/>
          <a:p>
            <a:pPr marL="0" indent="0" algn="l">
              <a:lnSpc>
                <a:spcPts val="2600"/>
              </a:lnSpc>
              <a:buNone/>
            </a:pPr>
            <a:r>
              <a:rPr lang="en-US" sz="2100" dirty="0">
                <a:solidFill>
                  <a:srgbClr val="464646"/>
                </a:solidFill>
                <a:latin typeface="DM Sans Semi Bold" pitchFamily="34" charset="0"/>
                <a:ea typeface="DM Sans Semi Bold" pitchFamily="34" charset="-122"/>
                <a:cs typeface="DM Sans Semi Bold" pitchFamily="34" charset="-120"/>
              </a:rPr>
              <a:t>Task Management</a:t>
            </a:r>
            <a:endParaRPr lang="en-US" sz="2100" dirty="0"/>
          </a:p>
        </p:txBody>
      </p:sp>
      <p:sp>
        <p:nvSpPr>
          <p:cNvPr id="9" name="Text 4"/>
          <p:cNvSpPr/>
          <p:nvPr/>
        </p:nvSpPr>
        <p:spPr>
          <a:xfrm>
            <a:off x="7620119" y="3605808"/>
            <a:ext cx="6263521" cy="68270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Coordinate assignments through Microsoft Teams integration for seamless collaboration.</a:t>
            </a:r>
            <a:endParaRPr lang="en-US" sz="1650" dirty="0"/>
          </a:p>
        </p:txBody>
      </p:sp>
      <p:pic>
        <p:nvPicPr>
          <p:cNvPr id="10" name="Image 3" descr="preencoded.png"/>
          <p:cNvPicPr>
            <a:picLocks noChangeAspect="1"/>
          </p:cNvPicPr>
          <p:nvPr/>
        </p:nvPicPr>
        <p:blipFill>
          <a:blip r:embed="rId6"/>
          <a:stretch>
            <a:fillRect/>
          </a:stretch>
        </p:blipFill>
        <p:spPr>
          <a:xfrm>
            <a:off x="6233160" y="4501872"/>
            <a:ext cx="1066919" cy="1570792"/>
          </a:xfrm>
          <a:prstGeom prst="rect">
            <a:avLst/>
          </a:prstGeom>
        </p:spPr>
      </p:pic>
      <p:sp>
        <p:nvSpPr>
          <p:cNvPr id="11" name="Text 5"/>
          <p:cNvSpPr/>
          <p:nvPr/>
        </p:nvSpPr>
        <p:spPr>
          <a:xfrm>
            <a:off x="7620119" y="4715232"/>
            <a:ext cx="2786301" cy="333375"/>
          </a:xfrm>
          <a:prstGeom prst="rect">
            <a:avLst/>
          </a:prstGeom>
          <a:noFill/>
          <a:ln/>
        </p:spPr>
        <p:txBody>
          <a:bodyPr wrap="none" lIns="0" tIns="0" rIns="0" bIns="0" rtlCol="0" anchor="t"/>
          <a:lstStyle/>
          <a:p>
            <a:pPr marL="0" indent="0" algn="l">
              <a:lnSpc>
                <a:spcPts val="2600"/>
              </a:lnSpc>
              <a:buNone/>
            </a:pPr>
            <a:r>
              <a:rPr lang="en-US" sz="2100" dirty="0">
                <a:solidFill>
                  <a:srgbClr val="464646"/>
                </a:solidFill>
                <a:latin typeface="DM Sans Semi Bold" pitchFamily="34" charset="0"/>
                <a:ea typeface="DM Sans Semi Bold" pitchFamily="34" charset="-122"/>
                <a:cs typeface="DM Sans Semi Bold" pitchFamily="34" charset="-120"/>
              </a:rPr>
              <a:t>Workflow Automation</a:t>
            </a:r>
            <a:endParaRPr lang="en-US" sz="2100" dirty="0"/>
          </a:p>
        </p:txBody>
      </p:sp>
      <p:sp>
        <p:nvSpPr>
          <p:cNvPr id="12" name="Text 6"/>
          <p:cNvSpPr/>
          <p:nvPr/>
        </p:nvSpPr>
        <p:spPr>
          <a:xfrm>
            <a:off x="7620119" y="5176599"/>
            <a:ext cx="6263521" cy="68270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Implement Power Automate flows for approvals, notifications, and process standardization.</a:t>
            </a:r>
            <a:endParaRPr lang="en-US" sz="1650" dirty="0"/>
          </a:p>
        </p:txBody>
      </p:sp>
      <p:pic>
        <p:nvPicPr>
          <p:cNvPr id="13" name="Image 4" descr="preencoded.png"/>
          <p:cNvPicPr>
            <a:picLocks noChangeAspect="1"/>
          </p:cNvPicPr>
          <p:nvPr/>
        </p:nvPicPr>
        <p:blipFill>
          <a:blip r:embed="rId7"/>
          <a:stretch>
            <a:fillRect/>
          </a:stretch>
        </p:blipFill>
        <p:spPr>
          <a:xfrm>
            <a:off x="6233160" y="6072664"/>
            <a:ext cx="1066919" cy="1570792"/>
          </a:xfrm>
          <a:prstGeom prst="rect">
            <a:avLst/>
          </a:prstGeom>
        </p:spPr>
      </p:pic>
      <p:sp>
        <p:nvSpPr>
          <p:cNvPr id="14" name="Text 7"/>
          <p:cNvSpPr/>
          <p:nvPr/>
        </p:nvSpPr>
        <p:spPr>
          <a:xfrm>
            <a:off x="7620119" y="6286024"/>
            <a:ext cx="3098602" cy="333375"/>
          </a:xfrm>
          <a:prstGeom prst="rect">
            <a:avLst/>
          </a:prstGeom>
          <a:noFill/>
          <a:ln/>
        </p:spPr>
        <p:txBody>
          <a:bodyPr wrap="none" lIns="0" tIns="0" rIns="0" bIns="0" rtlCol="0" anchor="t"/>
          <a:lstStyle/>
          <a:p>
            <a:pPr marL="0" indent="0" algn="l">
              <a:lnSpc>
                <a:spcPts val="2600"/>
              </a:lnSpc>
              <a:buNone/>
            </a:pPr>
            <a:r>
              <a:rPr lang="en-US" sz="2100" dirty="0">
                <a:solidFill>
                  <a:srgbClr val="464646"/>
                </a:solidFill>
                <a:latin typeface="DM Sans Semi Bold" pitchFamily="34" charset="0"/>
                <a:ea typeface="DM Sans Semi Bold" pitchFamily="34" charset="-122"/>
                <a:cs typeface="DM Sans Semi Bold" pitchFamily="34" charset="-120"/>
              </a:rPr>
              <a:t>Document Management</a:t>
            </a:r>
            <a:endParaRPr lang="en-US" sz="2100" dirty="0"/>
          </a:p>
        </p:txBody>
      </p:sp>
      <p:sp>
        <p:nvSpPr>
          <p:cNvPr id="15" name="Text 8"/>
          <p:cNvSpPr/>
          <p:nvPr/>
        </p:nvSpPr>
        <p:spPr>
          <a:xfrm>
            <a:off x="7620119" y="6747391"/>
            <a:ext cx="6263521" cy="68270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Store and version-control project files through SharePoint integration.</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379339"/>
          </a:xfrm>
          <a:prstGeom prst="rect">
            <a:avLst/>
          </a:prstGeom>
        </p:spPr>
      </p:pic>
      <p:sp>
        <p:nvSpPr>
          <p:cNvPr id="3" name="Text 0"/>
          <p:cNvSpPr/>
          <p:nvPr/>
        </p:nvSpPr>
        <p:spPr>
          <a:xfrm>
            <a:off x="772358" y="1986201"/>
            <a:ext cx="5430917" cy="551617"/>
          </a:xfrm>
          <a:prstGeom prst="rect">
            <a:avLst/>
          </a:prstGeom>
          <a:noFill/>
          <a:ln/>
        </p:spPr>
        <p:txBody>
          <a:bodyPr wrap="none" lIns="0" tIns="0" rIns="0" bIns="0" rtlCol="0" anchor="t"/>
          <a:lstStyle/>
          <a:p>
            <a:pPr marL="0" indent="0" algn="l">
              <a:lnSpc>
                <a:spcPts val="4300"/>
              </a:lnSpc>
              <a:buNone/>
            </a:pPr>
            <a:r>
              <a:rPr lang="en-US" sz="3450" dirty="0">
                <a:solidFill>
                  <a:srgbClr val="030303"/>
                </a:solidFill>
                <a:latin typeface="DM Sans Semi Bold" pitchFamily="34" charset="0"/>
                <a:ea typeface="DM Sans Semi Bold" pitchFamily="34" charset="-122"/>
                <a:cs typeface="DM Sans Semi Bold" pitchFamily="34" charset="-120"/>
              </a:rPr>
              <a:t>Monitoring Project Health</a:t>
            </a:r>
            <a:endParaRPr lang="en-US" sz="3450" dirty="0"/>
          </a:p>
        </p:txBody>
      </p:sp>
      <p:sp>
        <p:nvSpPr>
          <p:cNvPr id="4" name="Shape 1"/>
          <p:cNvSpPr/>
          <p:nvPr/>
        </p:nvSpPr>
        <p:spPr>
          <a:xfrm>
            <a:off x="772358" y="5205413"/>
            <a:ext cx="13085683" cy="30480"/>
          </a:xfrm>
          <a:prstGeom prst="roundRect">
            <a:avLst>
              <a:gd name="adj" fmla="val 108611"/>
            </a:avLst>
          </a:prstGeom>
          <a:solidFill>
            <a:srgbClr val="D8D4D4"/>
          </a:solidFill>
          <a:ln/>
        </p:spPr>
        <p:txBody>
          <a:bodyPr/>
          <a:lstStyle/>
          <a:p>
            <a:endParaRPr lang="en-US"/>
          </a:p>
        </p:txBody>
      </p:sp>
      <p:sp>
        <p:nvSpPr>
          <p:cNvPr id="5" name="Shape 2"/>
          <p:cNvSpPr/>
          <p:nvPr/>
        </p:nvSpPr>
        <p:spPr>
          <a:xfrm>
            <a:off x="3291483" y="4543425"/>
            <a:ext cx="30480" cy="661988"/>
          </a:xfrm>
          <a:prstGeom prst="roundRect">
            <a:avLst>
              <a:gd name="adj" fmla="val 108611"/>
            </a:avLst>
          </a:prstGeom>
          <a:solidFill>
            <a:srgbClr val="D8D4D4"/>
          </a:solidFill>
          <a:ln/>
        </p:spPr>
        <p:txBody>
          <a:bodyPr/>
          <a:lstStyle/>
          <a:p>
            <a:endParaRPr lang="en-US"/>
          </a:p>
        </p:txBody>
      </p:sp>
      <p:sp>
        <p:nvSpPr>
          <p:cNvPr id="6" name="Shape 3"/>
          <p:cNvSpPr/>
          <p:nvPr/>
        </p:nvSpPr>
        <p:spPr>
          <a:xfrm>
            <a:off x="3058478" y="4957167"/>
            <a:ext cx="496491" cy="496491"/>
          </a:xfrm>
          <a:prstGeom prst="roundRect">
            <a:avLst>
              <a:gd name="adj" fmla="val 6668"/>
            </a:avLst>
          </a:prstGeom>
          <a:solidFill>
            <a:srgbClr val="F2EEEE"/>
          </a:solidFill>
          <a:ln/>
        </p:spPr>
        <p:txBody>
          <a:bodyPr/>
          <a:lstStyle/>
          <a:p>
            <a:endParaRPr lang="en-US"/>
          </a:p>
        </p:txBody>
      </p:sp>
      <p:sp>
        <p:nvSpPr>
          <p:cNvPr id="7" name="Text 4"/>
          <p:cNvSpPr/>
          <p:nvPr/>
        </p:nvSpPr>
        <p:spPr>
          <a:xfrm>
            <a:off x="3141226" y="4998541"/>
            <a:ext cx="330994" cy="413742"/>
          </a:xfrm>
          <a:prstGeom prst="rect">
            <a:avLst/>
          </a:prstGeom>
          <a:noFill/>
          <a:ln/>
        </p:spPr>
        <p:txBody>
          <a:bodyPr wrap="none" lIns="0" tIns="0" rIns="0" bIns="0" rtlCol="0" anchor="t"/>
          <a:lstStyle/>
          <a:p>
            <a:pPr marL="0" indent="0" algn="ctr">
              <a:lnSpc>
                <a:spcPts val="2600"/>
              </a:lnSpc>
              <a:buNone/>
            </a:pPr>
            <a:r>
              <a:rPr lang="en-US" sz="2600" dirty="0">
                <a:solidFill>
                  <a:srgbClr val="464646"/>
                </a:solidFill>
                <a:latin typeface="DM Sans Semi Bold" pitchFamily="34" charset="0"/>
                <a:ea typeface="DM Sans Semi Bold" pitchFamily="34" charset="-122"/>
                <a:cs typeface="DM Sans Semi Bold" pitchFamily="34" charset="-120"/>
              </a:rPr>
              <a:t>1</a:t>
            </a:r>
            <a:endParaRPr lang="en-US" sz="2600" dirty="0"/>
          </a:p>
        </p:txBody>
      </p:sp>
      <p:sp>
        <p:nvSpPr>
          <p:cNvPr id="8" name="Text 5"/>
          <p:cNvSpPr/>
          <p:nvPr/>
        </p:nvSpPr>
        <p:spPr>
          <a:xfrm>
            <a:off x="1927384" y="2786062"/>
            <a:ext cx="2758678" cy="344805"/>
          </a:xfrm>
          <a:prstGeom prst="rect">
            <a:avLst/>
          </a:prstGeom>
          <a:noFill/>
          <a:ln/>
        </p:spPr>
        <p:txBody>
          <a:bodyPr wrap="none" lIns="0" tIns="0" rIns="0" bIns="0" rtlCol="0" anchor="t"/>
          <a:lstStyle/>
          <a:p>
            <a:pPr marL="0" indent="0" algn="ctr">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KPI Dashboards</a:t>
            </a:r>
            <a:endParaRPr lang="en-US" sz="2150" dirty="0"/>
          </a:p>
        </p:txBody>
      </p:sp>
      <p:sp>
        <p:nvSpPr>
          <p:cNvPr id="9" name="Text 6"/>
          <p:cNvSpPr/>
          <p:nvPr/>
        </p:nvSpPr>
        <p:spPr>
          <a:xfrm>
            <a:off x="992981" y="3263265"/>
            <a:ext cx="4627483" cy="1059418"/>
          </a:xfrm>
          <a:prstGeom prst="rect">
            <a:avLst/>
          </a:prstGeom>
          <a:noFill/>
          <a:ln/>
        </p:spPr>
        <p:txBody>
          <a:bodyPr wrap="square" lIns="0" tIns="0" rIns="0" bIns="0" rtlCol="0" anchor="t"/>
          <a:lstStyle/>
          <a:p>
            <a:pPr marL="0" indent="0" algn="ctr">
              <a:lnSpc>
                <a:spcPts val="2750"/>
              </a:lnSpc>
              <a:buNone/>
            </a:pPr>
            <a:r>
              <a:rPr lang="en-US" sz="1700" dirty="0">
                <a:solidFill>
                  <a:srgbClr val="464646"/>
                </a:solidFill>
                <a:latin typeface="Inter Medium" pitchFamily="34" charset="0"/>
                <a:ea typeface="Inter Medium" pitchFamily="34" charset="-122"/>
                <a:cs typeface="Inter Medium" pitchFamily="34" charset="-120"/>
              </a:rPr>
              <a:t>Monitor critical metrics through Power BI visuals integrated with real-time project data.</a:t>
            </a:r>
            <a:endParaRPr lang="en-US" sz="1700" dirty="0"/>
          </a:p>
        </p:txBody>
      </p:sp>
      <p:sp>
        <p:nvSpPr>
          <p:cNvPr id="10" name="Shape 7"/>
          <p:cNvSpPr/>
          <p:nvPr/>
        </p:nvSpPr>
        <p:spPr>
          <a:xfrm>
            <a:off x="5963722" y="5205413"/>
            <a:ext cx="30480" cy="661988"/>
          </a:xfrm>
          <a:prstGeom prst="roundRect">
            <a:avLst>
              <a:gd name="adj" fmla="val 108611"/>
            </a:avLst>
          </a:prstGeom>
          <a:solidFill>
            <a:srgbClr val="D8D4D4"/>
          </a:solidFill>
          <a:ln/>
        </p:spPr>
        <p:txBody>
          <a:bodyPr/>
          <a:lstStyle/>
          <a:p>
            <a:endParaRPr lang="en-US"/>
          </a:p>
        </p:txBody>
      </p:sp>
      <p:sp>
        <p:nvSpPr>
          <p:cNvPr id="11" name="Shape 8"/>
          <p:cNvSpPr/>
          <p:nvPr/>
        </p:nvSpPr>
        <p:spPr>
          <a:xfrm>
            <a:off x="5730716" y="4957167"/>
            <a:ext cx="496491" cy="496491"/>
          </a:xfrm>
          <a:prstGeom prst="roundRect">
            <a:avLst>
              <a:gd name="adj" fmla="val 6668"/>
            </a:avLst>
          </a:prstGeom>
          <a:solidFill>
            <a:srgbClr val="F2EEEE"/>
          </a:solidFill>
          <a:ln/>
        </p:spPr>
        <p:txBody>
          <a:bodyPr/>
          <a:lstStyle/>
          <a:p>
            <a:endParaRPr lang="en-US"/>
          </a:p>
        </p:txBody>
      </p:sp>
      <p:sp>
        <p:nvSpPr>
          <p:cNvPr id="12" name="Text 9"/>
          <p:cNvSpPr/>
          <p:nvPr/>
        </p:nvSpPr>
        <p:spPr>
          <a:xfrm>
            <a:off x="5813465" y="4998541"/>
            <a:ext cx="330994" cy="413742"/>
          </a:xfrm>
          <a:prstGeom prst="rect">
            <a:avLst/>
          </a:prstGeom>
          <a:noFill/>
          <a:ln/>
        </p:spPr>
        <p:txBody>
          <a:bodyPr wrap="none" lIns="0" tIns="0" rIns="0" bIns="0" rtlCol="0" anchor="t"/>
          <a:lstStyle/>
          <a:p>
            <a:pPr marL="0" indent="0" algn="ctr">
              <a:lnSpc>
                <a:spcPts val="2600"/>
              </a:lnSpc>
              <a:buNone/>
            </a:pPr>
            <a:r>
              <a:rPr lang="en-US" sz="2600" dirty="0">
                <a:solidFill>
                  <a:srgbClr val="464646"/>
                </a:solidFill>
                <a:latin typeface="DM Sans Semi Bold" pitchFamily="34" charset="0"/>
                <a:ea typeface="DM Sans Semi Bold" pitchFamily="34" charset="-122"/>
                <a:cs typeface="DM Sans Semi Bold" pitchFamily="34" charset="-120"/>
              </a:rPr>
              <a:t>2</a:t>
            </a:r>
            <a:endParaRPr lang="en-US" sz="2600" dirty="0"/>
          </a:p>
        </p:txBody>
      </p:sp>
      <p:sp>
        <p:nvSpPr>
          <p:cNvPr id="13" name="Text 10"/>
          <p:cNvSpPr/>
          <p:nvPr/>
        </p:nvSpPr>
        <p:spPr>
          <a:xfrm>
            <a:off x="4599623" y="6088142"/>
            <a:ext cx="2758678" cy="344805"/>
          </a:xfrm>
          <a:prstGeom prst="rect">
            <a:avLst/>
          </a:prstGeom>
          <a:noFill/>
          <a:ln/>
        </p:spPr>
        <p:txBody>
          <a:bodyPr wrap="none" lIns="0" tIns="0" rIns="0" bIns="0" rtlCol="0" anchor="t"/>
          <a:lstStyle/>
          <a:p>
            <a:pPr marL="0" indent="0" algn="ctr">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Risk Management</a:t>
            </a:r>
            <a:endParaRPr lang="en-US" sz="2150" dirty="0"/>
          </a:p>
        </p:txBody>
      </p:sp>
      <p:sp>
        <p:nvSpPr>
          <p:cNvPr id="14" name="Text 11"/>
          <p:cNvSpPr/>
          <p:nvPr/>
        </p:nvSpPr>
        <p:spPr>
          <a:xfrm>
            <a:off x="3665220" y="6565344"/>
            <a:ext cx="4627483" cy="1059418"/>
          </a:xfrm>
          <a:prstGeom prst="rect">
            <a:avLst/>
          </a:prstGeom>
          <a:noFill/>
          <a:ln/>
        </p:spPr>
        <p:txBody>
          <a:bodyPr wrap="square" lIns="0" tIns="0" rIns="0" bIns="0" rtlCol="0" anchor="t"/>
          <a:lstStyle/>
          <a:p>
            <a:pPr marL="0" indent="0" algn="ctr">
              <a:lnSpc>
                <a:spcPts val="2750"/>
              </a:lnSpc>
              <a:buNone/>
            </a:pPr>
            <a:r>
              <a:rPr lang="en-US" sz="1700" dirty="0">
                <a:solidFill>
                  <a:srgbClr val="464646"/>
                </a:solidFill>
                <a:latin typeface="Inter Medium" pitchFamily="34" charset="0"/>
                <a:ea typeface="Inter Medium" pitchFamily="34" charset="-122"/>
                <a:cs typeface="Inter Medium" pitchFamily="34" charset="-120"/>
              </a:rPr>
              <a:t>Track potential issues with severity ratings and assign mitigation plans to team members.</a:t>
            </a:r>
            <a:endParaRPr lang="en-US" sz="1700" dirty="0"/>
          </a:p>
        </p:txBody>
      </p:sp>
      <p:sp>
        <p:nvSpPr>
          <p:cNvPr id="15" name="Shape 12"/>
          <p:cNvSpPr/>
          <p:nvPr/>
        </p:nvSpPr>
        <p:spPr>
          <a:xfrm>
            <a:off x="8636079" y="4543425"/>
            <a:ext cx="30480" cy="661988"/>
          </a:xfrm>
          <a:prstGeom prst="roundRect">
            <a:avLst>
              <a:gd name="adj" fmla="val 108611"/>
            </a:avLst>
          </a:prstGeom>
          <a:solidFill>
            <a:srgbClr val="D8D4D4"/>
          </a:solidFill>
          <a:ln/>
        </p:spPr>
        <p:txBody>
          <a:bodyPr/>
          <a:lstStyle/>
          <a:p>
            <a:endParaRPr lang="en-US"/>
          </a:p>
        </p:txBody>
      </p:sp>
      <p:sp>
        <p:nvSpPr>
          <p:cNvPr id="16" name="Shape 13"/>
          <p:cNvSpPr/>
          <p:nvPr/>
        </p:nvSpPr>
        <p:spPr>
          <a:xfrm>
            <a:off x="8403074" y="4957167"/>
            <a:ext cx="496491" cy="496491"/>
          </a:xfrm>
          <a:prstGeom prst="roundRect">
            <a:avLst>
              <a:gd name="adj" fmla="val 6668"/>
            </a:avLst>
          </a:prstGeom>
          <a:solidFill>
            <a:srgbClr val="F2EEEE"/>
          </a:solidFill>
          <a:ln/>
        </p:spPr>
        <p:txBody>
          <a:bodyPr/>
          <a:lstStyle/>
          <a:p>
            <a:endParaRPr lang="en-US"/>
          </a:p>
        </p:txBody>
      </p:sp>
      <p:sp>
        <p:nvSpPr>
          <p:cNvPr id="17" name="Text 14"/>
          <p:cNvSpPr/>
          <p:nvPr/>
        </p:nvSpPr>
        <p:spPr>
          <a:xfrm>
            <a:off x="8485823" y="4998541"/>
            <a:ext cx="330994" cy="413742"/>
          </a:xfrm>
          <a:prstGeom prst="rect">
            <a:avLst/>
          </a:prstGeom>
          <a:noFill/>
          <a:ln/>
        </p:spPr>
        <p:txBody>
          <a:bodyPr wrap="none" lIns="0" tIns="0" rIns="0" bIns="0" rtlCol="0" anchor="t"/>
          <a:lstStyle/>
          <a:p>
            <a:pPr marL="0" indent="0" algn="ctr">
              <a:lnSpc>
                <a:spcPts val="2600"/>
              </a:lnSpc>
              <a:buNone/>
            </a:pPr>
            <a:r>
              <a:rPr lang="en-US" sz="2600" dirty="0">
                <a:solidFill>
                  <a:srgbClr val="464646"/>
                </a:solidFill>
                <a:latin typeface="DM Sans Semi Bold" pitchFamily="34" charset="0"/>
                <a:ea typeface="DM Sans Semi Bold" pitchFamily="34" charset="-122"/>
                <a:cs typeface="DM Sans Semi Bold" pitchFamily="34" charset="-120"/>
              </a:rPr>
              <a:t>3</a:t>
            </a:r>
            <a:endParaRPr lang="en-US" sz="2600" dirty="0"/>
          </a:p>
        </p:txBody>
      </p:sp>
      <p:sp>
        <p:nvSpPr>
          <p:cNvPr id="18" name="Text 15"/>
          <p:cNvSpPr/>
          <p:nvPr/>
        </p:nvSpPr>
        <p:spPr>
          <a:xfrm>
            <a:off x="7271980" y="3139202"/>
            <a:ext cx="2758678" cy="344805"/>
          </a:xfrm>
          <a:prstGeom prst="rect">
            <a:avLst/>
          </a:prstGeom>
          <a:noFill/>
          <a:ln/>
        </p:spPr>
        <p:txBody>
          <a:bodyPr wrap="none" lIns="0" tIns="0" rIns="0" bIns="0" rtlCol="0" anchor="t"/>
          <a:lstStyle/>
          <a:p>
            <a:pPr marL="0" indent="0" algn="ctr">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Financial Analysis</a:t>
            </a:r>
            <a:endParaRPr lang="en-US" sz="2150" dirty="0"/>
          </a:p>
        </p:txBody>
      </p:sp>
      <p:sp>
        <p:nvSpPr>
          <p:cNvPr id="19" name="Text 16"/>
          <p:cNvSpPr/>
          <p:nvPr/>
        </p:nvSpPr>
        <p:spPr>
          <a:xfrm>
            <a:off x="6337578" y="3616404"/>
            <a:ext cx="4627483" cy="706279"/>
          </a:xfrm>
          <a:prstGeom prst="rect">
            <a:avLst/>
          </a:prstGeom>
          <a:noFill/>
          <a:ln/>
        </p:spPr>
        <p:txBody>
          <a:bodyPr wrap="square" lIns="0" tIns="0" rIns="0" bIns="0" rtlCol="0" anchor="t"/>
          <a:lstStyle/>
          <a:p>
            <a:pPr marL="0" indent="0" algn="ctr">
              <a:lnSpc>
                <a:spcPts val="2750"/>
              </a:lnSpc>
              <a:buNone/>
            </a:pPr>
            <a:r>
              <a:rPr lang="en-US" sz="1700" dirty="0">
                <a:solidFill>
                  <a:srgbClr val="464646"/>
                </a:solidFill>
                <a:latin typeface="Inter Medium" pitchFamily="34" charset="0"/>
                <a:ea typeface="Inter Medium" pitchFamily="34" charset="-122"/>
                <a:cs typeface="Inter Medium" pitchFamily="34" charset="-120"/>
              </a:rPr>
              <a:t>Compare budgeted costs against actuals to identify and address variances early.</a:t>
            </a:r>
            <a:endParaRPr lang="en-US" sz="1700" dirty="0"/>
          </a:p>
        </p:txBody>
      </p:sp>
      <p:sp>
        <p:nvSpPr>
          <p:cNvPr id="20" name="Shape 17"/>
          <p:cNvSpPr/>
          <p:nvPr/>
        </p:nvSpPr>
        <p:spPr>
          <a:xfrm>
            <a:off x="11308318" y="5205413"/>
            <a:ext cx="30480" cy="661988"/>
          </a:xfrm>
          <a:prstGeom prst="roundRect">
            <a:avLst>
              <a:gd name="adj" fmla="val 108611"/>
            </a:avLst>
          </a:prstGeom>
          <a:solidFill>
            <a:srgbClr val="D8D4D4"/>
          </a:solidFill>
          <a:ln/>
        </p:spPr>
        <p:txBody>
          <a:bodyPr/>
          <a:lstStyle/>
          <a:p>
            <a:endParaRPr lang="en-US"/>
          </a:p>
        </p:txBody>
      </p:sp>
      <p:sp>
        <p:nvSpPr>
          <p:cNvPr id="21" name="Shape 18"/>
          <p:cNvSpPr/>
          <p:nvPr/>
        </p:nvSpPr>
        <p:spPr>
          <a:xfrm>
            <a:off x="11075313" y="4957167"/>
            <a:ext cx="496491" cy="496491"/>
          </a:xfrm>
          <a:prstGeom prst="roundRect">
            <a:avLst>
              <a:gd name="adj" fmla="val 6668"/>
            </a:avLst>
          </a:prstGeom>
          <a:solidFill>
            <a:srgbClr val="F2EEEE"/>
          </a:solidFill>
          <a:ln/>
        </p:spPr>
        <p:txBody>
          <a:bodyPr/>
          <a:lstStyle/>
          <a:p>
            <a:endParaRPr lang="en-US"/>
          </a:p>
        </p:txBody>
      </p:sp>
      <p:sp>
        <p:nvSpPr>
          <p:cNvPr id="22" name="Text 19"/>
          <p:cNvSpPr/>
          <p:nvPr/>
        </p:nvSpPr>
        <p:spPr>
          <a:xfrm>
            <a:off x="11158061" y="4998541"/>
            <a:ext cx="330994" cy="413742"/>
          </a:xfrm>
          <a:prstGeom prst="rect">
            <a:avLst/>
          </a:prstGeom>
          <a:noFill/>
          <a:ln/>
        </p:spPr>
        <p:txBody>
          <a:bodyPr wrap="none" lIns="0" tIns="0" rIns="0" bIns="0" rtlCol="0" anchor="t"/>
          <a:lstStyle/>
          <a:p>
            <a:pPr marL="0" indent="0" algn="ctr">
              <a:lnSpc>
                <a:spcPts val="2600"/>
              </a:lnSpc>
              <a:buNone/>
            </a:pPr>
            <a:r>
              <a:rPr lang="en-US" sz="2600" dirty="0">
                <a:solidFill>
                  <a:srgbClr val="464646"/>
                </a:solidFill>
                <a:latin typeface="DM Sans Semi Bold" pitchFamily="34" charset="0"/>
                <a:ea typeface="DM Sans Semi Bold" pitchFamily="34" charset="-122"/>
                <a:cs typeface="DM Sans Semi Bold" pitchFamily="34" charset="-120"/>
              </a:rPr>
              <a:t>4</a:t>
            </a:r>
            <a:endParaRPr lang="en-US" sz="2600" dirty="0"/>
          </a:p>
        </p:txBody>
      </p:sp>
      <p:sp>
        <p:nvSpPr>
          <p:cNvPr id="23" name="Text 20"/>
          <p:cNvSpPr/>
          <p:nvPr/>
        </p:nvSpPr>
        <p:spPr>
          <a:xfrm>
            <a:off x="9944219" y="6088142"/>
            <a:ext cx="2758678" cy="344805"/>
          </a:xfrm>
          <a:prstGeom prst="rect">
            <a:avLst/>
          </a:prstGeom>
          <a:noFill/>
          <a:ln/>
        </p:spPr>
        <p:txBody>
          <a:bodyPr wrap="none" lIns="0" tIns="0" rIns="0" bIns="0" rtlCol="0" anchor="t"/>
          <a:lstStyle/>
          <a:p>
            <a:pPr marL="0" indent="0" algn="ctr">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Automated Alerts</a:t>
            </a:r>
            <a:endParaRPr lang="en-US" sz="2150" dirty="0"/>
          </a:p>
        </p:txBody>
      </p:sp>
      <p:sp>
        <p:nvSpPr>
          <p:cNvPr id="24" name="Text 21"/>
          <p:cNvSpPr/>
          <p:nvPr/>
        </p:nvSpPr>
        <p:spPr>
          <a:xfrm>
            <a:off x="9009817" y="6565344"/>
            <a:ext cx="4627483" cy="1059418"/>
          </a:xfrm>
          <a:prstGeom prst="rect">
            <a:avLst/>
          </a:prstGeom>
          <a:noFill/>
          <a:ln/>
        </p:spPr>
        <p:txBody>
          <a:bodyPr wrap="square" lIns="0" tIns="0" rIns="0" bIns="0" rtlCol="0" anchor="t"/>
          <a:lstStyle/>
          <a:p>
            <a:pPr marL="0" indent="0" algn="ctr">
              <a:lnSpc>
                <a:spcPts val="2750"/>
              </a:lnSpc>
              <a:buNone/>
            </a:pPr>
            <a:r>
              <a:rPr lang="en-US" sz="1700" dirty="0">
                <a:solidFill>
                  <a:srgbClr val="464646"/>
                </a:solidFill>
                <a:latin typeface="Inter Medium" pitchFamily="34" charset="0"/>
                <a:ea typeface="Inter Medium" pitchFamily="34" charset="-122"/>
                <a:cs typeface="Inter Medium" pitchFamily="34" charset="-120"/>
              </a:rPr>
              <a:t>Receive notifications for approaching deadlines, budget concerns, or scope changes.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66179"/>
          </a:xfrm>
          <a:prstGeom prst="rect">
            <a:avLst/>
          </a:prstGeom>
        </p:spPr>
      </p:pic>
      <p:sp>
        <p:nvSpPr>
          <p:cNvPr id="3" name="Text 0"/>
          <p:cNvSpPr/>
          <p:nvPr/>
        </p:nvSpPr>
        <p:spPr>
          <a:xfrm>
            <a:off x="774502" y="3375065"/>
            <a:ext cx="5077897" cy="553164"/>
          </a:xfrm>
          <a:prstGeom prst="rect">
            <a:avLst/>
          </a:prstGeom>
          <a:noFill/>
          <a:ln/>
        </p:spPr>
        <p:txBody>
          <a:bodyPr wrap="none" lIns="0" tIns="0" rIns="0" bIns="0" rtlCol="0" anchor="t"/>
          <a:lstStyle/>
          <a:p>
            <a:pPr marL="0" indent="0" algn="l">
              <a:lnSpc>
                <a:spcPts val="4350"/>
              </a:lnSpc>
              <a:buNone/>
            </a:pPr>
            <a:r>
              <a:rPr lang="en-US" sz="3450" dirty="0">
                <a:solidFill>
                  <a:srgbClr val="030303"/>
                </a:solidFill>
                <a:latin typeface="DM Sans Semi Bold" pitchFamily="34" charset="0"/>
                <a:ea typeface="DM Sans Semi Bold" pitchFamily="34" charset="-122"/>
                <a:cs typeface="DM Sans Semi Bold" pitchFamily="34" charset="-120"/>
              </a:rPr>
              <a:t>Project Closure Process</a:t>
            </a:r>
            <a:endParaRPr lang="en-US" sz="3450" dirty="0"/>
          </a:p>
        </p:txBody>
      </p:sp>
      <p:sp>
        <p:nvSpPr>
          <p:cNvPr id="4" name="Shape 1"/>
          <p:cNvSpPr/>
          <p:nvPr/>
        </p:nvSpPr>
        <p:spPr>
          <a:xfrm>
            <a:off x="774502" y="5172789"/>
            <a:ext cx="3021449" cy="221218"/>
          </a:xfrm>
          <a:prstGeom prst="roundRect">
            <a:avLst>
              <a:gd name="adj" fmla="val 15005"/>
            </a:avLst>
          </a:prstGeom>
          <a:solidFill>
            <a:srgbClr val="F2EEEE"/>
          </a:solidFill>
          <a:ln/>
        </p:spPr>
        <p:txBody>
          <a:bodyPr/>
          <a:lstStyle/>
          <a:p>
            <a:endParaRPr lang="en-US"/>
          </a:p>
        </p:txBody>
      </p:sp>
      <p:sp>
        <p:nvSpPr>
          <p:cNvPr id="5" name="Text 2"/>
          <p:cNvSpPr/>
          <p:nvPr/>
        </p:nvSpPr>
        <p:spPr>
          <a:xfrm>
            <a:off x="774502" y="5725835"/>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Finalize Deliverables</a:t>
            </a:r>
            <a:endParaRPr lang="en-US" sz="2150" dirty="0"/>
          </a:p>
        </p:txBody>
      </p:sp>
      <p:sp>
        <p:nvSpPr>
          <p:cNvPr id="6" name="Text 3"/>
          <p:cNvSpPr/>
          <p:nvPr/>
        </p:nvSpPr>
        <p:spPr>
          <a:xfrm>
            <a:off x="774502" y="6204228"/>
            <a:ext cx="3021449" cy="1416368"/>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Complete all project outputs and obtain formal acceptance from stakeholders.</a:t>
            </a:r>
            <a:endParaRPr lang="en-US" sz="1700" dirty="0"/>
          </a:p>
        </p:txBody>
      </p:sp>
      <p:sp>
        <p:nvSpPr>
          <p:cNvPr id="7" name="Shape 4"/>
          <p:cNvSpPr/>
          <p:nvPr/>
        </p:nvSpPr>
        <p:spPr>
          <a:xfrm>
            <a:off x="4127778" y="4840843"/>
            <a:ext cx="3021449" cy="221218"/>
          </a:xfrm>
          <a:prstGeom prst="roundRect">
            <a:avLst>
              <a:gd name="adj" fmla="val 15005"/>
            </a:avLst>
          </a:prstGeom>
          <a:solidFill>
            <a:srgbClr val="F2EEEE"/>
          </a:solidFill>
          <a:ln/>
        </p:spPr>
        <p:txBody>
          <a:bodyPr/>
          <a:lstStyle/>
          <a:p>
            <a:endParaRPr lang="en-US"/>
          </a:p>
        </p:txBody>
      </p:sp>
      <p:sp>
        <p:nvSpPr>
          <p:cNvPr id="8" name="Text 5"/>
          <p:cNvSpPr/>
          <p:nvPr/>
        </p:nvSpPr>
        <p:spPr>
          <a:xfrm>
            <a:off x="4127778" y="5393888"/>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Financial Closeout</a:t>
            </a:r>
            <a:endParaRPr lang="en-US" sz="2150" dirty="0"/>
          </a:p>
        </p:txBody>
      </p:sp>
      <p:sp>
        <p:nvSpPr>
          <p:cNvPr id="9" name="Text 6"/>
          <p:cNvSpPr/>
          <p:nvPr/>
        </p:nvSpPr>
        <p:spPr>
          <a:xfrm>
            <a:off x="4127778" y="5872282"/>
            <a:ext cx="3021449" cy="1416368"/>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Process final invoices, reconcile costs, and close financial records for the project.</a:t>
            </a:r>
            <a:endParaRPr lang="en-US" sz="1700" dirty="0"/>
          </a:p>
        </p:txBody>
      </p:sp>
      <p:sp>
        <p:nvSpPr>
          <p:cNvPr id="10" name="Shape 7"/>
          <p:cNvSpPr/>
          <p:nvPr/>
        </p:nvSpPr>
        <p:spPr>
          <a:xfrm>
            <a:off x="7481054" y="4508897"/>
            <a:ext cx="3021449" cy="221218"/>
          </a:xfrm>
          <a:prstGeom prst="roundRect">
            <a:avLst>
              <a:gd name="adj" fmla="val 15005"/>
            </a:avLst>
          </a:prstGeom>
          <a:solidFill>
            <a:srgbClr val="F2EEEE"/>
          </a:solidFill>
          <a:ln/>
        </p:spPr>
        <p:txBody>
          <a:bodyPr/>
          <a:lstStyle/>
          <a:p>
            <a:endParaRPr lang="en-US"/>
          </a:p>
        </p:txBody>
      </p:sp>
      <p:sp>
        <p:nvSpPr>
          <p:cNvPr id="11" name="Text 8"/>
          <p:cNvSpPr/>
          <p:nvPr/>
        </p:nvSpPr>
        <p:spPr>
          <a:xfrm>
            <a:off x="7481054" y="5061942"/>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Knowledge Transfer</a:t>
            </a:r>
            <a:endParaRPr lang="en-US" sz="2150" dirty="0"/>
          </a:p>
        </p:txBody>
      </p:sp>
      <p:sp>
        <p:nvSpPr>
          <p:cNvPr id="12" name="Text 9"/>
          <p:cNvSpPr/>
          <p:nvPr/>
        </p:nvSpPr>
        <p:spPr>
          <a:xfrm>
            <a:off x="7481054" y="5540335"/>
            <a:ext cx="3021449" cy="1062276"/>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Document lessons learned and archive project artifacts for future reference.</a:t>
            </a:r>
            <a:endParaRPr lang="en-US" sz="1700" dirty="0"/>
          </a:p>
        </p:txBody>
      </p:sp>
      <p:sp>
        <p:nvSpPr>
          <p:cNvPr id="13" name="Shape 10"/>
          <p:cNvSpPr/>
          <p:nvPr/>
        </p:nvSpPr>
        <p:spPr>
          <a:xfrm>
            <a:off x="10834330" y="4177070"/>
            <a:ext cx="3021568" cy="221218"/>
          </a:xfrm>
          <a:prstGeom prst="roundRect">
            <a:avLst>
              <a:gd name="adj" fmla="val 15005"/>
            </a:avLst>
          </a:prstGeom>
          <a:solidFill>
            <a:srgbClr val="F2EEEE"/>
          </a:solidFill>
          <a:ln/>
        </p:spPr>
        <p:txBody>
          <a:bodyPr/>
          <a:lstStyle/>
          <a:p>
            <a:endParaRPr lang="en-US"/>
          </a:p>
        </p:txBody>
      </p:sp>
      <p:sp>
        <p:nvSpPr>
          <p:cNvPr id="14" name="Text 11"/>
          <p:cNvSpPr/>
          <p:nvPr/>
        </p:nvSpPr>
        <p:spPr>
          <a:xfrm>
            <a:off x="10834330" y="4730115"/>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Team Reassignment</a:t>
            </a:r>
            <a:endParaRPr lang="en-US" sz="2150" dirty="0"/>
          </a:p>
        </p:txBody>
      </p:sp>
      <p:sp>
        <p:nvSpPr>
          <p:cNvPr id="15" name="Text 12"/>
          <p:cNvSpPr/>
          <p:nvPr/>
        </p:nvSpPr>
        <p:spPr>
          <a:xfrm>
            <a:off x="10834330" y="5208508"/>
            <a:ext cx="3021568" cy="1062276"/>
          </a:xfrm>
          <a:prstGeom prst="rect">
            <a:avLst/>
          </a:prstGeom>
          <a:noFill/>
          <a:ln/>
        </p:spPr>
        <p:txBody>
          <a:bodyPr wrap="square" lIns="0" tIns="0" rIns="0" bIns="0" rtlCol="0" anchor="t"/>
          <a:lstStyle/>
          <a:p>
            <a:pPr marL="0" indent="0" algn="l">
              <a:lnSpc>
                <a:spcPts val="2750"/>
              </a:lnSpc>
              <a:buNone/>
            </a:pPr>
            <a:r>
              <a:rPr lang="en-US" sz="1700" dirty="0">
                <a:solidFill>
                  <a:srgbClr val="464646"/>
                </a:solidFill>
                <a:latin typeface="Inter Medium" pitchFamily="34" charset="0"/>
                <a:ea typeface="Inter Medium" pitchFamily="34" charset="-122"/>
                <a:cs typeface="Inter Medium" pitchFamily="34" charset="-120"/>
              </a:rPr>
              <a:t>Release resources and update availability for new project assignments.</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05589"/>
            <a:ext cx="7475220"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Resource Management Excellence</a:t>
            </a:r>
            <a:endParaRPr lang="en-US" sz="3550" dirty="0"/>
          </a:p>
        </p:txBody>
      </p:sp>
      <p:pic>
        <p:nvPicPr>
          <p:cNvPr id="3" name="Image 0" descr="preencoded.png"/>
          <p:cNvPicPr>
            <a:picLocks noChangeAspect="1"/>
          </p:cNvPicPr>
          <p:nvPr/>
        </p:nvPicPr>
        <p:blipFill>
          <a:blip r:embed="rId3"/>
          <a:stretch>
            <a:fillRect/>
          </a:stretch>
        </p:blipFill>
        <p:spPr>
          <a:xfrm>
            <a:off x="3247430" y="1926193"/>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542223"/>
            <a:ext cx="318968" cy="398621"/>
          </a:xfrm>
          <a:prstGeom prst="rect">
            <a:avLst/>
          </a:prstGeom>
        </p:spPr>
      </p:pic>
      <p:sp>
        <p:nvSpPr>
          <p:cNvPr id="5" name="Text 1"/>
          <p:cNvSpPr/>
          <p:nvPr/>
        </p:nvSpPr>
        <p:spPr>
          <a:xfrm>
            <a:off x="5088255" y="21530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Optimal Utilization</a:t>
            </a:r>
            <a:endParaRPr lang="en-US" sz="2200" dirty="0"/>
          </a:p>
        </p:txBody>
      </p:sp>
      <p:sp>
        <p:nvSpPr>
          <p:cNvPr id="6" name="Text 2"/>
          <p:cNvSpPr/>
          <p:nvPr/>
        </p:nvSpPr>
        <p:spPr>
          <a:xfrm>
            <a:off x="5088255" y="2643426"/>
            <a:ext cx="5330785"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Maximize productivity without overloading teams</a:t>
            </a:r>
            <a:endParaRPr lang="en-US" sz="1750" dirty="0"/>
          </a:p>
        </p:txBody>
      </p:sp>
      <p:sp>
        <p:nvSpPr>
          <p:cNvPr id="7" name="Shape 3"/>
          <p:cNvSpPr/>
          <p:nvPr/>
        </p:nvSpPr>
        <p:spPr>
          <a:xfrm>
            <a:off x="4918115" y="3246239"/>
            <a:ext cx="8861822" cy="15240"/>
          </a:xfrm>
          <a:prstGeom prst="roundRect">
            <a:avLst>
              <a:gd name="adj" fmla="val 223256"/>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40424" y="3289816"/>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743920"/>
            <a:ext cx="318968" cy="398621"/>
          </a:xfrm>
          <a:prstGeom prst="rect">
            <a:avLst/>
          </a:prstGeom>
        </p:spPr>
      </p:pic>
      <p:sp>
        <p:nvSpPr>
          <p:cNvPr id="10" name="Text 4"/>
          <p:cNvSpPr/>
          <p:nvPr/>
        </p:nvSpPr>
        <p:spPr>
          <a:xfrm>
            <a:off x="5895261" y="351663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Skills Matching</a:t>
            </a:r>
            <a:endParaRPr lang="en-US" sz="2200" dirty="0"/>
          </a:p>
        </p:txBody>
      </p:sp>
      <p:sp>
        <p:nvSpPr>
          <p:cNvPr id="11" name="Text 5"/>
          <p:cNvSpPr/>
          <p:nvPr/>
        </p:nvSpPr>
        <p:spPr>
          <a:xfrm>
            <a:off x="5895261" y="4007048"/>
            <a:ext cx="6195655"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Assign resources based on capabilities and requirements</a:t>
            </a:r>
            <a:endParaRPr lang="en-US" sz="1750" dirty="0"/>
          </a:p>
        </p:txBody>
      </p:sp>
      <p:sp>
        <p:nvSpPr>
          <p:cNvPr id="12" name="Shape 6"/>
          <p:cNvSpPr/>
          <p:nvPr/>
        </p:nvSpPr>
        <p:spPr>
          <a:xfrm>
            <a:off x="5725120" y="4609862"/>
            <a:ext cx="8054816" cy="15240"/>
          </a:xfrm>
          <a:prstGeom prst="roundRect">
            <a:avLst>
              <a:gd name="adj" fmla="val 223256"/>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33418" y="4653439"/>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07543"/>
            <a:ext cx="318968" cy="398621"/>
          </a:xfrm>
          <a:prstGeom prst="rect">
            <a:avLst/>
          </a:prstGeom>
        </p:spPr>
      </p:pic>
      <p:sp>
        <p:nvSpPr>
          <p:cNvPr id="15" name="Text 7"/>
          <p:cNvSpPr/>
          <p:nvPr/>
        </p:nvSpPr>
        <p:spPr>
          <a:xfrm>
            <a:off x="6702266" y="488025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Capacity Planning</a:t>
            </a:r>
            <a:endParaRPr lang="en-US" sz="2200" dirty="0"/>
          </a:p>
        </p:txBody>
      </p:sp>
      <p:sp>
        <p:nvSpPr>
          <p:cNvPr id="16" name="Text 8"/>
          <p:cNvSpPr/>
          <p:nvPr/>
        </p:nvSpPr>
        <p:spPr>
          <a:xfrm>
            <a:off x="6702266" y="5370671"/>
            <a:ext cx="5331976"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Forecast resource needs across multiple projects</a:t>
            </a:r>
            <a:endParaRPr lang="en-US" sz="1750" dirty="0"/>
          </a:p>
        </p:txBody>
      </p:sp>
      <p:sp>
        <p:nvSpPr>
          <p:cNvPr id="17" name="Shape 9"/>
          <p:cNvSpPr/>
          <p:nvPr/>
        </p:nvSpPr>
        <p:spPr>
          <a:xfrm>
            <a:off x="6532126" y="5973485"/>
            <a:ext cx="7247811" cy="15240"/>
          </a:xfrm>
          <a:prstGeom prst="roundRect">
            <a:avLst>
              <a:gd name="adj" fmla="val 223256"/>
            </a:avLst>
          </a:prstGeom>
          <a:solidFill>
            <a:srgbClr val="D8D4D4"/>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26294" y="6017062"/>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471166"/>
            <a:ext cx="318968" cy="398621"/>
          </a:xfrm>
          <a:prstGeom prst="rect">
            <a:avLst/>
          </a:prstGeom>
        </p:spPr>
      </p:pic>
      <p:sp>
        <p:nvSpPr>
          <p:cNvPr id="20" name="Text 10"/>
          <p:cNvSpPr/>
          <p:nvPr/>
        </p:nvSpPr>
        <p:spPr>
          <a:xfrm>
            <a:off x="7509272" y="624387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Utilization Tracking</a:t>
            </a:r>
            <a:endParaRPr lang="en-US" sz="2200" dirty="0"/>
          </a:p>
        </p:txBody>
      </p:sp>
      <p:sp>
        <p:nvSpPr>
          <p:cNvPr id="21" name="Text 11"/>
          <p:cNvSpPr/>
          <p:nvPr/>
        </p:nvSpPr>
        <p:spPr>
          <a:xfrm>
            <a:off x="7509272" y="6734294"/>
            <a:ext cx="4776430"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Monitor billable hours and team productivity</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852</Words>
  <Application>Microsoft Office PowerPoint</Application>
  <PresentationFormat>Custom</PresentationFormat>
  <Paragraphs>151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DM Sans Semi Bold</vt:lpstr>
      <vt:lpstr>Inter Medium</vt:lpstr>
      <vt:lpstr>Arial</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2025-05-05T19:25:14Z</dcterms:created>
  <dcterms:modified xsi:type="dcterms:W3CDTF">2025-05-05T19:33:03Z</dcterms:modified>
</cp:coreProperties>
</file>