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embeddedFontLst>
    <p:embeddedFont>
      <p:font typeface="Kanit Light" panose="020B0604020202020204" charset="-34"/>
      <p:regular r:id="rId13"/>
    </p:embeddedFont>
    <p:embeddedFont>
      <p:font typeface="Martel San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9" d="100"/>
          <a:sy n="109" d="100"/>
        </p:scale>
        <p:origin x="70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83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0"/>
            <a:ext cx="2286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19" y="760661"/>
            <a:ext cx="5865763" cy="7750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Agentic AI Explained: The Next Evolution Beyond Generative AI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496119" y="1721793"/>
            <a:ext cx="5865763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Generative AI has already transformed how people work — but it is only the beginning. The next evolution is here: </a:t>
            </a:r>
            <a:r>
              <a:rPr lang="en-US" sz="9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Agentic AI</a:t>
            </a: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, a breakthrough that moves beyond generating content to autonomously taking action, making decisions, and executing complex workflows at enterprise scale.</a:t>
            </a:r>
            <a:endParaRPr lang="en-US" sz="9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19" y="2655168"/>
            <a:ext cx="3229124" cy="59575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96119" y="3390454"/>
            <a:ext cx="5865763" cy="9923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#AgenticAI #ArtificialIntelligence #GenerativeAI #EnterpriseAI #DigitalTransformation #Automation #FutureOfWork #AITransformation #ProgramManagement #BusinessTransformation #IntelligentAutomation #AILeadership #EmergingTechnology #EnterpriseTransformation #WorkflowAutomation #Innovation #ChangeManagement #PMO #ManagingProjectsTheAgileWay #Leadership</a:t>
            </a:r>
            <a:endParaRPr lang="en-US" sz="9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1871" y="319534"/>
            <a:ext cx="8592369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1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The Road Ahead: From AI Assistants to AI-Orchestrated Enterprises</a:t>
            </a:r>
            <a:endParaRPr lang="en-US" sz="2150" dirty="0"/>
          </a:p>
        </p:txBody>
      </p:sp>
      <p:sp>
        <p:nvSpPr>
          <p:cNvPr id="3" name="Text 1"/>
          <p:cNvSpPr/>
          <p:nvPr/>
        </p:nvSpPr>
        <p:spPr>
          <a:xfrm>
            <a:off x="441871" y="861566"/>
            <a:ext cx="8260259" cy="3342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8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The trajectory of enterprise AI is becoming increasingly clear. Organizations are on a journey from AI-powered productivity toward AI-powered execution — and the pace of change is accelerating.</a:t>
            </a:r>
            <a:endParaRPr lang="en-US" sz="850" dirty="0"/>
          </a:p>
        </p:txBody>
      </p:sp>
      <p:sp>
        <p:nvSpPr>
          <p:cNvPr id="4" name="Shape 2"/>
          <p:cNvSpPr/>
          <p:nvPr/>
        </p:nvSpPr>
        <p:spPr>
          <a:xfrm>
            <a:off x="441871" y="1306488"/>
            <a:ext cx="1376660" cy="619646"/>
          </a:xfrm>
          <a:prstGeom prst="roundRect">
            <a:avLst>
              <a:gd name="adj" fmla="val 7488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513" y="1538660"/>
            <a:ext cx="155302" cy="15530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928961" y="1416918"/>
            <a:ext cx="1380976" cy="172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AI Assistants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1928961" y="1648569"/>
            <a:ext cx="4806032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8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Generative AI tools that boost individual productivity through content generation and Q&amp;A.</a:t>
            </a:r>
            <a:endParaRPr lang="en-US" sz="850" dirty="0"/>
          </a:p>
        </p:txBody>
      </p:sp>
      <p:sp>
        <p:nvSpPr>
          <p:cNvPr id="8" name="Shape 5"/>
          <p:cNvSpPr/>
          <p:nvPr/>
        </p:nvSpPr>
        <p:spPr>
          <a:xfrm>
            <a:off x="1873746" y="1920180"/>
            <a:ext cx="6773168" cy="7144"/>
          </a:xfrm>
          <a:prstGeom prst="roundRect">
            <a:avLst>
              <a:gd name="adj" fmla="val 649512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441871" y="1981349"/>
            <a:ext cx="2753395" cy="786780"/>
          </a:xfrm>
          <a:prstGeom prst="roundRect">
            <a:avLst>
              <a:gd name="adj" fmla="val 5898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0917" y="2297088"/>
            <a:ext cx="155302" cy="155302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305696" y="2091779"/>
            <a:ext cx="1380976" cy="172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AI Coworkers</a:t>
            </a:r>
            <a:endParaRPr lang="en-US" sz="1050" dirty="0"/>
          </a:p>
        </p:txBody>
      </p:sp>
      <p:sp>
        <p:nvSpPr>
          <p:cNvPr id="12" name="Text 8"/>
          <p:cNvSpPr/>
          <p:nvPr/>
        </p:nvSpPr>
        <p:spPr>
          <a:xfrm>
            <a:off x="3305696" y="2323430"/>
            <a:ext cx="5286003" cy="3342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8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Agentic systems that take on defined roles, manage multi-step tasks, and operate semi-autonomously within workflows.</a:t>
            </a:r>
            <a:endParaRPr lang="en-US" sz="850" dirty="0"/>
          </a:p>
        </p:txBody>
      </p:sp>
      <p:sp>
        <p:nvSpPr>
          <p:cNvPr id="13" name="Shape 9"/>
          <p:cNvSpPr/>
          <p:nvPr/>
        </p:nvSpPr>
        <p:spPr>
          <a:xfrm>
            <a:off x="3250481" y="2762176"/>
            <a:ext cx="5396433" cy="7144"/>
          </a:xfrm>
          <a:prstGeom prst="roundRect">
            <a:avLst>
              <a:gd name="adj" fmla="val 649512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441871" y="2823344"/>
            <a:ext cx="4130129" cy="786780"/>
          </a:xfrm>
          <a:prstGeom prst="roundRect">
            <a:avLst>
              <a:gd name="adj" fmla="val 5898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9247" y="3139083"/>
            <a:ext cx="155302" cy="155302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4682430" y="2933774"/>
            <a:ext cx="1626245" cy="172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AI-Orchestrated Workflows</a:t>
            </a:r>
            <a:endParaRPr lang="en-US" sz="1050" dirty="0"/>
          </a:p>
        </p:txBody>
      </p:sp>
      <p:sp>
        <p:nvSpPr>
          <p:cNvPr id="17" name="Text 12"/>
          <p:cNvSpPr/>
          <p:nvPr/>
        </p:nvSpPr>
        <p:spPr>
          <a:xfrm>
            <a:off x="4682430" y="3165425"/>
            <a:ext cx="3909268" cy="3342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8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Networks of AI agents coordinating across entire enterprise functions — transforming operations at scale with intelligence and adaptability.</a:t>
            </a:r>
            <a:endParaRPr lang="en-US" sz="850" dirty="0"/>
          </a:p>
        </p:txBody>
      </p:sp>
      <p:sp>
        <p:nvSpPr>
          <p:cNvPr id="18" name="Shape 13"/>
          <p:cNvSpPr/>
          <p:nvPr/>
        </p:nvSpPr>
        <p:spPr>
          <a:xfrm>
            <a:off x="441871" y="3720778"/>
            <a:ext cx="8260259" cy="604019"/>
          </a:xfrm>
          <a:prstGeom prst="roundRect">
            <a:avLst>
              <a:gd name="adj" fmla="val 7682"/>
            </a:avLst>
          </a:prstGeom>
          <a:solidFill>
            <a:srgbClr val="B6FCB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301" y="3871689"/>
            <a:ext cx="138038" cy="110430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800770" y="3846761"/>
            <a:ext cx="7790929" cy="3342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Organizations that invest now in governance, program leadership, and thoughtful AI strategy will be best positioned to capture the full value of Agentic AI — responsibly, effectively, and at scale.</a:t>
            </a:r>
            <a:endParaRPr lang="en-US" sz="850" dirty="0"/>
          </a:p>
        </p:txBody>
      </p:sp>
      <p:sp>
        <p:nvSpPr>
          <p:cNvPr id="21" name="Text 15"/>
          <p:cNvSpPr/>
          <p:nvPr/>
        </p:nvSpPr>
        <p:spPr>
          <a:xfrm>
            <a:off x="607516" y="4546104"/>
            <a:ext cx="8536484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8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The future of AI is not just about generating answers. </a:t>
            </a:r>
            <a:r>
              <a:rPr lang="en-US" sz="8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It is about enabling intelligent action at scale.</a:t>
            </a:r>
            <a:endParaRPr lang="en-US" sz="850" dirty="0"/>
          </a:p>
        </p:txBody>
      </p:sp>
      <p:sp>
        <p:nvSpPr>
          <p:cNvPr id="22" name="Shape 16"/>
          <p:cNvSpPr/>
          <p:nvPr/>
        </p:nvSpPr>
        <p:spPr>
          <a:xfrm>
            <a:off x="441871" y="4435450"/>
            <a:ext cx="14288" cy="388441"/>
          </a:xfrm>
          <a:prstGeom prst="rect">
            <a:avLst/>
          </a:prstGeom>
          <a:solidFill>
            <a:srgbClr val="437066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811337"/>
            <a:ext cx="8302675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Generative AI Has Changed Everything — But It Has Limits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406822" y="1384920"/>
            <a:ext cx="4103191" cy="2947169"/>
          </a:xfrm>
          <a:prstGeom prst="roundRect">
            <a:avLst>
              <a:gd name="adj" fmla="val 3030"/>
            </a:avLst>
          </a:prstGeom>
          <a:solidFill>
            <a:srgbClr val="43706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530796" y="1508894"/>
            <a:ext cx="2453655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What Generative AI Does Well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30796" y="1826716"/>
            <a:ext cx="3855244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Generative AI systems are highly effective at producing outputs on demand — responding to prompts with speed and quality that was unimaginable just a few years ago.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530796" y="2533724"/>
            <a:ext cx="3855244" cy="11658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Drafts emails and reports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Summarizes meetings and documents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Generates images, code, and presentations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Answers questions and recommends actions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Accelerates individual productivity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4728046" y="1508894"/>
            <a:ext cx="20077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The Critical Limitation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4728046" y="1826716"/>
            <a:ext cx="3924598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Most Generative AI systems are fundamentally </a:t>
            </a:r>
            <a:r>
              <a:rPr lang="en-US" sz="9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reactive</a:t>
            </a: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. They wait for a human prompt, generate a response, and stop. The human user must still interpret the output and perform the next action.</a:t>
            </a:r>
            <a:endParaRPr lang="en-US" sz="950" dirty="0"/>
          </a:p>
        </p:txBody>
      </p:sp>
      <p:sp>
        <p:nvSpPr>
          <p:cNvPr id="9" name="Shape 7"/>
          <p:cNvSpPr/>
          <p:nvPr/>
        </p:nvSpPr>
        <p:spPr>
          <a:xfrm>
            <a:off x="4728046" y="2760092"/>
            <a:ext cx="3924598" cy="923925"/>
          </a:xfrm>
          <a:prstGeom prst="roundRect">
            <a:avLst>
              <a:gd name="adj" fmla="val 5639"/>
            </a:avLst>
          </a:prstGeom>
          <a:solidFill>
            <a:srgbClr val="FCF2B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020" y="2930351"/>
            <a:ext cx="155004" cy="123974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5130998" y="2915022"/>
            <a:ext cx="3397672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 chatbot answers a customer question — but a human still processes the refund. A copilot drafts an email — but a human still sends it. The AI assists; it does not act.</a:t>
            </a:r>
            <a:endParaRPr lang="en-US" sz="950" dirty="0"/>
          </a:p>
        </p:txBody>
      </p:sp>
      <p:sp>
        <p:nvSpPr>
          <p:cNvPr id="12" name="Text 9"/>
          <p:cNvSpPr/>
          <p:nvPr/>
        </p:nvSpPr>
        <p:spPr>
          <a:xfrm>
            <a:off x="4728046" y="3823543"/>
            <a:ext cx="3924598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This gap between </a:t>
            </a:r>
            <a:r>
              <a:rPr lang="en-US" sz="950" i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generating information</a:t>
            </a: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and </a:t>
            </a:r>
            <a:r>
              <a:rPr lang="en-US" sz="950" i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performing work</a:t>
            </a: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is exactly what Agentic AI is designed to close.</a:t>
            </a:r>
            <a:endParaRPr lang="en-US" sz="9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349" y="482650"/>
            <a:ext cx="3316039" cy="3573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2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What Is Agentic AI?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457349" y="998116"/>
            <a:ext cx="4800302" cy="5275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Agentic AI systems are designed not just to respond — but to </a:t>
            </a:r>
            <a:r>
              <a:rPr lang="en-US" sz="9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understand goals, plan actions, and execute work autonomously</a:t>
            </a: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. This is a fundamental shift from tool to digital worker.</a:t>
            </a:r>
            <a:endParaRPr lang="en-US" sz="9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49" y="1644179"/>
            <a:ext cx="571723" cy="68609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134442" y="1758479"/>
            <a:ext cx="1429420" cy="1786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Understand Goals</a:t>
            </a:r>
            <a:endParaRPr lang="en-US" sz="1100" dirty="0"/>
          </a:p>
        </p:txBody>
      </p:sp>
      <p:sp>
        <p:nvSpPr>
          <p:cNvPr id="7" name="Text 3"/>
          <p:cNvSpPr/>
          <p:nvPr/>
        </p:nvSpPr>
        <p:spPr>
          <a:xfrm>
            <a:off x="1134442" y="2000399"/>
            <a:ext cx="4123209" cy="175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Interprets the desired outcome without requiring step-by-step instructions.</a:t>
            </a:r>
            <a:endParaRPr lang="en-US" sz="9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49" y="2330276"/>
            <a:ext cx="571723" cy="82220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134442" y="2444576"/>
            <a:ext cx="1429420" cy="1786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Plan &amp; Decide</a:t>
            </a:r>
            <a:endParaRPr lang="en-US" sz="1100" dirty="0"/>
          </a:p>
        </p:txBody>
      </p:sp>
      <p:sp>
        <p:nvSpPr>
          <p:cNvPr id="10" name="Text 5"/>
          <p:cNvSpPr/>
          <p:nvPr/>
        </p:nvSpPr>
        <p:spPr>
          <a:xfrm>
            <a:off x="1134442" y="2686496"/>
            <a:ext cx="4123209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Breaks complex objectives into multi-step action plans and evaluates options.</a:t>
            </a:r>
            <a:endParaRPr lang="en-US" sz="9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49" y="3152477"/>
            <a:ext cx="571723" cy="68609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134442" y="3266777"/>
            <a:ext cx="1429420" cy="1786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Execute &amp; Interact</a:t>
            </a:r>
            <a:endParaRPr lang="en-US" sz="1100" dirty="0"/>
          </a:p>
        </p:txBody>
      </p:sp>
      <p:sp>
        <p:nvSpPr>
          <p:cNvPr id="13" name="Text 7"/>
          <p:cNvSpPr/>
          <p:nvPr/>
        </p:nvSpPr>
        <p:spPr>
          <a:xfrm>
            <a:off x="1134442" y="3508697"/>
            <a:ext cx="4123209" cy="175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Interfaces with systems, APIs, databases, and workflows to carry out tasks.</a:t>
            </a:r>
            <a:endParaRPr lang="en-US" sz="9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349" y="3838575"/>
            <a:ext cx="571723" cy="82220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134442" y="3952875"/>
            <a:ext cx="1429420" cy="1786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Monitor &amp; Adapt</a:t>
            </a:r>
            <a:endParaRPr lang="en-US" sz="1100" dirty="0"/>
          </a:p>
        </p:txBody>
      </p:sp>
      <p:sp>
        <p:nvSpPr>
          <p:cNvPr id="16" name="Text 9"/>
          <p:cNvSpPr/>
          <p:nvPr/>
        </p:nvSpPr>
        <p:spPr>
          <a:xfrm>
            <a:off x="1134442" y="4194795"/>
            <a:ext cx="4123209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Tracks outcomes in real time and adjusts dynamically based on changing conditions.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595015"/>
            <a:ext cx="6722194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The Five Defining Characteristics of Agentic AI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1230585"/>
            <a:ext cx="8151763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An AI system becomes truly "agentic" when it demonstrates a sustained degree of autonomy and goal-oriented behavior — functioning less like software and more like a capable digital colleague.</a:t>
            </a:r>
            <a:endParaRPr lang="en-US" sz="9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119" y="1767036"/>
            <a:ext cx="248022" cy="24802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96119" y="2170063"/>
            <a:ext cx="1691283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Goal-Oriented Execution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496119" y="2438326"/>
            <a:ext cx="2613868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Works toward achieving an objective across multiple steps, not just responding to a single isolated prompt.</a:t>
            </a:r>
            <a:endParaRPr lang="en-US" sz="9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64991" y="1767036"/>
            <a:ext cx="248022" cy="24802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264991" y="2170063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Multi-Step Reasoning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3264991" y="2438326"/>
            <a:ext cx="2613943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Breaks complex tasks into sequential actions, reasoning through interdependencies and edge cases.</a:t>
            </a:r>
            <a:endParaRPr lang="en-US" sz="9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3939" y="1767036"/>
            <a:ext cx="248022" cy="24802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033939" y="2170063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System Interaction</a:t>
            </a:r>
            <a:endParaRPr lang="en-US" sz="1200" dirty="0"/>
          </a:p>
        </p:txBody>
      </p:sp>
      <p:sp>
        <p:nvSpPr>
          <p:cNvPr id="12" name="Text 7"/>
          <p:cNvSpPr/>
          <p:nvPr/>
        </p:nvSpPr>
        <p:spPr>
          <a:xfrm>
            <a:off x="6033939" y="2438326"/>
            <a:ext cx="2613943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Connects with business applications, APIs, databases, and enterprise workflows to take real actions.</a:t>
            </a:r>
            <a:endParaRPr lang="en-US" sz="9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6119" y="3281735"/>
            <a:ext cx="248022" cy="24802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496119" y="3684761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Decision-Making</a:t>
            </a:r>
            <a:endParaRPr lang="en-US" sz="1200" dirty="0"/>
          </a:p>
        </p:txBody>
      </p:sp>
      <p:sp>
        <p:nvSpPr>
          <p:cNvPr id="15" name="Text 9"/>
          <p:cNvSpPr/>
          <p:nvPr/>
        </p:nvSpPr>
        <p:spPr>
          <a:xfrm>
            <a:off x="496119" y="3953024"/>
            <a:ext cx="2613868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Evaluates options and selects the best course of action based on rules, context, and learned patterns.</a:t>
            </a:r>
            <a:endParaRPr lang="en-US" sz="95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64991" y="3281735"/>
            <a:ext cx="248022" cy="248022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3264991" y="3684761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Adaptability</a:t>
            </a:r>
            <a:endParaRPr lang="en-US" sz="1200" dirty="0"/>
          </a:p>
        </p:txBody>
      </p:sp>
      <p:sp>
        <p:nvSpPr>
          <p:cNvPr id="18" name="Text 11"/>
          <p:cNvSpPr/>
          <p:nvPr/>
        </p:nvSpPr>
        <p:spPr>
          <a:xfrm>
            <a:off x="3264991" y="3953024"/>
            <a:ext cx="2613943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Responds dynamically to changing conditions, adjusting plans and workflows without human intervention.</a:t>
            </a:r>
            <a:endParaRPr lang="en-US" sz="9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8379" y="369168"/>
            <a:ext cx="6164238" cy="381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Agentic AI in Action: Real-World Use Cases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88379" y="991046"/>
            <a:ext cx="8167241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Organizations across industries are already exploring early forms of Agentic AI — moving beyond question-answering into genuine operational execution.</a:t>
            </a:r>
            <a:endParaRPr lang="en-US" sz="9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79" y="1513954"/>
            <a:ext cx="881807" cy="54493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20428" y="1513954"/>
            <a:ext cx="1526307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Customer Service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1520428" y="1776785"/>
            <a:ext cx="2976414" cy="12471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Updates account information and processes refunds autonomously</a:t>
            </a:r>
            <a:endParaRPr lang="en-US" sz="950" dirty="0"/>
          </a:p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Schedules appointments and resolves billing disputes</a:t>
            </a:r>
            <a:endParaRPr lang="en-US" sz="950" dirty="0"/>
          </a:p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Escalates complex issues to the right human team</a:t>
            </a:r>
            <a:endParaRPr lang="en-US" sz="9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084" y="1513954"/>
            <a:ext cx="881807" cy="54493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679132" y="1513954"/>
            <a:ext cx="1526307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IT Operations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5679132" y="1776785"/>
            <a:ext cx="2976488" cy="12471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Monitors infrastructure and detects incidents in real time</a:t>
            </a:r>
            <a:endParaRPr lang="en-US" sz="950" dirty="0"/>
          </a:p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Opens tickets and executes remediation workflows automatically</a:t>
            </a:r>
            <a:endParaRPr lang="en-US" sz="950" dirty="0"/>
          </a:p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Notifies support teams with full context and recommended actions</a:t>
            </a:r>
            <a:endParaRPr lang="en-US" sz="9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79" y="3264322"/>
            <a:ext cx="881807" cy="54493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520428" y="3264322"/>
            <a:ext cx="1526307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Sales &amp; Marketing</a:t>
            </a:r>
            <a:endParaRPr lang="en-US" sz="1200" dirty="0"/>
          </a:p>
        </p:txBody>
      </p:sp>
      <p:sp>
        <p:nvSpPr>
          <p:cNvPr id="12" name="Text 7"/>
          <p:cNvSpPr/>
          <p:nvPr/>
        </p:nvSpPr>
        <p:spPr>
          <a:xfrm>
            <a:off x="1520428" y="3527152"/>
            <a:ext cx="2976414" cy="12471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Qualifies leads and personalizes outreach at scale</a:t>
            </a:r>
            <a:endParaRPr lang="en-US" sz="950" dirty="0"/>
          </a:p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Schedules follow-ups and generates tailored proposals</a:t>
            </a:r>
            <a:endParaRPr lang="en-US" sz="950" dirty="0"/>
          </a:p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Updates CRM systems automatically after every interaction</a:t>
            </a:r>
            <a:endParaRPr lang="en-US" sz="9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084" y="3264322"/>
            <a:ext cx="881807" cy="54493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679132" y="3264322"/>
            <a:ext cx="1526307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Supply Chain</a:t>
            </a:r>
            <a:endParaRPr lang="en-US" sz="1200" dirty="0"/>
          </a:p>
        </p:txBody>
      </p:sp>
      <p:sp>
        <p:nvSpPr>
          <p:cNvPr id="15" name="Text 9"/>
          <p:cNvSpPr/>
          <p:nvPr/>
        </p:nvSpPr>
        <p:spPr>
          <a:xfrm>
            <a:off x="5679132" y="3527152"/>
            <a:ext cx="2976488" cy="12471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Monitors inventory levels and predicts shortages proactively</a:t>
            </a:r>
            <a:endParaRPr lang="en-US" sz="950" dirty="0"/>
          </a:p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Triggers replenishment workflows and coordinates supplier communications</a:t>
            </a:r>
            <a:endParaRPr lang="en-US" sz="950" dirty="0"/>
          </a:p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Optimizes logistics routing and delivery decisions</a:t>
            </a:r>
            <a:endParaRPr lang="en-US" sz="9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513680"/>
            <a:ext cx="7158782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Why Organizations Are Moving Toward Agentic AI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1211238"/>
            <a:ext cx="2441302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The Business Pressure Is Real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96119" y="1529060"/>
            <a:ext cx="3924598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Organizations face relentless pressure to improve efficiency, accelerate decisions, and deliver better customer experiences — all while managing costs and scaling operations. Traditional automation has reached its limits.</a:t>
            </a:r>
            <a:endParaRPr lang="en-US" sz="950" dirty="0"/>
          </a:p>
        </p:txBody>
      </p:sp>
      <p:sp>
        <p:nvSpPr>
          <p:cNvPr id="5" name="Shape 3"/>
          <p:cNvSpPr/>
          <p:nvPr/>
        </p:nvSpPr>
        <p:spPr>
          <a:xfrm>
            <a:off x="496119" y="2462436"/>
            <a:ext cx="3924598" cy="1320850"/>
          </a:xfrm>
          <a:prstGeom prst="roundRect">
            <a:avLst>
              <a:gd name="adj" fmla="val 3944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92" y="2632695"/>
            <a:ext cx="155004" cy="12397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9071" y="2617366"/>
            <a:ext cx="3397672" cy="9923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Traditional RPA works well for structured, repetitive tasks. But most real-world business processes involve unstructured data, human judgment, exceptions, and variable workflows — areas where rules-based automation struggles.</a:t>
            </a:r>
            <a:endParaRPr lang="en-US" sz="950" dirty="0"/>
          </a:p>
        </p:txBody>
      </p:sp>
      <p:sp>
        <p:nvSpPr>
          <p:cNvPr id="8" name="Text 5"/>
          <p:cNvSpPr/>
          <p:nvPr/>
        </p:nvSpPr>
        <p:spPr>
          <a:xfrm>
            <a:off x="496119" y="3922812"/>
            <a:ext cx="3924598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Agentic AI introduces the flexibility and contextual intelligence needed to bridge this gap — adapting to situations rather than requiring every scenario to be pre-programmed.</a:t>
            </a:r>
            <a:endParaRPr lang="en-US" sz="950" dirty="0"/>
          </a:p>
        </p:txBody>
      </p:sp>
      <p:sp>
        <p:nvSpPr>
          <p:cNvPr id="9" name="Shape 6"/>
          <p:cNvSpPr/>
          <p:nvPr/>
        </p:nvSpPr>
        <p:spPr>
          <a:xfrm>
            <a:off x="4638749" y="1087264"/>
            <a:ext cx="4103191" cy="3542556"/>
          </a:xfrm>
          <a:prstGeom prst="roundRect">
            <a:avLst>
              <a:gd name="adj" fmla="val 2521"/>
            </a:avLst>
          </a:prstGeom>
          <a:solidFill>
            <a:srgbClr val="43706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762723" y="1211238"/>
            <a:ext cx="20077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Potential Benefits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4762723" y="1529060"/>
            <a:ext cx="3855244" cy="14076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Faster response times across operations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Significant reduction in manual, repetitive work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Lower operational costs at scale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Improved customer satisfaction and experience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Greater scalability without proportional headcount growth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Smarter, more adaptive workflow orchestration</a:t>
            </a:r>
            <a:endParaRPr lang="en-US" sz="950" dirty="0"/>
          </a:p>
        </p:txBody>
      </p:sp>
      <p:sp>
        <p:nvSpPr>
          <p:cNvPr id="12" name="Text 9"/>
          <p:cNvSpPr/>
          <p:nvPr/>
        </p:nvSpPr>
        <p:spPr>
          <a:xfrm>
            <a:off x="4762723" y="3048372"/>
            <a:ext cx="3855244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For many organizations, Agentic AI represents the </a:t>
            </a:r>
            <a:r>
              <a:rPr lang="en-US" sz="950" b="1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next major evolution of digital transformation</a:t>
            </a: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— combining the power of AI with the reach of enterprise automation.</a:t>
            </a:r>
            <a:endParaRPr lang="en-US" sz="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351086"/>
            <a:ext cx="6892082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Governance &amp; Risk: Getting the Guardrails Right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986656"/>
            <a:ext cx="8151763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Unlike passive AI tools, AI agents can take actions that directly affect business operations, customers, and sensitive data. Strong governance is not optional — it is foundational.</a:t>
            </a:r>
            <a:endParaRPr lang="en-US" sz="9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31" y="1523107"/>
            <a:ext cx="4028182" cy="114017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77242" y="1661368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Decision Boundaries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77242" y="1929631"/>
            <a:ext cx="3694509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Define clearly which decisions AI agents may make independently and which require human review or approval before execution.</a:t>
            </a:r>
            <a:endParaRPr lang="en-US" sz="9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9699" y="1523107"/>
            <a:ext cx="4028182" cy="114017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815111" y="1661368"/>
            <a:ext cx="1691134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Monitoring &amp; Audit Trails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4815111" y="1929631"/>
            <a:ext cx="3694509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Establish real-time monitoring of AI agent actions with full audit logging to ensure transparency, compliance, and accountability.</a:t>
            </a:r>
            <a:endParaRPr lang="en-US" sz="9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31" y="2787253"/>
            <a:ext cx="4028182" cy="114017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77242" y="2925514"/>
            <a:ext cx="2151459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Security &amp; Compliance Controls</a:t>
            </a:r>
            <a:endParaRPr lang="en-US" sz="1200" dirty="0"/>
          </a:p>
        </p:txBody>
      </p:sp>
      <p:sp>
        <p:nvSpPr>
          <p:cNvPr id="12" name="Text 7"/>
          <p:cNvSpPr/>
          <p:nvPr/>
        </p:nvSpPr>
        <p:spPr>
          <a:xfrm>
            <a:off x="677242" y="3193777"/>
            <a:ext cx="3694509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Implement access controls, data handling policies, and regulatory compliance checks to mitigate security and legal exposure.</a:t>
            </a:r>
            <a:endParaRPr lang="en-US" sz="9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9699" y="2787253"/>
            <a:ext cx="4028182" cy="114017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4815111" y="2925514"/>
            <a:ext cx="183497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Accountability Frameworks</a:t>
            </a:r>
            <a:endParaRPr lang="en-US" sz="1200" dirty="0"/>
          </a:p>
        </p:txBody>
      </p:sp>
      <p:sp>
        <p:nvSpPr>
          <p:cNvPr id="15" name="Text 9"/>
          <p:cNvSpPr/>
          <p:nvPr/>
        </p:nvSpPr>
        <p:spPr>
          <a:xfrm>
            <a:off x="4815111" y="3193777"/>
            <a:ext cx="3694509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Assign clear ownership for AI agent outcomes. When agents make mistakes, organizations must know who is responsible and how to remediate quickly.</a:t>
            </a:r>
            <a:endParaRPr lang="en-US" sz="950" dirty="0"/>
          </a:p>
        </p:txBody>
      </p:sp>
      <p:sp>
        <p:nvSpPr>
          <p:cNvPr id="16" name="Shape 10"/>
          <p:cNvSpPr/>
          <p:nvPr/>
        </p:nvSpPr>
        <p:spPr>
          <a:xfrm>
            <a:off x="496119" y="4066952"/>
            <a:ext cx="8151763" cy="725463"/>
          </a:xfrm>
          <a:prstGeom prst="roundRect">
            <a:avLst>
              <a:gd name="adj" fmla="val 7182"/>
            </a:avLst>
          </a:prstGeom>
          <a:solidFill>
            <a:srgbClr val="FCF2B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2" y="4237211"/>
            <a:ext cx="155004" cy="123974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99071" y="4221882"/>
            <a:ext cx="7624837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Without strong governance, organizations risk operational failures, regulatory penalties, and reputational damage. Program managers, PMOs, and risk leaders must be active participants — not passive observers — in AI governance design.</a:t>
            </a:r>
            <a:endParaRPr lang="en-US" sz="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876374"/>
            <a:ext cx="5247382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The Human Role Remains Essential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1573932"/>
            <a:ext cx="2862560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AI Augments — It Does Not Replace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96119" y="1891754"/>
            <a:ext cx="4347270" cy="150085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One of the most persistent misconceptions about Agentic AI is that it will eliminate human workers. In reality, the most successful organizations will deploy AI agents to </a:t>
            </a:r>
            <a:r>
              <a:rPr lang="en-US" sz="9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amplify human capability</a:t>
            </a: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, not replace human judgment.</a:t>
            </a:r>
            <a:endParaRPr lang="en-US" sz="950" dirty="0"/>
          </a:p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Humans bring irreplaceable qualities that AI systems — however capable — cannot replicate: strategic vision, ethical reasoning, empathy, creativity, and leadership in ambiguous, high-stakes situations.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682154" y="3532138"/>
            <a:ext cx="4161234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The future of work is not humans </a:t>
            </a:r>
            <a:r>
              <a:rPr lang="en-US" sz="950" i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versus</a:t>
            </a: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AI. It is humans working </a:t>
            </a:r>
            <a:r>
              <a:rPr lang="en-US" sz="950" i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alongside</a:t>
            </a: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increasingly capable AI systems — each doing what they do best.</a:t>
            </a:r>
            <a:endParaRPr lang="en-US" sz="950" dirty="0"/>
          </a:p>
        </p:txBody>
      </p:sp>
      <p:sp>
        <p:nvSpPr>
          <p:cNvPr id="6" name="Shape 4"/>
          <p:cNvSpPr/>
          <p:nvPr/>
        </p:nvSpPr>
        <p:spPr>
          <a:xfrm>
            <a:off x="496119" y="3532138"/>
            <a:ext cx="14288" cy="595387"/>
          </a:xfrm>
          <a:prstGeom prst="rect">
            <a:avLst/>
          </a:prstGeom>
          <a:solidFill>
            <a:srgbClr val="43706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5061421" y="1449958"/>
            <a:ext cx="3680445" cy="2817093"/>
          </a:xfrm>
          <a:prstGeom prst="roundRect">
            <a:avLst>
              <a:gd name="adj" fmla="val 3170"/>
            </a:avLst>
          </a:prstGeom>
          <a:solidFill>
            <a:srgbClr val="43706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185395" y="1573932"/>
            <a:ext cx="2797001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What Humans Continue to Provide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5185395" y="1891754"/>
            <a:ext cx="3432497" cy="16495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Strategic decision-making and vision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Relationship management and trust-building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Ethical oversight and value alignment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Creativity and innovation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Exception handling in complex situations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Governance and accountability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Leadership and organizational change</a:t>
            </a:r>
            <a:endParaRPr lang="en-US" sz="9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01901" y="391790"/>
            <a:ext cx="4769197" cy="7389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3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Why Program Managers Must Understand Agentic AI</a:t>
            </a:r>
            <a:endParaRPr lang="en-US" sz="2300" dirty="0"/>
          </a:p>
        </p:txBody>
      </p:sp>
      <p:sp>
        <p:nvSpPr>
          <p:cNvPr id="4" name="Text 1"/>
          <p:cNvSpPr/>
          <p:nvPr/>
        </p:nvSpPr>
        <p:spPr>
          <a:xfrm>
            <a:off x="3901901" y="1299716"/>
            <a:ext cx="4769197" cy="5540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AI transformation is not simply a technology initiative. It is an </a:t>
            </a:r>
            <a:r>
              <a:rPr lang="en-US" sz="9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operational and organizational transformation effort</a:t>
            </a: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— and that requires skilled program leadership at every stage.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3901901" y="1980530"/>
            <a:ext cx="2328267" cy="1236911"/>
          </a:xfrm>
          <a:prstGeom prst="roundRect">
            <a:avLst>
              <a:gd name="adj" fmla="val 4015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024833" y="2103462"/>
            <a:ext cx="1991171" cy="184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Cross-Functional Coordination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4024833" y="2355726"/>
            <a:ext cx="2082403" cy="7387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Agentic AI deployments span technology, operations, compliance, and HR. PMs orchestrate alignment across all stakeholders.</a:t>
            </a:r>
            <a:endParaRPr lang="en-US" sz="900" dirty="0"/>
          </a:p>
        </p:txBody>
      </p:sp>
      <p:sp>
        <p:nvSpPr>
          <p:cNvPr id="8" name="Shape 5"/>
          <p:cNvSpPr/>
          <p:nvPr/>
        </p:nvSpPr>
        <p:spPr>
          <a:xfrm>
            <a:off x="6342831" y="1980530"/>
            <a:ext cx="2328267" cy="1236911"/>
          </a:xfrm>
          <a:prstGeom prst="roundRect">
            <a:avLst>
              <a:gd name="adj" fmla="val 4015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465763" y="2103462"/>
            <a:ext cx="1979786" cy="184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Governance Framework Design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6465763" y="2355726"/>
            <a:ext cx="2082403" cy="7387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PMs help define oversight structures, decision boundaries, risk protocols, and accountability models for AI agents.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3901901" y="3330104"/>
            <a:ext cx="2328267" cy="1421606"/>
          </a:xfrm>
          <a:prstGeom prst="roundRect">
            <a:avLst>
              <a:gd name="adj" fmla="val 3493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4024833" y="3453036"/>
            <a:ext cx="1477863" cy="184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Change Management</a:t>
            </a:r>
            <a:endParaRPr lang="en-US" sz="1150" dirty="0"/>
          </a:p>
        </p:txBody>
      </p:sp>
      <p:sp>
        <p:nvSpPr>
          <p:cNvPr id="13" name="Text 10"/>
          <p:cNvSpPr/>
          <p:nvPr/>
        </p:nvSpPr>
        <p:spPr>
          <a:xfrm>
            <a:off x="4024833" y="3705299"/>
            <a:ext cx="2082403" cy="9234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Workforce adaptation, role redefinition, and cultural change require structured change management — a core PM competency.</a:t>
            </a:r>
            <a:endParaRPr lang="en-US" sz="900" dirty="0"/>
          </a:p>
        </p:txBody>
      </p:sp>
      <p:sp>
        <p:nvSpPr>
          <p:cNvPr id="14" name="Shape 11"/>
          <p:cNvSpPr/>
          <p:nvPr/>
        </p:nvSpPr>
        <p:spPr>
          <a:xfrm>
            <a:off x="6342831" y="3330104"/>
            <a:ext cx="2328267" cy="1421606"/>
          </a:xfrm>
          <a:prstGeom prst="roundRect">
            <a:avLst>
              <a:gd name="adj" fmla="val 3493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6465763" y="3453036"/>
            <a:ext cx="1477863" cy="184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Measuring Value</a:t>
            </a:r>
            <a:endParaRPr lang="en-US" sz="1150" dirty="0"/>
          </a:p>
        </p:txBody>
      </p:sp>
      <p:sp>
        <p:nvSpPr>
          <p:cNvPr id="16" name="Text 13"/>
          <p:cNvSpPr/>
          <p:nvPr/>
        </p:nvSpPr>
        <p:spPr>
          <a:xfrm>
            <a:off x="6465763" y="3705299"/>
            <a:ext cx="2082403" cy="9234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PMs define success metrics, monitor outcomes, and communicate business impact to executive stakeholders throughout the transformation journey.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1374</Words>
  <Application>Microsoft Office PowerPoint</Application>
  <PresentationFormat>On-screen Show (16:9)</PresentationFormat>
  <Paragraphs>122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Kanit Light</vt:lpstr>
      <vt:lpstr>Martel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Kimberly Wiethoff</cp:lastModifiedBy>
  <cp:revision>1</cp:revision>
  <dcterms:created xsi:type="dcterms:W3CDTF">2026-05-29T15:04:39Z</dcterms:created>
  <dcterms:modified xsi:type="dcterms:W3CDTF">2026-05-29T15:17:54Z</dcterms:modified>
</cp:coreProperties>
</file>