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Kanit Light" panose="020B0604020202020204" charset="-34"/>
      <p:regular r:id="rId18"/>
    </p:embeddedFont>
    <p:embeddedFont>
      <p:font typeface="Martel San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3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407613" cy="8233172"/>
          </a:xfrm>
          <a:prstGeom prst="rect">
            <a:avLst/>
          </a:prstGeom>
        </p:spPr>
      </p:pic>
      <p:sp>
        <p:nvSpPr>
          <p:cNvPr id="3" name="Text 0"/>
          <p:cNvSpPr/>
          <p:nvPr/>
        </p:nvSpPr>
        <p:spPr>
          <a:xfrm>
            <a:off x="4715838" y="623768"/>
            <a:ext cx="9120773" cy="223244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Stakeholder Management in Hedge Funds: Communicating with the C-Suite and Front Office</a:t>
            </a:r>
            <a:endParaRPr lang="en-US" sz="4450" dirty="0"/>
          </a:p>
        </p:txBody>
      </p:sp>
      <p:sp>
        <p:nvSpPr>
          <p:cNvPr id="4" name="Text 1"/>
          <p:cNvSpPr/>
          <p:nvPr/>
        </p:nvSpPr>
        <p:spPr>
          <a:xfrm>
            <a:off x="4715838" y="2988852"/>
            <a:ext cx="9120773"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the high-stakes world of hedge funds, effective communication can be the difference between project success and failure. Project managers serve as the critical bridge between executive leadership, front office staff, and technical teams.</a:t>
            </a:r>
            <a:endParaRPr lang="en-US" sz="1750" dirty="0"/>
          </a:p>
        </p:txBody>
      </p:sp>
      <p:sp>
        <p:nvSpPr>
          <p:cNvPr id="5" name="Text 2"/>
          <p:cNvSpPr/>
          <p:nvPr/>
        </p:nvSpPr>
        <p:spPr>
          <a:xfrm>
            <a:off x="4715837" y="4193619"/>
            <a:ext cx="9120773"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This presentation explores strategies for navigating stakeholder relationships in the uniquely demanding hedge fund environment, where pressure is high, timelines are tight, and millions of dollars can depend on clear, effective communication.</a:t>
            </a:r>
            <a:endParaRPr lang="en-US" sz="1750" dirty="0"/>
          </a:p>
        </p:txBody>
      </p:sp>
      <p:pic>
        <p:nvPicPr>
          <p:cNvPr id="9" name="Image 1" descr="preencoded.png">
            <a:extLst>
              <a:ext uri="{FF2B5EF4-FFF2-40B4-BE49-F238E27FC236}">
                <a16:creationId xmlns:a16="http://schemas.microsoft.com/office/drawing/2014/main" id="{879CA98B-F5DD-2A86-88C3-12197005AD37}"/>
              </a:ext>
            </a:extLst>
          </p:cNvPr>
          <p:cNvPicPr>
            <a:picLocks noChangeAspect="1"/>
          </p:cNvPicPr>
          <p:nvPr/>
        </p:nvPicPr>
        <p:blipFill>
          <a:blip r:embed="rId4"/>
          <a:stretch>
            <a:fillRect/>
          </a:stretch>
        </p:blipFill>
        <p:spPr>
          <a:xfrm>
            <a:off x="4715836" y="5447461"/>
            <a:ext cx="6049246" cy="1116059"/>
          </a:xfrm>
          <a:prstGeom prst="rect">
            <a:avLst/>
          </a:prstGeom>
        </p:spPr>
      </p:pic>
      <p:sp>
        <p:nvSpPr>
          <p:cNvPr id="10" name="TextBox 9">
            <a:extLst>
              <a:ext uri="{FF2B5EF4-FFF2-40B4-BE49-F238E27FC236}">
                <a16:creationId xmlns:a16="http://schemas.microsoft.com/office/drawing/2014/main" id="{279A0A68-9F32-9C56-142D-2CAA2D0E38E0}"/>
              </a:ext>
            </a:extLst>
          </p:cNvPr>
          <p:cNvSpPr txBox="1"/>
          <p:nvPr/>
        </p:nvSpPr>
        <p:spPr>
          <a:xfrm>
            <a:off x="4808306" y="6770670"/>
            <a:ext cx="9462498" cy="861774"/>
          </a:xfrm>
          <a:prstGeom prst="rect">
            <a:avLst/>
          </a:prstGeom>
          <a:noFill/>
        </p:spPr>
        <p:txBody>
          <a:bodyPr wrap="square" rtlCol="0">
            <a:spAutoFit/>
          </a:bodyPr>
          <a:lstStyle/>
          <a:p>
            <a:r>
              <a:rPr lang="en-US" sz="1600" dirty="0"/>
              <a:t>#HedgeFundProjects #ProjectManagement #StakeholderManagement #FrontOfficeTech #FintechLeadership #PMTips #CapitalMarkets #AgileFinance #DataDrivenPM #CLevelCommunication #FinancialServicesPM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0218" y="620792"/>
            <a:ext cx="8866108" cy="705564"/>
          </a:xfrm>
          <a:prstGeom prst="rect">
            <a:avLst/>
          </a:prstGeom>
          <a:noFill/>
          <a:ln/>
        </p:spPr>
        <p:txBody>
          <a:bodyPr wrap="none" lIns="0" tIns="0" rIns="0" bIns="0" rtlCol="0" anchor="t"/>
          <a:lstStyle/>
          <a:p>
            <a:pPr marL="0" indent="0" algn="l">
              <a:lnSpc>
                <a:spcPts val="5550"/>
              </a:lnSpc>
              <a:buNone/>
            </a:pPr>
            <a:r>
              <a:rPr lang="en-US" sz="4400" dirty="0">
                <a:solidFill>
                  <a:srgbClr val="272D45"/>
                </a:solidFill>
                <a:latin typeface="Kanit Light" pitchFamily="34" charset="0"/>
                <a:ea typeface="Kanit Light" pitchFamily="34" charset="-122"/>
                <a:cs typeface="Kanit Light" pitchFamily="34" charset="-120"/>
              </a:rPr>
              <a:t>Managing Stakeholder Expectations</a:t>
            </a:r>
            <a:endParaRPr lang="en-US" sz="4400" dirty="0"/>
          </a:p>
        </p:txBody>
      </p:sp>
      <p:pic>
        <p:nvPicPr>
          <p:cNvPr id="3" name="Image 0" descr="preencoded.png"/>
          <p:cNvPicPr>
            <a:picLocks noChangeAspect="1"/>
          </p:cNvPicPr>
          <p:nvPr/>
        </p:nvPicPr>
        <p:blipFill>
          <a:blip r:embed="rId3"/>
          <a:stretch>
            <a:fillRect/>
          </a:stretch>
        </p:blipFill>
        <p:spPr>
          <a:xfrm>
            <a:off x="790218" y="1777841"/>
            <a:ext cx="4124206" cy="2548890"/>
          </a:xfrm>
          <a:prstGeom prst="rect">
            <a:avLst/>
          </a:prstGeom>
        </p:spPr>
      </p:pic>
      <p:sp>
        <p:nvSpPr>
          <p:cNvPr id="4" name="Text 1"/>
          <p:cNvSpPr/>
          <p:nvPr/>
        </p:nvSpPr>
        <p:spPr>
          <a:xfrm>
            <a:off x="790218" y="4608909"/>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Clear Scope Definition</a:t>
            </a:r>
            <a:endParaRPr lang="en-US" sz="2200" dirty="0"/>
          </a:p>
        </p:txBody>
      </p:sp>
      <p:sp>
        <p:nvSpPr>
          <p:cNvPr id="5" name="Text 2"/>
          <p:cNvSpPr/>
          <p:nvPr/>
        </p:nvSpPr>
        <p:spPr>
          <a:xfrm>
            <a:off x="790218" y="5096947"/>
            <a:ext cx="4124206" cy="2527816"/>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Establish precise boundaries around project deliverables at kickoff. Document what is explicitly excluded to prevent scope creep, which is common in hedge fund environments where stakeholders often request "one more feature."</a:t>
            </a:r>
            <a:endParaRPr lang="en-US" sz="1750" dirty="0"/>
          </a:p>
        </p:txBody>
      </p:sp>
      <p:pic>
        <p:nvPicPr>
          <p:cNvPr id="6" name="Image 1" descr="preencoded.png"/>
          <p:cNvPicPr>
            <a:picLocks noChangeAspect="1"/>
          </p:cNvPicPr>
          <p:nvPr/>
        </p:nvPicPr>
        <p:blipFill>
          <a:blip r:embed="rId4"/>
          <a:stretch>
            <a:fillRect/>
          </a:stretch>
        </p:blipFill>
        <p:spPr>
          <a:xfrm>
            <a:off x="5253037" y="1777841"/>
            <a:ext cx="4124206" cy="2548890"/>
          </a:xfrm>
          <a:prstGeom prst="rect">
            <a:avLst/>
          </a:prstGeom>
        </p:spPr>
      </p:pic>
      <p:sp>
        <p:nvSpPr>
          <p:cNvPr id="7" name="Text 3"/>
          <p:cNvSpPr/>
          <p:nvPr/>
        </p:nvSpPr>
        <p:spPr>
          <a:xfrm>
            <a:off x="5253037" y="4608909"/>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Realistic Timelines</a:t>
            </a:r>
            <a:endParaRPr lang="en-US" sz="2200" dirty="0"/>
          </a:p>
        </p:txBody>
      </p:sp>
      <p:sp>
        <p:nvSpPr>
          <p:cNvPr id="8" name="Text 4"/>
          <p:cNvSpPr/>
          <p:nvPr/>
        </p:nvSpPr>
        <p:spPr>
          <a:xfrm>
            <a:off x="5253037" y="5096947"/>
            <a:ext cx="4124206" cy="2527816"/>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Build buffers into schedules to account for market volatility and regulatory shifts. In hedge funds, external factors often necessitate reprioritization. Communicate timeline ranges rather than specific dates whenever possible.</a:t>
            </a:r>
            <a:endParaRPr lang="en-US" sz="1750" dirty="0"/>
          </a:p>
        </p:txBody>
      </p:sp>
      <p:pic>
        <p:nvPicPr>
          <p:cNvPr id="9" name="Image 2" descr="preencoded.png"/>
          <p:cNvPicPr>
            <a:picLocks noChangeAspect="1"/>
          </p:cNvPicPr>
          <p:nvPr/>
        </p:nvPicPr>
        <p:blipFill>
          <a:blip r:embed="rId5"/>
          <a:stretch>
            <a:fillRect/>
          </a:stretch>
        </p:blipFill>
        <p:spPr>
          <a:xfrm>
            <a:off x="9715857" y="1777841"/>
            <a:ext cx="4124206" cy="2548890"/>
          </a:xfrm>
          <a:prstGeom prst="rect">
            <a:avLst/>
          </a:prstGeom>
        </p:spPr>
      </p:pic>
      <p:sp>
        <p:nvSpPr>
          <p:cNvPr id="10" name="Text 5"/>
          <p:cNvSpPr/>
          <p:nvPr/>
        </p:nvSpPr>
        <p:spPr>
          <a:xfrm>
            <a:off x="9715857" y="4608909"/>
            <a:ext cx="2922984"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Progressive Elaboration</a:t>
            </a:r>
            <a:endParaRPr lang="en-US" sz="2200" dirty="0"/>
          </a:p>
        </p:txBody>
      </p:sp>
      <p:sp>
        <p:nvSpPr>
          <p:cNvPr id="11" name="Text 6"/>
          <p:cNvSpPr/>
          <p:nvPr/>
        </p:nvSpPr>
        <p:spPr>
          <a:xfrm>
            <a:off x="9715857" y="5096947"/>
            <a:ext cx="4124206" cy="2166699"/>
          </a:xfrm>
          <a:prstGeom prst="rect">
            <a:avLst/>
          </a:prstGeom>
          <a:noFill/>
          <a:ln/>
        </p:spPr>
        <p:txBody>
          <a:bodyPr wrap="squar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Set expectations that project details will evolve. Hedge fund projects often start with high-level concepts that become more defined over time as market conditions and requirements mature.</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1961" y="900827"/>
            <a:ext cx="6908602" cy="603171"/>
          </a:xfrm>
          <a:prstGeom prst="rect">
            <a:avLst/>
          </a:prstGeom>
          <a:noFill/>
          <a:ln/>
        </p:spPr>
        <p:txBody>
          <a:bodyPr wrap="none" lIns="0" tIns="0" rIns="0" bIns="0" rtlCol="0" anchor="t"/>
          <a:lstStyle/>
          <a:p>
            <a:pPr marL="0" indent="0" algn="l">
              <a:lnSpc>
                <a:spcPts val="4700"/>
              </a:lnSpc>
              <a:buNone/>
            </a:pPr>
            <a:r>
              <a:rPr lang="en-US" sz="3750" dirty="0">
                <a:solidFill>
                  <a:srgbClr val="272D45"/>
                </a:solidFill>
                <a:latin typeface="Kanit Light" pitchFamily="34" charset="0"/>
                <a:ea typeface="Kanit Light" pitchFamily="34" charset="-122"/>
                <a:cs typeface="Kanit Light" pitchFamily="34" charset="-120"/>
              </a:rPr>
              <a:t>Navigating Stakeholder Conflicts</a:t>
            </a:r>
            <a:endParaRPr lang="en-US" sz="3750" dirty="0"/>
          </a:p>
        </p:txBody>
      </p:sp>
      <p:sp>
        <p:nvSpPr>
          <p:cNvPr id="4" name="Shape 1"/>
          <p:cNvSpPr/>
          <p:nvPr/>
        </p:nvSpPr>
        <p:spPr>
          <a:xfrm>
            <a:off x="6161961" y="1793438"/>
            <a:ext cx="144661" cy="1652111"/>
          </a:xfrm>
          <a:prstGeom prst="roundRect">
            <a:avLst>
              <a:gd name="adj" fmla="val 56040"/>
            </a:avLst>
          </a:prstGeom>
          <a:solidFill>
            <a:srgbClr val="DFECE9"/>
          </a:solidFill>
          <a:ln w="7620">
            <a:solidFill>
              <a:srgbClr val="C5D2CF"/>
            </a:solidFill>
            <a:prstDash val="solid"/>
          </a:ln>
        </p:spPr>
        <p:txBody>
          <a:bodyPr/>
          <a:lstStyle/>
          <a:p>
            <a:endParaRPr lang="en-US"/>
          </a:p>
        </p:txBody>
      </p:sp>
      <p:sp>
        <p:nvSpPr>
          <p:cNvPr id="5" name="Text 2"/>
          <p:cNvSpPr/>
          <p:nvPr/>
        </p:nvSpPr>
        <p:spPr>
          <a:xfrm>
            <a:off x="6596062" y="1793438"/>
            <a:ext cx="3058478" cy="301466"/>
          </a:xfrm>
          <a:prstGeom prst="rect">
            <a:avLst/>
          </a:prstGeom>
          <a:noFill/>
          <a:ln/>
        </p:spPr>
        <p:txBody>
          <a:bodyPr wrap="none" lIns="0" tIns="0" rIns="0" bIns="0" rtlCol="0" anchor="t"/>
          <a:lstStyle/>
          <a:p>
            <a:pPr marL="0" indent="0" algn="l">
              <a:lnSpc>
                <a:spcPts val="2350"/>
              </a:lnSpc>
              <a:buNone/>
            </a:pPr>
            <a:r>
              <a:rPr lang="en-US" sz="1850" dirty="0">
                <a:solidFill>
                  <a:srgbClr val="2C3249"/>
                </a:solidFill>
                <a:latin typeface="Kanit Light" pitchFamily="34" charset="0"/>
                <a:ea typeface="Kanit Light" pitchFamily="34" charset="-122"/>
                <a:cs typeface="Kanit Light" pitchFamily="34" charset="-120"/>
              </a:rPr>
              <a:t>Identify Competing Priorities</a:t>
            </a:r>
            <a:endParaRPr lang="en-US" sz="1850" dirty="0"/>
          </a:p>
        </p:txBody>
      </p:sp>
      <p:sp>
        <p:nvSpPr>
          <p:cNvPr id="6" name="Text 3"/>
          <p:cNvSpPr/>
          <p:nvPr/>
        </p:nvSpPr>
        <p:spPr>
          <a:xfrm>
            <a:off x="6596062" y="2210633"/>
            <a:ext cx="7358777" cy="1234916"/>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Hedge funds often have inherent tensions between speed, compliance, and performance optimization. Map stakeholder priorities to understand where conflicts might emerge. For example, trading teams may prioritize execution speed while compliance focuses on regulatory controls.</a:t>
            </a:r>
            <a:endParaRPr lang="en-US" sz="1500" dirty="0"/>
          </a:p>
        </p:txBody>
      </p:sp>
      <p:sp>
        <p:nvSpPr>
          <p:cNvPr id="7" name="Shape 4"/>
          <p:cNvSpPr/>
          <p:nvPr/>
        </p:nvSpPr>
        <p:spPr>
          <a:xfrm>
            <a:off x="6451402" y="3638550"/>
            <a:ext cx="144661" cy="1652111"/>
          </a:xfrm>
          <a:prstGeom prst="roundRect">
            <a:avLst>
              <a:gd name="adj" fmla="val 56040"/>
            </a:avLst>
          </a:prstGeom>
          <a:solidFill>
            <a:srgbClr val="DFECE9"/>
          </a:solidFill>
          <a:ln w="7620">
            <a:solidFill>
              <a:srgbClr val="C5D2CF"/>
            </a:solidFill>
            <a:prstDash val="solid"/>
          </a:ln>
        </p:spPr>
        <p:txBody>
          <a:bodyPr/>
          <a:lstStyle/>
          <a:p>
            <a:endParaRPr lang="en-US"/>
          </a:p>
        </p:txBody>
      </p:sp>
      <p:sp>
        <p:nvSpPr>
          <p:cNvPr id="8" name="Text 5"/>
          <p:cNvSpPr/>
          <p:nvPr/>
        </p:nvSpPr>
        <p:spPr>
          <a:xfrm>
            <a:off x="6885503" y="3638550"/>
            <a:ext cx="3610689" cy="301466"/>
          </a:xfrm>
          <a:prstGeom prst="rect">
            <a:avLst/>
          </a:prstGeom>
          <a:noFill/>
          <a:ln/>
        </p:spPr>
        <p:txBody>
          <a:bodyPr wrap="none" lIns="0" tIns="0" rIns="0" bIns="0" rtlCol="0" anchor="t"/>
          <a:lstStyle/>
          <a:p>
            <a:pPr marL="0" indent="0" algn="l">
              <a:lnSpc>
                <a:spcPts val="2350"/>
              </a:lnSpc>
              <a:buNone/>
            </a:pPr>
            <a:r>
              <a:rPr lang="en-US" sz="1850" dirty="0">
                <a:solidFill>
                  <a:srgbClr val="2C3249"/>
                </a:solidFill>
                <a:latin typeface="Kanit Light" pitchFamily="34" charset="0"/>
                <a:ea typeface="Kanit Light" pitchFamily="34" charset="-122"/>
                <a:cs typeface="Kanit Light" pitchFamily="34" charset="-120"/>
              </a:rPr>
              <a:t>Facilitate Data-Driven Discussions</a:t>
            </a:r>
            <a:endParaRPr lang="en-US" sz="1850" dirty="0"/>
          </a:p>
        </p:txBody>
      </p:sp>
      <p:sp>
        <p:nvSpPr>
          <p:cNvPr id="9" name="Text 6"/>
          <p:cNvSpPr/>
          <p:nvPr/>
        </p:nvSpPr>
        <p:spPr>
          <a:xfrm>
            <a:off x="6885503" y="4055745"/>
            <a:ext cx="7069336" cy="1234916"/>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When stakeholders disagree, shift from opinion-based to fact-based conversations. Present objective data on tradeoffs, costs, benefits, and risks. Use financial metrics whenever possible to ground discussions in business impact rather than personal preferences.</a:t>
            </a:r>
            <a:endParaRPr lang="en-US" sz="1500" dirty="0"/>
          </a:p>
        </p:txBody>
      </p:sp>
      <p:sp>
        <p:nvSpPr>
          <p:cNvPr id="10" name="Shape 7"/>
          <p:cNvSpPr/>
          <p:nvPr/>
        </p:nvSpPr>
        <p:spPr>
          <a:xfrm>
            <a:off x="6740962" y="5483662"/>
            <a:ext cx="144661" cy="1652111"/>
          </a:xfrm>
          <a:prstGeom prst="roundRect">
            <a:avLst>
              <a:gd name="adj" fmla="val 56040"/>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7175063" y="5483662"/>
            <a:ext cx="2412683" cy="301466"/>
          </a:xfrm>
          <a:prstGeom prst="rect">
            <a:avLst/>
          </a:prstGeom>
          <a:noFill/>
          <a:ln/>
        </p:spPr>
        <p:txBody>
          <a:bodyPr wrap="none" lIns="0" tIns="0" rIns="0" bIns="0" rtlCol="0" anchor="t"/>
          <a:lstStyle/>
          <a:p>
            <a:pPr marL="0" indent="0" algn="l">
              <a:lnSpc>
                <a:spcPts val="2350"/>
              </a:lnSpc>
              <a:buNone/>
            </a:pPr>
            <a:r>
              <a:rPr lang="en-US" sz="1850" dirty="0">
                <a:solidFill>
                  <a:srgbClr val="2C3249"/>
                </a:solidFill>
                <a:latin typeface="Kanit Light" pitchFamily="34" charset="0"/>
                <a:ea typeface="Kanit Light" pitchFamily="34" charset="-122"/>
                <a:cs typeface="Kanit Light" pitchFamily="34" charset="-120"/>
              </a:rPr>
              <a:t>Escalate Strategically</a:t>
            </a:r>
            <a:endParaRPr lang="en-US" sz="1850" dirty="0"/>
          </a:p>
        </p:txBody>
      </p:sp>
      <p:sp>
        <p:nvSpPr>
          <p:cNvPr id="12" name="Text 9"/>
          <p:cNvSpPr/>
          <p:nvPr/>
        </p:nvSpPr>
        <p:spPr>
          <a:xfrm>
            <a:off x="7175063" y="5900857"/>
            <a:ext cx="6779776" cy="1234916"/>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When conflicts persist, have a clear escalation path to the appropriate decision-maker. Document the options presented, stakeholder positions, and final decision rationale to maintain transparency and facilitate future reference.</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36997" y="611862"/>
            <a:ext cx="12773144" cy="658058"/>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Leveraging Technology for Stakeholder Communication</a:t>
            </a:r>
            <a:endParaRPr lang="en-US" sz="4100" dirty="0"/>
          </a:p>
        </p:txBody>
      </p:sp>
      <p:pic>
        <p:nvPicPr>
          <p:cNvPr id="3" name="Image 0" descr="preencoded.png"/>
          <p:cNvPicPr>
            <a:picLocks noChangeAspect="1"/>
          </p:cNvPicPr>
          <p:nvPr/>
        </p:nvPicPr>
        <p:blipFill>
          <a:blip r:embed="rId3"/>
          <a:stretch>
            <a:fillRect/>
          </a:stretch>
        </p:blipFill>
        <p:spPr>
          <a:xfrm>
            <a:off x="744617" y="1827133"/>
            <a:ext cx="3158966" cy="3158966"/>
          </a:xfrm>
          <a:prstGeom prst="rect">
            <a:avLst/>
          </a:prstGeom>
        </p:spPr>
      </p:pic>
      <p:pic>
        <p:nvPicPr>
          <p:cNvPr id="4" name="Image 1" descr="preencoded.png"/>
          <p:cNvPicPr>
            <a:picLocks noChangeAspect="1"/>
          </p:cNvPicPr>
          <p:nvPr/>
        </p:nvPicPr>
        <p:blipFill>
          <a:blip r:embed="rId4"/>
          <a:stretch>
            <a:fillRect/>
          </a:stretch>
        </p:blipFill>
        <p:spPr>
          <a:xfrm>
            <a:off x="4071938" y="1827133"/>
            <a:ext cx="3159085" cy="3159085"/>
          </a:xfrm>
          <a:prstGeom prst="rect">
            <a:avLst/>
          </a:prstGeom>
        </p:spPr>
      </p:pic>
      <p:pic>
        <p:nvPicPr>
          <p:cNvPr id="5" name="Image 2" descr="preencoded.png"/>
          <p:cNvPicPr>
            <a:picLocks noChangeAspect="1"/>
          </p:cNvPicPr>
          <p:nvPr/>
        </p:nvPicPr>
        <p:blipFill>
          <a:blip r:embed="rId5"/>
          <a:stretch>
            <a:fillRect/>
          </a:stretch>
        </p:blipFill>
        <p:spPr>
          <a:xfrm>
            <a:off x="7399377" y="1827133"/>
            <a:ext cx="3158966" cy="3158966"/>
          </a:xfrm>
          <a:prstGeom prst="rect">
            <a:avLst/>
          </a:prstGeom>
        </p:spPr>
      </p:pic>
      <p:pic>
        <p:nvPicPr>
          <p:cNvPr id="6" name="Image 3" descr="preencoded.png"/>
          <p:cNvPicPr>
            <a:picLocks noChangeAspect="1"/>
          </p:cNvPicPr>
          <p:nvPr/>
        </p:nvPicPr>
        <p:blipFill>
          <a:blip r:embed="rId6"/>
          <a:stretch>
            <a:fillRect/>
          </a:stretch>
        </p:blipFill>
        <p:spPr>
          <a:xfrm>
            <a:off x="10726698" y="1827133"/>
            <a:ext cx="3159085" cy="3159085"/>
          </a:xfrm>
          <a:prstGeom prst="rect">
            <a:avLst/>
          </a:prstGeom>
        </p:spPr>
      </p:pic>
      <p:sp>
        <p:nvSpPr>
          <p:cNvPr id="7" name="Text 1"/>
          <p:cNvSpPr/>
          <p:nvPr/>
        </p:nvSpPr>
        <p:spPr>
          <a:xfrm>
            <a:off x="736997" y="5359122"/>
            <a:ext cx="13156406" cy="1010841"/>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Modern technology enables more efficient and secure stakeholder communication in the hedge fund environment. Project management platforms with real-time dashboards allow stakeholders to access information on demand, reducing the need for status meetings.</a:t>
            </a:r>
            <a:endParaRPr lang="en-US" sz="1650" dirty="0"/>
          </a:p>
        </p:txBody>
      </p:sp>
      <p:sp>
        <p:nvSpPr>
          <p:cNvPr id="8" name="Text 2"/>
          <p:cNvSpPr/>
          <p:nvPr/>
        </p:nvSpPr>
        <p:spPr>
          <a:xfrm>
            <a:off x="736997" y="6606778"/>
            <a:ext cx="13156406" cy="1010841"/>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When selecting communication technology, prioritize security and compliance. Hedge funds operate under strict regulations regarding data protection and information sharing. Ensure all tools meet organizational security standards and facilitate appropriate audit trails of key decisions and approvals.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57939" y="516969"/>
            <a:ext cx="4700111" cy="587573"/>
          </a:xfrm>
          <a:prstGeom prst="rect">
            <a:avLst/>
          </a:prstGeom>
          <a:noFill/>
          <a:ln/>
        </p:spPr>
        <p:txBody>
          <a:bodyPr wrap="none" lIns="0" tIns="0" rIns="0" bIns="0" rtlCol="0" anchor="t"/>
          <a:lstStyle/>
          <a:p>
            <a:pPr marL="0" indent="0" algn="l">
              <a:lnSpc>
                <a:spcPts val="4600"/>
              </a:lnSpc>
              <a:buNone/>
            </a:pPr>
            <a:r>
              <a:rPr lang="en-US" sz="3700" dirty="0">
                <a:solidFill>
                  <a:srgbClr val="272D45"/>
                </a:solidFill>
                <a:latin typeface="Kanit Light" pitchFamily="34" charset="0"/>
                <a:ea typeface="Kanit Light" pitchFamily="34" charset="-122"/>
                <a:cs typeface="Kanit Light" pitchFamily="34" charset="-120"/>
              </a:rPr>
              <a:t>RACI Chart</a:t>
            </a:r>
            <a:endParaRPr lang="en-US" sz="3700" dirty="0"/>
          </a:p>
        </p:txBody>
      </p:sp>
      <p:sp>
        <p:nvSpPr>
          <p:cNvPr id="3" name="Text 1"/>
          <p:cNvSpPr/>
          <p:nvPr/>
        </p:nvSpPr>
        <p:spPr>
          <a:xfrm>
            <a:off x="657939" y="1480542"/>
            <a:ext cx="13314521"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Responsible, Accountable, Consulted, Informed</a:t>
            </a:r>
            <a:endParaRPr lang="en-US" sz="1450" dirty="0"/>
          </a:p>
        </p:txBody>
      </p:sp>
      <p:sp>
        <p:nvSpPr>
          <p:cNvPr id="4" name="Shape 2"/>
          <p:cNvSpPr/>
          <p:nvPr/>
        </p:nvSpPr>
        <p:spPr>
          <a:xfrm>
            <a:off x="657939" y="1992749"/>
            <a:ext cx="13314521" cy="5730954"/>
          </a:xfrm>
          <a:prstGeom prst="roundRect">
            <a:avLst>
              <a:gd name="adj" fmla="val 1378"/>
            </a:avLst>
          </a:prstGeom>
          <a:noFill/>
          <a:ln w="7620">
            <a:solidFill>
              <a:srgbClr val="000000">
                <a:alpha val="8000"/>
              </a:srgbClr>
            </a:solidFill>
            <a:prstDash val="solid"/>
          </a:ln>
        </p:spPr>
        <p:txBody>
          <a:bodyPr/>
          <a:lstStyle/>
          <a:p>
            <a:endParaRPr lang="en-US"/>
          </a:p>
        </p:txBody>
      </p:sp>
      <p:sp>
        <p:nvSpPr>
          <p:cNvPr id="5" name="Shape 3"/>
          <p:cNvSpPr/>
          <p:nvPr/>
        </p:nvSpPr>
        <p:spPr>
          <a:xfrm>
            <a:off x="665559" y="2000369"/>
            <a:ext cx="13299281" cy="842248"/>
          </a:xfrm>
          <a:prstGeom prst="rect">
            <a:avLst/>
          </a:prstGeom>
          <a:solidFill>
            <a:srgbClr val="FFFFFF">
              <a:alpha val="4000"/>
            </a:srgbClr>
          </a:solidFill>
          <a:ln/>
        </p:spPr>
        <p:txBody>
          <a:bodyPr/>
          <a:lstStyle/>
          <a:p>
            <a:endParaRPr lang="en-US"/>
          </a:p>
        </p:txBody>
      </p:sp>
      <p:sp>
        <p:nvSpPr>
          <p:cNvPr id="6" name="Text 4"/>
          <p:cNvSpPr/>
          <p:nvPr/>
        </p:nvSpPr>
        <p:spPr>
          <a:xfrm>
            <a:off x="853797" y="2120741"/>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Project Task</a:t>
            </a:r>
            <a:endParaRPr lang="en-US" sz="1450" dirty="0"/>
          </a:p>
        </p:txBody>
      </p:sp>
      <p:sp>
        <p:nvSpPr>
          <p:cNvPr id="7" name="Text 5"/>
          <p:cNvSpPr/>
          <p:nvPr/>
        </p:nvSpPr>
        <p:spPr>
          <a:xfrm>
            <a:off x="6392704" y="2120741"/>
            <a:ext cx="1135142" cy="601504"/>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Project Manager</a:t>
            </a:r>
            <a:endParaRPr lang="en-US" sz="1450" dirty="0"/>
          </a:p>
        </p:txBody>
      </p:sp>
      <p:sp>
        <p:nvSpPr>
          <p:cNvPr id="8" name="Text 6"/>
          <p:cNvSpPr/>
          <p:nvPr/>
        </p:nvSpPr>
        <p:spPr>
          <a:xfrm>
            <a:off x="7911465" y="2120741"/>
            <a:ext cx="1177647" cy="601504"/>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Portfolio Manager</a:t>
            </a:r>
            <a:endParaRPr lang="en-US" sz="1450" dirty="0"/>
          </a:p>
        </p:txBody>
      </p:sp>
      <p:sp>
        <p:nvSpPr>
          <p:cNvPr id="9" name="Text 7"/>
          <p:cNvSpPr/>
          <p:nvPr/>
        </p:nvSpPr>
        <p:spPr>
          <a:xfrm>
            <a:off x="9472732" y="2120741"/>
            <a:ext cx="1435656" cy="601504"/>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Quant/Data Science</a:t>
            </a:r>
            <a:endParaRPr lang="en-US" sz="1450" dirty="0"/>
          </a:p>
        </p:txBody>
      </p:sp>
      <p:sp>
        <p:nvSpPr>
          <p:cNvPr id="10" name="Text 8"/>
          <p:cNvSpPr/>
          <p:nvPr/>
        </p:nvSpPr>
        <p:spPr>
          <a:xfrm>
            <a:off x="11292007" y="2120741"/>
            <a:ext cx="1048703" cy="601504"/>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Comp Officer</a:t>
            </a:r>
            <a:endParaRPr lang="en-US" sz="1450" dirty="0"/>
          </a:p>
        </p:txBody>
      </p:sp>
      <p:sp>
        <p:nvSpPr>
          <p:cNvPr id="11" name="Text 9"/>
          <p:cNvSpPr/>
          <p:nvPr/>
        </p:nvSpPr>
        <p:spPr>
          <a:xfrm>
            <a:off x="12724328" y="2120741"/>
            <a:ext cx="1052513" cy="601504"/>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CTO/IT Lead</a:t>
            </a:r>
            <a:endParaRPr lang="en-US" sz="1450" dirty="0"/>
          </a:p>
        </p:txBody>
      </p:sp>
      <p:sp>
        <p:nvSpPr>
          <p:cNvPr id="12" name="Shape 10"/>
          <p:cNvSpPr/>
          <p:nvPr/>
        </p:nvSpPr>
        <p:spPr>
          <a:xfrm>
            <a:off x="665559" y="2842617"/>
            <a:ext cx="13299281" cy="541496"/>
          </a:xfrm>
          <a:prstGeom prst="rect">
            <a:avLst/>
          </a:prstGeom>
          <a:solidFill>
            <a:srgbClr val="000000">
              <a:alpha val="4000"/>
            </a:srgbClr>
          </a:solidFill>
          <a:ln/>
        </p:spPr>
        <p:txBody>
          <a:bodyPr/>
          <a:lstStyle/>
          <a:p>
            <a:endParaRPr lang="en-US"/>
          </a:p>
        </p:txBody>
      </p:sp>
      <p:sp>
        <p:nvSpPr>
          <p:cNvPr id="13" name="Text 11"/>
          <p:cNvSpPr/>
          <p:nvPr/>
        </p:nvSpPr>
        <p:spPr>
          <a:xfrm>
            <a:off x="853797" y="2962989"/>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Define project scope and business goals</a:t>
            </a:r>
            <a:endParaRPr lang="en-US" sz="1450" dirty="0"/>
          </a:p>
        </p:txBody>
      </p:sp>
      <p:sp>
        <p:nvSpPr>
          <p:cNvPr id="14" name="Text 12"/>
          <p:cNvSpPr/>
          <p:nvPr/>
        </p:nvSpPr>
        <p:spPr>
          <a:xfrm>
            <a:off x="6392704" y="2962989"/>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15" name="Text 13"/>
          <p:cNvSpPr/>
          <p:nvPr/>
        </p:nvSpPr>
        <p:spPr>
          <a:xfrm>
            <a:off x="7911465" y="2962989"/>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16" name="Text 14"/>
          <p:cNvSpPr/>
          <p:nvPr/>
        </p:nvSpPr>
        <p:spPr>
          <a:xfrm>
            <a:off x="9472732" y="2962989"/>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17" name="Text 15"/>
          <p:cNvSpPr/>
          <p:nvPr/>
        </p:nvSpPr>
        <p:spPr>
          <a:xfrm>
            <a:off x="11292007" y="2962989"/>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18" name="Text 16"/>
          <p:cNvSpPr/>
          <p:nvPr/>
        </p:nvSpPr>
        <p:spPr>
          <a:xfrm>
            <a:off x="12724328" y="2962989"/>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19" name="Shape 17"/>
          <p:cNvSpPr/>
          <p:nvPr/>
        </p:nvSpPr>
        <p:spPr>
          <a:xfrm>
            <a:off x="665559" y="3384113"/>
            <a:ext cx="13299281" cy="541496"/>
          </a:xfrm>
          <a:prstGeom prst="rect">
            <a:avLst/>
          </a:prstGeom>
          <a:solidFill>
            <a:srgbClr val="FFFFFF">
              <a:alpha val="4000"/>
            </a:srgbClr>
          </a:solidFill>
          <a:ln/>
        </p:spPr>
        <p:txBody>
          <a:bodyPr/>
          <a:lstStyle/>
          <a:p>
            <a:endParaRPr lang="en-US"/>
          </a:p>
        </p:txBody>
      </p:sp>
      <p:sp>
        <p:nvSpPr>
          <p:cNvPr id="20" name="Text 18"/>
          <p:cNvSpPr/>
          <p:nvPr/>
        </p:nvSpPr>
        <p:spPr>
          <a:xfrm>
            <a:off x="853797" y="3504486"/>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Approve budget and resources</a:t>
            </a:r>
            <a:endParaRPr lang="en-US" sz="1450" dirty="0"/>
          </a:p>
        </p:txBody>
      </p:sp>
      <p:sp>
        <p:nvSpPr>
          <p:cNvPr id="21" name="Text 19"/>
          <p:cNvSpPr/>
          <p:nvPr/>
        </p:nvSpPr>
        <p:spPr>
          <a:xfrm>
            <a:off x="6392704" y="3504486"/>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22" name="Text 20"/>
          <p:cNvSpPr/>
          <p:nvPr/>
        </p:nvSpPr>
        <p:spPr>
          <a:xfrm>
            <a:off x="7911465" y="3504486"/>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23" name="Text 21"/>
          <p:cNvSpPr/>
          <p:nvPr/>
        </p:nvSpPr>
        <p:spPr>
          <a:xfrm>
            <a:off x="9472732" y="3504486"/>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24" name="Text 22"/>
          <p:cNvSpPr/>
          <p:nvPr/>
        </p:nvSpPr>
        <p:spPr>
          <a:xfrm>
            <a:off x="11292007" y="3504486"/>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25" name="Text 23"/>
          <p:cNvSpPr/>
          <p:nvPr/>
        </p:nvSpPr>
        <p:spPr>
          <a:xfrm>
            <a:off x="12724328" y="3504486"/>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26" name="Shape 24"/>
          <p:cNvSpPr/>
          <p:nvPr/>
        </p:nvSpPr>
        <p:spPr>
          <a:xfrm>
            <a:off x="665559" y="3925610"/>
            <a:ext cx="13299281" cy="541496"/>
          </a:xfrm>
          <a:prstGeom prst="rect">
            <a:avLst/>
          </a:prstGeom>
          <a:solidFill>
            <a:srgbClr val="000000">
              <a:alpha val="4000"/>
            </a:srgbClr>
          </a:solidFill>
          <a:ln/>
        </p:spPr>
        <p:txBody>
          <a:bodyPr/>
          <a:lstStyle/>
          <a:p>
            <a:endParaRPr lang="en-US"/>
          </a:p>
        </p:txBody>
      </p:sp>
      <p:sp>
        <p:nvSpPr>
          <p:cNvPr id="27" name="Text 25"/>
          <p:cNvSpPr/>
          <p:nvPr/>
        </p:nvSpPr>
        <p:spPr>
          <a:xfrm>
            <a:off x="853797" y="4045982"/>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Develop AI models</a:t>
            </a:r>
            <a:endParaRPr lang="en-US" sz="1450" dirty="0"/>
          </a:p>
        </p:txBody>
      </p:sp>
      <p:sp>
        <p:nvSpPr>
          <p:cNvPr id="28" name="Text 26"/>
          <p:cNvSpPr/>
          <p:nvPr/>
        </p:nvSpPr>
        <p:spPr>
          <a:xfrm>
            <a:off x="6392704" y="4045982"/>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29" name="Text 27"/>
          <p:cNvSpPr/>
          <p:nvPr/>
        </p:nvSpPr>
        <p:spPr>
          <a:xfrm>
            <a:off x="7911465" y="4045982"/>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30" name="Text 28"/>
          <p:cNvSpPr/>
          <p:nvPr/>
        </p:nvSpPr>
        <p:spPr>
          <a:xfrm>
            <a:off x="9472732" y="4045982"/>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31" name="Text 29"/>
          <p:cNvSpPr/>
          <p:nvPr/>
        </p:nvSpPr>
        <p:spPr>
          <a:xfrm>
            <a:off x="11292007" y="4045982"/>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32" name="Text 30"/>
          <p:cNvSpPr/>
          <p:nvPr/>
        </p:nvSpPr>
        <p:spPr>
          <a:xfrm>
            <a:off x="12724328" y="4045982"/>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33" name="Shape 31"/>
          <p:cNvSpPr/>
          <p:nvPr/>
        </p:nvSpPr>
        <p:spPr>
          <a:xfrm>
            <a:off x="665559" y="4467106"/>
            <a:ext cx="13299281" cy="541496"/>
          </a:xfrm>
          <a:prstGeom prst="rect">
            <a:avLst/>
          </a:prstGeom>
          <a:solidFill>
            <a:srgbClr val="FFFFFF">
              <a:alpha val="4000"/>
            </a:srgbClr>
          </a:solidFill>
          <a:ln/>
        </p:spPr>
        <p:txBody>
          <a:bodyPr/>
          <a:lstStyle/>
          <a:p>
            <a:endParaRPr lang="en-US"/>
          </a:p>
        </p:txBody>
      </p:sp>
      <p:sp>
        <p:nvSpPr>
          <p:cNvPr id="34" name="Text 32"/>
          <p:cNvSpPr/>
          <p:nvPr/>
        </p:nvSpPr>
        <p:spPr>
          <a:xfrm>
            <a:off x="853797" y="4587478"/>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Validate data quality and access</a:t>
            </a:r>
            <a:endParaRPr lang="en-US" sz="1450" dirty="0"/>
          </a:p>
        </p:txBody>
      </p:sp>
      <p:sp>
        <p:nvSpPr>
          <p:cNvPr id="35" name="Text 33"/>
          <p:cNvSpPr/>
          <p:nvPr/>
        </p:nvSpPr>
        <p:spPr>
          <a:xfrm>
            <a:off x="6392704" y="4587478"/>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36" name="Text 34"/>
          <p:cNvSpPr/>
          <p:nvPr/>
        </p:nvSpPr>
        <p:spPr>
          <a:xfrm>
            <a:off x="7911465" y="4587478"/>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37" name="Text 35"/>
          <p:cNvSpPr/>
          <p:nvPr/>
        </p:nvSpPr>
        <p:spPr>
          <a:xfrm>
            <a:off x="9472732" y="4587478"/>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38" name="Text 36"/>
          <p:cNvSpPr/>
          <p:nvPr/>
        </p:nvSpPr>
        <p:spPr>
          <a:xfrm>
            <a:off x="11292007" y="4587478"/>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39" name="Text 37"/>
          <p:cNvSpPr/>
          <p:nvPr/>
        </p:nvSpPr>
        <p:spPr>
          <a:xfrm>
            <a:off x="12724328" y="4587478"/>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40" name="Shape 38"/>
          <p:cNvSpPr/>
          <p:nvPr/>
        </p:nvSpPr>
        <p:spPr>
          <a:xfrm>
            <a:off x="665559" y="5008602"/>
            <a:ext cx="13299281" cy="541496"/>
          </a:xfrm>
          <a:prstGeom prst="rect">
            <a:avLst/>
          </a:prstGeom>
          <a:solidFill>
            <a:srgbClr val="000000">
              <a:alpha val="4000"/>
            </a:srgbClr>
          </a:solidFill>
          <a:ln/>
        </p:spPr>
        <p:txBody>
          <a:bodyPr/>
          <a:lstStyle/>
          <a:p>
            <a:endParaRPr lang="en-US"/>
          </a:p>
        </p:txBody>
      </p:sp>
      <p:sp>
        <p:nvSpPr>
          <p:cNvPr id="41" name="Text 39"/>
          <p:cNvSpPr/>
          <p:nvPr/>
        </p:nvSpPr>
        <p:spPr>
          <a:xfrm>
            <a:off x="853797" y="5128974"/>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Ensure regulatory compliance</a:t>
            </a:r>
            <a:endParaRPr lang="en-US" sz="1450" dirty="0"/>
          </a:p>
        </p:txBody>
      </p:sp>
      <p:sp>
        <p:nvSpPr>
          <p:cNvPr id="42" name="Text 40"/>
          <p:cNvSpPr/>
          <p:nvPr/>
        </p:nvSpPr>
        <p:spPr>
          <a:xfrm>
            <a:off x="6392704" y="5128974"/>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43" name="Text 41"/>
          <p:cNvSpPr/>
          <p:nvPr/>
        </p:nvSpPr>
        <p:spPr>
          <a:xfrm>
            <a:off x="7911465" y="5128974"/>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44" name="Text 42"/>
          <p:cNvSpPr/>
          <p:nvPr/>
        </p:nvSpPr>
        <p:spPr>
          <a:xfrm>
            <a:off x="9472732" y="5128974"/>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45" name="Text 43"/>
          <p:cNvSpPr/>
          <p:nvPr/>
        </p:nvSpPr>
        <p:spPr>
          <a:xfrm>
            <a:off x="11292007" y="5128974"/>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46" name="Text 44"/>
          <p:cNvSpPr/>
          <p:nvPr/>
        </p:nvSpPr>
        <p:spPr>
          <a:xfrm>
            <a:off x="12724328" y="5128974"/>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47" name="Shape 45"/>
          <p:cNvSpPr/>
          <p:nvPr/>
        </p:nvSpPr>
        <p:spPr>
          <a:xfrm>
            <a:off x="665559" y="5550098"/>
            <a:ext cx="13299281" cy="541496"/>
          </a:xfrm>
          <a:prstGeom prst="rect">
            <a:avLst/>
          </a:prstGeom>
          <a:solidFill>
            <a:srgbClr val="FFFFFF">
              <a:alpha val="4000"/>
            </a:srgbClr>
          </a:solidFill>
          <a:ln/>
        </p:spPr>
        <p:txBody>
          <a:bodyPr/>
          <a:lstStyle/>
          <a:p>
            <a:endParaRPr lang="en-US"/>
          </a:p>
        </p:txBody>
      </p:sp>
      <p:sp>
        <p:nvSpPr>
          <p:cNvPr id="48" name="Text 46"/>
          <p:cNvSpPr/>
          <p:nvPr/>
        </p:nvSpPr>
        <p:spPr>
          <a:xfrm>
            <a:off x="853797" y="5670471"/>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Integrate model with OMS/EMS</a:t>
            </a:r>
            <a:endParaRPr lang="en-US" sz="1450" dirty="0"/>
          </a:p>
        </p:txBody>
      </p:sp>
      <p:sp>
        <p:nvSpPr>
          <p:cNvPr id="49" name="Text 47"/>
          <p:cNvSpPr/>
          <p:nvPr/>
        </p:nvSpPr>
        <p:spPr>
          <a:xfrm>
            <a:off x="6392704" y="5670471"/>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50" name="Text 48"/>
          <p:cNvSpPr/>
          <p:nvPr/>
        </p:nvSpPr>
        <p:spPr>
          <a:xfrm>
            <a:off x="7911465" y="5670471"/>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51" name="Text 49"/>
          <p:cNvSpPr/>
          <p:nvPr/>
        </p:nvSpPr>
        <p:spPr>
          <a:xfrm>
            <a:off x="9472732" y="5670471"/>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52" name="Text 50"/>
          <p:cNvSpPr/>
          <p:nvPr/>
        </p:nvSpPr>
        <p:spPr>
          <a:xfrm>
            <a:off x="11292007" y="5670471"/>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53" name="Text 51"/>
          <p:cNvSpPr/>
          <p:nvPr/>
        </p:nvSpPr>
        <p:spPr>
          <a:xfrm>
            <a:off x="12724328" y="5670471"/>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54" name="Shape 52"/>
          <p:cNvSpPr/>
          <p:nvPr/>
        </p:nvSpPr>
        <p:spPr>
          <a:xfrm>
            <a:off x="665559" y="6091595"/>
            <a:ext cx="13299281" cy="541496"/>
          </a:xfrm>
          <a:prstGeom prst="rect">
            <a:avLst/>
          </a:prstGeom>
          <a:solidFill>
            <a:srgbClr val="000000">
              <a:alpha val="4000"/>
            </a:srgbClr>
          </a:solidFill>
          <a:ln/>
        </p:spPr>
        <p:txBody>
          <a:bodyPr/>
          <a:lstStyle/>
          <a:p>
            <a:endParaRPr lang="en-US"/>
          </a:p>
        </p:txBody>
      </p:sp>
      <p:sp>
        <p:nvSpPr>
          <p:cNvPr id="55" name="Text 53"/>
          <p:cNvSpPr/>
          <p:nvPr/>
        </p:nvSpPr>
        <p:spPr>
          <a:xfrm>
            <a:off x="853797" y="6211967"/>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Test and deploy solution</a:t>
            </a:r>
            <a:endParaRPr lang="en-US" sz="1450" dirty="0"/>
          </a:p>
        </p:txBody>
      </p:sp>
      <p:sp>
        <p:nvSpPr>
          <p:cNvPr id="56" name="Text 54"/>
          <p:cNvSpPr/>
          <p:nvPr/>
        </p:nvSpPr>
        <p:spPr>
          <a:xfrm>
            <a:off x="6392704" y="6211967"/>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57" name="Text 55"/>
          <p:cNvSpPr/>
          <p:nvPr/>
        </p:nvSpPr>
        <p:spPr>
          <a:xfrm>
            <a:off x="7911465" y="6211967"/>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58" name="Text 56"/>
          <p:cNvSpPr/>
          <p:nvPr/>
        </p:nvSpPr>
        <p:spPr>
          <a:xfrm>
            <a:off x="9472732" y="6211967"/>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59" name="Text 57"/>
          <p:cNvSpPr/>
          <p:nvPr/>
        </p:nvSpPr>
        <p:spPr>
          <a:xfrm>
            <a:off x="11292007" y="6211967"/>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60" name="Text 58"/>
          <p:cNvSpPr/>
          <p:nvPr/>
        </p:nvSpPr>
        <p:spPr>
          <a:xfrm>
            <a:off x="12724328" y="6211967"/>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61" name="Shape 59"/>
          <p:cNvSpPr/>
          <p:nvPr/>
        </p:nvSpPr>
        <p:spPr>
          <a:xfrm>
            <a:off x="665559" y="6633091"/>
            <a:ext cx="13299281" cy="541496"/>
          </a:xfrm>
          <a:prstGeom prst="rect">
            <a:avLst/>
          </a:prstGeom>
          <a:solidFill>
            <a:srgbClr val="FFFFFF">
              <a:alpha val="4000"/>
            </a:srgbClr>
          </a:solidFill>
          <a:ln/>
        </p:spPr>
        <p:txBody>
          <a:bodyPr/>
          <a:lstStyle/>
          <a:p>
            <a:endParaRPr lang="en-US"/>
          </a:p>
        </p:txBody>
      </p:sp>
      <p:sp>
        <p:nvSpPr>
          <p:cNvPr id="62" name="Text 60"/>
          <p:cNvSpPr/>
          <p:nvPr/>
        </p:nvSpPr>
        <p:spPr>
          <a:xfrm>
            <a:off x="853797" y="6753463"/>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Monitor and retrain models</a:t>
            </a:r>
            <a:endParaRPr lang="en-US" sz="1450" dirty="0"/>
          </a:p>
        </p:txBody>
      </p:sp>
      <p:sp>
        <p:nvSpPr>
          <p:cNvPr id="63" name="Text 61"/>
          <p:cNvSpPr/>
          <p:nvPr/>
        </p:nvSpPr>
        <p:spPr>
          <a:xfrm>
            <a:off x="6392704" y="6753463"/>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64" name="Text 62"/>
          <p:cNvSpPr/>
          <p:nvPr/>
        </p:nvSpPr>
        <p:spPr>
          <a:xfrm>
            <a:off x="7911465" y="6753463"/>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65" name="Text 63"/>
          <p:cNvSpPr/>
          <p:nvPr/>
        </p:nvSpPr>
        <p:spPr>
          <a:xfrm>
            <a:off x="9472732" y="6753463"/>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66" name="Text 64"/>
          <p:cNvSpPr/>
          <p:nvPr/>
        </p:nvSpPr>
        <p:spPr>
          <a:xfrm>
            <a:off x="11292007" y="6753463"/>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67" name="Text 65"/>
          <p:cNvSpPr/>
          <p:nvPr/>
        </p:nvSpPr>
        <p:spPr>
          <a:xfrm>
            <a:off x="12724328" y="6753463"/>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R</a:t>
            </a:r>
            <a:endParaRPr lang="en-US" sz="1450" dirty="0"/>
          </a:p>
        </p:txBody>
      </p:sp>
      <p:sp>
        <p:nvSpPr>
          <p:cNvPr id="68" name="Shape 66"/>
          <p:cNvSpPr/>
          <p:nvPr/>
        </p:nvSpPr>
        <p:spPr>
          <a:xfrm>
            <a:off x="665559" y="7174587"/>
            <a:ext cx="13299281" cy="541496"/>
          </a:xfrm>
          <a:prstGeom prst="rect">
            <a:avLst/>
          </a:prstGeom>
          <a:solidFill>
            <a:srgbClr val="000000">
              <a:alpha val="4000"/>
            </a:srgbClr>
          </a:solidFill>
          <a:ln/>
        </p:spPr>
        <p:txBody>
          <a:bodyPr/>
          <a:lstStyle/>
          <a:p>
            <a:endParaRPr lang="en-US"/>
          </a:p>
        </p:txBody>
      </p:sp>
      <p:sp>
        <p:nvSpPr>
          <p:cNvPr id="69" name="Text 67"/>
          <p:cNvSpPr/>
          <p:nvPr/>
        </p:nvSpPr>
        <p:spPr>
          <a:xfrm>
            <a:off x="853797" y="7294959"/>
            <a:ext cx="515528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Communicate project status and impact</a:t>
            </a:r>
            <a:endParaRPr lang="en-US" sz="1450" dirty="0"/>
          </a:p>
        </p:txBody>
      </p:sp>
      <p:sp>
        <p:nvSpPr>
          <p:cNvPr id="70" name="Text 68"/>
          <p:cNvSpPr/>
          <p:nvPr/>
        </p:nvSpPr>
        <p:spPr>
          <a:xfrm>
            <a:off x="6392704" y="7294959"/>
            <a:ext cx="1135142"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A</a:t>
            </a:r>
            <a:endParaRPr lang="en-US" sz="1450" dirty="0"/>
          </a:p>
        </p:txBody>
      </p:sp>
      <p:sp>
        <p:nvSpPr>
          <p:cNvPr id="71" name="Text 69"/>
          <p:cNvSpPr/>
          <p:nvPr/>
        </p:nvSpPr>
        <p:spPr>
          <a:xfrm>
            <a:off x="7911465" y="7294959"/>
            <a:ext cx="1177647"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72" name="Text 70"/>
          <p:cNvSpPr/>
          <p:nvPr/>
        </p:nvSpPr>
        <p:spPr>
          <a:xfrm>
            <a:off x="9472732" y="7294959"/>
            <a:ext cx="1435656"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
        <p:nvSpPr>
          <p:cNvPr id="73" name="Text 71"/>
          <p:cNvSpPr/>
          <p:nvPr/>
        </p:nvSpPr>
        <p:spPr>
          <a:xfrm>
            <a:off x="11292007" y="7294959"/>
            <a:ext cx="104870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C</a:t>
            </a:r>
            <a:endParaRPr lang="en-US" sz="1450" dirty="0"/>
          </a:p>
        </p:txBody>
      </p:sp>
      <p:sp>
        <p:nvSpPr>
          <p:cNvPr id="74" name="Text 72"/>
          <p:cNvSpPr/>
          <p:nvPr/>
        </p:nvSpPr>
        <p:spPr>
          <a:xfrm>
            <a:off x="12724328" y="7294959"/>
            <a:ext cx="1052513" cy="300752"/>
          </a:xfrm>
          <a:prstGeom prst="rect">
            <a:avLst/>
          </a:prstGeom>
          <a:noFill/>
          <a:ln/>
        </p:spPr>
        <p:txBody>
          <a:bodyPr wrap="non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I</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009055"/>
            <a:ext cx="1133844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Becoming a Strategic Communication Partner</a:t>
            </a:r>
            <a:endParaRPr lang="en-US" sz="4450" dirty="0"/>
          </a:p>
        </p:txBody>
      </p:sp>
      <p:sp>
        <p:nvSpPr>
          <p:cNvPr id="3" name="Text 1"/>
          <p:cNvSpPr/>
          <p:nvPr/>
        </p:nvSpPr>
        <p:spPr>
          <a:xfrm>
            <a:off x="793790" y="2284809"/>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78%</a:t>
            </a:r>
            <a:endParaRPr lang="en-US" sz="5850" dirty="0"/>
          </a:p>
        </p:txBody>
      </p:sp>
      <p:sp>
        <p:nvSpPr>
          <p:cNvPr id="4" name="Text 2"/>
          <p:cNvSpPr/>
          <p:nvPr/>
        </p:nvSpPr>
        <p:spPr>
          <a:xfrm>
            <a:off x="1436489" y="3316605"/>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Project Success Rate</a:t>
            </a:r>
            <a:endParaRPr lang="en-US" sz="2200" dirty="0"/>
          </a:p>
        </p:txBody>
      </p:sp>
      <p:sp>
        <p:nvSpPr>
          <p:cNvPr id="5" name="Text 3"/>
          <p:cNvSpPr/>
          <p:nvPr/>
        </p:nvSpPr>
        <p:spPr>
          <a:xfrm>
            <a:off x="793790" y="3807023"/>
            <a:ext cx="4120753"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When PMs align communication with stakeholder priorities</a:t>
            </a:r>
            <a:endParaRPr lang="en-US" sz="1750" dirty="0"/>
          </a:p>
        </p:txBody>
      </p:sp>
      <p:sp>
        <p:nvSpPr>
          <p:cNvPr id="6" name="Text 4"/>
          <p:cNvSpPr/>
          <p:nvPr/>
        </p:nvSpPr>
        <p:spPr>
          <a:xfrm>
            <a:off x="5254704" y="2284809"/>
            <a:ext cx="4120872"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3.5X</a:t>
            </a:r>
            <a:endParaRPr lang="en-US" sz="5850" dirty="0"/>
          </a:p>
        </p:txBody>
      </p:sp>
      <p:sp>
        <p:nvSpPr>
          <p:cNvPr id="7" name="Text 5"/>
          <p:cNvSpPr/>
          <p:nvPr/>
        </p:nvSpPr>
        <p:spPr>
          <a:xfrm>
            <a:off x="5897523" y="3316605"/>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ROI Improvement</a:t>
            </a:r>
            <a:endParaRPr lang="en-US" sz="2200" dirty="0"/>
          </a:p>
        </p:txBody>
      </p:sp>
      <p:sp>
        <p:nvSpPr>
          <p:cNvPr id="8" name="Text 6"/>
          <p:cNvSpPr/>
          <p:nvPr/>
        </p:nvSpPr>
        <p:spPr>
          <a:xfrm>
            <a:off x="5254704" y="3807023"/>
            <a:ext cx="4120872"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For projects with effective stakeholder management</a:t>
            </a:r>
            <a:endParaRPr lang="en-US" sz="1750" dirty="0"/>
          </a:p>
        </p:txBody>
      </p:sp>
      <p:sp>
        <p:nvSpPr>
          <p:cNvPr id="9" name="Text 7"/>
          <p:cNvSpPr/>
          <p:nvPr/>
        </p:nvSpPr>
        <p:spPr>
          <a:xfrm>
            <a:off x="9715738" y="2284809"/>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68%</a:t>
            </a:r>
            <a:endParaRPr lang="en-US" sz="5850" dirty="0"/>
          </a:p>
        </p:txBody>
      </p:sp>
      <p:sp>
        <p:nvSpPr>
          <p:cNvPr id="10" name="Text 8"/>
          <p:cNvSpPr/>
          <p:nvPr/>
        </p:nvSpPr>
        <p:spPr>
          <a:xfrm>
            <a:off x="10250448" y="3316605"/>
            <a:ext cx="3051334"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Reduced Scope Changes</a:t>
            </a:r>
            <a:endParaRPr lang="en-US" sz="2200" dirty="0"/>
          </a:p>
        </p:txBody>
      </p:sp>
      <p:sp>
        <p:nvSpPr>
          <p:cNvPr id="11" name="Text 9"/>
          <p:cNvSpPr/>
          <p:nvPr/>
        </p:nvSpPr>
        <p:spPr>
          <a:xfrm>
            <a:off x="9715738" y="3807023"/>
            <a:ext cx="4120753"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Through proactive stakeholder engagement</a:t>
            </a:r>
            <a:endParaRPr lang="en-US" sz="1750" dirty="0"/>
          </a:p>
        </p:txBody>
      </p:sp>
      <p:sp>
        <p:nvSpPr>
          <p:cNvPr id="12" name="Text 10"/>
          <p:cNvSpPr/>
          <p:nvPr/>
        </p:nvSpPr>
        <p:spPr>
          <a:xfrm>
            <a:off x="793790" y="478797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Project managers in hedge funds must evolve beyond being mere taskmasters to become strategic communication partners. This requires understanding the business context, speaking the language of finance, and consistently demonstrating how projects deliver value aligned with organizational objectives.</a:t>
            </a:r>
            <a:endParaRPr lang="en-US" sz="1750" dirty="0"/>
          </a:p>
        </p:txBody>
      </p:sp>
      <p:sp>
        <p:nvSpPr>
          <p:cNvPr id="13" name="Text 11"/>
          <p:cNvSpPr/>
          <p:nvPr/>
        </p:nvSpPr>
        <p:spPr>
          <a:xfrm>
            <a:off x="793790" y="613183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By mastering stakeholder communication, you position yourself as an invaluable asset in the hedge fund environment. Remember that the C-suite and front office don't just want to know what's happening—they need to understand why it matters and what comes next. This strategic perspective transforms your role from project executor to trusted advisor.</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0162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Final Thought</a:t>
            </a:r>
            <a:endParaRPr lang="en-US" sz="4450" dirty="0"/>
          </a:p>
        </p:txBody>
      </p:sp>
      <p:sp>
        <p:nvSpPr>
          <p:cNvPr id="4" name="Text 1"/>
          <p:cNvSpPr/>
          <p:nvPr/>
        </p:nvSpPr>
        <p:spPr>
          <a:xfrm>
            <a:off x="793790" y="3550563"/>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Project managers in hedge funds must be more than taskmasters—they must be communicators, translators, and strategic advisors. The C-suite and front office don't just want to know what's happening—they want to know </a:t>
            </a:r>
            <a:r>
              <a:rPr lang="en-US" sz="1750" b="1" dirty="0">
                <a:solidFill>
                  <a:srgbClr val="2C3249"/>
                </a:solidFill>
                <a:latin typeface="Martel Sans" pitchFamily="34" charset="0"/>
                <a:ea typeface="Martel Sans" pitchFamily="34" charset="-122"/>
                <a:cs typeface="Martel Sans" pitchFamily="34" charset="-120"/>
              </a:rPr>
              <a:t>why it matters</a:t>
            </a:r>
            <a:r>
              <a:rPr lang="en-US" sz="1750" dirty="0">
                <a:solidFill>
                  <a:srgbClr val="2C3249"/>
                </a:solidFill>
                <a:latin typeface="Martel Sans" pitchFamily="34" charset="0"/>
                <a:ea typeface="Martel Sans" pitchFamily="34" charset="-122"/>
                <a:cs typeface="Martel Sans" pitchFamily="34" charset="-120"/>
              </a:rPr>
              <a:t> and </a:t>
            </a:r>
            <a:r>
              <a:rPr lang="en-US" sz="1750" b="1" dirty="0">
                <a:solidFill>
                  <a:srgbClr val="2C3249"/>
                </a:solidFill>
                <a:latin typeface="Martel Sans" pitchFamily="34" charset="0"/>
                <a:ea typeface="Martel Sans" pitchFamily="34" charset="-122"/>
                <a:cs typeface="Martel Sans" pitchFamily="34" charset="-120"/>
              </a:rPr>
              <a:t>what's next</a:t>
            </a:r>
            <a:r>
              <a:rPr lang="en-US" sz="1750" dirty="0">
                <a:solidFill>
                  <a:srgbClr val="2C3249"/>
                </a:solidFill>
                <a:latin typeface="Martel Sans" pitchFamily="34" charset="0"/>
                <a:ea typeface="Martel Sans" pitchFamily="34" charset="-122"/>
                <a:cs typeface="Martel Sans" pitchFamily="34" charset="-120"/>
              </a:rPr>
              <a:t>. When you master the art of stakeholder communication, you elevate your role and unlock greater impact.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4013"/>
          </a:xfrm>
          <a:prstGeom prst="rect">
            <a:avLst/>
          </a:prstGeom>
        </p:spPr>
      </p:pic>
      <p:sp>
        <p:nvSpPr>
          <p:cNvPr id="3" name="Text 0"/>
          <p:cNvSpPr/>
          <p:nvPr/>
        </p:nvSpPr>
        <p:spPr>
          <a:xfrm>
            <a:off x="723543" y="3154085"/>
            <a:ext cx="9947077" cy="646033"/>
          </a:xfrm>
          <a:prstGeom prst="rect">
            <a:avLst/>
          </a:prstGeom>
          <a:noFill/>
          <a:ln/>
        </p:spPr>
        <p:txBody>
          <a:bodyPr wrap="none" lIns="0" tIns="0" rIns="0" bIns="0" rtlCol="0" anchor="t"/>
          <a:lstStyle/>
          <a:p>
            <a:pPr marL="0" indent="0" algn="l">
              <a:lnSpc>
                <a:spcPts val="5050"/>
              </a:lnSpc>
              <a:buNone/>
            </a:pPr>
            <a:r>
              <a:rPr lang="en-US" sz="4050" dirty="0">
                <a:solidFill>
                  <a:srgbClr val="272D45"/>
                </a:solidFill>
                <a:latin typeface="Kanit Light" pitchFamily="34" charset="0"/>
                <a:ea typeface="Kanit Light" pitchFamily="34" charset="-122"/>
                <a:cs typeface="Kanit Light" pitchFamily="34" charset="-120"/>
              </a:rPr>
              <a:t>Understanding Your Stakeholder Landscape</a:t>
            </a:r>
            <a:endParaRPr lang="en-US" sz="4050" dirty="0"/>
          </a:p>
        </p:txBody>
      </p:sp>
      <p:sp>
        <p:nvSpPr>
          <p:cNvPr id="4" name="Shape 1"/>
          <p:cNvSpPr/>
          <p:nvPr/>
        </p:nvSpPr>
        <p:spPr>
          <a:xfrm>
            <a:off x="723543" y="4342686"/>
            <a:ext cx="465058" cy="465058"/>
          </a:xfrm>
          <a:prstGeom prst="roundRect">
            <a:avLst>
              <a:gd name="adj" fmla="val 18670"/>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01053" y="4381440"/>
            <a:ext cx="310039" cy="387548"/>
          </a:xfrm>
          <a:prstGeom prst="rect">
            <a:avLst/>
          </a:prstGeom>
        </p:spPr>
      </p:pic>
      <p:sp>
        <p:nvSpPr>
          <p:cNvPr id="6" name="Text 2"/>
          <p:cNvSpPr/>
          <p:nvPr/>
        </p:nvSpPr>
        <p:spPr>
          <a:xfrm>
            <a:off x="1395293" y="4342686"/>
            <a:ext cx="2584013" cy="322898"/>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Portfolio Managers</a:t>
            </a:r>
            <a:endParaRPr lang="en-US" sz="2000" dirty="0"/>
          </a:p>
        </p:txBody>
      </p:sp>
      <p:sp>
        <p:nvSpPr>
          <p:cNvPr id="7" name="Text 3"/>
          <p:cNvSpPr/>
          <p:nvPr/>
        </p:nvSpPr>
        <p:spPr>
          <a:xfrm>
            <a:off x="1395293" y="4789527"/>
            <a:ext cx="5816560" cy="991910"/>
          </a:xfrm>
          <a:prstGeom prst="rect">
            <a:avLst/>
          </a:prstGeom>
          <a:noFill/>
          <a:ln/>
        </p:spPr>
        <p:txBody>
          <a:bodyPr wrap="square" lIns="0" tIns="0" rIns="0" bIns="0" rtlCol="0" anchor="t"/>
          <a:lstStyle/>
          <a:p>
            <a:pPr marL="0" indent="0" algn="l">
              <a:lnSpc>
                <a:spcPts val="2600"/>
              </a:lnSpc>
              <a:buNone/>
            </a:pPr>
            <a:r>
              <a:rPr lang="en-US" sz="1600" dirty="0">
                <a:solidFill>
                  <a:srgbClr val="2C3249"/>
                </a:solidFill>
                <a:latin typeface="Martel Sans" pitchFamily="34" charset="0"/>
                <a:ea typeface="Martel Sans" pitchFamily="34" charset="-122"/>
                <a:cs typeface="Martel Sans" pitchFamily="34" charset="-120"/>
              </a:rPr>
              <a:t>Focused primarily on investment strategy and maximizing returns. They need concise updates that directly relate to performance metrics.</a:t>
            </a:r>
            <a:endParaRPr lang="en-US" sz="1600" dirty="0"/>
          </a:p>
        </p:txBody>
      </p:sp>
      <p:sp>
        <p:nvSpPr>
          <p:cNvPr id="8" name="Shape 4"/>
          <p:cNvSpPr/>
          <p:nvPr/>
        </p:nvSpPr>
        <p:spPr>
          <a:xfrm>
            <a:off x="7418546" y="4342686"/>
            <a:ext cx="465058" cy="465058"/>
          </a:xfrm>
          <a:prstGeom prst="roundRect">
            <a:avLst>
              <a:gd name="adj" fmla="val 18670"/>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496056" y="4381440"/>
            <a:ext cx="310039" cy="387548"/>
          </a:xfrm>
          <a:prstGeom prst="rect">
            <a:avLst/>
          </a:prstGeom>
        </p:spPr>
      </p:pic>
      <p:sp>
        <p:nvSpPr>
          <p:cNvPr id="10" name="Text 5"/>
          <p:cNvSpPr/>
          <p:nvPr/>
        </p:nvSpPr>
        <p:spPr>
          <a:xfrm>
            <a:off x="8090297" y="4342686"/>
            <a:ext cx="2584013" cy="322898"/>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Traders</a:t>
            </a:r>
            <a:endParaRPr lang="en-US" sz="2000" dirty="0"/>
          </a:p>
        </p:txBody>
      </p:sp>
      <p:sp>
        <p:nvSpPr>
          <p:cNvPr id="11" name="Text 6"/>
          <p:cNvSpPr/>
          <p:nvPr/>
        </p:nvSpPr>
        <p:spPr>
          <a:xfrm>
            <a:off x="8090297" y="4789527"/>
            <a:ext cx="5816560" cy="991910"/>
          </a:xfrm>
          <a:prstGeom prst="rect">
            <a:avLst/>
          </a:prstGeom>
          <a:noFill/>
          <a:ln/>
        </p:spPr>
        <p:txBody>
          <a:bodyPr wrap="square" lIns="0" tIns="0" rIns="0" bIns="0" rtlCol="0" anchor="t"/>
          <a:lstStyle/>
          <a:p>
            <a:pPr marL="0" indent="0" algn="l">
              <a:lnSpc>
                <a:spcPts val="2600"/>
              </a:lnSpc>
              <a:buNone/>
            </a:pPr>
            <a:r>
              <a:rPr lang="en-US" sz="1600" dirty="0">
                <a:solidFill>
                  <a:srgbClr val="2C3249"/>
                </a:solidFill>
                <a:latin typeface="Martel Sans" pitchFamily="34" charset="0"/>
                <a:ea typeface="Martel Sans" pitchFamily="34" charset="-122"/>
                <a:cs typeface="Martel Sans" pitchFamily="34" charset="-120"/>
              </a:rPr>
              <a:t>Require real-time tools with minimal latency. They value efficiency and have little tolerance for system disruptions during market hours.</a:t>
            </a:r>
            <a:endParaRPr lang="en-US" sz="1600" dirty="0"/>
          </a:p>
        </p:txBody>
      </p:sp>
      <p:sp>
        <p:nvSpPr>
          <p:cNvPr id="12" name="Shape 7"/>
          <p:cNvSpPr/>
          <p:nvPr/>
        </p:nvSpPr>
        <p:spPr>
          <a:xfrm>
            <a:off x="723543" y="6220658"/>
            <a:ext cx="465058" cy="465058"/>
          </a:xfrm>
          <a:prstGeom prst="roundRect">
            <a:avLst>
              <a:gd name="adj" fmla="val 18670"/>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01053" y="6259413"/>
            <a:ext cx="310039" cy="387548"/>
          </a:xfrm>
          <a:prstGeom prst="rect">
            <a:avLst/>
          </a:prstGeom>
        </p:spPr>
      </p:pic>
      <p:sp>
        <p:nvSpPr>
          <p:cNvPr id="14" name="Text 8"/>
          <p:cNvSpPr/>
          <p:nvPr/>
        </p:nvSpPr>
        <p:spPr>
          <a:xfrm>
            <a:off x="1395293" y="6220658"/>
            <a:ext cx="2584013" cy="322898"/>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Compliance Officers</a:t>
            </a:r>
            <a:endParaRPr lang="en-US" sz="2000" dirty="0"/>
          </a:p>
        </p:txBody>
      </p:sp>
      <p:sp>
        <p:nvSpPr>
          <p:cNvPr id="15" name="Text 9"/>
          <p:cNvSpPr/>
          <p:nvPr/>
        </p:nvSpPr>
        <p:spPr>
          <a:xfrm>
            <a:off x="1395293" y="6667500"/>
            <a:ext cx="5816560" cy="991910"/>
          </a:xfrm>
          <a:prstGeom prst="rect">
            <a:avLst/>
          </a:prstGeom>
          <a:noFill/>
          <a:ln/>
        </p:spPr>
        <p:txBody>
          <a:bodyPr wrap="square" lIns="0" tIns="0" rIns="0" bIns="0" rtlCol="0" anchor="t"/>
          <a:lstStyle/>
          <a:p>
            <a:pPr marL="0" indent="0" algn="l">
              <a:lnSpc>
                <a:spcPts val="2600"/>
              </a:lnSpc>
              <a:buNone/>
            </a:pPr>
            <a:r>
              <a:rPr lang="en-US" sz="1600" dirty="0">
                <a:solidFill>
                  <a:srgbClr val="2C3249"/>
                </a:solidFill>
                <a:latin typeface="Martel Sans" pitchFamily="34" charset="0"/>
                <a:ea typeface="Martel Sans" pitchFamily="34" charset="-122"/>
                <a:cs typeface="Martel Sans" pitchFamily="34" charset="-120"/>
              </a:rPr>
              <a:t>Prioritize regulatory alignment and risk management. They need detailed documentation and verification of control implementation.</a:t>
            </a:r>
            <a:endParaRPr lang="en-US" sz="1600" dirty="0"/>
          </a:p>
        </p:txBody>
      </p:sp>
      <p:sp>
        <p:nvSpPr>
          <p:cNvPr id="16" name="Shape 10"/>
          <p:cNvSpPr/>
          <p:nvPr/>
        </p:nvSpPr>
        <p:spPr>
          <a:xfrm>
            <a:off x="7418546" y="6220658"/>
            <a:ext cx="465058" cy="465058"/>
          </a:xfrm>
          <a:prstGeom prst="roundRect">
            <a:avLst>
              <a:gd name="adj" fmla="val 18670"/>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496056" y="6259413"/>
            <a:ext cx="310039" cy="387548"/>
          </a:xfrm>
          <a:prstGeom prst="rect">
            <a:avLst/>
          </a:prstGeom>
        </p:spPr>
      </p:pic>
      <p:sp>
        <p:nvSpPr>
          <p:cNvPr id="18" name="Text 11"/>
          <p:cNvSpPr/>
          <p:nvPr/>
        </p:nvSpPr>
        <p:spPr>
          <a:xfrm>
            <a:off x="8090297" y="6220658"/>
            <a:ext cx="2584013" cy="322898"/>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CTO/CIO</a:t>
            </a:r>
            <a:endParaRPr lang="en-US" sz="2000" dirty="0"/>
          </a:p>
        </p:txBody>
      </p:sp>
      <p:sp>
        <p:nvSpPr>
          <p:cNvPr id="19" name="Text 12"/>
          <p:cNvSpPr/>
          <p:nvPr/>
        </p:nvSpPr>
        <p:spPr>
          <a:xfrm>
            <a:off x="8090297" y="6667500"/>
            <a:ext cx="5816560" cy="991910"/>
          </a:xfrm>
          <a:prstGeom prst="rect">
            <a:avLst/>
          </a:prstGeom>
          <a:noFill/>
          <a:ln/>
        </p:spPr>
        <p:txBody>
          <a:bodyPr wrap="square" lIns="0" tIns="0" rIns="0" bIns="0" rtlCol="0" anchor="t"/>
          <a:lstStyle/>
          <a:p>
            <a:pPr marL="0" indent="0" algn="l">
              <a:lnSpc>
                <a:spcPts val="2600"/>
              </a:lnSpc>
              <a:buNone/>
            </a:pPr>
            <a:r>
              <a:rPr lang="en-US" sz="1600" dirty="0">
                <a:solidFill>
                  <a:srgbClr val="2C3249"/>
                </a:solidFill>
                <a:latin typeface="Martel Sans" pitchFamily="34" charset="0"/>
                <a:ea typeface="Martel Sans" pitchFamily="34" charset="-122"/>
                <a:cs typeface="Martel Sans" pitchFamily="34" charset="-120"/>
              </a:rPr>
              <a:t>Concerned with technical architecture, scalability, and security. They evaluate projects against long-term technology strategy.</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349216"/>
            <a:ext cx="10159722"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Tailoring Your Communication Approach</a:t>
            </a:r>
            <a:endParaRPr lang="en-US" sz="4450" dirty="0"/>
          </a:p>
        </p:txBody>
      </p:sp>
      <p:sp>
        <p:nvSpPr>
          <p:cNvPr id="3" name="Text 1"/>
          <p:cNvSpPr/>
          <p:nvPr/>
        </p:nvSpPr>
        <p:spPr>
          <a:xfrm>
            <a:off x="793790" y="26249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Executive Leadership</a:t>
            </a:r>
            <a:endParaRPr lang="en-US" sz="2200" dirty="0"/>
          </a:p>
        </p:txBody>
      </p:sp>
      <p:sp>
        <p:nvSpPr>
          <p:cNvPr id="4" name="Text 2"/>
          <p:cNvSpPr/>
          <p:nvPr/>
        </p:nvSpPr>
        <p:spPr>
          <a:xfrm>
            <a:off x="793790" y="3206115"/>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Focus on business outcomes, ROI, and strategic alignment. Keep communications brief, highlighting risks that require their attention or decisions.</a:t>
            </a:r>
            <a:endParaRPr lang="en-US" sz="1750" dirty="0"/>
          </a:p>
        </p:txBody>
      </p:sp>
      <p:sp>
        <p:nvSpPr>
          <p:cNvPr id="5" name="Text 3"/>
          <p:cNvSpPr/>
          <p:nvPr/>
        </p:nvSpPr>
        <p:spPr>
          <a:xfrm>
            <a:off x="793790" y="5224701"/>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Prepare executive summaries that can be digested in under two minutes, with options to drill deeper if needed.</a:t>
            </a:r>
            <a:endParaRPr lang="en-US" sz="1750" dirty="0"/>
          </a:p>
        </p:txBody>
      </p:sp>
      <p:sp>
        <p:nvSpPr>
          <p:cNvPr id="6" name="Text 4"/>
          <p:cNvSpPr/>
          <p:nvPr/>
        </p:nvSpPr>
        <p:spPr>
          <a:xfrm>
            <a:off x="5332928" y="26249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Front Office</a:t>
            </a:r>
            <a:endParaRPr lang="en-US" sz="2200" dirty="0"/>
          </a:p>
        </p:txBody>
      </p:sp>
      <p:sp>
        <p:nvSpPr>
          <p:cNvPr id="7" name="Text 5"/>
          <p:cNvSpPr/>
          <p:nvPr/>
        </p:nvSpPr>
        <p:spPr>
          <a:xfrm>
            <a:off x="5332928" y="3206115"/>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Emphasize how projects impact daily operations and performance. Highlight improvements to trading capabilities, data accessibility, and automation.</a:t>
            </a:r>
            <a:endParaRPr lang="en-US" sz="1750" dirty="0"/>
          </a:p>
        </p:txBody>
      </p:sp>
      <p:sp>
        <p:nvSpPr>
          <p:cNvPr id="8" name="Text 6"/>
          <p:cNvSpPr/>
          <p:nvPr/>
        </p:nvSpPr>
        <p:spPr>
          <a:xfrm>
            <a:off x="5332928" y="5224701"/>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Schedule updates during non-market hours and be prepared to answer detailed questions about functionality and timeline.</a:t>
            </a:r>
            <a:endParaRPr lang="en-US" sz="1750" dirty="0"/>
          </a:p>
        </p:txBody>
      </p:sp>
      <p:sp>
        <p:nvSpPr>
          <p:cNvPr id="9" name="Text 7"/>
          <p:cNvSpPr/>
          <p:nvPr/>
        </p:nvSpPr>
        <p:spPr>
          <a:xfrm>
            <a:off x="9872067" y="262497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Middle/Back Office</a:t>
            </a:r>
            <a:endParaRPr lang="en-US" sz="2200" dirty="0"/>
          </a:p>
        </p:txBody>
      </p:sp>
      <p:sp>
        <p:nvSpPr>
          <p:cNvPr id="10" name="Text 8"/>
          <p:cNvSpPr/>
          <p:nvPr/>
        </p:nvSpPr>
        <p:spPr>
          <a:xfrm>
            <a:off x="9872067" y="3206115"/>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Address process efficiency, error reduction, and compliance enhancements. Demonstrate understanding of their operational challenges.</a:t>
            </a:r>
            <a:endParaRPr lang="en-US" sz="1750" dirty="0"/>
          </a:p>
        </p:txBody>
      </p:sp>
      <p:sp>
        <p:nvSpPr>
          <p:cNvPr id="11" name="Text 9"/>
          <p:cNvSpPr/>
          <p:nvPr/>
        </p:nvSpPr>
        <p:spPr>
          <a:xfrm>
            <a:off x="9872067" y="5224701"/>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Involve these teams early in requirements gathering to ensure solutions address real-world workflows.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3745" y="552450"/>
            <a:ext cx="7809309" cy="1191816"/>
          </a:xfrm>
          <a:prstGeom prst="rect">
            <a:avLst/>
          </a:prstGeom>
          <a:noFill/>
          <a:ln/>
        </p:spPr>
        <p:txBody>
          <a:bodyPr wrap="square" lIns="0" tIns="0" rIns="0" bIns="0" rtlCol="0" anchor="t"/>
          <a:lstStyle/>
          <a:p>
            <a:pPr marL="0" indent="0" algn="l">
              <a:lnSpc>
                <a:spcPts val="4650"/>
              </a:lnSpc>
              <a:buNone/>
            </a:pPr>
            <a:r>
              <a:rPr lang="en-US" sz="3750" dirty="0">
                <a:solidFill>
                  <a:srgbClr val="272D45"/>
                </a:solidFill>
                <a:latin typeface="Kanit Light" pitchFamily="34" charset="0"/>
                <a:ea typeface="Kanit Light" pitchFamily="34" charset="-122"/>
                <a:cs typeface="Kanit Light" pitchFamily="34" charset="-120"/>
              </a:rPr>
              <a:t>Communicating in Outcomes, Not Tasks</a:t>
            </a:r>
            <a:endParaRPr lang="en-US" sz="3750" dirty="0"/>
          </a:p>
        </p:txBody>
      </p:sp>
      <p:pic>
        <p:nvPicPr>
          <p:cNvPr id="4" name="Image 1" descr="preencoded.png"/>
          <p:cNvPicPr>
            <a:picLocks noChangeAspect="1"/>
          </p:cNvPicPr>
          <p:nvPr/>
        </p:nvPicPr>
        <p:blipFill>
          <a:blip r:embed="rId4"/>
          <a:stretch>
            <a:fillRect/>
          </a:stretch>
        </p:blipFill>
        <p:spPr>
          <a:xfrm>
            <a:off x="6153745" y="2030254"/>
            <a:ext cx="953453" cy="1144191"/>
          </a:xfrm>
          <a:prstGeom prst="rect">
            <a:avLst/>
          </a:prstGeom>
        </p:spPr>
      </p:pic>
      <p:sp>
        <p:nvSpPr>
          <p:cNvPr id="5" name="Text 1"/>
          <p:cNvSpPr/>
          <p:nvPr/>
        </p:nvSpPr>
        <p:spPr>
          <a:xfrm>
            <a:off x="7393186" y="2220873"/>
            <a:ext cx="2383750" cy="297894"/>
          </a:xfrm>
          <a:prstGeom prst="rect">
            <a:avLst/>
          </a:prstGeom>
          <a:noFill/>
          <a:ln/>
        </p:spPr>
        <p:txBody>
          <a:bodyPr wrap="none" lIns="0" tIns="0" rIns="0" bIns="0" rtlCol="0" anchor="t"/>
          <a:lstStyle/>
          <a:p>
            <a:pPr marL="0" indent="0" algn="l">
              <a:lnSpc>
                <a:spcPts val="2300"/>
              </a:lnSpc>
              <a:buNone/>
            </a:pPr>
            <a:r>
              <a:rPr lang="en-US" sz="1850" dirty="0">
                <a:solidFill>
                  <a:srgbClr val="2C3249"/>
                </a:solidFill>
                <a:latin typeface="Kanit Light" pitchFamily="34" charset="0"/>
                <a:ea typeface="Kanit Light" pitchFamily="34" charset="-122"/>
                <a:cs typeface="Kanit Light" pitchFamily="34" charset="-120"/>
              </a:rPr>
              <a:t>Task-Based</a:t>
            </a:r>
            <a:endParaRPr lang="en-US" sz="1850" dirty="0"/>
          </a:p>
        </p:txBody>
      </p:sp>
      <p:sp>
        <p:nvSpPr>
          <p:cNvPr id="6" name="Text 2"/>
          <p:cNvSpPr/>
          <p:nvPr/>
        </p:nvSpPr>
        <p:spPr>
          <a:xfrm>
            <a:off x="7393186" y="2633186"/>
            <a:ext cx="6569869" cy="305157"/>
          </a:xfrm>
          <a:prstGeom prst="rect">
            <a:avLst/>
          </a:prstGeom>
          <a:noFill/>
          <a:ln/>
        </p:spPr>
        <p:txBody>
          <a:bodyPr wrap="non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"Sprint 5 is 80% complete with 15 user stories delivered"</a:t>
            </a:r>
            <a:endParaRPr lang="en-US" sz="1500" dirty="0"/>
          </a:p>
        </p:txBody>
      </p:sp>
      <p:pic>
        <p:nvPicPr>
          <p:cNvPr id="7" name="Image 2" descr="preencoded.png"/>
          <p:cNvPicPr>
            <a:picLocks noChangeAspect="1"/>
          </p:cNvPicPr>
          <p:nvPr/>
        </p:nvPicPr>
        <p:blipFill>
          <a:blip r:embed="rId5"/>
          <a:stretch>
            <a:fillRect/>
          </a:stretch>
        </p:blipFill>
        <p:spPr>
          <a:xfrm>
            <a:off x="6153745" y="3174444"/>
            <a:ext cx="953453" cy="1144191"/>
          </a:xfrm>
          <a:prstGeom prst="rect">
            <a:avLst/>
          </a:prstGeom>
        </p:spPr>
      </p:pic>
      <p:sp>
        <p:nvSpPr>
          <p:cNvPr id="8" name="Text 3"/>
          <p:cNvSpPr/>
          <p:nvPr/>
        </p:nvSpPr>
        <p:spPr>
          <a:xfrm>
            <a:off x="7393186" y="3365063"/>
            <a:ext cx="2383750" cy="297894"/>
          </a:xfrm>
          <a:prstGeom prst="rect">
            <a:avLst/>
          </a:prstGeom>
          <a:noFill/>
          <a:ln/>
        </p:spPr>
        <p:txBody>
          <a:bodyPr wrap="none" lIns="0" tIns="0" rIns="0" bIns="0" rtlCol="0" anchor="t"/>
          <a:lstStyle/>
          <a:p>
            <a:pPr marL="0" indent="0" algn="l">
              <a:lnSpc>
                <a:spcPts val="2300"/>
              </a:lnSpc>
              <a:buNone/>
            </a:pPr>
            <a:r>
              <a:rPr lang="en-US" sz="1850" dirty="0">
                <a:solidFill>
                  <a:srgbClr val="2C3249"/>
                </a:solidFill>
                <a:latin typeface="Kanit Light" pitchFamily="34" charset="0"/>
                <a:ea typeface="Kanit Light" pitchFamily="34" charset="-122"/>
                <a:cs typeface="Kanit Light" pitchFamily="34" charset="-120"/>
              </a:rPr>
              <a:t>Transition</a:t>
            </a:r>
            <a:endParaRPr lang="en-US" sz="1850" dirty="0"/>
          </a:p>
        </p:txBody>
      </p:sp>
      <p:sp>
        <p:nvSpPr>
          <p:cNvPr id="9" name="Text 4"/>
          <p:cNvSpPr/>
          <p:nvPr/>
        </p:nvSpPr>
        <p:spPr>
          <a:xfrm>
            <a:off x="7393186" y="3777377"/>
            <a:ext cx="6569869" cy="305157"/>
          </a:xfrm>
          <a:prstGeom prst="rect">
            <a:avLst/>
          </a:prstGeom>
          <a:noFill/>
          <a:ln/>
        </p:spPr>
        <p:txBody>
          <a:bodyPr wrap="non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Convert technical progress into business value</a:t>
            </a:r>
            <a:endParaRPr lang="en-US" sz="1500" dirty="0"/>
          </a:p>
        </p:txBody>
      </p:sp>
      <p:pic>
        <p:nvPicPr>
          <p:cNvPr id="10" name="Image 3" descr="preencoded.png"/>
          <p:cNvPicPr>
            <a:picLocks noChangeAspect="1"/>
          </p:cNvPicPr>
          <p:nvPr/>
        </p:nvPicPr>
        <p:blipFill>
          <a:blip r:embed="rId6"/>
          <a:stretch>
            <a:fillRect/>
          </a:stretch>
        </p:blipFill>
        <p:spPr>
          <a:xfrm>
            <a:off x="6153745" y="4318635"/>
            <a:ext cx="953453" cy="1403866"/>
          </a:xfrm>
          <a:prstGeom prst="rect">
            <a:avLst/>
          </a:prstGeom>
        </p:spPr>
      </p:pic>
      <p:sp>
        <p:nvSpPr>
          <p:cNvPr id="11" name="Text 5"/>
          <p:cNvSpPr/>
          <p:nvPr/>
        </p:nvSpPr>
        <p:spPr>
          <a:xfrm>
            <a:off x="7393186" y="4509254"/>
            <a:ext cx="2383750" cy="297894"/>
          </a:xfrm>
          <a:prstGeom prst="rect">
            <a:avLst/>
          </a:prstGeom>
          <a:noFill/>
          <a:ln/>
        </p:spPr>
        <p:txBody>
          <a:bodyPr wrap="none" lIns="0" tIns="0" rIns="0" bIns="0" rtlCol="0" anchor="t"/>
          <a:lstStyle/>
          <a:p>
            <a:pPr marL="0" indent="0" algn="l">
              <a:lnSpc>
                <a:spcPts val="2300"/>
              </a:lnSpc>
              <a:buNone/>
            </a:pPr>
            <a:r>
              <a:rPr lang="en-US" sz="1850" dirty="0">
                <a:solidFill>
                  <a:srgbClr val="2C3249"/>
                </a:solidFill>
                <a:latin typeface="Kanit Light" pitchFamily="34" charset="0"/>
                <a:ea typeface="Kanit Light" pitchFamily="34" charset="-122"/>
                <a:cs typeface="Kanit Light" pitchFamily="34" charset="-120"/>
              </a:rPr>
              <a:t>Outcome-Based</a:t>
            </a:r>
            <a:endParaRPr lang="en-US" sz="1850" dirty="0"/>
          </a:p>
        </p:txBody>
      </p:sp>
      <p:sp>
        <p:nvSpPr>
          <p:cNvPr id="12" name="Text 6"/>
          <p:cNvSpPr/>
          <p:nvPr/>
        </p:nvSpPr>
        <p:spPr>
          <a:xfrm>
            <a:off x="7393186" y="4921568"/>
            <a:ext cx="6569869" cy="610314"/>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"We're on track to launch the automated reporting tool 2 weeks early, reducing trade reconciliation time by 30%"</a:t>
            </a:r>
            <a:endParaRPr lang="en-US" sz="1500" dirty="0"/>
          </a:p>
        </p:txBody>
      </p:sp>
      <p:sp>
        <p:nvSpPr>
          <p:cNvPr id="13" name="Text 7"/>
          <p:cNvSpPr/>
          <p:nvPr/>
        </p:nvSpPr>
        <p:spPr>
          <a:xfrm>
            <a:off x="6153745" y="5936933"/>
            <a:ext cx="7809309" cy="915472"/>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Hedge fund stakeholders rarely care about technical details unless they directly impact business operations. Always translate your project metrics into language that resonates with financial professionals.</a:t>
            </a:r>
            <a:endParaRPr lang="en-US" sz="1500" dirty="0"/>
          </a:p>
        </p:txBody>
      </p:sp>
      <p:sp>
        <p:nvSpPr>
          <p:cNvPr id="14" name="Text 8"/>
          <p:cNvSpPr/>
          <p:nvPr/>
        </p:nvSpPr>
        <p:spPr>
          <a:xfrm>
            <a:off x="6153745" y="7066836"/>
            <a:ext cx="7809309" cy="610314"/>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This approach demonstrates that you understand not just how to deliver a project, but why the project matters to the organization's competitive edge and bottom line.</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838"/>
          </a:xfrm>
          <a:prstGeom prst="rect">
            <a:avLst/>
          </a:prstGeom>
        </p:spPr>
      </p:pic>
      <p:sp>
        <p:nvSpPr>
          <p:cNvPr id="3" name="Text 0"/>
          <p:cNvSpPr/>
          <p:nvPr/>
        </p:nvSpPr>
        <p:spPr>
          <a:xfrm>
            <a:off x="6133148" y="508159"/>
            <a:ext cx="7850505" cy="1154906"/>
          </a:xfrm>
          <a:prstGeom prst="rect">
            <a:avLst/>
          </a:prstGeom>
          <a:noFill/>
          <a:ln/>
        </p:spPr>
        <p:txBody>
          <a:bodyPr wrap="square" lIns="0" tIns="0" rIns="0" bIns="0" rtlCol="0" anchor="t"/>
          <a:lstStyle/>
          <a:p>
            <a:pPr marL="0" indent="0" algn="l">
              <a:lnSpc>
                <a:spcPts val="4500"/>
              </a:lnSpc>
              <a:buNone/>
            </a:pPr>
            <a:r>
              <a:rPr lang="en-US" sz="3600" dirty="0">
                <a:solidFill>
                  <a:srgbClr val="272D45"/>
                </a:solidFill>
                <a:latin typeface="Kanit Light" pitchFamily="34" charset="0"/>
                <a:ea typeface="Kanit Light" pitchFamily="34" charset="-122"/>
                <a:cs typeface="Kanit Light" pitchFamily="34" charset="-120"/>
              </a:rPr>
              <a:t>Selecting the Right Communication Tools</a:t>
            </a:r>
            <a:endParaRPr lang="en-US" sz="3600" dirty="0"/>
          </a:p>
        </p:txBody>
      </p:sp>
      <p:sp>
        <p:nvSpPr>
          <p:cNvPr id="4" name="Shape 1"/>
          <p:cNvSpPr/>
          <p:nvPr/>
        </p:nvSpPr>
        <p:spPr>
          <a:xfrm>
            <a:off x="6133148" y="1940243"/>
            <a:ext cx="3832860" cy="3093958"/>
          </a:xfrm>
          <a:prstGeom prst="roundRect">
            <a:avLst>
              <a:gd name="adj" fmla="val 2509"/>
            </a:avLst>
          </a:prstGeom>
          <a:solidFill>
            <a:srgbClr val="DFECE9"/>
          </a:solidFill>
          <a:ln w="7620">
            <a:solidFill>
              <a:srgbClr val="C5D2CF"/>
            </a:solidFill>
            <a:prstDash val="solid"/>
          </a:ln>
        </p:spPr>
        <p:txBody>
          <a:bodyPr/>
          <a:lstStyle/>
          <a:p>
            <a:endParaRPr lang="en-US"/>
          </a:p>
        </p:txBody>
      </p:sp>
      <p:sp>
        <p:nvSpPr>
          <p:cNvPr id="5" name="Text 2"/>
          <p:cNvSpPr/>
          <p:nvPr/>
        </p:nvSpPr>
        <p:spPr>
          <a:xfrm>
            <a:off x="6325553" y="2132648"/>
            <a:ext cx="2309932" cy="288727"/>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Executive Dashboards</a:t>
            </a:r>
            <a:endParaRPr lang="en-US" sz="1800" dirty="0"/>
          </a:p>
        </p:txBody>
      </p:sp>
      <p:sp>
        <p:nvSpPr>
          <p:cNvPr id="6" name="Text 3"/>
          <p:cNvSpPr/>
          <p:nvPr/>
        </p:nvSpPr>
        <p:spPr>
          <a:xfrm>
            <a:off x="6325553" y="2532221"/>
            <a:ext cx="3448050" cy="1182529"/>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Leverage data visualization tools like Power BI or Tableau to create high-level KPI dashboards that executives can access anytime.</a:t>
            </a:r>
            <a:endParaRPr lang="en-US" sz="1450" dirty="0"/>
          </a:p>
        </p:txBody>
      </p:sp>
      <p:sp>
        <p:nvSpPr>
          <p:cNvPr id="7" name="Text 4"/>
          <p:cNvSpPr/>
          <p:nvPr/>
        </p:nvSpPr>
        <p:spPr>
          <a:xfrm>
            <a:off x="6325553" y="3825597"/>
            <a:ext cx="3448050"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Focus on progress vs. targets</a:t>
            </a:r>
            <a:endParaRPr lang="en-US" sz="1450" dirty="0"/>
          </a:p>
        </p:txBody>
      </p:sp>
      <p:sp>
        <p:nvSpPr>
          <p:cNvPr id="8" name="Text 5"/>
          <p:cNvSpPr/>
          <p:nvPr/>
        </p:nvSpPr>
        <p:spPr>
          <a:xfrm>
            <a:off x="6325553" y="4185880"/>
            <a:ext cx="3448050"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Highlight critical risks</a:t>
            </a:r>
            <a:endParaRPr lang="en-US" sz="1450" dirty="0"/>
          </a:p>
        </p:txBody>
      </p:sp>
      <p:sp>
        <p:nvSpPr>
          <p:cNvPr id="9" name="Text 6"/>
          <p:cNvSpPr/>
          <p:nvPr/>
        </p:nvSpPr>
        <p:spPr>
          <a:xfrm>
            <a:off x="6325553" y="4546163"/>
            <a:ext cx="3448050"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Show resource allocation</a:t>
            </a:r>
            <a:endParaRPr lang="en-US" sz="1450" dirty="0"/>
          </a:p>
        </p:txBody>
      </p:sp>
      <p:sp>
        <p:nvSpPr>
          <p:cNvPr id="10" name="Shape 7"/>
          <p:cNvSpPr/>
          <p:nvPr/>
        </p:nvSpPr>
        <p:spPr>
          <a:xfrm>
            <a:off x="10150793" y="1940243"/>
            <a:ext cx="3832860" cy="3093958"/>
          </a:xfrm>
          <a:prstGeom prst="roundRect">
            <a:avLst>
              <a:gd name="adj" fmla="val 2509"/>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10343198" y="2132648"/>
            <a:ext cx="2309932" cy="288727"/>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Trading Floor Updates</a:t>
            </a:r>
            <a:endParaRPr lang="en-US" sz="1800" dirty="0"/>
          </a:p>
        </p:txBody>
      </p:sp>
      <p:sp>
        <p:nvSpPr>
          <p:cNvPr id="12" name="Text 9"/>
          <p:cNvSpPr/>
          <p:nvPr/>
        </p:nvSpPr>
        <p:spPr>
          <a:xfrm>
            <a:off x="10343198" y="2532221"/>
            <a:ext cx="3448050" cy="886897"/>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Brief, in-person syncs with traders and portfolio managers during non-critical market hours.</a:t>
            </a:r>
            <a:endParaRPr lang="en-US" sz="1450" dirty="0"/>
          </a:p>
        </p:txBody>
      </p:sp>
      <p:sp>
        <p:nvSpPr>
          <p:cNvPr id="13" name="Text 10"/>
          <p:cNvSpPr/>
          <p:nvPr/>
        </p:nvSpPr>
        <p:spPr>
          <a:xfrm>
            <a:off x="10343198" y="3529965"/>
            <a:ext cx="3448050"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Keep to under 15 minutes</a:t>
            </a:r>
            <a:endParaRPr lang="en-US" sz="1450" dirty="0"/>
          </a:p>
        </p:txBody>
      </p:sp>
      <p:sp>
        <p:nvSpPr>
          <p:cNvPr id="14" name="Text 11"/>
          <p:cNvSpPr/>
          <p:nvPr/>
        </p:nvSpPr>
        <p:spPr>
          <a:xfrm>
            <a:off x="10343198" y="3890248"/>
            <a:ext cx="3448050"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Focus on immediate impacts</a:t>
            </a:r>
            <a:endParaRPr lang="en-US" sz="1450" dirty="0"/>
          </a:p>
        </p:txBody>
      </p:sp>
      <p:sp>
        <p:nvSpPr>
          <p:cNvPr id="15" name="Text 12"/>
          <p:cNvSpPr/>
          <p:nvPr/>
        </p:nvSpPr>
        <p:spPr>
          <a:xfrm>
            <a:off x="10343198" y="4250531"/>
            <a:ext cx="3448050"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Address performance concerns</a:t>
            </a:r>
            <a:endParaRPr lang="en-US" sz="1450" dirty="0"/>
          </a:p>
        </p:txBody>
      </p:sp>
      <p:sp>
        <p:nvSpPr>
          <p:cNvPr id="16" name="Shape 13"/>
          <p:cNvSpPr/>
          <p:nvPr/>
        </p:nvSpPr>
        <p:spPr>
          <a:xfrm>
            <a:off x="6133148" y="5218986"/>
            <a:ext cx="7850505" cy="2502694"/>
          </a:xfrm>
          <a:prstGeom prst="roundRect">
            <a:avLst>
              <a:gd name="adj" fmla="val 3101"/>
            </a:avLst>
          </a:prstGeom>
          <a:solidFill>
            <a:srgbClr val="DFECE9"/>
          </a:solidFill>
          <a:ln w="7620">
            <a:solidFill>
              <a:srgbClr val="C5D2CF"/>
            </a:solidFill>
            <a:prstDash val="solid"/>
          </a:ln>
        </p:spPr>
        <p:txBody>
          <a:bodyPr/>
          <a:lstStyle/>
          <a:p>
            <a:endParaRPr lang="en-US"/>
          </a:p>
        </p:txBody>
      </p:sp>
      <p:sp>
        <p:nvSpPr>
          <p:cNvPr id="17" name="Text 14"/>
          <p:cNvSpPr/>
          <p:nvPr/>
        </p:nvSpPr>
        <p:spPr>
          <a:xfrm>
            <a:off x="6325553" y="5411391"/>
            <a:ext cx="2334697" cy="288727"/>
          </a:xfrm>
          <a:prstGeom prst="rect">
            <a:avLst/>
          </a:prstGeom>
          <a:noFill/>
          <a:ln/>
        </p:spPr>
        <p:txBody>
          <a:bodyPr wrap="none" lIns="0" tIns="0" rIns="0" bIns="0" rtlCol="0" anchor="t"/>
          <a:lstStyle/>
          <a:p>
            <a:pPr marL="0" indent="0" algn="l">
              <a:lnSpc>
                <a:spcPts val="2250"/>
              </a:lnSpc>
              <a:buNone/>
            </a:pPr>
            <a:r>
              <a:rPr lang="en-US" sz="1800" dirty="0">
                <a:solidFill>
                  <a:srgbClr val="2C3249"/>
                </a:solidFill>
                <a:latin typeface="Kanit Light" pitchFamily="34" charset="0"/>
                <a:ea typeface="Kanit Light" pitchFamily="34" charset="-122"/>
                <a:cs typeface="Kanit Light" pitchFamily="34" charset="-120"/>
              </a:rPr>
              <a:t>Formal Documentation</a:t>
            </a:r>
            <a:endParaRPr lang="en-US" sz="1800" dirty="0"/>
          </a:p>
        </p:txBody>
      </p:sp>
      <p:sp>
        <p:nvSpPr>
          <p:cNvPr id="18" name="Text 15"/>
          <p:cNvSpPr/>
          <p:nvPr/>
        </p:nvSpPr>
        <p:spPr>
          <a:xfrm>
            <a:off x="6325553" y="5810964"/>
            <a:ext cx="7465695" cy="591264"/>
          </a:xfrm>
          <a:prstGeom prst="rect">
            <a:avLst/>
          </a:prstGeom>
          <a:noFill/>
          <a:ln/>
        </p:spPr>
        <p:txBody>
          <a:bodyPr wrap="square" lIns="0" tIns="0" rIns="0" bIns="0" rtlCol="0" anchor="t"/>
          <a:lstStyle/>
          <a:p>
            <a:pPr marL="0" indent="0" algn="l">
              <a:lnSpc>
                <a:spcPts val="2300"/>
              </a:lnSpc>
              <a:buNone/>
            </a:pPr>
            <a:r>
              <a:rPr lang="en-US" sz="1450" dirty="0">
                <a:solidFill>
                  <a:srgbClr val="2C3249"/>
                </a:solidFill>
                <a:latin typeface="Martel Sans" pitchFamily="34" charset="0"/>
                <a:ea typeface="Martel Sans" pitchFamily="34" charset="-122"/>
                <a:cs typeface="Martel Sans" pitchFamily="34" charset="-120"/>
              </a:rPr>
              <a:t>Detailed reports for compliance, audit, and governance stakeholders with comprehensive traceability.</a:t>
            </a:r>
            <a:endParaRPr lang="en-US" sz="1450" dirty="0"/>
          </a:p>
        </p:txBody>
      </p:sp>
      <p:sp>
        <p:nvSpPr>
          <p:cNvPr id="19" name="Text 16"/>
          <p:cNvSpPr/>
          <p:nvPr/>
        </p:nvSpPr>
        <p:spPr>
          <a:xfrm>
            <a:off x="6325553" y="6513076"/>
            <a:ext cx="7465695"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Maintain regulatory alignment</a:t>
            </a:r>
            <a:endParaRPr lang="en-US" sz="1450" dirty="0"/>
          </a:p>
        </p:txBody>
      </p:sp>
      <p:sp>
        <p:nvSpPr>
          <p:cNvPr id="20" name="Text 17"/>
          <p:cNvSpPr/>
          <p:nvPr/>
        </p:nvSpPr>
        <p:spPr>
          <a:xfrm>
            <a:off x="6325553" y="6873359"/>
            <a:ext cx="7465695"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Document decision history</a:t>
            </a:r>
            <a:endParaRPr lang="en-US" sz="1450" dirty="0"/>
          </a:p>
        </p:txBody>
      </p:sp>
      <p:sp>
        <p:nvSpPr>
          <p:cNvPr id="21" name="Text 18"/>
          <p:cNvSpPr/>
          <p:nvPr/>
        </p:nvSpPr>
        <p:spPr>
          <a:xfrm>
            <a:off x="6325553" y="7233642"/>
            <a:ext cx="7465695"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2C3249"/>
                </a:solidFill>
                <a:latin typeface="Martel Sans" pitchFamily="34" charset="0"/>
                <a:ea typeface="Martel Sans" pitchFamily="34" charset="-122"/>
                <a:cs typeface="Martel Sans" pitchFamily="34" charset="-120"/>
              </a:rPr>
              <a:t>Include validation evidence</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5330" y="578644"/>
            <a:ext cx="10186868" cy="656630"/>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Proactive Risk Management Communication</a:t>
            </a:r>
            <a:endParaRPr lang="en-US" sz="4100" dirty="0"/>
          </a:p>
        </p:txBody>
      </p:sp>
      <p:sp>
        <p:nvSpPr>
          <p:cNvPr id="3" name="Shape 1"/>
          <p:cNvSpPr/>
          <p:nvPr/>
        </p:nvSpPr>
        <p:spPr>
          <a:xfrm>
            <a:off x="735330" y="1655445"/>
            <a:ext cx="2193250" cy="1210508"/>
          </a:xfrm>
          <a:prstGeom prst="roundRect">
            <a:avLst>
              <a:gd name="adj" fmla="val 7290"/>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84258" y="2076093"/>
            <a:ext cx="295394" cy="369213"/>
          </a:xfrm>
          <a:prstGeom prst="rect">
            <a:avLst/>
          </a:prstGeom>
        </p:spPr>
      </p:pic>
      <p:sp>
        <p:nvSpPr>
          <p:cNvPr id="5" name="Text 2"/>
          <p:cNvSpPr/>
          <p:nvPr/>
        </p:nvSpPr>
        <p:spPr>
          <a:xfrm>
            <a:off x="3138607" y="1865471"/>
            <a:ext cx="2626162" cy="328255"/>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Identify</a:t>
            </a:r>
            <a:endParaRPr lang="en-US" sz="2050" dirty="0"/>
          </a:p>
        </p:txBody>
      </p:sp>
      <p:sp>
        <p:nvSpPr>
          <p:cNvPr id="6" name="Text 3"/>
          <p:cNvSpPr/>
          <p:nvPr/>
        </p:nvSpPr>
        <p:spPr>
          <a:xfrm>
            <a:off x="3138607" y="2319695"/>
            <a:ext cx="3410903" cy="336233"/>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Early detection of potential issues</a:t>
            </a:r>
            <a:endParaRPr lang="en-US" sz="1650" dirty="0"/>
          </a:p>
        </p:txBody>
      </p:sp>
      <p:sp>
        <p:nvSpPr>
          <p:cNvPr id="7" name="Shape 4"/>
          <p:cNvSpPr/>
          <p:nvPr/>
        </p:nvSpPr>
        <p:spPr>
          <a:xfrm>
            <a:off x="3033593" y="2856428"/>
            <a:ext cx="10756463" cy="11430"/>
          </a:xfrm>
          <a:prstGeom prst="roundRect">
            <a:avLst>
              <a:gd name="adj" fmla="val 772014"/>
            </a:avLst>
          </a:prstGeom>
          <a:solidFill>
            <a:srgbClr val="C5D2CF"/>
          </a:solidFill>
          <a:ln/>
        </p:spPr>
        <p:txBody>
          <a:bodyPr/>
          <a:lstStyle/>
          <a:p>
            <a:endParaRPr lang="en-US"/>
          </a:p>
        </p:txBody>
      </p:sp>
      <p:sp>
        <p:nvSpPr>
          <p:cNvPr id="8" name="Shape 5"/>
          <p:cNvSpPr/>
          <p:nvPr/>
        </p:nvSpPr>
        <p:spPr>
          <a:xfrm>
            <a:off x="735330" y="2970967"/>
            <a:ext cx="4386501" cy="1210508"/>
          </a:xfrm>
          <a:prstGeom prst="roundRect">
            <a:avLst>
              <a:gd name="adj" fmla="val 7290"/>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780824" y="3391614"/>
            <a:ext cx="295394" cy="369213"/>
          </a:xfrm>
          <a:prstGeom prst="rect">
            <a:avLst/>
          </a:prstGeom>
        </p:spPr>
      </p:pic>
      <p:sp>
        <p:nvSpPr>
          <p:cNvPr id="10" name="Text 6"/>
          <p:cNvSpPr/>
          <p:nvPr/>
        </p:nvSpPr>
        <p:spPr>
          <a:xfrm>
            <a:off x="5331857" y="3180993"/>
            <a:ext cx="2626162" cy="328255"/>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Mitigate</a:t>
            </a:r>
            <a:endParaRPr lang="en-US" sz="2050" dirty="0"/>
          </a:p>
        </p:txBody>
      </p:sp>
      <p:sp>
        <p:nvSpPr>
          <p:cNvPr id="11" name="Text 7"/>
          <p:cNvSpPr/>
          <p:nvPr/>
        </p:nvSpPr>
        <p:spPr>
          <a:xfrm>
            <a:off x="5331857" y="3635216"/>
            <a:ext cx="3922157" cy="336233"/>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Develop actionable response strategies</a:t>
            </a:r>
            <a:endParaRPr lang="en-US" sz="1650" dirty="0"/>
          </a:p>
        </p:txBody>
      </p:sp>
      <p:sp>
        <p:nvSpPr>
          <p:cNvPr id="12" name="Shape 8"/>
          <p:cNvSpPr/>
          <p:nvPr/>
        </p:nvSpPr>
        <p:spPr>
          <a:xfrm>
            <a:off x="5226844" y="4171950"/>
            <a:ext cx="8563213" cy="11430"/>
          </a:xfrm>
          <a:prstGeom prst="roundRect">
            <a:avLst>
              <a:gd name="adj" fmla="val 772014"/>
            </a:avLst>
          </a:prstGeom>
          <a:solidFill>
            <a:srgbClr val="C5D2CF"/>
          </a:solidFill>
          <a:ln/>
        </p:spPr>
        <p:txBody>
          <a:bodyPr/>
          <a:lstStyle/>
          <a:p>
            <a:endParaRPr lang="en-US"/>
          </a:p>
        </p:txBody>
      </p:sp>
      <p:sp>
        <p:nvSpPr>
          <p:cNvPr id="13" name="Shape 9"/>
          <p:cNvSpPr/>
          <p:nvPr/>
        </p:nvSpPr>
        <p:spPr>
          <a:xfrm>
            <a:off x="735330" y="4286488"/>
            <a:ext cx="6579870" cy="1210508"/>
          </a:xfrm>
          <a:prstGeom prst="roundRect">
            <a:avLst>
              <a:gd name="adj" fmla="val 7290"/>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77508" y="4707136"/>
            <a:ext cx="295394" cy="369213"/>
          </a:xfrm>
          <a:prstGeom prst="rect">
            <a:avLst/>
          </a:prstGeom>
        </p:spPr>
      </p:pic>
      <p:sp>
        <p:nvSpPr>
          <p:cNvPr id="15" name="Text 10"/>
          <p:cNvSpPr/>
          <p:nvPr/>
        </p:nvSpPr>
        <p:spPr>
          <a:xfrm>
            <a:off x="7525226" y="4496514"/>
            <a:ext cx="2626162" cy="328255"/>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Communicate</a:t>
            </a:r>
            <a:endParaRPr lang="en-US" sz="2050" dirty="0"/>
          </a:p>
        </p:txBody>
      </p:sp>
      <p:sp>
        <p:nvSpPr>
          <p:cNvPr id="16" name="Text 11"/>
          <p:cNvSpPr/>
          <p:nvPr/>
        </p:nvSpPr>
        <p:spPr>
          <a:xfrm>
            <a:off x="7525226" y="4950738"/>
            <a:ext cx="3298508" cy="336233"/>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Share impact and resolution plan</a:t>
            </a:r>
            <a:endParaRPr lang="en-US" sz="1650" dirty="0"/>
          </a:p>
        </p:txBody>
      </p:sp>
      <p:sp>
        <p:nvSpPr>
          <p:cNvPr id="17" name="Text 12"/>
          <p:cNvSpPr/>
          <p:nvPr/>
        </p:nvSpPr>
        <p:spPr>
          <a:xfrm>
            <a:off x="735330" y="5733336"/>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In hedge funds, surprises are unwelcome—especially ones that delay trades, impact performance, or create compliance issues. A proactive approach to risk communication demonstrates foresight and builds credibility with stakeholders.</a:t>
            </a:r>
            <a:endParaRPr lang="en-US" sz="1650" dirty="0"/>
          </a:p>
        </p:txBody>
      </p:sp>
      <p:sp>
        <p:nvSpPr>
          <p:cNvPr id="18" name="Text 13"/>
          <p:cNvSpPr/>
          <p:nvPr/>
        </p:nvSpPr>
        <p:spPr>
          <a:xfrm>
            <a:off x="735330" y="6642140"/>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When communicating risks, always quantify the potential business impact in terms stakeholders care about: trading downtime, performance degradation, regulatory exposure, or operational inefficiency. Present multiple mitigation options with clear tradeoffs to empower stakeholder decision-making.</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2108" y="528042"/>
            <a:ext cx="8640128" cy="600194"/>
          </a:xfrm>
          <a:prstGeom prst="rect">
            <a:avLst/>
          </a:prstGeom>
          <a:noFill/>
          <a:ln/>
        </p:spPr>
        <p:txBody>
          <a:bodyPr wrap="none" lIns="0" tIns="0" rIns="0" bIns="0" rtlCol="0" anchor="t"/>
          <a:lstStyle/>
          <a:p>
            <a:pPr marL="0" indent="0" algn="l">
              <a:lnSpc>
                <a:spcPts val="4700"/>
              </a:lnSpc>
              <a:buNone/>
            </a:pPr>
            <a:r>
              <a:rPr lang="en-US" sz="3750" dirty="0">
                <a:solidFill>
                  <a:srgbClr val="272D45"/>
                </a:solidFill>
                <a:latin typeface="Kanit Light" pitchFamily="34" charset="0"/>
                <a:ea typeface="Kanit Light" pitchFamily="34" charset="-122"/>
                <a:cs typeface="Kanit Light" pitchFamily="34" charset="-120"/>
              </a:rPr>
              <a:t>Building Credibility Through Consistency</a:t>
            </a:r>
            <a:endParaRPr lang="en-US" sz="3750" dirty="0"/>
          </a:p>
        </p:txBody>
      </p:sp>
      <p:sp>
        <p:nvSpPr>
          <p:cNvPr id="3" name="Text 1"/>
          <p:cNvSpPr/>
          <p:nvPr/>
        </p:nvSpPr>
        <p:spPr>
          <a:xfrm>
            <a:off x="2301597" y="2164794"/>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2C3249"/>
                </a:solidFill>
                <a:latin typeface="Kanit Light" pitchFamily="34" charset="0"/>
                <a:ea typeface="Kanit Light" pitchFamily="34" charset="-122"/>
                <a:cs typeface="Kanit Light" pitchFamily="34" charset="-120"/>
              </a:rPr>
              <a:t>Establish Cadence</a:t>
            </a:r>
            <a:endParaRPr lang="en-US" sz="1850" dirty="0"/>
          </a:p>
        </p:txBody>
      </p:sp>
      <p:sp>
        <p:nvSpPr>
          <p:cNvPr id="4" name="Text 2"/>
          <p:cNvSpPr/>
          <p:nvPr/>
        </p:nvSpPr>
        <p:spPr>
          <a:xfrm>
            <a:off x="672108" y="2579965"/>
            <a:ext cx="4030028" cy="614363"/>
          </a:xfrm>
          <a:prstGeom prst="rect">
            <a:avLst/>
          </a:prstGeom>
          <a:noFill/>
          <a:ln/>
        </p:spPr>
        <p:txBody>
          <a:bodyPr wrap="square" lIns="0" tIns="0" rIns="0" bIns="0" rtlCol="0" anchor="t"/>
          <a:lstStyle/>
          <a:p>
            <a:pPr marL="0" indent="0" algn="r">
              <a:lnSpc>
                <a:spcPts val="2400"/>
              </a:lnSpc>
              <a:buNone/>
            </a:pPr>
            <a:r>
              <a:rPr lang="en-US" sz="1500" dirty="0">
                <a:solidFill>
                  <a:srgbClr val="2C3249"/>
                </a:solidFill>
                <a:latin typeface="Martel Sans" pitchFamily="34" charset="0"/>
                <a:ea typeface="Martel Sans" pitchFamily="34" charset="-122"/>
                <a:cs typeface="Martel Sans" pitchFamily="34" charset="-120"/>
              </a:rPr>
              <a:t>Create predictable communication schedules</a:t>
            </a:r>
            <a:endParaRPr lang="en-US" sz="1500" dirty="0"/>
          </a:p>
        </p:txBody>
      </p:sp>
      <p:pic>
        <p:nvPicPr>
          <p:cNvPr id="5" name="Image 0" descr="preencoded.png"/>
          <p:cNvPicPr>
            <a:picLocks noChangeAspect="1"/>
          </p:cNvPicPr>
          <p:nvPr/>
        </p:nvPicPr>
        <p:blipFill>
          <a:blip r:embed="rId3"/>
          <a:stretch>
            <a:fillRect/>
          </a:stretch>
        </p:blipFill>
        <p:spPr>
          <a:xfrm>
            <a:off x="4990148" y="1512332"/>
            <a:ext cx="4650105" cy="4650105"/>
          </a:xfrm>
          <a:prstGeom prst="rect">
            <a:avLst/>
          </a:prstGeom>
        </p:spPr>
      </p:pic>
      <p:pic>
        <p:nvPicPr>
          <p:cNvPr id="6" name="Image 1" descr="preencoded.png"/>
          <p:cNvPicPr>
            <a:picLocks noChangeAspect="1"/>
          </p:cNvPicPr>
          <p:nvPr/>
        </p:nvPicPr>
        <p:blipFill>
          <a:blip r:embed="rId4"/>
          <a:stretch>
            <a:fillRect/>
          </a:stretch>
        </p:blipFill>
        <p:spPr>
          <a:xfrm>
            <a:off x="6235541" y="2326243"/>
            <a:ext cx="287298" cy="359092"/>
          </a:xfrm>
          <a:prstGeom prst="rect">
            <a:avLst/>
          </a:prstGeom>
        </p:spPr>
      </p:pic>
      <p:sp>
        <p:nvSpPr>
          <p:cNvPr id="7" name="Text 3"/>
          <p:cNvSpPr/>
          <p:nvPr/>
        </p:nvSpPr>
        <p:spPr>
          <a:xfrm>
            <a:off x="9928265" y="2164794"/>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2C3249"/>
                </a:solidFill>
                <a:latin typeface="Kanit Light" pitchFamily="34" charset="0"/>
                <a:ea typeface="Kanit Light" pitchFamily="34" charset="-122"/>
                <a:cs typeface="Kanit Light" pitchFamily="34" charset="-120"/>
              </a:rPr>
              <a:t>Document Decisions</a:t>
            </a:r>
            <a:endParaRPr lang="en-US" sz="1850" dirty="0"/>
          </a:p>
        </p:txBody>
      </p:sp>
      <p:sp>
        <p:nvSpPr>
          <p:cNvPr id="8" name="Text 4"/>
          <p:cNvSpPr/>
          <p:nvPr/>
        </p:nvSpPr>
        <p:spPr>
          <a:xfrm>
            <a:off x="9928265" y="2579965"/>
            <a:ext cx="4030028" cy="614363"/>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Maintain clear records of all stakeholder decisions</a:t>
            </a:r>
            <a:endParaRPr lang="en-US" sz="1500" dirty="0"/>
          </a:p>
        </p:txBody>
      </p:sp>
      <p:pic>
        <p:nvPicPr>
          <p:cNvPr id="9" name="Image 2" descr="preencoded.png"/>
          <p:cNvPicPr>
            <a:picLocks noChangeAspect="1"/>
          </p:cNvPicPr>
          <p:nvPr/>
        </p:nvPicPr>
        <p:blipFill>
          <a:blip r:embed="rId5"/>
          <a:stretch>
            <a:fillRect/>
          </a:stretch>
        </p:blipFill>
        <p:spPr>
          <a:xfrm>
            <a:off x="4990148" y="1512332"/>
            <a:ext cx="4650105" cy="4650105"/>
          </a:xfrm>
          <a:prstGeom prst="rect">
            <a:avLst/>
          </a:prstGeom>
        </p:spPr>
      </p:pic>
      <p:pic>
        <p:nvPicPr>
          <p:cNvPr id="10" name="Image 3" descr="preencoded.png"/>
          <p:cNvPicPr>
            <a:picLocks noChangeAspect="1"/>
          </p:cNvPicPr>
          <p:nvPr/>
        </p:nvPicPr>
        <p:blipFill>
          <a:blip r:embed="rId6"/>
          <a:stretch>
            <a:fillRect/>
          </a:stretch>
        </p:blipFill>
        <p:spPr>
          <a:xfrm>
            <a:off x="8502968" y="2721888"/>
            <a:ext cx="287298" cy="359092"/>
          </a:xfrm>
          <a:prstGeom prst="rect">
            <a:avLst/>
          </a:prstGeom>
        </p:spPr>
      </p:pic>
      <p:sp>
        <p:nvSpPr>
          <p:cNvPr id="11" name="Text 5"/>
          <p:cNvSpPr/>
          <p:nvPr/>
        </p:nvSpPr>
        <p:spPr>
          <a:xfrm>
            <a:off x="9928265" y="4787503"/>
            <a:ext cx="2400538" cy="300038"/>
          </a:xfrm>
          <a:prstGeom prst="rect">
            <a:avLst/>
          </a:prstGeom>
          <a:noFill/>
          <a:ln/>
        </p:spPr>
        <p:txBody>
          <a:bodyPr wrap="none" lIns="0" tIns="0" rIns="0" bIns="0" rtlCol="0" anchor="t"/>
          <a:lstStyle/>
          <a:p>
            <a:pPr marL="0" indent="0" algn="l">
              <a:lnSpc>
                <a:spcPts val="2350"/>
              </a:lnSpc>
              <a:buNone/>
            </a:pPr>
            <a:r>
              <a:rPr lang="en-US" sz="1850" dirty="0">
                <a:solidFill>
                  <a:srgbClr val="2C3249"/>
                </a:solidFill>
                <a:latin typeface="Kanit Light" pitchFamily="34" charset="0"/>
                <a:ea typeface="Kanit Light" pitchFamily="34" charset="-122"/>
                <a:cs typeface="Kanit Light" pitchFamily="34" charset="-120"/>
              </a:rPr>
              <a:t>Track Follow-ups</a:t>
            </a:r>
            <a:endParaRPr lang="en-US" sz="1850" dirty="0"/>
          </a:p>
        </p:txBody>
      </p:sp>
      <p:sp>
        <p:nvSpPr>
          <p:cNvPr id="12" name="Text 6"/>
          <p:cNvSpPr/>
          <p:nvPr/>
        </p:nvSpPr>
        <p:spPr>
          <a:xfrm>
            <a:off x="9928265" y="5202674"/>
            <a:ext cx="4030028" cy="307181"/>
          </a:xfrm>
          <a:prstGeom prst="rect">
            <a:avLst/>
          </a:prstGeom>
          <a:noFill/>
          <a:ln/>
        </p:spPr>
        <p:txBody>
          <a:bodyPr wrap="non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Ensure accountability for action items</a:t>
            </a:r>
            <a:endParaRPr lang="en-US" sz="1500" dirty="0"/>
          </a:p>
        </p:txBody>
      </p:sp>
      <p:pic>
        <p:nvPicPr>
          <p:cNvPr id="13" name="Image 4" descr="preencoded.png"/>
          <p:cNvPicPr>
            <a:picLocks noChangeAspect="1"/>
          </p:cNvPicPr>
          <p:nvPr/>
        </p:nvPicPr>
        <p:blipFill>
          <a:blip r:embed="rId7"/>
          <a:stretch>
            <a:fillRect/>
          </a:stretch>
        </p:blipFill>
        <p:spPr>
          <a:xfrm>
            <a:off x="4990148" y="1512332"/>
            <a:ext cx="4650105" cy="4650105"/>
          </a:xfrm>
          <a:prstGeom prst="rect">
            <a:avLst/>
          </a:prstGeom>
        </p:spPr>
      </p:pic>
      <p:pic>
        <p:nvPicPr>
          <p:cNvPr id="14" name="Image 5" descr="preencoded.png"/>
          <p:cNvPicPr>
            <a:picLocks noChangeAspect="1"/>
          </p:cNvPicPr>
          <p:nvPr/>
        </p:nvPicPr>
        <p:blipFill>
          <a:blip r:embed="rId8"/>
          <a:stretch>
            <a:fillRect/>
          </a:stretch>
        </p:blipFill>
        <p:spPr>
          <a:xfrm>
            <a:off x="8107323" y="4989314"/>
            <a:ext cx="287298" cy="359092"/>
          </a:xfrm>
          <a:prstGeom prst="rect">
            <a:avLst/>
          </a:prstGeom>
        </p:spPr>
      </p:pic>
      <p:sp>
        <p:nvSpPr>
          <p:cNvPr id="15" name="Text 7"/>
          <p:cNvSpPr/>
          <p:nvPr/>
        </p:nvSpPr>
        <p:spPr>
          <a:xfrm>
            <a:off x="2301597" y="4787503"/>
            <a:ext cx="2400538" cy="300038"/>
          </a:xfrm>
          <a:prstGeom prst="rect">
            <a:avLst/>
          </a:prstGeom>
          <a:noFill/>
          <a:ln/>
        </p:spPr>
        <p:txBody>
          <a:bodyPr wrap="none" lIns="0" tIns="0" rIns="0" bIns="0" rtlCol="0" anchor="t"/>
          <a:lstStyle/>
          <a:p>
            <a:pPr marL="0" indent="0" algn="r">
              <a:lnSpc>
                <a:spcPts val="2350"/>
              </a:lnSpc>
              <a:buNone/>
            </a:pPr>
            <a:r>
              <a:rPr lang="en-US" sz="1850" dirty="0">
                <a:solidFill>
                  <a:srgbClr val="2C3249"/>
                </a:solidFill>
                <a:latin typeface="Kanit Light" pitchFamily="34" charset="0"/>
                <a:ea typeface="Kanit Light" pitchFamily="34" charset="-122"/>
                <a:cs typeface="Kanit Light" pitchFamily="34" charset="-120"/>
              </a:rPr>
              <a:t>Adapt Approach</a:t>
            </a:r>
            <a:endParaRPr lang="en-US" sz="1850" dirty="0"/>
          </a:p>
        </p:txBody>
      </p:sp>
      <p:sp>
        <p:nvSpPr>
          <p:cNvPr id="16" name="Text 8"/>
          <p:cNvSpPr/>
          <p:nvPr/>
        </p:nvSpPr>
        <p:spPr>
          <a:xfrm>
            <a:off x="672108" y="5202674"/>
            <a:ext cx="4030028" cy="307181"/>
          </a:xfrm>
          <a:prstGeom prst="rect">
            <a:avLst/>
          </a:prstGeom>
          <a:noFill/>
          <a:ln/>
        </p:spPr>
        <p:txBody>
          <a:bodyPr wrap="none" lIns="0" tIns="0" rIns="0" bIns="0" rtlCol="0" anchor="t"/>
          <a:lstStyle/>
          <a:p>
            <a:pPr marL="0" indent="0" algn="r">
              <a:lnSpc>
                <a:spcPts val="2400"/>
              </a:lnSpc>
              <a:buNone/>
            </a:pPr>
            <a:r>
              <a:rPr lang="en-US" sz="1500" dirty="0">
                <a:solidFill>
                  <a:srgbClr val="2C3249"/>
                </a:solidFill>
                <a:latin typeface="Martel Sans" pitchFamily="34" charset="0"/>
                <a:ea typeface="Martel Sans" pitchFamily="34" charset="-122"/>
                <a:cs typeface="Martel Sans" pitchFamily="34" charset="-120"/>
              </a:rPr>
              <a:t>Refine based on stakeholder feedback</a:t>
            </a:r>
            <a:endParaRPr lang="en-US" sz="1500" dirty="0"/>
          </a:p>
        </p:txBody>
      </p:sp>
      <p:pic>
        <p:nvPicPr>
          <p:cNvPr id="17" name="Image 6" descr="preencoded.png"/>
          <p:cNvPicPr>
            <a:picLocks noChangeAspect="1"/>
          </p:cNvPicPr>
          <p:nvPr/>
        </p:nvPicPr>
        <p:blipFill>
          <a:blip r:embed="rId9"/>
          <a:stretch>
            <a:fillRect/>
          </a:stretch>
        </p:blipFill>
        <p:spPr>
          <a:xfrm>
            <a:off x="4990148" y="1512332"/>
            <a:ext cx="4650105" cy="4650105"/>
          </a:xfrm>
          <a:prstGeom prst="rect">
            <a:avLst/>
          </a:prstGeom>
        </p:spPr>
      </p:pic>
      <p:pic>
        <p:nvPicPr>
          <p:cNvPr id="18" name="Image 7" descr="preencoded.png"/>
          <p:cNvPicPr>
            <a:picLocks noChangeAspect="1"/>
          </p:cNvPicPr>
          <p:nvPr/>
        </p:nvPicPr>
        <p:blipFill>
          <a:blip r:embed="rId10"/>
          <a:stretch>
            <a:fillRect/>
          </a:stretch>
        </p:blipFill>
        <p:spPr>
          <a:xfrm>
            <a:off x="5839897" y="4593669"/>
            <a:ext cx="287298" cy="359092"/>
          </a:xfrm>
          <a:prstGeom prst="rect">
            <a:avLst/>
          </a:prstGeom>
        </p:spPr>
      </p:pic>
      <p:sp>
        <p:nvSpPr>
          <p:cNvPr id="19" name="Text 9"/>
          <p:cNvSpPr/>
          <p:nvPr/>
        </p:nvSpPr>
        <p:spPr>
          <a:xfrm>
            <a:off x="672108" y="6378416"/>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Consistency builds trust. When hedge fund stakeholders know they can rely on regular, accurate updates, they're less likely to micromanage your projects. This predictable communication pattern reduces their uncertainty and positions you as a dependable strategic partner.</a:t>
            </a:r>
            <a:endParaRPr lang="en-US" sz="1500" dirty="0"/>
          </a:p>
        </p:txBody>
      </p:sp>
      <p:sp>
        <p:nvSpPr>
          <p:cNvPr id="20" name="Text 10"/>
          <p:cNvSpPr/>
          <p:nvPr/>
        </p:nvSpPr>
        <p:spPr>
          <a:xfrm>
            <a:off x="672108" y="7208758"/>
            <a:ext cx="13286184" cy="614363"/>
          </a:xfrm>
          <a:prstGeom prst="rect">
            <a:avLst/>
          </a:prstGeom>
          <a:noFill/>
          <a:ln/>
        </p:spPr>
        <p:txBody>
          <a:bodyPr wrap="square" lIns="0" tIns="0" rIns="0" bIns="0" rtlCol="0" anchor="t"/>
          <a:lstStyle/>
          <a:p>
            <a:pPr marL="0" indent="0" algn="l">
              <a:lnSpc>
                <a:spcPts val="2400"/>
              </a:lnSpc>
              <a:buNone/>
            </a:pPr>
            <a:r>
              <a:rPr lang="en-US" sz="1500" dirty="0">
                <a:solidFill>
                  <a:srgbClr val="2C3249"/>
                </a:solidFill>
                <a:latin typeface="Martel Sans" pitchFamily="34" charset="0"/>
                <a:ea typeface="Martel Sans" pitchFamily="34" charset="-122"/>
                <a:cs typeface="Martel Sans" pitchFamily="34" charset="-120"/>
              </a:rPr>
              <a:t>Use a stakeholder management plan to document preferred communication methods, frequency, and content for each key stakeholder. Review and refine this plan quarterly as stakeholder needs evolve.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5685" y="562332"/>
            <a:ext cx="7701796" cy="639008"/>
          </a:xfrm>
          <a:prstGeom prst="rect">
            <a:avLst/>
          </a:prstGeom>
          <a:noFill/>
          <a:ln/>
        </p:spPr>
        <p:txBody>
          <a:bodyPr wrap="none" lIns="0" tIns="0" rIns="0" bIns="0" rtlCol="0" anchor="t"/>
          <a:lstStyle/>
          <a:p>
            <a:pPr marL="0" indent="0" algn="l">
              <a:lnSpc>
                <a:spcPts val="5000"/>
              </a:lnSpc>
              <a:buNone/>
            </a:pPr>
            <a:r>
              <a:rPr lang="en-US" sz="4000" dirty="0">
                <a:solidFill>
                  <a:srgbClr val="272D45"/>
                </a:solidFill>
                <a:latin typeface="Kanit Light" pitchFamily="34" charset="0"/>
                <a:ea typeface="Kanit Light" pitchFamily="34" charset="-122"/>
                <a:cs typeface="Kanit Light" pitchFamily="34" charset="-120"/>
              </a:rPr>
              <a:t>Speaking the Language of Finance</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Performance Metrics</a:t>
            </a:r>
            <a:endParaRPr lang="en-US" sz="2000" dirty="0"/>
          </a:p>
        </p:txBody>
      </p:sp>
      <p:sp>
        <p:nvSpPr>
          <p:cNvPr id="6" name="Text 2"/>
          <p:cNvSpPr/>
          <p:nvPr/>
        </p:nvSpPr>
        <p:spPr>
          <a:xfrm>
            <a:off x="5308640" y="2256711"/>
            <a:ext cx="3540204" cy="327065"/>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Sharpe ratios, alpha generation, VaR</a:t>
            </a:r>
            <a:endParaRPr lang="en-US" sz="1600" dirty="0"/>
          </a:p>
        </p:txBody>
      </p:sp>
      <p:sp>
        <p:nvSpPr>
          <p:cNvPr id="7" name="Shape 3"/>
          <p:cNvSpPr/>
          <p:nvPr/>
        </p:nvSpPr>
        <p:spPr>
          <a:xfrm>
            <a:off x="5155287" y="2804160"/>
            <a:ext cx="8708350" cy="11430"/>
          </a:xfrm>
          <a:prstGeom prst="roundRect">
            <a:avLst>
              <a:gd name="adj" fmla="val 751392"/>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Regulatory Framework</a:t>
            </a:r>
            <a:endParaRPr lang="en-US" sz="2000" dirty="0"/>
          </a:p>
        </p:txBody>
      </p:sp>
      <p:sp>
        <p:nvSpPr>
          <p:cNvPr id="11" name="Text 5"/>
          <p:cNvSpPr/>
          <p:nvPr/>
        </p:nvSpPr>
        <p:spPr>
          <a:xfrm>
            <a:off x="6397585" y="3485793"/>
            <a:ext cx="3821906" cy="327065"/>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MiFID II, Dodd-Frank, SEC requirements</a:t>
            </a:r>
            <a:endParaRPr lang="en-US" sz="1600" dirty="0"/>
          </a:p>
        </p:txBody>
      </p:sp>
      <p:sp>
        <p:nvSpPr>
          <p:cNvPr id="12" name="Shape 6"/>
          <p:cNvSpPr/>
          <p:nvPr/>
        </p:nvSpPr>
        <p:spPr>
          <a:xfrm>
            <a:off x="6244233" y="4033242"/>
            <a:ext cx="7619405" cy="11430"/>
          </a:xfrm>
          <a:prstGeom prst="roundRect">
            <a:avLst>
              <a:gd name="adj" fmla="val 751392"/>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Trading Terminology</a:t>
            </a:r>
            <a:endParaRPr lang="en-US" sz="2000" dirty="0"/>
          </a:p>
        </p:txBody>
      </p:sp>
      <p:sp>
        <p:nvSpPr>
          <p:cNvPr id="16" name="Text 8"/>
          <p:cNvSpPr/>
          <p:nvPr/>
        </p:nvSpPr>
        <p:spPr>
          <a:xfrm>
            <a:off x="7486531" y="4714875"/>
            <a:ext cx="4146947" cy="327065"/>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Order management, execution, settlement</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Project managers who learn the language of hedge funds position themselves as trusted insiders rather than outsiders. This specialized vocabulary demonstrates your understanding of what truly matters in the financial world and helps bridge the gap between technical teams and business stakeholders.</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Invest time to understand key financial concepts relevant to your projects. When presenting to senior stakeholders, seamlessly incorporate industry terminology to demonstrate your grasp of the business context and enhance your credibility as a strategic partner.</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4020" y="907971"/>
            <a:ext cx="10305931" cy="655439"/>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Demonstrating Project Value to Stakeholders</a:t>
            </a:r>
            <a:endParaRPr lang="en-US" sz="4100" dirty="0"/>
          </a:p>
        </p:txBody>
      </p:sp>
      <p:sp>
        <p:nvSpPr>
          <p:cNvPr id="3" name="Shape 1"/>
          <p:cNvSpPr/>
          <p:nvPr/>
        </p:nvSpPr>
        <p:spPr>
          <a:xfrm>
            <a:off x="734020" y="1877973"/>
            <a:ext cx="13162359" cy="3629263"/>
          </a:xfrm>
          <a:prstGeom prst="roundRect">
            <a:avLst>
              <a:gd name="adj" fmla="val 2427"/>
            </a:avLst>
          </a:prstGeom>
          <a:noFill/>
          <a:ln w="7620">
            <a:solidFill>
              <a:srgbClr val="000000">
                <a:alpha val="8000"/>
              </a:srgbClr>
            </a:solidFill>
            <a:prstDash val="solid"/>
          </a:ln>
        </p:spPr>
        <p:txBody>
          <a:bodyPr/>
          <a:lstStyle/>
          <a:p>
            <a:endParaRPr lang="en-US"/>
          </a:p>
        </p:txBody>
      </p:sp>
      <p:sp>
        <p:nvSpPr>
          <p:cNvPr id="4" name="Shape 2"/>
          <p:cNvSpPr/>
          <p:nvPr/>
        </p:nvSpPr>
        <p:spPr>
          <a:xfrm>
            <a:off x="741640" y="1885593"/>
            <a:ext cx="13145691" cy="602337"/>
          </a:xfrm>
          <a:prstGeom prst="rect">
            <a:avLst/>
          </a:prstGeom>
          <a:solidFill>
            <a:srgbClr val="FFFFFF">
              <a:alpha val="4000"/>
            </a:srgbClr>
          </a:solidFill>
          <a:ln/>
        </p:spPr>
        <p:txBody>
          <a:bodyPr/>
          <a:lstStyle/>
          <a:p>
            <a:endParaRPr lang="en-US"/>
          </a:p>
        </p:txBody>
      </p:sp>
      <p:sp>
        <p:nvSpPr>
          <p:cNvPr id="5" name="Text 3"/>
          <p:cNvSpPr/>
          <p:nvPr/>
        </p:nvSpPr>
        <p:spPr>
          <a:xfrm>
            <a:off x="952857" y="2018943"/>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Stakeholder Group</a:t>
            </a:r>
            <a:endParaRPr lang="en-US" sz="1650" dirty="0"/>
          </a:p>
        </p:txBody>
      </p:sp>
      <p:sp>
        <p:nvSpPr>
          <p:cNvPr id="6" name="Text 4"/>
          <p:cNvSpPr/>
          <p:nvPr/>
        </p:nvSpPr>
        <p:spPr>
          <a:xfrm>
            <a:off x="5338048" y="2018943"/>
            <a:ext cx="395442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Key Value Metrics</a:t>
            </a:r>
            <a:endParaRPr lang="en-US" sz="1650" dirty="0"/>
          </a:p>
        </p:txBody>
      </p:sp>
      <p:sp>
        <p:nvSpPr>
          <p:cNvPr id="7" name="Text 5"/>
          <p:cNvSpPr/>
          <p:nvPr/>
        </p:nvSpPr>
        <p:spPr>
          <a:xfrm>
            <a:off x="9719429" y="2018943"/>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Communication Focus</a:t>
            </a:r>
            <a:endParaRPr lang="en-US" sz="1650" dirty="0"/>
          </a:p>
        </p:txBody>
      </p:sp>
      <p:sp>
        <p:nvSpPr>
          <p:cNvPr id="8" name="Shape 6"/>
          <p:cNvSpPr/>
          <p:nvPr/>
        </p:nvSpPr>
        <p:spPr>
          <a:xfrm>
            <a:off x="741640" y="2487930"/>
            <a:ext cx="13145691" cy="602337"/>
          </a:xfrm>
          <a:prstGeom prst="rect">
            <a:avLst/>
          </a:prstGeom>
          <a:solidFill>
            <a:srgbClr val="000000">
              <a:alpha val="4000"/>
            </a:srgbClr>
          </a:solidFill>
          <a:ln/>
        </p:spPr>
        <p:txBody>
          <a:bodyPr/>
          <a:lstStyle/>
          <a:p>
            <a:endParaRPr lang="en-US"/>
          </a:p>
        </p:txBody>
      </p:sp>
      <p:sp>
        <p:nvSpPr>
          <p:cNvPr id="9" name="Text 7"/>
          <p:cNvSpPr/>
          <p:nvPr/>
        </p:nvSpPr>
        <p:spPr>
          <a:xfrm>
            <a:off x="952857" y="2621280"/>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Portfolio Managers</a:t>
            </a:r>
            <a:endParaRPr lang="en-US" sz="1650" dirty="0"/>
          </a:p>
        </p:txBody>
      </p:sp>
      <p:sp>
        <p:nvSpPr>
          <p:cNvPr id="10" name="Text 8"/>
          <p:cNvSpPr/>
          <p:nvPr/>
        </p:nvSpPr>
        <p:spPr>
          <a:xfrm>
            <a:off x="5338048" y="2621280"/>
            <a:ext cx="395442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Alpha generation, faster analysis</a:t>
            </a:r>
            <a:endParaRPr lang="en-US" sz="1650" dirty="0"/>
          </a:p>
        </p:txBody>
      </p:sp>
      <p:sp>
        <p:nvSpPr>
          <p:cNvPr id="11" name="Text 9"/>
          <p:cNvSpPr/>
          <p:nvPr/>
        </p:nvSpPr>
        <p:spPr>
          <a:xfrm>
            <a:off x="9719429" y="2621280"/>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Performance enhancement</a:t>
            </a:r>
            <a:endParaRPr lang="en-US" sz="1650" dirty="0"/>
          </a:p>
        </p:txBody>
      </p:sp>
      <p:sp>
        <p:nvSpPr>
          <p:cNvPr id="12" name="Shape 10"/>
          <p:cNvSpPr/>
          <p:nvPr/>
        </p:nvSpPr>
        <p:spPr>
          <a:xfrm>
            <a:off x="741640" y="3090267"/>
            <a:ext cx="13145691" cy="602337"/>
          </a:xfrm>
          <a:prstGeom prst="rect">
            <a:avLst/>
          </a:prstGeom>
          <a:solidFill>
            <a:srgbClr val="FFFFFF">
              <a:alpha val="4000"/>
            </a:srgbClr>
          </a:solidFill>
          <a:ln/>
        </p:spPr>
        <p:txBody>
          <a:bodyPr/>
          <a:lstStyle/>
          <a:p>
            <a:endParaRPr lang="en-US"/>
          </a:p>
        </p:txBody>
      </p:sp>
      <p:sp>
        <p:nvSpPr>
          <p:cNvPr id="13" name="Text 11"/>
          <p:cNvSpPr/>
          <p:nvPr/>
        </p:nvSpPr>
        <p:spPr>
          <a:xfrm>
            <a:off x="952857" y="3223617"/>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Traders</a:t>
            </a:r>
            <a:endParaRPr lang="en-US" sz="1650" dirty="0"/>
          </a:p>
        </p:txBody>
      </p:sp>
      <p:sp>
        <p:nvSpPr>
          <p:cNvPr id="14" name="Text 12"/>
          <p:cNvSpPr/>
          <p:nvPr/>
        </p:nvSpPr>
        <p:spPr>
          <a:xfrm>
            <a:off x="5338048" y="3223617"/>
            <a:ext cx="395442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Execution speed, system uptime</a:t>
            </a:r>
            <a:endParaRPr lang="en-US" sz="1650" dirty="0"/>
          </a:p>
        </p:txBody>
      </p:sp>
      <p:sp>
        <p:nvSpPr>
          <p:cNvPr id="15" name="Text 13"/>
          <p:cNvSpPr/>
          <p:nvPr/>
        </p:nvSpPr>
        <p:spPr>
          <a:xfrm>
            <a:off x="9719429" y="3223617"/>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Operational efficiency</a:t>
            </a:r>
            <a:endParaRPr lang="en-US" sz="1650" dirty="0"/>
          </a:p>
        </p:txBody>
      </p:sp>
      <p:sp>
        <p:nvSpPr>
          <p:cNvPr id="16" name="Shape 14"/>
          <p:cNvSpPr/>
          <p:nvPr/>
        </p:nvSpPr>
        <p:spPr>
          <a:xfrm>
            <a:off x="741640" y="3692604"/>
            <a:ext cx="13145691" cy="602337"/>
          </a:xfrm>
          <a:prstGeom prst="rect">
            <a:avLst/>
          </a:prstGeom>
          <a:solidFill>
            <a:srgbClr val="000000">
              <a:alpha val="4000"/>
            </a:srgbClr>
          </a:solidFill>
          <a:ln/>
        </p:spPr>
        <p:txBody>
          <a:bodyPr/>
          <a:lstStyle/>
          <a:p>
            <a:endParaRPr lang="en-US"/>
          </a:p>
        </p:txBody>
      </p:sp>
      <p:sp>
        <p:nvSpPr>
          <p:cNvPr id="17" name="Text 15"/>
          <p:cNvSpPr/>
          <p:nvPr/>
        </p:nvSpPr>
        <p:spPr>
          <a:xfrm>
            <a:off x="952857" y="3825954"/>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Compliance</a:t>
            </a:r>
            <a:endParaRPr lang="en-US" sz="1650" dirty="0"/>
          </a:p>
        </p:txBody>
      </p:sp>
      <p:sp>
        <p:nvSpPr>
          <p:cNvPr id="18" name="Text 16"/>
          <p:cNvSpPr/>
          <p:nvPr/>
        </p:nvSpPr>
        <p:spPr>
          <a:xfrm>
            <a:off x="5338048" y="3825954"/>
            <a:ext cx="395442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Regulatory adherence, audit trails</a:t>
            </a:r>
            <a:endParaRPr lang="en-US" sz="1650" dirty="0"/>
          </a:p>
        </p:txBody>
      </p:sp>
      <p:sp>
        <p:nvSpPr>
          <p:cNvPr id="19" name="Text 17"/>
          <p:cNvSpPr/>
          <p:nvPr/>
        </p:nvSpPr>
        <p:spPr>
          <a:xfrm>
            <a:off x="9719429" y="3825954"/>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Risk reduction</a:t>
            </a:r>
            <a:endParaRPr lang="en-US" sz="1650" dirty="0"/>
          </a:p>
        </p:txBody>
      </p:sp>
      <p:sp>
        <p:nvSpPr>
          <p:cNvPr id="20" name="Shape 18"/>
          <p:cNvSpPr/>
          <p:nvPr/>
        </p:nvSpPr>
        <p:spPr>
          <a:xfrm>
            <a:off x="741640" y="4294942"/>
            <a:ext cx="13145691" cy="602337"/>
          </a:xfrm>
          <a:prstGeom prst="rect">
            <a:avLst/>
          </a:prstGeom>
          <a:solidFill>
            <a:srgbClr val="FFFFFF">
              <a:alpha val="4000"/>
            </a:srgbClr>
          </a:solidFill>
          <a:ln/>
        </p:spPr>
        <p:txBody>
          <a:bodyPr/>
          <a:lstStyle/>
          <a:p>
            <a:endParaRPr lang="en-US"/>
          </a:p>
        </p:txBody>
      </p:sp>
      <p:sp>
        <p:nvSpPr>
          <p:cNvPr id="21" name="Text 19"/>
          <p:cNvSpPr/>
          <p:nvPr/>
        </p:nvSpPr>
        <p:spPr>
          <a:xfrm>
            <a:off x="952857" y="4428292"/>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Technology Executives</a:t>
            </a:r>
            <a:endParaRPr lang="en-US" sz="1650" dirty="0"/>
          </a:p>
        </p:txBody>
      </p:sp>
      <p:sp>
        <p:nvSpPr>
          <p:cNvPr id="22" name="Text 20"/>
          <p:cNvSpPr/>
          <p:nvPr/>
        </p:nvSpPr>
        <p:spPr>
          <a:xfrm>
            <a:off x="5338048" y="4428292"/>
            <a:ext cx="395442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System integration, scalability</a:t>
            </a:r>
            <a:endParaRPr lang="en-US" sz="1650" dirty="0"/>
          </a:p>
        </p:txBody>
      </p:sp>
      <p:sp>
        <p:nvSpPr>
          <p:cNvPr id="23" name="Text 21"/>
          <p:cNvSpPr/>
          <p:nvPr/>
        </p:nvSpPr>
        <p:spPr>
          <a:xfrm>
            <a:off x="9719429" y="4428292"/>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Technical architecture</a:t>
            </a:r>
            <a:endParaRPr lang="en-US" sz="1650" dirty="0"/>
          </a:p>
        </p:txBody>
      </p:sp>
      <p:sp>
        <p:nvSpPr>
          <p:cNvPr id="24" name="Shape 22"/>
          <p:cNvSpPr/>
          <p:nvPr/>
        </p:nvSpPr>
        <p:spPr>
          <a:xfrm>
            <a:off x="741640" y="4897279"/>
            <a:ext cx="13145691" cy="602337"/>
          </a:xfrm>
          <a:prstGeom prst="rect">
            <a:avLst/>
          </a:prstGeom>
          <a:solidFill>
            <a:srgbClr val="000000">
              <a:alpha val="4000"/>
            </a:srgbClr>
          </a:solidFill>
          <a:ln/>
        </p:spPr>
        <p:txBody>
          <a:bodyPr/>
          <a:lstStyle/>
          <a:p>
            <a:endParaRPr lang="en-US"/>
          </a:p>
        </p:txBody>
      </p:sp>
      <p:sp>
        <p:nvSpPr>
          <p:cNvPr id="25" name="Text 23"/>
          <p:cNvSpPr/>
          <p:nvPr/>
        </p:nvSpPr>
        <p:spPr>
          <a:xfrm>
            <a:off x="952857" y="5030629"/>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Investor Relations</a:t>
            </a:r>
            <a:endParaRPr lang="en-US" sz="1650" dirty="0"/>
          </a:p>
        </p:txBody>
      </p:sp>
      <p:sp>
        <p:nvSpPr>
          <p:cNvPr id="26" name="Text 24"/>
          <p:cNvSpPr/>
          <p:nvPr/>
        </p:nvSpPr>
        <p:spPr>
          <a:xfrm>
            <a:off x="5338048" y="5030629"/>
            <a:ext cx="395442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Reporting accuracy, transparency</a:t>
            </a:r>
            <a:endParaRPr lang="en-US" sz="1650" dirty="0"/>
          </a:p>
        </p:txBody>
      </p:sp>
      <p:sp>
        <p:nvSpPr>
          <p:cNvPr id="27" name="Text 25"/>
          <p:cNvSpPr/>
          <p:nvPr/>
        </p:nvSpPr>
        <p:spPr>
          <a:xfrm>
            <a:off x="9719429" y="5030629"/>
            <a:ext cx="3958233" cy="335637"/>
          </a:xfrm>
          <a:prstGeom prst="rect">
            <a:avLst/>
          </a:prstGeom>
          <a:noFill/>
          <a:ln/>
        </p:spPr>
        <p:txBody>
          <a:bodyPr wrap="non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Client confidence</a:t>
            </a:r>
            <a:endParaRPr lang="en-US" sz="1650" dirty="0"/>
          </a:p>
        </p:txBody>
      </p:sp>
      <p:sp>
        <p:nvSpPr>
          <p:cNvPr id="28" name="Text 26"/>
          <p:cNvSpPr/>
          <p:nvPr/>
        </p:nvSpPr>
        <p:spPr>
          <a:xfrm>
            <a:off x="734020" y="5743099"/>
            <a:ext cx="13162359" cy="671274"/>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Different stakeholders evaluate project success through different lenses. By mapping your communication to these specific value metrics, you ensure that each stakeholder understands how your project delivers value in their particular area of concern.</a:t>
            </a:r>
            <a:endParaRPr lang="en-US" sz="1650" dirty="0"/>
          </a:p>
        </p:txBody>
      </p:sp>
      <p:sp>
        <p:nvSpPr>
          <p:cNvPr id="29" name="Text 27"/>
          <p:cNvSpPr/>
          <p:nvPr/>
        </p:nvSpPr>
        <p:spPr>
          <a:xfrm>
            <a:off x="734020" y="6650236"/>
            <a:ext cx="13162359" cy="671274"/>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Remember that hedge fund stakeholders are constantly evaluating where to allocate their attention and resources. Projects that clearly demonstrate value aligned with business priorities receive more support and encounter fewer obstacles.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1605</Words>
  <Application>Microsoft Office PowerPoint</Application>
  <PresentationFormat>Custom</PresentationFormat>
  <Paragraphs>206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Kanit Light</vt:lpstr>
      <vt:lpstr>Martel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2025-04-22T17:56:30Z</dcterms:created>
  <dcterms:modified xsi:type="dcterms:W3CDTF">2026-06-02T21:14:09Z</dcterms:modified>
</cp:coreProperties>
</file>