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68" r:id="rId14"/>
  </p:sldIdLst>
  <p:sldSz cx="14630400" cy="8229600"/>
  <p:notesSz cx="8229600" cy="14630400"/>
  <p:embeddedFontLst>
    <p:embeddedFont>
      <p:font typeface="Alexandria" panose="020B0604020202020204" charset="-78"/>
      <p:regular r:id="rId16"/>
    </p:embeddedFont>
    <p:embeddedFont>
      <p:font typeface="Nobile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7" d="100"/>
          <a:sy n="87" d="100"/>
        </p:scale>
        <p:origin x="78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460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423035"/>
            <a:ext cx="677025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The Agile Waterfall Paradox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93790" y="2122408"/>
            <a:ext cx="5738932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How to Deliver Predictability with Adaptability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793790" y="2730222"/>
            <a:ext cx="93852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Project managers today face a fundamental challenge: delivering predictable outcomes in an unpredictable world. Executives demand clarity and control, while markets demand flexibility and speed. This presentation explores how to master both.</a:t>
            </a:r>
            <a:endParaRPr lang="en-US" sz="15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3906083"/>
            <a:ext cx="9385221" cy="17246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93790" y="5853946"/>
            <a:ext cx="93852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#ManagingProjectsTheAgileWay #HybridProjectManagement #AgileLeadership #WaterfallToAgile #ProjectGovernance #BusinessAgility #PMO #ChangeManagement #ContinuousImprovement #ProjectLeadership</a:t>
            </a:r>
            <a:endParaRPr lang="en-US" sz="15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124039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471380"/>
            <a:ext cx="11065788" cy="496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Principle #6: Communicate the Balance to Stakeholders</a:t>
            </a:r>
            <a:endParaRPr lang="en-US" sz="3100" dirty="0"/>
          </a:p>
        </p:txBody>
      </p:sp>
      <p:sp>
        <p:nvSpPr>
          <p:cNvPr id="4" name="Text 1"/>
          <p:cNvSpPr/>
          <p:nvPr/>
        </p:nvSpPr>
        <p:spPr>
          <a:xfrm>
            <a:off x="793790" y="3265170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Your stakeholders may equate adaptability with risk — so be transparent about how the hybrid approach protects predictability </a:t>
            </a:r>
            <a:r>
              <a:rPr lang="en-US" sz="155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while</a:t>
            </a: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embracing flexibility. This language builds confidence that agility isn't chaos — it's </a:t>
            </a:r>
            <a:r>
              <a:rPr lang="en-US" sz="15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controlled responsiveness</a:t>
            </a: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15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4123492"/>
            <a:ext cx="4215289" cy="20168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992148" y="432185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Frame It Positively</a:t>
            </a:r>
            <a:endParaRPr lang="en-US" sz="1950" dirty="0"/>
          </a:p>
        </p:txBody>
      </p:sp>
      <p:sp>
        <p:nvSpPr>
          <p:cNvPr id="7" name="Text 3"/>
          <p:cNvSpPr/>
          <p:nvPr/>
        </p:nvSpPr>
        <p:spPr>
          <a:xfrm>
            <a:off x="992148" y="4751070"/>
            <a:ext cx="3818573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"We're maintaining milestone targets, but validating value earlier to ensure we're building the right thing."</a:t>
            </a:r>
            <a:endParaRPr lang="en-US" sz="15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7437" y="4123492"/>
            <a:ext cx="4215408" cy="201680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5405795" y="4321850"/>
            <a:ext cx="3300532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Emphasize Risk Reduction</a:t>
            </a:r>
            <a:endParaRPr lang="en-US" sz="1950" dirty="0"/>
          </a:p>
        </p:txBody>
      </p:sp>
      <p:sp>
        <p:nvSpPr>
          <p:cNvPr id="10" name="Text 5"/>
          <p:cNvSpPr/>
          <p:nvPr/>
        </p:nvSpPr>
        <p:spPr>
          <a:xfrm>
            <a:off x="5405795" y="4751070"/>
            <a:ext cx="3818692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"We're adjusting our approach based on real-time feedback to avoid costly rework down the line."</a:t>
            </a:r>
            <a:endParaRPr lang="en-US" sz="15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1203" y="4123492"/>
            <a:ext cx="4215289" cy="201680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819561" y="4321850"/>
            <a:ext cx="3357086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Highlight Proactive Control</a:t>
            </a:r>
            <a:endParaRPr lang="en-US" sz="1950" dirty="0"/>
          </a:p>
        </p:txBody>
      </p:sp>
      <p:sp>
        <p:nvSpPr>
          <p:cNvPr id="13" name="Text 7"/>
          <p:cNvSpPr/>
          <p:nvPr/>
        </p:nvSpPr>
        <p:spPr>
          <a:xfrm>
            <a:off x="9819561" y="4751070"/>
            <a:ext cx="3818573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"We're managing change proactively through structured processes, not reacting to surprises."</a:t>
            </a:r>
            <a:endParaRPr lang="en-US" sz="1550" dirty="0"/>
          </a:p>
        </p:txBody>
      </p:sp>
      <p:sp>
        <p:nvSpPr>
          <p:cNvPr id="14" name="Text 8"/>
          <p:cNvSpPr/>
          <p:nvPr/>
        </p:nvSpPr>
        <p:spPr>
          <a:xfrm>
            <a:off x="793790" y="6363533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The key is helping stakeholders understand that flexibility within a framework is actually </a:t>
            </a:r>
            <a:r>
              <a:rPr lang="en-US" sz="155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more</a:t>
            </a: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predictable than rigid adherence to outdated plans. You're not introducing chaos — you're preventing it.</a:t>
            </a:r>
            <a:endParaRPr lang="en-US" sz="15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757863"/>
            <a:ext cx="788658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The Harmonized Delivery Model</a:t>
            </a:r>
            <a:endParaRPr lang="en-US" sz="39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512" y="2932822"/>
            <a:ext cx="6857379" cy="366224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95704" y="4544209"/>
            <a:ext cx="2412940" cy="4394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Waterfall Strengths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5637554" y="4654077"/>
            <a:ext cx="1687562" cy="2197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Agile Strengths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3552458" y="4544209"/>
            <a:ext cx="1687562" cy="4394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Harmonized Benefits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8571836" y="3135072"/>
            <a:ext cx="5364278" cy="19712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The Agile Waterfall paradox isn't about mixing two methodologies — it's about harmonizing their strengths. Waterfall gives you </a:t>
            </a:r>
            <a:r>
              <a:rPr lang="en-US" sz="15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discipline</a:t>
            </a: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; Agile gives you </a:t>
            </a:r>
            <a:r>
              <a:rPr lang="en-US" sz="15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resilience</a:t>
            </a: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 Together, they form a delivery model that thrives amid uncertainty.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8569838" y="5028054"/>
            <a:ext cx="5366276" cy="16662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This harmonized approach creates a sustainable middle ground where structure enables rather than constrains, and flexibility operates within clear boundaries rather than creating chaos.</a:t>
            </a:r>
            <a:endParaRPr lang="en-US" sz="1550" dirty="0"/>
          </a:p>
        </p:txBody>
      </p:sp>
      <p:pic>
        <p:nvPicPr>
          <p:cNvPr id="10" name="Image 0" descr="preencoded.png">
            <a:extLst>
              <a:ext uri="{FF2B5EF4-FFF2-40B4-BE49-F238E27FC236}">
                <a16:creationId xmlns:a16="http://schemas.microsoft.com/office/drawing/2014/main" id="{2E177931-D9E1-ED3E-714C-AB082D5992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630400" cy="119610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629549"/>
            <a:ext cx="841748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Key Takeaways for Project Leaders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793790" y="2944118"/>
            <a:ext cx="4215289" cy="2099191"/>
          </a:xfrm>
          <a:prstGeom prst="roundRect">
            <a:avLst>
              <a:gd name="adj" fmla="val 5227"/>
            </a:avLst>
          </a:prstGeom>
          <a:solidFill>
            <a:srgbClr val="F9F9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793790" y="2921258"/>
            <a:ext cx="4215289" cy="91440"/>
          </a:xfrm>
          <a:prstGeom prst="roundRect">
            <a:avLst>
              <a:gd name="adj" fmla="val 91163"/>
            </a:avLst>
          </a:prstGeom>
          <a:solidFill>
            <a:srgbClr val="1B54D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603778" y="2646462"/>
            <a:ext cx="595313" cy="595313"/>
          </a:xfrm>
          <a:prstGeom prst="roundRect">
            <a:avLst>
              <a:gd name="adj" fmla="val 153600"/>
            </a:avLst>
          </a:prstGeom>
          <a:solidFill>
            <a:srgbClr val="1B54D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2782372" y="2795290"/>
            <a:ext cx="238125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1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1015008" y="3440251"/>
            <a:ext cx="3156942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Reframe the Relationship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1015008" y="3869472"/>
            <a:ext cx="3772853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See predictability and adaptability as complementary forces, not opposing choices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5207437" y="2944118"/>
            <a:ext cx="4215408" cy="2099191"/>
          </a:xfrm>
          <a:prstGeom prst="roundRect">
            <a:avLst>
              <a:gd name="adj" fmla="val 5227"/>
            </a:avLst>
          </a:prstGeom>
          <a:solidFill>
            <a:srgbClr val="F9F9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5207437" y="2921258"/>
            <a:ext cx="4215408" cy="91440"/>
          </a:xfrm>
          <a:prstGeom prst="roundRect">
            <a:avLst>
              <a:gd name="adj" fmla="val 91163"/>
            </a:avLst>
          </a:prstGeom>
          <a:solidFill>
            <a:srgbClr val="1B54D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7017425" y="2646462"/>
            <a:ext cx="595313" cy="595313"/>
          </a:xfrm>
          <a:prstGeom prst="roundRect">
            <a:avLst>
              <a:gd name="adj" fmla="val 153600"/>
            </a:avLst>
          </a:prstGeom>
          <a:solidFill>
            <a:srgbClr val="1B54D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7196018" y="2795290"/>
            <a:ext cx="238125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2</a:t>
            </a:r>
            <a:endParaRPr lang="en-US" sz="1850" dirty="0"/>
          </a:p>
        </p:txBody>
      </p:sp>
      <p:sp>
        <p:nvSpPr>
          <p:cNvPr id="13" name="Text 11"/>
          <p:cNvSpPr/>
          <p:nvPr/>
        </p:nvSpPr>
        <p:spPr>
          <a:xfrm>
            <a:off x="5428655" y="3440251"/>
            <a:ext cx="262568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Build the Foundation</a:t>
            </a:r>
            <a:endParaRPr lang="en-US" sz="1950" dirty="0"/>
          </a:p>
        </p:txBody>
      </p:sp>
      <p:sp>
        <p:nvSpPr>
          <p:cNvPr id="14" name="Text 12"/>
          <p:cNvSpPr/>
          <p:nvPr/>
        </p:nvSpPr>
        <p:spPr>
          <a:xfrm>
            <a:off x="5428655" y="3869472"/>
            <a:ext cx="3772972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Establish strong governance as the backbone that enables controlled flexibility</a:t>
            </a:r>
            <a:endParaRPr lang="en-US" sz="1550" dirty="0"/>
          </a:p>
        </p:txBody>
      </p:sp>
      <p:sp>
        <p:nvSpPr>
          <p:cNvPr id="15" name="Shape 13"/>
          <p:cNvSpPr/>
          <p:nvPr/>
        </p:nvSpPr>
        <p:spPr>
          <a:xfrm>
            <a:off x="9621203" y="2944118"/>
            <a:ext cx="4215289" cy="2099191"/>
          </a:xfrm>
          <a:prstGeom prst="roundRect">
            <a:avLst>
              <a:gd name="adj" fmla="val 5227"/>
            </a:avLst>
          </a:prstGeom>
          <a:solidFill>
            <a:srgbClr val="F9F9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9621203" y="2921258"/>
            <a:ext cx="4215289" cy="91440"/>
          </a:xfrm>
          <a:prstGeom prst="roundRect">
            <a:avLst>
              <a:gd name="adj" fmla="val 91163"/>
            </a:avLst>
          </a:prstGeom>
          <a:solidFill>
            <a:srgbClr val="1B54D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11431191" y="2646462"/>
            <a:ext cx="595313" cy="595313"/>
          </a:xfrm>
          <a:prstGeom prst="roundRect">
            <a:avLst>
              <a:gd name="adj" fmla="val 153600"/>
            </a:avLst>
          </a:prstGeom>
          <a:solidFill>
            <a:srgbClr val="1B54D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11609784" y="2795290"/>
            <a:ext cx="238125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3</a:t>
            </a:r>
            <a:endParaRPr lang="en-US" sz="1850" dirty="0"/>
          </a:p>
        </p:txBody>
      </p:sp>
      <p:sp>
        <p:nvSpPr>
          <p:cNvPr id="19" name="Text 17"/>
          <p:cNvSpPr/>
          <p:nvPr/>
        </p:nvSpPr>
        <p:spPr>
          <a:xfrm>
            <a:off x="9842421" y="3440251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Trust Your Teams</a:t>
            </a:r>
            <a:endParaRPr lang="en-US" sz="1950" dirty="0"/>
          </a:p>
        </p:txBody>
      </p:sp>
      <p:sp>
        <p:nvSpPr>
          <p:cNvPr id="20" name="Text 18"/>
          <p:cNvSpPr/>
          <p:nvPr/>
        </p:nvSpPr>
        <p:spPr>
          <a:xfrm>
            <a:off x="9842421" y="3869472"/>
            <a:ext cx="3772853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Empower people to make decisions and respond quickly within clear boundaries</a:t>
            </a:r>
            <a:endParaRPr lang="en-US" sz="1550" dirty="0"/>
          </a:p>
        </p:txBody>
      </p:sp>
      <p:sp>
        <p:nvSpPr>
          <p:cNvPr id="21" name="Shape 19"/>
          <p:cNvSpPr/>
          <p:nvPr/>
        </p:nvSpPr>
        <p:spPr>
          <a:xfrm>
            <a:off x="793790" y="5539323"/>
            <a:ext cx="4215289" cy="2099191"/>
          </a:xfrm>
          <a:prstGeom prst="roundRect">
            <a:avLst>
              <a:gd name="adj" fmla="val 5227"/>
            </a:avLst>
          </a:prstGeom>
          <a:solidFill>
            <a:srgbClr val="F9F9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793790" y="5516463"/>
            <a:ext cx="4215289" cy="91440"/>
          </a:xfrm>
          <a:prstGeom prst="roundRect">
            <a:avLst>
              <a:gd name="adj" fmla="val 91163"/>
            </a:avLst>
          </a:prstGeom>
          <a:solidFill>
            <a:srgbClr val="1B54D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2603778" y="5241667"/>
            <a:ext cx="595313" cy="595313"/>
          </a:xfrm>
          <a:prstGeom prst="roundRect">
            <a:avLst>
              <a:gd name="adj" fmla="val 153600"/>
            </a:avLst>
          </a:prstGeom>
          <a:solidFill>
            <a:srgbClr val="1B54D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2782372" y="5390495"/>
            <a:ext cx="238125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4</a:t>
            </a:r>
            <a:endParaRPr lang="en-US" sz="1850" dirty="0"/>
          </a:p>
        </p:txBody>
      </p:sp>
      <p:sp>
        <p:nvSpPr>
          <p:cNvPr id="25" name="Text 23"/>
          <p:cNvSpPr/>
          <p:nvPr/>
        </p:nvSpPr>
        <p:spPr>
          <a:xfrm>
            <a:off x="1015008" y="603545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Normalize Change</a:t>
            </a:r>
            <a:endParaRPr lang="en-US" sz="1950" dirty="0"/>
          </a:p>
        </p:txBody>
      </p:sp>
      <p:sp>
        <p:nvSpPr>
          <p:cNvPr id="26" name="Text 24"/>
          <p:cNvSpPr/>
          <p:nvPr/>
        </p:nvSpPr>
        <p:spPr>
          <a:xfrm>
            <a:off x="1015008" y="6464677"/>
            <a:ext cx="3772853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Build flexibility into your baseline plan rather than treating change as failure</a:t>
            </a:r>
            <a:endParaRPr lang="en-US" sz="1550" dirty="0"/>
          </a:p>
        </p:txBody>
      </p:sp>
      <p:sp>
        <p:nvSpPr>
          <p:cNvPr id="27" name="Shape 25"/>
          <p:cNvSpPr/>
          <p:nvPr/>
        </p:nvSpPr>
        <p:spPr>
          <a:xfrm>
            <a:off x="5207437" y="5539323"/>
            <a:ext cx="4215408" cy="2099191"/>
          </a:xfrm>
          <a:prstGeom prst="roundRect">
            <a:avLst>
              <a:gd name="adj" fmla="val 5227"/>
            </a:avLst>
          </a:prstGeom>
          <a:solidFill>
            <a:srgbClr val="F9F9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5207437" y="5516463"/>
            <a:ext cx="4215408" cy="91440"/>
          </a:xfrm>
          <a:prstGeom prst="roundRect">
            <a:avLst>
              <a:gd name="adj" fmla="val 91163"/>
            </a:avLst>
          </a:prstGeom>
          <a:solidFill>
            <a:srgbClr val="1B54D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7017425" y="5241667"/>
            <a:ext cx="595313" cy="595313"/>
          </a:xfrm>
          <a:prstGeom prst="roundRect">
            <a:avLst>
              <a:gd name="adj" fmla="val 153600"/>
            </a:avLst>
          </a:prstGeom>
          <a:solidFill>
            <a:srgbClr val="1B54D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7196018" y="5390495"/>
            <a:ext cx="238125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5</a:t>
            </a:r>
            <a:endParaRPr lang="en-US" sz="1850" dirty="0"/>
          </a:p>
        </p:txBody>
      </p:sp>
      <p:sp>
        <p:nvSpPr>
          <p:cNvPr id="31" name="Text 29"/>
          <p:cNvSpPr/>
          <p:nvPr/>
        </p:nvSpPr>
        <p:spPr>
          <a:xfrm>
            <a:off x="5428655" y="6035457"/>
            <a:ext cx="2795111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Measure What Matters</a:t>
            </a:r>
            <a:endParaRPr lang="en-US" sz="1950" dirty="0"/>
          </a:p>
        </p:txBody>
      </p:sp>
      <p:sp>
        <p:nvSpPr>
          <p:cNvPr id="32" name="Text 30"/>
          <p:cNvSpPr/>
          <p:nvPr/>
        </p:nvSpPr>
        <p:spPr>
          <a:xfrm>
            <a:off x="5428655" y="6464677"/>
            <a:ext cx="3772972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Track value delivered, not just work completed, to ensure meaningful progress</a:t>
            </a:r>
            <a:endParaRPr lang="en-US" sz="1550" dirty="0"/>
          </a:p>
        </p:txBody>
      </p:sp>
      <p:sp>
        <p:nvSpPr>
          <p:cNvPr id="33" name="Shape 31"/>
          <p:cNvSpPr/>
          <p:nvPr/>
        </p:nvSpPr>
        <p:spPr>
          <a:xfrm>
            <a:off x="9621203" y="5539323"/>
            <a:ext cx="4215289" cy="2099191"/>
          </a:xfrm>
          <a:prstGeom prst="roundRect">
            <a:avLst>
              <a:gd name="adj" fmla="val 5227"/>
            </a:avLst>
          </a:prstGeom>
          <a:solidFill>
            <a:srgbClr val="F9F9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Shape 32"/>
          <p:cNvSpPr/>
          <p:nvPr/>
        </p:nvSpPr>
        <p:spPr>
          <a:xfrm>
            <a:off x="9621203" y="5516463"/>
            <a:ext cx="4215289" cy="91440"/>
          </a:xfrm>
          <a:prstGeom prst="roundRect">
            <a:avLst>
              <a:gd name="adj" fmla="val 91163"/>
            </a:avLst>
          </a:prstGeom>
          <a:solidFill>
            <a:srgbClr val="1B54D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11431191" y="5241667"/>
            <a:ext cx="595313" cy="595313"/>
          </a:xfrm>
          <a:prstGeom prst="roundRect">
            <a:avLst>
              <a:gd name="adj" fmla="val 153600"/>
            </a:avLst>
          </a:prstGeom>
          <a:solidFill>
            <a:srgbClr val="1B54D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11609784" y="5390495"/>
            <a:ext cx="238125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6</a:t>
            </a:r>
            <a:endParaRPr lang="en-US" sz="1850" dirty="0"/>
          </a:p>
        </p:txBody>
      </p:sp>
      <p:sp>
        <p:nvSpPr>
          <p:cNvPr id="37" name="Text 35"/>
          <p:cNvSpPr/>
          <p:nvPr/>
        </p:nvSpPr>
        <p:spPr>
          <a:xfrm>
            <a:off x="9842421" y="6035457"/>
            <a:ext cx="2670096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Communicate Clearly</a:t>
            </a:r>
            <a:endParaRPr lang="en-US" sz="1950" dirty="0"/>
          </a:p>
        </p:txBody>
      </p:sp>
      <p:sp>
        <p:nvSpPr>
          <p:cNvPr id="38" name="Text 36"/>
          <p:cNvSpPr/>
          <p:nvPr/>
        </p:nvSpPr>
        <p:spPr>
          <a:xfrm>
            <a:off x="9842421" y="6464677"/>
            <a:ext cx="3772853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Help stakeholders understand that structured adaptability reduces risk</a:t>
            </a:r>
            <a:endParaRPr lang="en-US" sz="1550" dirty="0"/>
          </a:p>
        </p:txBody>
      </p:sp>
      <p:pic>
        <p:nvPicPr>
          <p:cNvPr id="39" name="Image 0" descr="preencoded.png">
            <a:extLst>
              <a:ext uri="{FF2B5EF4-FFF2-40B4-BE49-F238E27FC236}">
                <a16:creationId xmlns:a16="http://schemas.microsoft.com/office/drawing/2014/main" id="{4EE46C2A-D258-03BB-6786-0370F5498C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124039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66455"/>
            <a:ext cx="13042821" cy="25674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6700"/>
              </a:lnSpc>
              <a:buNone/>
            </a:pPr>
            <a:r>
              <a:rPr lang="en-US" sz="53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Great project leaders don't choose between predictability and adaptability</a:t>
            </a:r>
            <a:endParaRPr lang="en-US" sz="5350" dirty="0"/>
          </a:p>
        </p:txBody>
      </p:sp>
      <p:sp>
        <p:nvSpPr>
          <p:cNvPr id="3" name="Text 1"/>
          <p:cNvSpPr/>
          <p:nvPr/>
        </p:nvSpPr>
        <p:spPr>
          <a:xfrm>
            <a:off x="2353389" y="4031575"/>
            <a:ext cx="9923621" cy="12403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9750"/>
              </a:lnSpc>
              <a:buNone/>
            </a:pPr>
            <a:r>
              <a:rPr lang="en-US" sz="78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They </a:t>
            </a:r>
            <a:r>
              <a:rPr lang="en-US" sz="7800" dirty="0">
                <a:solidFill>
                  <a:srgbClr val="1B54DA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engineer both</a:t>
            </a:r>
            <a:endParaRPr lang="en-US" sz="7800" dirty="0"/>
          </a:p>
        </p:txBody>
      </p:sp>
      <p:sp>
        <p:nvSpPr>
          <p:cNvPr id="4" name="Text 2"/>
          <p:cNvSpPr/>
          <p:nvPr/>
        </p:nvSpPr>
        <p:spPr>
          <a:xfrm>
            <a:off x="793790" y="5569625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That's not a contradiction. That's evolution. In the end, mastering the Agile Waterfall paradox is about moving beyond false choices and embracing a more sophisticated approach to delivery — one that honors both the need for control and the imperative to adapt.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793790" y="6427946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The future belongs to project leaders who can hold this paradox with confidence, creating delivery models that are both dependable and responsive. Start building yours today.</a:t>
            </a:r>
            <a:endParaRPr lang="en-US" sz="1550" dirty="0"/>
          </a:p>
        </p:txBody>
      </p:sp>
      <p:pic>
        <p:nvPicPr>
          <p:cNvPr id="6" name="Image 0" descr="preencoded.png">
            <a:extLst>
              <a:ext uri="{FF2B5EF4-FFF2-40B4-BE49-F238E27FC236}">
                <a16:creationId xmlns:a16="http://schemas.microsoft.com/office/drawing/2014/main" id="{24B835ED-755E-66BF-135F-50D063DF7E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4630400" cy="86879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124039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790114"/>
            <a:ext cx="6643330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The Modern PM's Dilemma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93790" y="2906206"/>
            <a:ext cx="3766542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What Leadership Expects</a:t>
            </a:r>
            <a:endParaRPr lang="en-US" sz="2300" dirty="0"/>
          </a:p>
        </p:txBody>
      </p:sp>
      <p:sp>
        <p:nvSpPr>
          <p:cNvPr id="5" name="Text 2"/>
          <p:cNvSpPr/>
          <p:nvPr/>
        </p:nvSpPr>
        <p:spPr>
          <a:xfrm>
            <a:off x="793790" y="3476634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Fixed timelines and budgets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793790" y="3863587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Clear milestones and deliverables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793790" y="4250540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Predictable resource allocation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793790" y="4637494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Transparent reporting structures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793790" y="5024447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Stakeholder confidence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7564874" y="2906206"/>
            <a:ext cx="3417570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What Reality Demands</a:t>
            </a:r>
            <a:endParaRPr lang="en-US" sz="2300" dirty="0"/>
          </a:p>
        </p:txBody>
      </p:sp>
      <p:sp>
        <p:nvSpPr>
          <p:cNvPr id="11" name="Text 8"/>
          <p:cNvSpPr/>
          <p:nvPr/>
        </p:nvSpPr>
        <p:spPr>
          <a:xfrm>
            <a:off x="7564874" y="3476634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Shifting business priorities</a:t>
            </a:r>
            <a:endParaRPr lang="en-US" sz="1550" dirty="0"/>
          </a:p>
        </p:txBody>
      </p:sp>
      <p:sp>
        <p:nvSpPr>
          <p:cNvPr id="12" name="Text 9"/>
          <p:cNvSpPr/>
          <p:nvPr/>
        </p:nvSpPr>
        <p:spPr>
          <a:xfrm>
            <a:off x="7564874" y="3863587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Evolving technology landscapes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7564874" y="4250540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Changing regulatory requirements</a:t>
            </a:r>
            <a:endParaRPr lang="en-US" sz="1550" dirty="0"/>
          </a:p>
        </p:txBody>
      </p:sp>
      <p:sp>
        <p:nvSpPr>
          <p:cNvPr id="14" name="Text 11"/>
          <p:cNvSpPr/>
          <p:nvPr/>
        </p:nvSpPr>
        <p:spPr>
          <a:xfrm>
            <a:off x="7564874" y="4637494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Market disruptions</a:t>
            </a:r>
            <a:endParaRPr lang="en-US" sz="1550" dirty="0"/>
          </a:p>
        </p:txBody>
      </p:sp>
      <p:sp>
        <p:nvSpPr>
          <p:cNvPr id="15" name="Text 12"/>
          <p:cNvSpPr/>
          <p:nvPr/>
        </p:nvSpPr>
        <p:spPr>
          <a:xfrm>
            <a:off x="7564874" y="5024447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Continuous adaptation</a:t>
            </a:r>
            <a:endParaRPr lang="en-US" sz="1550" dirty="0"/>
          </a:p>
        </p:txBody>
      </p:sp>
      <p:sp>
        <p:nvSpPr>
          <p:cNvPr id="16" name="Text 13"/>
          <p:cNvSpPr/>
          <p:nvPr/>
        </p:nvSpPr>
        <p:spPr>
          <a:xfrm>
            <a:off x="793790" y="5634642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Business priorities shift, technologies evolve, and regulatory expectations change midstream — but the project plan still needs to hold. The question isn't whether to adapt, but how to adapt without losing control.</a:t>
            </a:r>
            <a:endParaRPr lang="en-US" sz="15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760370"/>
            <a:ext cx="8651200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The Solution: Embrace the Paradox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93790" y="1678103"/>
            <a:ext cx="93852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The answer lies in embracing </a:t>
            </a:r>
            <a:r>
              <a:rPr lang="en-US" sz="15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the Agile Waterfall paradox</a:t>
            </a: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— the art of blending predictability with adaptability so your project stays on course, even when the landscape shifts beneath it.</a:t>
            </a:r>
            <a:endParaRPr lang="en-US" sz="1550" dirty="0"/>
          </a:p>
        </p:txBody>
      </p:sp>
      <p:sp>
        <p:nvSpPr>
          <p:cNvPr id="5" name="Text 2"/>
          <p:cNvSpPr/>
          <p:nvPr/>
        </p:nvSpPr>
        <p:spPr>
          <a:xfrm>
            <a:off x="793790" y="2536425"/>
            <a:ext cx="93852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This isn't about compromising on either front. It's about engineering a delivery approach that leverages the strengths of both methodologies to create something more powerful than either alone.</a:t>
            </a:r>
            <a:endParaRPr lang="en-US" sz="1550" dirty="0"/>
          </a:p>
        </p:txBody>
      </p:sp>
      <p:sp>
        <p:nvSpPr>
          <p:cNvPr id="6" name="Shape 3"/>
          <p:cNvSpPr/>
          <p:nvPr/>
        </p:nvSpPr>
        <p:spPr>
          <a:xfrm>
            <a:off x="793790" y="3712286"/>
            <a:ext cx="2996089" cy="2897624"/>
          </a:xfrm>
          <a:prstGeom prst="roundRect">
            <a:avLst>
              <a:gd name="adj" fmla="val 2877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999768" y="3918264"/>
            <a:ext cx="595313" cy="595313"/>
          </a:xfrm>
          <a:prstGeom prst="roundRect">
            <a:avLst>
              <a:gd name="adj" fmla="val 15358451"/>
            </a:avLst>
          </a:prstGeom>
          <a:solidFill>
            <a:srgbClr val="1B54D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3479" y="4081856"/>
            <a:ext cx="267891" cy="267891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99768" y="4711935"/>
            <a:ext cx="2584133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Structure from Waterfall</a:t>
            </a:r>
            <a:endParaRPr lang="en-US" sz="1950" dirty="0"/>
          </a:p>
        </p:txBody>
      </p:sp>
      <p:sp>
        <p:nvSpPr>
          <p:cNvPr id="10" name="Text 6"/>
          <p:cNvSpPr/>
          <p:nvPr/>
        </p:nvSpPr>
        <p:spPr>
          <a:xfrm>
            <a:off x="999768" y="5451313"/>
            <a:ext cx="2584133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Clear planning, defined phases, and governance frameworks</a:t>
            </a:r>
            <a:endParaRPr lang="en-US" sz="1550" dirty="0"/>
          </a:p>
        </p:txBody>
      </p:sp>
      <p:sp>
        <p:nvSpPr>
          <p:cNvPr id="11" name="Shape 7"/>
          <p:cNvSpPr/>
          <p:nvPr/>
        </p:nvSpPr>
        <p:spPr>
          <a:xfrm>
            <a:off x="3988237" y="3712286"/>
            <a:ext cx="2996208" cy="2897624"/>
          </a:xfrm>
          <a:prstGeom prst="roundRect">
            <a:avLst>
              <a:gd name="adj" fmla="val 2877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8"/>
          <p:cNvSpPr/>
          <p:nvPr/>
        </p:nvSpPr>
        <p:spPr>
          <a:xfrm>
            <a:off x="4194215" y="3918264"/>
            <a:ext cx="595313" cy="595313"/>
          </a:xfrm>
          <a:prstGeom prst="roundRect">
            <a:avLst>
              <a:gd name="adj" fmla="val 15358451"/>
            </a:avLst>
          </a:prstGeom>
          <a:solidFill>
            <a:srgbClr val="1B54D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57926" y="4081856"/>
            <a:ext cx="267891" cy="267891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194215" y="4711935"/>
            <a:ext cx="2515791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Agility from Iterative</a:t>
            </a:r>
            <a:endParaRPr lang="en-US" sz="1950" dirty="0"/>
          </a:p>
        </p:txBody>
      </p:sp>
      <p:sp>
        <p:nvSpPr>
          <p:cNvPr id="15" name="Text 10"/>
          <p:cNvSpPr/>
          <p:nvPr/>
        </p:nvSpPr>
        <p:spPr>
          <a:xfrm>
            <a:off x="4194215" y="5141155"/>
            <a:ext cx="2584252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Continuous feedback, rapid adjustment, and value validation</a:t>
            </a:r>
            <a:endParaRPr lang="en-US" sz="1550" dirty="0"/>
          </a:p>
        </p:txBody>
      </p:sp>
      <p:sp>
        <p:nvSpPr>
          <p:cNvPr id="16" name="Shape 11"/>
          <p:cNvSpPr/>
          <p:nvPr/>
        </p:nvSpPr>
        <p:spPr>
          <a:xfrm>
            <a:off x="7182803" y="3712286"/>
            <a:ext cx="2996208" cy="2897624"/>
          </a:xfrm>
          <a:prstGeom prst="roundRect">
            <a:avLst>
              <a:gd name="adj" fmla="val 2877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2"/>
          <p:cNvSpPr/>
          <p:nvPr/>
        </p:nvSpPr>
        <p:spPr>
          <a:xfrm>
            <a:off x="7388781" y="3918264"/>
            <a:ext cx="595313" cy="595313"/>
          </a:xfrm>
          <a:prstGeom prst="roundRect">
            <a:avLst>
              <a:gd name="adj" fmla="val 15358451"/>
            </a:avLst>
          </a:prstGeom>
          <a:solidFill>
            <a:srgbClr val="1B54D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52492" y="4081856"/>
            <a:ext cx="267891" cy="267891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7388781" y="4711935"/>
            <a:ext cx="2584252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Combined Excellence</a:t>
            </a:r>
            <a:endParaRPr lang="en-US" sz="1950" dirty="0"/>
          </a:p>
        </p:txBody>
      </p:sp>
      <p:sp>
        <p:nvSpPr>
          <p:cNvPr id="20" name="Text 14"/>
          <p:cNvSpPr/>
          <p:nvPr/>
        </p:nvSpPr>
        <p:spPr>
          <a:xfrm>
            <a:off x="7388781" y="5451313"/>
            <a:ext cx="2584252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Predictable delivery of adaptive solutions that stay relevant</a:t>
            </a:r>
            <a:endParaRPr lang="en-US" sz="15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702019"/>
            <a:ext cx="93852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2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Principle #1: Predictability and Adaptability Are Complementary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793790" y="2239830"/>
            <a:ext cx="93852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In traditional project management, predictability is achieved through detailed upfront planning. In Agile, adaptability comes from continuous learning and iteration. But in reality, the two are </a:t>
            </a:r>
            <a:r>
              <a:rPr lang="en-US" sz="15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complementary forces</a:t>
            </a: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, not conflicting ones.</a:t>
            </a:r>
            <a:endParaRPr lang="en-US" sz="1550" dirty="0"/>
          </a:p>
        </p:txBody>
      </p:sp>
      <p:sp>
        <p:nvSpPr>
          <p:cNvPr id="5" name="Shape 2"/>
          <p:cNvSpPr/>
          <p:nvPr/>
        </p:nvSpPr>
        <p:spPr>
          <a:xfrm>
            <a:off x="793790" y="3415691"/>
            <a:ext cx="4593431" cy="2350056"/>
          </a:xfrm>
          <a:prstGeom prst="roundRect">
            <a:avLst>
              <a:gd name="adj" fmla="val 4669"/>
            </a:avLst>
          </a:prstGeom>
          <a:solidFill>
            <a:srgbClr val="F9F9FF"/>
          </a:solidFill>
          <a:ln w="2286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770930" y="3415691"/>
            <a:ext cx="91440" cy="2350056"/>
          </a:xfrm>
          <a:prstGeom prst="roundRect">
            <a:avLst>
              <a:gd name="adj" fmla="val 91163"/>
            </a:avLst>
          </a:prstGeom>
          <a:solidFill>
            <a:srgbClr val="1B54D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1083588" y="3636909"/>
            <a:ext cx="2765346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Predictability Provides</a:t>
            </a:r>
            <a:endParaRPr lang="en-US" sz="1950" dirty="0"/>
          </a:p>
        </p:txBody>
      </p:sp>
      <p:sp>
        <p:nvSpPr>
          <p:cNvPr id="8" name="Text 5"/>
          <p:cNvSpPr/>
          <p:nvPr/>
        </p:nvSpPr>
        <p:spPr>
          <a:xfrm>
            <a:off x="1083588" y="4066130"/>
            <a:ext cx="408241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Structure and framework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1083588" y="4453083"/>
            <a:ext cx="408241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Stakeholder confidence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1083588" y="4840036"/>
            <a:ext cx="408241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Resource planning clarity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1083588" y="5226989"/>
            <a:ext cx="408241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Risk management foundation</a:t>
            </a:r>
            <a:endParaRPr lang="en-US" sz="1550" dirty="0"/>
          </a:p>
        </p:txBody>
      </p:sp>
      <p:sp>
        <p:nvSpPr>
          <p:cNvPr id="12" name="Shape 9"/>
          <p:cNvSpPr/>
          <p:nvPr/>
        </p:nvSpPr>
        <p:spPr>
          <a:xfrm>
            <a:off x="5585579" y="3415691"/>
            <a:ext cx="4593431" cy="2350056"/>
          </a:xfrm>
          <a:prstGeom prst="roundRect">
            <a:avLst>
              <a:gd name="adj" fmla="val 4669"/>
            </a:avLst>
          </a:prstGeom>
          <a:solidFill>
            <a:srgbClr val="F9F9FF"/>
          </a:solidFill>
          <a:ln w="2286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5562719" y="3415691"/>
            <a:ext cx="91440" cy="2350056"/>
          </a:xfrm>
          <a:prstGeom prst="roundRect">
            <a:avLst>
              <a:gd name="adj" fmla="val 91163"/>
            </a:avLst>
          </a:prstGeom>
          <a:solidFill>
            <a:srgbClr val="1B54D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5875377" y="3636909"/>
            <a:ext cx="2554010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Adaptability Ensures</a:t>
            </a:r>
            <a:endParaRPr lang="en-US" sz="1950" dirty="0"/>
          </a:p>
        </p:txBody>
      </p:sp>
      <p:sp>
        <p:nvSpPr>
          <p:cNvPr id="15" name="Text 12"/>
          <p:cNvSpPr/>
          <p:nvPr/>
        </p:nvSpPr>
        <p:spPr>
          <a:xfrm>
            <a:off x="5875377" y="4066130"/>
            <a:ext cx="408241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Market relevance</a:t>
            </a:r>
            <a:endParaRPr lang="en-US" sz="1550" dirty="0"/>
          </a:p>
        </p:txBody>
      </p:sp>
      <p:sp>
        <p:nvSpPr>
          <p:cNvPr id="16" name="Text 13"/>
          <p:cNvSpPr/>
          <p:nvPr/>
        </p:nvSpPr>
        <p:spPr>
          <a:xfrm>
            <a:off x="5875377" y="4453083"/>
            <a:ext cx="408241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Business alignment</a:t>
            </a:r>
            <a:endParaRPr lang="en-US" sz="1550" dirty="0"/>
          </a:p>
        </p:txBody>
      </p:sp>
      <p:sp>
        <p:nvSpPr>
          <p:cNvPr id="17" name="Text 14"/>
          <p:cNvSpPr/>
          <p:nvPr/>
        </p:nvSpPr>
        <p:spPr>
          <a:xfrm>
            <a:off x="5875377" y="4840036"/>
            <a:ext cx="408241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Resilience to change</a:t>
            </a:r>
            <a:endParaRPr lang="en-US" sz="1550" dirty="0"/>
          </a:p>
        </p:txBody>
      </p:sp>
      <p:sp>
        <p:nvSpPr>
          <p:cNvPr id="18" name="Text 15"/>
          <p:cNvSpPr/>
          <p:nvPr/>
        </p:nvSpPr>
        <p:spPr>
          <a:xfrm>
            <a:off x="5875377" y="5226989"/>
            <a:ext cx="408241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Continuous improvement</a:t>
            </a:r>
            <a:endParaRPr lang="en-US" sz="1550" dirty="0"/>
          </a:p>
        </p:txBody>
      </p:sp>
      <p:sp>
        <p:nvSpPr>
          <p:cNvPr id="19" name="Text 16"/>
          <p:cNvSpPr/>
          <p:nvPr/>
        </p:nvSpPr>
        <p:spPr>
          <a:xfrm>
            <a:off x="793790" y="5988989"/>
            <a:ext cx="93852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Projects that master both don't just stay on track — they stay aligned with business value. The key is understanding that these forces work together to create sustainable success.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1390" y="785917"/>
            <a:ext cx="93852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2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Principle #2: Build Predictability Through Strong Governance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4451390" y="2323728"/>
            <a:ext cx="93852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Even Agile-inspired projects need guardrails. Establishing clear governance helps create the </a:t>
            </a:r>
            <a:r>
              <a:rPr lang="en-US" sz="15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predictable backbone</a:t>
            </a: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your stakeholders expect. When governance is transparent and consistent, it builds trust — freeing teams to innovate within the boundaries of control.</a:t>
            </a:r>
            <a:endParaRPr lang="en-US" sz="1550" dirty="0"/>
          </a:p>
        </p:txBody>
      </p:sp>
      <p:sp>
        <p:nvSpPr>
          <p:cNvPr id="5" name="Shape 2"/>
          <p:cNvSpPr/>
          <p:nvPr/>
        </p:nvSpPr>
        <p:spPr>
          <a:xfrm>
            <a:off x="4451390" y="3499589"/>
            <a:ext cx="4593431" cy="1476256"/>
          </a:xfrm>
          <a:prstGeom prst="roundRect">
            <a:avLst>
              <a:gd name="adj" fmla="val 5647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4657368" y="3705567"/>
            <a:ext cx="377392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Define Roles &amp; Responsibilities</a:t>
            </a:r>
            <a:endParaRPr lang="en-US" sz="1950" dirty="0"/>
          </a:p>
        </p:txBody>
      </p:sp>
      <p:sp>
        <p:nvSpPr>
          <p:cNvPr id="7" name="Text 4"/>
          <p:cNvSpPr/>
          <p:nvPr/>
        </p:nvSpPr>
        <p:spPr>
          <a:xfrm>
            <a:off x="4657368" y="4134788"/>
            <a:ext cx="418147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Crystal-clear ownership and decision rights at every level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9243179" y="3499589"/>
            <a:ext cx="4593431" cy="1476256"/>
          </a:xfrm>
          <a:prstGeom prst="roundRect">
            <a:avLst>
              <a:gd name="adj" fmla="val 5647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9449157" y="3705567"/>
            <a:ext cx="306026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Establish Approval Gates</a:t>
            </a:r>
            <a:endParaRPr lang="en-US" sz="1950" dirty="0"/>
          </a:p>
        </p:txBody>
      </p:sp>
      <p:sp>
        <p:nvSpPr>
          <p:cNvPr id="10" name="Text 7"/>
          <p:cNvSpPr/>
          <p:nvPr/>
        </p:nvSpPr>
        <p:spPr>
          <a:xfrm>
            <a:off x="9449157" y="4134788"/>
            <a:ext cx="418147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Clear thresholds for escalation and risk management</a:t>
            </a:r>
            <a:endParaRPr lang="en-US" sz="1550" dirty="0"/>
          </a:p>
        </p:txBody>
      </p:sp>
      <p:sp>
        <p:nvSpPr>
          <p:cNvPr id="11" name="Shape 8"/>
          <p:cNvSpPr/>
          <p:nvPr/>
        </p:nvSpPr>
        <p:spPr>
          <a:xfrm>
            <a:off x="4451390" y="5174203"/>
            <a:ext cx="4593431" cy="1476256"/>
          </a:xfrm>
          <a:prstGeom prst="roundRect">
            <a:avLst>
              <a:gd name="adj" fmla="val 5647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4657368" y="5380181"/>
            <a:ext cx="280225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Standardize Reporting</a:t>
            </a:r>
            <a:endParaRPr lang="en-US" sz="1950" dirty="0"/>
          </a:p>
        </p:txBody>
      </p:sp>
      <p:sp>
        <p:nvSpPr>
          <p:cNvPr id="13" name="Text 10"/>
          <p:cNvSpPr/>
          <p:nvPr/>
        </p:nvSpPr>
        <p:spPr>
          <a:xfrm>
            <a:off x="4657368" y="5809402"/>
            <a:ext cx="418147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Dashboards, burnup charts, and consistent metrics</a:t>
            </a:r>
            <a:endParaRPr lang="en-US" sz="1550" dirty="0"/>
          </a:p>
        </p:txBody>
      </p:sp>
      <p:sp>
        <p:nvSpPr>
          <p:cNvPr id="14" name="Shape 11"/>
          <p:cNvSpPr/>
          <p:nvPr/>
        </p:nvSpPr>
        <p:spPr>
          <a:xfrm>
            <a:off x="9243179" y="5174203"/>
            <a:ext cx="4593431" cy="1476256"/>
          </a:xfrm>
          <a:prstGeom prst="roundRect">
            <a:avLst>
              <a:gd name="adj" fmla="val 5647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9449157" y="5380181"/>
            <a:ext cx="252055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Create Transparency</a:t>
            </a:r>
            <a:endParaRPr lang="en-US" sz="1950" dirty="0"/>
          </a:p>
        </p:txBody>
      </p:sp>
      <p:sp>
        <p:nvSpPr>
          <p:cNvPr id="16" name="Text 13"/>
          <p:cNvSpPr/>
          <p:nvPr/>
        </p:nvSpPr>
        <p:spPr>
          <a:xfrm>
            <a:off x="9449157" y="5809402"/>
            <a:ext cx="418147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Visible workflows and decision-making processes</a:t>
            </a:r>
            <a:endParaRPr lang="en-US" sz="15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615171"/>
            <a:ext cx="13042821" cy="6203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2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Principle #3: Enable Adaptability Through Empowered Teams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571412"/>
            <a:ext cx="9931598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True adaptability doesn't come from process tweaks — it comes from </a:t>
            </a:r>
            <a:r>
              <a:rPr lang="en-US" sz="15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people who are empowered to act</a:t>
            </a: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 Give your teams decision-making authority within their domain. Encourage them to identify and address risks early. Create an environment where they can propose alternate paths without waiting for escalation.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793790" y="4020165"/>
            <a:ext cx="9931598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Empowerment fuels agility — and makes change a source of momentum, not disruption. When teams feel trusted to make decisions, they respond faster, innovate more boldly, and take ownership of outcomes.</a:t>
            </a:r>
            <a:endParaRPr lang="en-US" sz="15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7116" y="2616061"/>
            <a:ext cx="2626995" cy="2626995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793790" y="5689540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1438632" y="5757763"/>
            <a:ext cx="3038832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Grant Decision Authority</a:t>
            </a:r>
            <a:endParaRPr lang="en-US" sz="1950" dirty="0"/>
          </a:p>
        </p:txBody>
      </p:sp>
      <p:sp>
        <p:nvSpPr>
          <p:cNvPr id="8" name="Text 5"/>
          <p:cNvSpPr/>
          <p:nvPr/>
        </p:nvSpPr>
        <p:spPr>
          <a:xfrm>
            <a:off x="1438632" y="6186983"/>
            <a:ext cx="3537347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Let teams own choices within their domain without constant approvals</a:t>
            </a:r>
            <a:endParaRPr lang="en-US" sz="1550" dirty="0"/>
          </a:p>
        </p:txBody>
      </p:sp>
      <p:sp>
        <p:nvSpPr>
          <p:cNvPr id="9" name="Shape 6"/>
          <p:cNvSpPr/>
          <p:nvPr/>
        </p:nvSpPr>
        <p:spPr>
          <a:xfrm>
            <a:off x="5223986" y="5689540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5868829" y="5757763"/>
            <a:ext cx="3537466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Encourage Early Risk Identification</a:t>
            </a:r>
            <a:endParaRPr lang="en-US" sz="1950" dirty="0"/>
          </a:p>
        </p:txBody>
      </p:sp>
      <p:sp>
        <p:nvSpPr>
          <p:cNvPr id="11" name="Text 8"/>
          <p:cNvSpPr/>
          <p:nvPr/>
        </p:nvSpPr>
        <p:spPr>
          <a:xfrm>
            <a:off x="5868829" y="6497141"/>
            <a:ext cx="353746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Make it safe to surface problems before they become crises</a:t>
            </a:r>
            <a:endParaRPr lang="en-US" sz="1550" dirty="0"/>
          </a:p>
        </p:txBody>
      </p:sp>
      <p:sp>
        <p:nvSpPr>
          <p:cNvPr id="12" name="Shape 9"/>
          <p:cNvSpPr/>
          <p:nvPr/>
        </p:nvSpPr>
        <p:spPr>
          <a:xfrm>
            <a:off x="9654302" y="5689540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10299144" y="5757763"/>
            <a:ext cx="3537466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Support Alternative Solutions</a:t>
            </a:r>
            <a:endParaRPr lang="en-US" sz="1950" dirty="0"/>
          </a:p>
        </p:txBody>
      </p:sp>
      <p:sp>
        <p:nvSpPr>
          <p:cNvPr id="14" name="Text 11"/>
          <p:cNvSpPr/>
          <p:nvPr/>
        </p:nvSpPr>
        <p:spPr>
          <a:xfrm>
            <a:off x="10299144" y="6497141"/>
            <a:ext cx="353746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Welcome creative approaches that achieve goals differently</a:t>
            </a:r>
            <a:endParaRPr lang="en-US" sz="1550" dirty="0"/>
          </a:p>
        </p:txBody>
      </p:sp>
      <p:pic>
        <p:nvPicPr>
          <p:cNvPr id="15" name="Image 0" descr="preencoded.png">
            <a:extLst>
              <a:ext uri="{FF2B5EF4-FFF2-40B4-BE49-F238E27FC236}">
                <a16:creationId xmlns:a16="http://schemas.microsoft.com/office/drawing/2014/main" id="{2BF25A64-F95B-7F21-B40D-AF4F7CD705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630400" cy="124039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3198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49247" y="544235"/>
            <a:ext cx="9389507" cy="6422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2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Principle #4: Plan for Change, Don't React to It</a:t>
            </a:r>
            <a:endParaRPr lang="en-US" sz="3850" dirty="0"/>
          </a:p>
        </p:txBody>
      </p:sp>
      <p:sp>
        <p:nvSpPr>
          <p:cNvPr id="4" name="Text 1"/>
          <p:cNvSpPr/>
          <p:nvPr/>
        </p:nvSpPr>
        <p:spPr>
          <a:xfrm>
            <a:off x="4449247" y="1384054"/>
            <a:ext cx="9389507" cy="9497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Waterfall projects often assume a straight path from A to B. But what if you planned </a:t>
            </a:r>
            <a:r>
              <a:rPr lang="en-US" sz="155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for</a:t>
            </a: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change instead of planning </a:t>
            </a:r>
            <a:r>
              <a:rPr lang="en-US" sz="155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against</a:t>
            </a: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it? The goal isn't to eliminate change — it's to </a:t>
            </a:r>
            <a:r>
              <a:rPr lang="en-US" sz="15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normalize</a:t>
            </a: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it, so your project can pivot smoothly without panic.</a:t>
            </a:r>
            <a:endParaRPr lang="en-US" sz="1550" dirty="0"/>
          </a:p>
        </p:txBody>
      </p:sp>
      <p:sp>
        <p:nvSpPr>
          <p:cNvPr id="5" name="Shape 2"/>
          <p:cNvSpPr/>
          <p:nvPr/>
        </p:nvSpPr>
        <p:spPr>
          <a:xfrm>
            <a:off x="4671893" y="2556462"/>
            <a:ext cx="22860" cy="4437221"/>
          </a:xfrm>
          <a:prstGeom prst="roundRect">
            <a:avLst>
              <a:gd name="adj" fmla="val 363641"/>
            </a:avLst>
          </a:prstGeom>
          <a:solidFill>
            <a:srgbClr val="B8C3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4871680" y="2767679"/>
            <a:ext cx="593765" cy="22860"/>
          </a:xfrm>
          <a:prstGeom prst="roundRect">
            <a:avLst>
              <a:gd name="adj" fmla="val 363641"/>
            </a:avLst>
          </a:prstGeom>
          <a:solidFill>
            <a:srgbClr val="B8C3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4449247" y="2556462"/>
            <a:ext cx="445294" cy="445294"/>
          </a:xfrm>
          <a:prstGeom prst="roundRect">
            <a:avLst>
              <a:gd name="adj" fmla="val 18668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4523482" y="2593610"/>
            <a:ext cx="296823" cy="3709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1</a:t>
            </a:r>
            <a:endParaRPr lang="en-US" sz="2300" dirty="0"/>
          </a:p>
        </p:txBody>
      </p:sp>
      <p:sp>
        <p:nvSpPr>
          <p:cNvPr id="9" name="Text 6"/>
          <p:cNvSpPr/>
          <p:nvPr/>
        </p:nvSpPr>
        <p:spPr>
          <a:xfrm>
            <a:off x="5661422" y="2624447"/>
            <a:ext cx="2474000" cy="3092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Build in Buffer Time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5661422" y="3052358"/>
            <a:ext cx="8177332" cy="3165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Include capacity for rework, feedback cycles, and unexpected pivots</a:t>
            </a:r>
            <a:endParaRPr lang="en-US" sz="1550" dirty="0"/>
          </a:p>
        </p:txBody>
      </p:sp>
      <p:sp>
        <p:nvSpPr>
          <p:cNvPr id="11" name="Shape 8"/>
          <p:cNvSpPr/>
          <p:nvPr/>
        </p:nvSpPr>
        <p:spPr>
          <a:xfrm>
            <a:off x="4871680" y="3975925"/>
            <a:ext cx="593765" cy="22860"/>
          </a:xfrm>
          <a:prstGeom prst="roundRect">
            <a:avLst>
              <a:gd name="adj" fmla="val 363641"/>
            </a:avLst>
          </a:prstGeom>
          <a:solidFill>
            <a:srgbClr val="B8C3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4449247" y="3764709"/>
            <a:ext cx="445294" cy="445294"/>
          </a:xfrm>
          <a:prstGeom prst="roundRect">
            <a:avLst>
              <a:gd name="adj" fmla="val 18668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4523482" y="3801856"/>
            <a:ext cx="296823" cy="3709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2</a:t>
            </a:r>
            <a:endParaRPr lang="en-US" sz="2300" dirty="0"/>
          </a:p>
        </p:txBody>
      </p:sp>
      <p:sp>
        <p:nvSpPr>
          <p:cNvPr id="14" name="Text 11"/>
          <p:cNvSpPr/>
          <p:nvPr/>
        </p:nvSpPr>
        <p:spPr>
          <a:xfrm>
            <a:off x="5661422" y="3832693"/>
            <a:ext cx="2886194" cy="3092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Fast Change Workflows</a:t>
            </a:r>
            <a:endParaRPr lang="en-US" sz="1900" dirty="0"/>
          </a:p>
        </p:txBody>
      </p:sp>
      <p:sp>
        <p:nvSpPr>
          <p:cNvPr id="15" name="Text 12"/>
          <p:cNvSpPr/>
          <p:nvPr/>
        </p:nvSpPr>
        <p:spPr>
          <a:xfrm>
            <a:off x="5661422" y="4260604"/>
            <a:ext cx="8177332" cy="3165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Define rapid, visible processes for evaluating and implementing changes</a:t>
            </a:r>
            <a:endParaRPr lang="en-US" sz="1550" dirty="0"/>
          </a:p>
        </p:txBody>
      </p:sp>
      <p:sp>
        <p:nvSpPr>
          <p:cNvPr id="16" name="Shape 13"/>
          <p:cNvSpPr/>
          <p:nvPr/>
        </p:nvSpPr>
        <p:spPr>
          <a:xfrm>
            <a:off x="4871680" y="5184172"/>
            <a:ext cx="593765" cy="22860"/>
          </a:xfrm>
          <a:prstGeom prst="roundRect">
            <a:avLst>
              <a:gd name="adj" fmla="val 363641"/>
            </a:avLst>
          </a:prstGeom>
          <a:solidFill>
            <a:srgbClr val="B8C3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4"/>
          <p:cNvSpPr/>
          <p:nvPr/>
        </p:nvSpPr>
        <p:spPr>
          <a:xfrm>
            <a:off x="4449247" y="4972955"/>
            <a:ext cx="445294" cy="445294"/>
          </a:xfrm>
          <a:prstGeom prst="roundRect">
            <a:avLst>
              <a:gd name="adj" fmla="val 18668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4523482" y="5010102"/>
            <a:ext cx="296823" cy="3709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3</a:t>
            </a:r>
            <a:endParaRPr lang="en-US" sz="2300" dirty="0"/>
          </a:p>
        </p:txBody>
      </p:sp>
      <p:sp>
        <p:nvSpPr>
          <p:cNvPr id="19" name="Text 16"/>
          <p:cNvSpPr/>
          <p:nvPr/>
        </p:nvSpPr>
        <p:spPr>
          <a:xfrm>
            <a:off x="5661422" y="5040940"/>
            <a:ext cx="2731889" cy="3092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Contingency Planning</a:t>
            </a:r>
            <a:endParaRPr lang="en-US" sz="1900" dirty="0"/>
          </a:p>
        </p:txBody>
      </p:sp>
      <p:sp>
        <p:nvSpPr>
          <p:cNvPr id="20" name="Text 17"/>
          <p:cNvSpPr/>
          <p:nvPr/>
        </p:nvSpPr>
        <p:spPr>
          <a:xfrm>
            <a:off x="5661422" y="5468850"/>
            <a:ext cx="8177332" cy="3165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Prepare backup plans for high-risk assumptions before they materialize</a:t>
            </a:r>
            <a:endParaRPr lang="en-US" sz="1550" dirty="0"/>
          </a:p>
        </p:txBody>
      </p:sp>
      <p:sp>
        <p:nvSpPr>
          <p:cNvPr id="21" name="Shape 18"/>
          <p:cNvSpPr/>
          <p:nvPr/>
        </p:nvSpPr>
        <p:spPr>
          <a:xfrm>
            <a:off x="4871680" y="6392418"/>
            <a:ext cx="593765" cy="22860"/>
          </a:xfrm>
          <a:prstGeom prst="roundRect">
            <a:avLst>
              <a:gd name="adj" fmla="val 363641"/>
            </a:avLst>
          </a:prstGeom>
          <a:solidFill>
            <a:srgbClr val="B8C3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19"/>
          <p:cNvSpPr/>
          <p:nvPr/>
        </p:nvSpPr>
        <p:spPr>
          <a:xfrm>
            <a:off x="4449247" y="6181201"/>
            <a:ext cx="445294" cy="445294"/>
          </a:xfrm>
          <a:prstGeom prst="roundRect">
            <a:avLst>
              <a:gd name="adj" fmla="val 18668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0"/>
          <p:cNvSpPr/>
          <p:nvPr/>
        </p:nvSpPr>
        <p:spPr>
          <a:xfrm>
            <a:off x="4523482" y="6218349"/>
            <a:ext cx="296823" cy="3709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4</a:t>
            </a:r>
            <a:endParaRPr lang="en-US" sz="2300" dirty="0"/>
          </a:p>
        </p:txBody>
      </p:sp>
      <p:sp>
        <p:nvSpPr>
          <p:cNvPr id="24" name="Text 21"/>
          <p:cNvSpPr/>
          <p:nvPr/>
        </p:nvSpPr>
        <p:spPr>
          <a:xfrm>
            <a:off x="5661422" y="6249186"/>
            <a:ext cx="2474000" cy="3092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Regular Validation</a:t>
            </a:r>
            <a:endParaRPr lang="en-US" sz="1900" dirty="0"/>
          </a:p>
        </p:txBody>
      </p:sp>
      <p:sp>
        <p:nvSpPr>
          <p:cNvPr id="25" name="Text 22"/>
          <p:cNvSpPr/>
          <p:nvPr/>
        </p:nvSpPr>
        <p:spPr>
          <a:xfrm>
            <a:off x="5661422" y="6677096"/>
            <a:ext cx="8177332" cy="3165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Check assumptions frequently to catch drift early</a:t>
            </a:r>
            <a:endParaRPr lang="en-US" sz="1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056084"/>
            <a:ext cx="93852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2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Principle #5: Measure Value, Not Just Progress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93790" y="1712548"/>
            <a:ext cx="93852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Traditional KPIs like percent complete or milestones achieved tell you how much work is done, not whether it's the </a:t>
            </a:r>
            <a:r>
              <a:rPr lang="en-US" sz="155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right</a:t>
            </a: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work. When you measure outcomes instead of activity, you balance predictability with purposeful progress.</a:t>
            </a:r>
            <a:endParaRPr lang="en-US" sz="1550" dirty="0"/>
          </a:p>
        </p:txBody>
      </p:sp>
      <p:sp>
        <p:nvSpPr>
          <p:cNvPr id="5" name="Shape 2"/>
          <p:cNvSpPr/>
          <p:nvPr/>
        </p:nvSpPr>
        <p:spPr>
          <a:xfrm>
            <a:off x="793790" y="2888409"/>
            <a:ext cx="2996089" cy="2227778"/>
          </a:xfrm>
          <a:prstGeom prst="roundRect">
            <a:avLst>
              <a:gd name="adj" fmla="val 3742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999768" y="3094387"/>
            <a:ext cx="2584133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Cycle Time</a:t>
            </a:r>
            <a:endParaRPr lang="en-US" sz="2300" dirty="0"/>
          </a:p>
        </p:txBody>
      </p:sp>
      <p:sp>
        <p:nvSpPr>
          <p:cNvPr id="7" name="Text 4"/>
          <p:cNvSpPr/>
          <p:nvPr/>
        </p:nvSpPr>
        <p:spPr>
          <a:xfrm>
            <a:off x="999768" y="3585520"/>
            <a:ext cx="2584133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How quickly the team delivers usable outputs from start to finish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3988237" y="2888409"/>
            <a:ext cx="2996208" cy="2227778"/>
          </a:xfrm>
          <a:prstGeom prst="roundRect">
            <a:avLst>
              <a:gd name="adj" fmla="val 3742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4194215" y="3094387"/>
            <a:ext cx="2584252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Customer Satisfaction</a:t>
            </a:r>
            <a:endParaRPr lang="en-US" sz="2300" dirty="0"/>
          </a:p>
        </p:txBody>
      </p:sp>
      <p:sp>
        <p:nvSpPr>
          <p:cNvPr id="10" name="Text 7"/>
          <p:cNvSpPr/>
          <p:nvPr/>
        </p:nvSpPr>
        <p:spPr>
          <a:xfrm>
            <a:off x="4194215" y="3957590"/>
            <a:ext cx="2584252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How well deliverables meet real user needs and expectations</a:t>
            </a:r>
            <a:endParaRPr lang="en-US" sz="1550" dirty="0"/>
          </a:p>
        </p:txBody>
      </p:sp>
      <p:sp>
        <p:nvSpPr>
          <p:cNvPr id="11" name="Shape 8"/>
          <p:cNvSpPr/>
          <p:nvPr/>
        </p:nvSpPr>
        <p:spPr>
          <a:xfrm>
            <a:off x="7182803" y="2888409"/>
            <a:ext cx="2996208" cy="2227778"/>
          </a:xfrm>
          <a:prstGeom prst="roundRect">
            <a:avLst>
              <a:gd name="adj" fmla="val 3742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7388781" y="3094387"/>
            <a:ext cx="2584252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Value Per Iteration</a:t>
            </a:r>
            <a:endParaRPr lang="en-US" sz="2300" dirty="0"/>
          </a:p>
        </p:txBody>
      </p:sp>
      <p:sp>
        <p:nvSpPr>
          <p:cNvPr id="13" name="Text 10"/>
          <p:cNvSpPr/>
          <p:nvPr/>
        </p:nvSpPr>
        <p:spPr>
          <a:xfrm>
            <a:off x="7388781" y="3957590"/>
            <a:ext cx="2584252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Business value delivered in each phase, not just work completed</a:t>
            </a:r>
            <a:endParaRPr lang="en-US" sz="1550" dirty="0"/>
          </a:p>
        </p:txBody>
      </p:sp>
      <p:sp>
        <p:nvSpPr>
          <p:cNvPr id="14" name="Text 11"/>
          <p:cNvSpPr/>
          <p:nvPr/>
        </p:nvSpPr>
        <p:spPr>
          <a:xfrm>
            <a:off x="793790" y="5339429"/>
            <a:ext cx="93852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These Agile-inspired metrics ensure your team isn't just busy — they're delivering outcomes that matter. They provide early warning signals when work isn't translating to value, allowing course corrections before major resources are wasted.</a:t>
            </a:r>
            <a:endParaRPr lang="en-US" sz="15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119610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65453" y="1458426"/>
            <a:ext cx="8207335" cy="598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700"/>
              </a:lnSpc>
              <a:buNone/>
            </a:pPr>
            <a:r>
              <a:rPr lang="en-US" sz="37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Traditional vs. Value-Based Metrics</a:t>
            </a:r>
            <a:endParaRPr lang="en-US" sz="37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453" y="2343537"/>
            <a:ext cx="12576691" cy="338709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5155763" y="5730627"/>
            <a:ext cx="191333" cy="191333"/>
          </a:xfrm>
          <a:prstGeom prst="roundRect">
            <a:avLst>
              <a:gd name="adj" fmla="val 9558"/>
            </a:avLst>
          </a:prstGeom>
          <a:solidFill>
            <a:srgbClr val="081A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2"/>
          <p:cNvSpPr/>
          <p:nvPr/>
        </p:nvSpPr>
        <p:spPr>
          <a:xfrm>
            <a:off x="5408057" y="5730627"/>
            <a:ext cx="1569482" cy="1913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5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Traditional Focus</a:t>
            </a:r>
            <a:endParaRPr lang="en-US" sz="1500" dirty="0"/>
          </a:p>
        </p:txBody>
      </p:sp>
      <p:sp>
        <p:nvSpPr>
          <p:cNvPr id="7" name="Shape 3"/>
          <p:cNvSpPr/>
          <p:nvPr/>
        </p:nvSpPr>
        <p:spPr>
          <a:xfrm>
            <a:off x="7129939" y="5730627"/>
            <a:ext cx="191333" cy="191333"/>
          </a:xfrm>
          <a:prstGeom prst="roundRect">
            <a:avLst>
              <a:gd name="adj" fmla="val 9558"/>
            </a:avLst>
          </a:prstGeom>
          <a:solidFill>
            <a:srgbClr val="1646B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/>
          <p:nvPr/>
        </p:nvSpPr>
        <p:spPr>
          <a:xfrm>
            <a:off x="7382232" y="5730627"/>
            <a:ext cx="1724144" cy="1913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5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Value-Based Focus</a:t>
            </a:r>
            <a:endParaRPr lang="en-US" sz="1500" dirty="0"/>
          </a:p>
        </p:txBody>
      </p:sp>
      <p:sp>
        <p:nvSpPr>
          <p:cNvPr id="9" name="Text 5"/>
          <p:cNvSpPr/>
          <p:nvPr/>
        </p:nvSpPr>
        <p:spPr>
          <a:xfrm>
            <a:off x="765453" y="6520130"/>
            <a:ext cx="13099494" cy="9183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This comparison shows how value-based metrics consistently outperform traditional progress tracking across key dimensions. When you shift focus from "work done" to "value delivered," every aspect of project performance improves — from staying relevant to building stakeholder confidence.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1252</Words>
  <Application>Microsoft Office PowerPoint</Application>
  <PresentationFormat>Custom</PresentationFormat>
  <Paragraphs>137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Nobile</vt:lpstr>
      <vt:lpstr>Arial</vt:lpstr>
      <vt:lpstr>Alexandria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Kimberly Wiethoff</cp:lastModifiedBy>
  <cp:revision>2</cp:revision>
  <dcterms:created xsi:type="dcterms:W3CDTF">2025-10-29T14:52:51Z</dcterms:created>
  <dcterms:modified xsi:type="dcterms:W3CDTF">2025-10-29T18:33:53Z</dcterms:modified>
</cp:coreProperties>
</file>