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3035"/>
            <a:ext cx="67702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Agile Waterfall Paradox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122408"/>
            <a:ext cx="57389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How to Deliver Predictability with Adaptability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730222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managers today face a fundamental challenge: delivering predictable outcomes in an unpredictable world. Executives demand clarity and control, while markets demand flexibility and speed. This presentation explores how to master both.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906083"/>
            <a:ext cx="9385221" cy="17246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5853946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#ManagingProjectsTheAgileWay #HybridProjectManagement #AgileLeadership #WaterfallToAgile #ProjectGovernance #BusinessAgility #PMO #ChangeManagement #ContinuousImprovement #ProjectLeadership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71380"/>
            <a:ext cx="1106578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#6: Communicate the Balance to Stakeholders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326517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Your stakeholders may equate adaptability with risk — so be transparent about how the hybrid approach protects predictability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embracing flexibility. This language builds confidence that agility isn't chaos — it's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controlled responsiveness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123492"/>
            <a:ext cx="4215289" cy="20168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8" y="43218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Frame It Positively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992148" y="4751070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maintaining milestone targets, but validating value earlier to ensure we're building the right thing."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7" y="4123492"/>
            <a:ext cx="4215408" cy="20168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405795" y="4321850"/>
            <a:ext cx="33005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Emphasize Risk Reduction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5405795" y="4751070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adjusting our approach based on real-time feedback to avoid costly rework down the line."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203" y="4123492"/>
            <a:ext cx="4215289" cy="20168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19561" y="4321850"/>
            <a:ext cx="33570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Highlight Proactive Control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19561" y="4751070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managing change proactively through structured processes, not reacting to surprises."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793790" y="636353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key is helping stakeholders understand that flexibility within a framework is actually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more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predictable than rigid adherence to outdated plans. You're not introducing chaos — you're preventing it.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7863"/>
            <a:ext cx="78865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Harmonized Delivery Model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12" y="2932822"/>
            <a:ext cx="6857379" cy="36622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5704" y="4544209"/>
            <a:ext cx="2412940" cy="439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Waterfall Strengths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5637554" y="4654077"/>
            <a:ext cx="1687562" cy="219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Strengths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3552458" y="4544209"/>
            <a:ext cx="1687562" cy="439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Harmonized Benefits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571836" y="3135072"/>
            <a:ext cx="5364278" cy="1971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Agile Waterfall paradox isn't about mixing two methodologies — it's about harmonizing their strengths. Waterfall gives you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discipline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; Agile gives you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resilience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Together, they form a delivery model that thrives amid uncertainty.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8569838" y="5028054"/>
            <a:ext cx="5366276" cy="1666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harmonized approach creates a sustainable middle ground where structure enables rather than constrains, and flexibility operates within clear boundaries rather than creating chaos.</a:t>
            </a:r>
            <a:endParaRPr lang="en-US" sz="1550" dirty="0"/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2E177931-D9E1-ED3E-714C-AB082D599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1961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549"/>
            <a:ext cx="84174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 for Project Leaders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44118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92125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03778" y="264646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82372" y="279529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3440251"/>
            <a:ext cx="3156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Reframe the Relationship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869472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See predictability and adaptability as complementary forces, not opposing choices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944118"/>
            <a:ext cx="4215408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07437" y="2921258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17425" y="264646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96018" y="279529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3440251"/>
            <a:ext cx="26256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the Foundation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869472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strong governance as the backbone that enables controlled flexibility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944118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21203" y="292125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431191" y="264646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609784" y="279529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34402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Trust Your Teams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869472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Empower people to make decisions and respond quickly within clear boundaries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539323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93790" y="551646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2603778" y="524166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2782372" y="539049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60354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Normalize Change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46467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flexibility into your baseline plan rather than treating change as failure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5207437" y="5539323"/>
            <a:ext cx="4215408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5207437" y="5516463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7017425" y="524166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7196018" y="539049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5428655" y="6035457"/>
            <a:ext cx="27951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 What Matters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5428655" y="6464677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value delivered, not just work completed, to ensure meaningful progress</a:t>
            </a:r>
            <a:endParaRPr lang="en-US" sz="1550" dirty="0"/>
          </a:p>
        </p:txBody>
      </p:sp>
      <p:sp>
        <p:nvSpPr>
          <p:cNvPr id="33" name="Shape 31"/>
          <p:cNvSpPr/>
          <p:nvPr/>
        </p:nvSpPr>
        <p:spPr>
          <a:xfrm>
            <a:off x="9621203" y="5539323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9621203" y="551646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11431191" y="524166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11609784" y="539049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</a:t>
            </a:r>
            <a:endParaRPr lang="en-US" sz="1850" dirty="0"/>
          </a:p>
        </p:txBody>
      </p:sp>
      <p:sp>
        <p:nvSpPr>
          <p:cNvPr id="37" name="Text 35"/>
          <p:cNvSpPr/>
          <p:nvPr/>
        </p:nvSpPr>
        <p:spPr>
          <a:xfrm>
            <a:off x="9842421" y="6035457"/>
            <a:ext cx="26700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Communicate Clearly</a:t>
            </a:r>
            <a:endParaRPr lang="en-US" sz="1950" dirty="0"/>
          </a:p>
        </p:txBody>
      </p:sp>
      <p:sp>
        <p:nvSpPr>
          <p:cNvPr id="38" name="Text 36"/>
          <p:cNvSpPr/>
          <p:nvPr/>
        </p:nvSpPr>
        <p:spPr>
          <a:xfrm>
            <a:off x="9842421" y="646467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Help stakeholders understand that structured adaptability reduces risk</a:t>
            </a:r>
            <a:endParaRPr lang="en-US" sz="1550" dirty="0"/>
          </a:p>
        </p:txBody>
      </p:sp>
      <p:pic>
        <p:nvPicPr>
          <p:cNvPr id="39" name="Image 0" descr="preencoded.png">
            <a:extLst>
              <a:ext uri="{FF2B5EF4-FFF2-40B4-BE49-F238E27FC236}">
                <a16:creationId xmlns:a16="http://schemas.microsoft.com/office/drawing/2014/main" id="{4EE46C2A-D258-03BB-6786-0370F549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6455"/>
            <a:ext cx="130428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Great project leaders don't choose between predictability and adaptability</a:t>
            </a:r>
            <a:endParaRPr lang="en-US" sz="5350" dirty="0"/>
          </a:p>
        </p:txBody>
      </p:sp>
      <p:sp>
        <p:nvSpPr>
          <p:cNvPr id="3" name="Text 1"/>
          <p:cNvSpPr/>
          <p:nvPr/>
        </p:nvSpPr>
        <p:spPr>
          <a:xfrm>
            <a:off x="2353389" y="4031575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7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They </a:t>
            </a:r>
            <a:r>
              <a:rPr lang="en-US" sz="78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engineer both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55696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That's not a contradiction. That's evolution. In the end, mastering the Agile Waterfall paradox is about moving beyond false choices and embracing a more sophisticated approach to delivery — one that honors both the need for control and the imperative to adapt.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642794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future belongs to project leaders who can hold this paradox with confidence, creating delivery models that are both dependable and responsive. Start building yours today.</a:t>
            </a:r>
            <a:endParaRPr lang="en-US" sz="1550" dirty="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24B835ED-755E-66BF-135F-50D063DF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8687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90114"/>
            <a:ext cx="66433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Modern PM's Dilemma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906206"/>
            <a:ext cx="376654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Leadership Expects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347663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Fixed timelines and budgets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386358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milestones and deliverables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25054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Predictable resource allocation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63749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Transparent reporting structures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02444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confidence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64874" y="2906206"/>
            <a:ext cx="341757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Reality Demands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564874" y="347663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Shifting business priorities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4874" y="386358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Evolving technology landscapes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425054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Changing regulatory requirements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564874" y="463749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Market disruptions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64874" y="502444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adaptation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563464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priorities shift, technologies evolve, and regulatory expectations change midstream — but the project plan still needs to hold. The question isn't whether to adapt, but how to adapt without losing control.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0370"/>
            <a:ext cx="86512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Solution: Embrace the Paradox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67810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answer lies in embracing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Agile Waterfall paradox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the art of blending predictability with adaptability so your project stays on course, even when the landscape shifts beneath it.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2536425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isn't about compromising on either front. It's about engineering a delivery approach that leverages the strengths of both methodologies to create something more powerful than either alone.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3712286"/>
            <a:ext cx="2996089" cy="2897624"/>
          </a:xfrm>
          <a:prstGeom prst="roundRect">
            <a:avLst>
              <a:gd name="adj" fmla="val 287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999768" y="391826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4081856"/>
            <a:ext cx="267891" cy="2678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9768" y="4711935"/>
            <a:ext cx="258413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Structure from Waterfall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9768" y="5451313"/>
            <a:ext cx="25841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planning, defined phases, and governance frameworks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3988237" y="3712286"/>
            <a:ext cx="2996208" cy="2897624"/>
          </a:xfrm>
          <a:prstGeom prst="roundRect">
            <a:avLst>
              <a:gd name="adj" fmla="val 287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4194215" y="391826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7926" y="4081856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194215" y="4711935"/>
            <a:ext cx="25157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 from Iterative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4194215" y="5141155"/>
            <a:ext cx="25842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feedback, rapid adjustment, and value validation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7182803" y="3712286"/>
            <a:ext cx="2996208" cy="2897624"/>
          </a:xfrm>
          <a:prstGeom prst="roundRect">
            <a:avLst>
              <a:gd name="adj" fmla="val 287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7388781" y="391826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2492" y="4081856"/>
            <a:ext cx="267891" cy="26789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388781" y="4711935"/>
            <a:ext cx="25842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Combined Excellence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388781" y="5451313"/>
            <a:ext cx="25842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Predictable delivery of adaptive solutions that stay relevant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2019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#1: Predictability and Adaptability Are Complementary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93790" y="2239830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traditional project management, predictability is achieved through detailed upfront planning. In Agile, adaptability comes from continuous learning and iteration. But in reality, the two are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complementary forces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not conflicting ones.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415691"/>
            <a:ext cx="4593431" cy="2350056"/>
          </a:xfrm>
          <a:prstGeom prst="roundRect">
            <a:avLst>
              <a:gd name="adj" fmla="val 46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70930" y="3415691"/>
            <a:ext cx="91440" cy="235005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083588" y="3636909"/>
            <a:ext cx="27653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Predictability Provides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83588" y="4066130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Structure and framework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83588" y="4453083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confidence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83588" y="4840036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Resource planning clarity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83588" y="5226989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Risk management foundation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5585579" y="3415691"/>
            <a:ext cx="4593431" cy="2350056"/>
          </a:xfrm>
          <a:prstGeom prst="roundRect">
            <a:avLst>
              <a:gd name="adj" fmla="val 46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5562719" y="3415691"/>
            <a:ext cx="91440" cy="235005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5875377" y="3636909"/>
            <a:ext cx="25540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Adaptability Ensures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5875377" y="4066130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Market relevance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5875377" y="4453083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alignment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5875377" y="4840036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Resilience to change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5875377" y="5226989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improvement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793790" y="5988989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Projects that master both don't just stay on track — they stay aligned with business value. The key is understanding that these forces work together to create sustainable success.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785917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#2: Build Predictability Through Strong Governance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2323728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Even Agile-inspired projects need guardrails. Establishing clear governance helps create the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predictable backbone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your stakeholders expect. When governance is transparent and consistent, it builds trust — freeing teams to innovate within the boundaries of control.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3499589"/>
            <a:ext cx="4593431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657368" y="3705567"/>
            <a:ext cx="37739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 Roles &amp; Responsibilities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657368" y="4134788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Crystal-clear ownership and decision rights at every level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9243179" y="3499589"/>
            <a:ext cx="4593431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449157" y="3705567"/>
            <a:ext cx="30602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Establish Approval Gates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449157" y="4134788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thresholds for escalation and risk management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451390" y="5174203"/>
            <a:ext cx="4593431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657368" y="5380181"/>
            <a:ext cx="28022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Standardize Reporting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657368" y="5809402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Dashboards, burnup charts, and consistent metrics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9243179" y="5174203"/>
            <a:ext cx="4593431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449157" y="5380181"/>
            <a:ext cx="25205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Create Transparency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449157" y="5809402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Visible workflows and decision-making processes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5171"/>
            <a:ext cx="13042821" cy="62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#3: Enable Adaptability Through Empowered Teams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71412"/>
            <a:ext cx="993159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True adaptability doesn't come from process tweaks — it comes from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people who are empowered to act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Give your teams decision-making authority within their domain. Encourage them to identify and address risks early. Create an environment where they can propose alternate paths without waiting for escalation.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20165"/>
            <a:ext cx="993159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Empowerment fuels agility — and makes change a source of momentum, not disruption. When teams feel trusted to make decisions, they respond faster, innovate more boldly, and take ownership of outcomes.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116" y="2616061"/>
            <a:ext cx="2626995" cy="262699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568954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438632" y="5757763"/>
            <a:ext cx="30388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Grant Decision Authority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438632" y="6186983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Let teams own choices within their domain without constant approvals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23986" y="568954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868829" y="5757763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Encourage Early Risk Identification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868829" y="6497141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Make it safe to surface problems before they become crises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654302" y="568954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10299144" y="5757763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Support Alternative Solutions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0299144" y="6497141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Welcome creative approaches that achieve goals differently</a:t>
            </a:r>
            <a:endParaRPr lang="en-US" sz="1550" dirty="0"/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2BF25A64-F95B-7F21-B40D-AF4F7CD70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49247" y="544235"/>
            <a:ext cx="9389507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#4: Plan for Change, Don't React to It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449247" y="1384054"/>
            <a:ext cx="9389507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Waterfall projects often assume a straight path from A to B. But what if you planned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change instead of planning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against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it? The goal isn't to eliminate change — it's to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normalize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it, so your project can pivot smoothly without panic.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671893" y="2556462"/>
            <a:ext cx="22860" cy="4437221"/>
          </a:xfrm>
          <a:prstGeom prst="roundRect">
            <a:avLst>
              <a:gd name="adj" fmla="val 36364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871680" y="2767679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4449247" y="2556462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523482" y="2593610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661422" y="2624447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in Buffer Time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5661422" y="3052358"/>
            <a:ext cx="81773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Include capacity for rework, feedback cycles, and unexpected pivots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871680" y="3975925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449247" y="3764709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523482" y="3801856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5661422" y="3832693"/>
            <a:ext cx="2886194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Fast Change Workflows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5661422" y="4260604"/>
            <a:ext cx="81773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rapid, visible processes for evaluating and implementing changes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4871680" y="5184172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4449247" y="4972955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4523482" y="5010102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5661422" y="5040940"/>
            <a:ext cx="273188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Contingency Planning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5661422" y="5468850"/>
            <a:ext cx="81773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Prepare backup plans for high-risk assumptions before they materialize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4871680" y="6392418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4449247" y="6181201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4523482" y="6218349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24" name="Text 21"/>
          <p:cNvSpPr/>
          <p:nvPr/>
        </p:nvSpPr>
        <p:spPr>
          <a:xfrm>
            <a:off x="5661422" y="6249186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Validation</a:t>
            </a:r>
            <a:endParaRPr lang="en-US" sz="1900" dirty="0"/>
          </a:p>
        </p:txBody>
      </p:sp>
      <p:sp>
        <p:nvSpPr>
          <p:cNvPr id="25" name="Text 22"/>
          <p:cNvSpPr/>
          <p:nvPr/>
        </p:nvSpPr>
        <p:spPr>
          <a:xfrm>
            <a:off x="5661422" y="6677096"/>
            <a:ext cx="81773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assumptions frequently to catch drift early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6084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Principle #5: Measure Value, Not Just Progress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712548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KPIs like percent complete or milestones achieved tell you how much work is done, not whether it's the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right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work. When you measure outcomes instead of activity, you balance predictability with purposeful progress.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888409"/>
            <a:ext cx="2996089" cy="2227778"/>
          </a:xfrm>
          <a:prstGeom prst="roundRect">
            <a:avLst>
              <a:gd name="adj" fmla="val 374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3094387"/>
            <a:ext cx="258413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Cycle Time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999768" y="3585520"/>
            <a:ext cx="25841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quickly the team delivers usable outputs from start to finish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3988237" y="2888409"/>
            <a:ext cx="2996208" cy="2227778"/>
          </a:xfrm>
          <a:prstGeom prst="roundRect">
            <a:avLst>
              <a:gd name="adj" fmla="val 374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194215" y="3094387"/>
            <a:ext cx="2584252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Customer Satisfaction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4194215" y="3957590"/>
            <a:ext cx="25842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well deliverables meet real user needs and expectations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182803" y="2888409"/>
            <a:ext cx="2996208" cy="2227778"/>
          </a:xfrm>
          <a:prstGeom prst="roundRect">
            <a:avLst>
              <a:gd name="adj" fmla="val 374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388781" y="3094387"/>
            <a:ext cx="2584252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 Per Iteration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388781" y="3957590"/>
            <a:ext cx="25842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value delivered in each phase, not just work completed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790" y="5339429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Agile-inspired metrics ensure your team isn't just busy — they're delivering outcomes that matter. They provide early warning signals when work isn't translating to value, allowing course corrections before major resources are wasted.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1961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453" y="1458426"/>
            <a:ext cx="8207335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vs. Value-Based Metrics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3" y="2343537"/>
            <a:ext cx="12576691" cy="338709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5155763" y="5730627"/>
            <a:ext cx="191333" cy="191333"/>
          </a:xfrm>
          <a:prstGeom prst="roundRect">
            <a:avLst>
              <a:gd name="adj" fmla="val 9558"/>
            </a:avLst>
          </a:prstGeom>
          <a:solidFill>
            <a:srgbClr val="081A4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2"/>
          <p:cNvSpPr/>
          <p:nvPr/>
        </p:nvSpPr>
        <p:spPr>
          <a:xfrm>
            <a:off x="5408057" y="5730627"/>
            <a:ext cx="1569482" cy="191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Focus</a:t>
            </a:r>
            <a:endParaRPr lang="en-US" sz="1500" dirty="0"/>
          </a:p>
        </p:txBody>
      </p:sp>
      <p:sp>
        <p:nvSpPr>
          <p:cNvPr id="7" name="Shape 3"/>
          <p:cNvSpPr/>
          <p:nvPr/>
        </p:nvSpPr>
        <p:spPr>
          <a:xfrm>
            <a:off x="7129939" y="5730627"/>
            <a:ext cx="191333" cy="191333"/>
          </a:xfrm>
          <a:prstGeom prst="roundRect">
            <a:avLst>
              <a:gd name="adj" fmla="val 9558"/>
            </a:avLst>
          </a:prstGeom>
          <a:solidFill>
            <a:srgbClr val="1646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7382232" y="5730627"/>
            <a:ext cx="1724144" cy="191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Value-Based Focus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65453" y="6520130"/>
            <a:ext cx="13099494" cy="918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comparison shows how value-based metrics consistently outperform traditional progress tracking across key dimensions. When you shift focus from "work done" to "value delivered," every aspect of project performance improves — from staying relevant to building stakeholder confidence.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1252</Words>
  <Application>Microsoft Office PowerPoint</Application>
  <PresentationFormat>Custom</PresentationFormat>
  <Paragraphs>137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Nobile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2025-10-29T14:52:51Z</dcterms:created>
  <dcterms:modified xsi:type="dcterms:W3CDTF">2025-10-29T18:33:53Z</dcterms:modified>
</cp:coreProperties>
</file>