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embeddedFontLst>
    <p:embeddedFont>
      <p:font typeface="Instrument Sans Medium" panose="020B0604020202020204" charset="0"/>
      <p:regular r:id="rId15"/>
    </p:embeddedFont>
    <p:embeddedFont>
      <p:font typeface="Instrument Sans Semi Bold"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E3B8AE-6B92-4445-A176-8DA2EB45B831}" v="3" dt="2026-01-02T21:43:27.2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0" d="100"/>
          <a:sy n="90" d="100"/>
        </p:scale>
        <p:origin x="66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erly Wiethoff" userId="6d5a8a01fb4ca51b" providerId="LiveId" clId="{ED1671C7-5A42-4D2F-B120-9173ABA9476A}"/>
    <pc:docChg chg="undo custSel modSld">
      <pc:chgData name="Kimberly Wiethoff" userId="6d5a8a01fb4ca51b" providerId="LiveId" clId="{ED1671C7-5A42-4D2F-B120-9173ABA9476A}" dt="2026-01-02T21:44:24.584" v="90" actId="14100"/>
      <pc:docMkLst>
        <pc:docMk/>
      </pc:docMkLst>
      <pc:sldChg chg="addSp delSp modSp mod">
        <pc:chgData name="Kimberly Wiethoff" userId="6d5a8a01fb4ca51b" providerId="LiveId" clId="{ED1671C7-5A42-4D2F-B120-9173ABA9476A}" dt="2026-01-02T21:44:24.584" v="90" actId="14100"/>
        <pc:sldMkLst>
          <pc:docMk/>
          <pc:sldMk cId="0" sldId="256"/>
        </pc:sldMkLst>
        <pc:spChg chg="mod">
          <ac:chgData name="Kimberly Wiethoff" userId="6d5a8a01fb4ca51b" providerId="LiveId" clId="{ED1671C7-5A42-4D2F-B120-9173ABA9476A}" dt="2026-01-02T21:44:01.596" v="50" actId="552"/>
          <ac:spMkLst>
            <pc:docMk/>
            <pc:sldMk cId="0" sldId="256"/>
            <ac:spMk id="3" creationId="{00000000-0000-0000-0000-000000000000}"/>
          </ac:spMkLst>
        </pc:spChg>
        <pc:spChg chg="mod">
          <ac:chgData name="Kimberly Wiethoff" userId="6d5a8a01fb4ca51b" providerId="LiveId" clId="{ED1671C7-5A42-4D2F-B120-9173ABA9476A}" dt="2026-01-02T21:44:01.596" v="50" actId="552"/>
          <ac:spMkLst>
            <pc:docMk/>
            <pc:sldMk cId="0" sldId="256"/>
            <ac:spMk id="4" creationId="{00000000-0000-0000-0000-000000000000}"/>
          </ac:spMkLst>
        </pc:spChg>
        <pc:spChg chg="del">
          <ac:chgData name="Kimberly Wiethoff" userId="6d5a8a01fb4ca51b" providerId="LiveId" clId="{ED1671C7-5A42-4D2F-B120-9173ABA9476A}" dt="2026-01-02T21:43:17.151" v="4" actId="478"/>
          <ac:spMkLst>
            <pc:docMk/>
            <pc:sldMk cId="0" sldId="256"/>
            <ac:spMk id="5" creationId="{00000000-0000-0000-0000-000000000000}"/>
          </ac:spMkLst>
        </pc:spChg>
        <pc:spChg chg="del">
          <ac:chgData name="Kimberly Wiethoff" userId="6d5a8a01fb4ca51b" providerId="LiveId" clId="{ED1671C7-5A42-4D2F-B120-9173ABA9476A}" dt="2026-01-02T21:43:17.151" v="4" actId="478"/>
          <ac:spMkLst>
            <pc:docMk/>
            <pc:sldMk cId="0" sldId="256"/>
            <ac:spMk id="6" creationId="{00000000-0000-0000-0000-000000000000}"/>
          </ac:spMkLst>
        </pc:spChg>
        <pc:spChg chg="del">
          <ac:chgData name="Kimberly Wiethoff" userId="6d5a8a01fb4ca51b" providerId="LiveId" clId="{ED1671C7-5A42-4D2F-B120-9173ABA9476A}" dt="2026-01-02T21:43:17.151" v="4" actId="478"/>
          <ac:spMkLst>
            <pc:docMk/>
            <pc:sldMk cId="0" sldId="256"/>
            <ac:spMk id="7" creationId="{00000000-0000-0000-0000-000000000000}"/>
          </ac:spMkLst>
        </pc:spChg>
        <pc:spChg chg="add mod">
          <ac:chgData name="Kimberly Wiethoff" userId="6d5a8a01fb4ca51b" providerId="LiveId" clId="{ED1671C7-5A42-4D2F-B120-9173ABA9476A}" dt="2026-01-02T21:44:15.337" v="89" actId="1036"/>
          <ac:spMkLst>
            <pc:docMk/>
            <pc:sldMk cId="0" sldId="256"/>
            <ac:spMk id="8" creationId="{48596F26-4705-7D70-530C-DD565BE3EFA4}"/>
          </ac:spMkLst>
        </pc:spChg>
        <pc:picChg chg="add mod">
          <ac:chgData name="Kimberly Wiethoff" userId="6d5a8a01fb4ca51b" providerId="LiveId" clId="{ED1671C7-5A42-4D2F-B120-9173ABA9476A}" dt="2026-01-02T21:44:24.584" v="90" actId="14100"/>
          <ac:picMkLst>
            <pc:docMk/>
            <pc:sldMk cId="0" sldId="256"/>
            <ac:picMk id="9" creationId="{17292C96-56A7-486A-99AF-4A7D22AAA37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1475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521945"/>
            <a:ext cx="7556421" cy="2126337"/>
          </a:xfrm>
          <a:prstGeom prst="rect">
            <a:avLst/>
          </a:prstGeom>
          <a:noFill/>
          <a:ln/>
        </p:spPr>
        <p:txBody>
          <a:bodyPr wrap="square" lIns="0" tIns="0" rIns="0" bIns="0" rtlCol="0" anchor="t"/>
          <a:lstStyle/>
          <a:p>
            <a:pPr marL="0" indent="0">
              <a:lnSpc>
                <a:spcPts val="5550"/>
              </a:lnSpc>
              <a:buNone/>
            </a:pPr>
            <a:r>
              <a:rPr lang="en-US" sz="4450" dirty="0">
                <a:solidFill>
                  <a:srgbClr val="505468"/>
                </a:solidFill>
                <a:latin typeface="Instrument Sans Semi Bold" pitchFamily="34" charset="0"/>
                <a:ea typeface="Instrument Sans Semi Bold" pitchFamily="34" charset="-122"/>
                <a:cs typeface="Instrument Sans Semi Bold" pitchFamily="34" charset="-120"/>
              </a:rPr>
              <a:t>Navigating the PMO: A Guide for New Project Managers</a:t>
            </a:r>
            <a:endParaRPr lang="en-US" sz="4450" dirty="0"/>
          </a:p>
        </p:txBody>
      </p:sp>
      <p:sp>
        <p:nvSpPr>
          <p:cNvPr id="4" name="Text 1"/>
          <p:cNvSpPr/>
          <p:nvPr/>
        </p:nvSpPr>
        <p:spPr>
          <a:xfrm>
            <a:off x="6280190" y="2988443"/>
            <a:ext cx="7556421" cy="1451610"/>
          </a:xfrm>
          <a:prstGeom prst="rect">
            <a:avLst/>
          </a:prstGeom>
          <a:noFill/>
          <a:ln/>
        </p:spPr>
        <p:txBody>
          <a:bodyPr wrap="square" lIns="0" tIns="0" rIns="0" bIns="0" rtlCol="0" anchor="t"/>
          <a:lstStyle/>
          <a:p>
            <a:pPr marL="0" indent="0">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Starting as a project manager in a new organization can be both exciting and overwhelming. This guide will help you understand and navigate the Project Management Office (PMO), helping you succeed in your new role.</a:t>
            </a:r>
            <a:endParaRPr lang="en-US" sz="1750" dirty="0"/>
          </a:p>
        </p:txBody>
      </p:sp>
      <p:sp>
        <p:nvSpPr>
          <p:cNvPr id="8" name="TextBox 7">
            <a:extLst>
              <a:ext uri="{FF2B5EF4-FFF2-40B4-BE49-F238E27FC236}">
                <a16:creationId xmlns:a16="http://schemas.microsoft.com/office/drawing/2014/main" id="{48596F26-4705-7D70-530C-DD565BE3EFA4}"/>
              </a:ext>
            </a:extLst>
          </p:cNvPr>
          <p:cNvSpPr txBox="1"/>
          <p:nvPr/>
        </p:nvSpPr>
        <p:spPr>
          <a:xfrm>
            <a:off x="6280190" y="6177518"/>
            <a:ext cx="7637829" cy="954107"/>
          </a:xfrm>
          <a:prstGeom prst="rect">
            <a:avLst/>
          </a:prstGeom>
          <a:noFill/>
        </p:spPr>
        <p:txBody>
          <a:bodyPr wrap="square" rtlCol="0">
            <a:spAutoFit/>
          </a:bodyPr>
          <a:lstStyle/>
          <a:p>
            <a:r>
              <a:rPr lang="en-US" sz="1400" dirty="0"/>
              <a:t>#PMO #ProjectManagement #ProjectManager #PMOLife #PMOGovernance #NewProjectManager #ProjectLeadership #PortfolioManagement #RiskManagement #ChangeManagement #AgileDelivery #HybridPM #Jira #AzureDevOps #ServiceNow #ContinuousImprovement #OperationalExcellence #LeadershipDevelopment #PMOTips #ManagingProjectsTheAgileWay</a:t>
            </a:r>
            <a:endParaRPr lang="en-US" dirty="0"/>
          </a:p>
        </p:txBody>
      </p:sp>
      <p:pic>
        <p:nvPicPr>
          <p:cNvPr id="9" name="Image 1" descr="preencoded.png">
            <a:extLst>
              <a:ext uri="{FF2B5EF4-FFF2-40B4-BE49-F238E27FC236}">
                <a16:creationId xmlns:a16="http://schemas.microsoft.com/office/drawing/2014/main" id="{17292C96-56A7-486A-99AF-4A7D22AAA37C}"/>
              </a:ext>
            </a:extLst>
          </p:cNvPr>
          <p:cNvPicPr>
            <a:picLocks noChangeAspect="1"/>
          </p:cNvPicPr>
          <p:nvPr/>
        </p:nvPicPr>
        <p:blipFill>
          <a:blip r:embed="rId4"/>
          <a:stretch>
            <a:fillRect/>
          </a:stretch>
        </p:blipFill>
        <p:spPr>
          <a:xfrm>
            <a:off x="6280190" y="4780214"/>
            <a:ext cx="7308219" cy="115069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972145"/>
            <a:ext cx="12034123" cy="708779"/>
          </a:xfrm>
          <a:prstGeom prst="rect">
            <a:avLst/>
          </a:prstGeom>
          <a:noFill/>
          <a:ln/>
        </p:spPr>
        <p:txBody>
          <a:bodyPr wrap="none" lIns="0" tIns="0" rIns="0" bIns="0" rtlCol="0" anchor="t"/>
          <a:lstStyle/>
          <a:p>
            <a:pPr marL="0" indent="0">
              <a:lnSpc>
                <a:spcPts val="5550"/>
              </a:lnSpc>
              <a:buNone/>
            </a:pPr>
            <a:r>
              <a:rPr lang="en-US" sz="4450" dirty="0">
                <a:solidFill>
                  <a:srgbClr val="505468"/>
                </a:solidFill>
                <a:latin typeface="Instrument Sans Semi Bold" pitchFamily="34" charset="0"/>
                <a:ea typeface="Instrument Sans Semi Bold" pitchFamily="34" charset="-122"/>
                <a:cs typeface="Instrument Sans Semi Bold" pitchFamily="34" charset="-120"/>
              </a:rPr>
              <a:t>PMO: Case Studies and Real-World Examples</a:t>
            </a:r>
            <a:endParaRPr lang="en-US" sz="4450" dirty="0"/>
          </a:p>
        </p:txBody>
      </p:sp>
      <p:pic>
        <p:nvPicPr>
          <p:cNvPr id="3" name="Image 0" descr="preencoded.png"/>
          <p:cNvPicPr>
            <a:picLocks noChangeAspect="1"/>
          </p:cNvPicPr>
          <p:nvPr/>
        </p:nvPicPr>
        <p:blipFill>
          <a:blip r:embed="rId3"/>
          <a:stretch>
            <a:fillRect/>
          </a:stretch>
        </p:blipFill>
        <p:spPr>
          <a:xfrm>
            <a:off x="2978348" y="2134553"/>
            <a:ext cx="2152055" cy="1669852"/>
          </a:xfrm>
          <a:prstGeom prst="rect">
            <a:avLst/>
          </a:prstGeom>
        </p:spPr>
      </p:pic>
      <p:sp>
        <p:nvSpPr>
          <p:cNvPr id="4" name="Text 1"/>
          <p:cNvSpPr/>
          <p:nvPr/>
        </p:nvSpPr>
        <p:spPr>
          <a:xfrm>
            <a:off x="3999428" y="2959179"/>
            <a:ext cx="109776" cy="453509"/>
          </a:xfrm>
          <a:prstGeom prst="rect">
            <a:avLst/>
          </a:prstGeom>
          <a:noFill/>
          <a:ln/>
        </p:spPr>
        <p:txBody>
          <a:bodyPr wrap="none" lIns="0" tIns="0" rIns="0" bIns="0" rtlCol="0" anchor="t"/>
          <a:lstStyle/>
          <a:p>
            <a:pPr marL="0" indent="0" algn="ctr">
              <a:lnSpc>
                <a:spcPts val="35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1</a:t>
            </a:r>
            <a:endParaRPr lang="en-US" sz="2200" dirty="0"/>
          </a:p>
        </p:txBody>
      </p:sp>
      <p:sp>
        <p:nvSpPr>
          <p:cNvPr id="5" name="Text 2"/>
          <p:cNvSpPr/>
          <p:nvPr/>
        </p:nvSpPr>
        <p:spPr>
          <a:xfrm>
            <a:off x="5357217" y="236136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Governance</a:t>
            </a:r>
            <a:endParaRPr lang="en-US" sz="2200" dirty="0"/>
          </a:p>
        </p:txBody>
      </p:sp>
      <p:sp>
        <p:nvSpPr>
          <p:cNvPr id="6" name="Text 3"/>
          <p:cNvSpPr/>
          <p:nvPr/>
        </p:nvSpPr>
        <p:spPr>
          <a:xfrm>
            <a:off x="5357217" y="2851785"/>
            <a:ext cx="8252579" cy="725805"/>
          </a:xfrm>
          <a:prstGeom prst="rect">
            <a:avLst/>
          </a:prstGeom>
          <a:noFill/>
          <a:ln/>
        </p:spPr>
        <p:txBody>
          <a:bodyPr wrap="square" lIns="0" tIns="0" rIns="0" bIns="0" rtlCol="0" anchor="t"/>
          <a:lstStyle/>
          <a:p>
            <a:pPr marL="0" indent="0" algn="l">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A company enforces strict risk management protocols to ensure project success.</a:t>
            </a:r>
            <a:endParaRPr lang="en-US" sz="1750" dirty="0"/>
          </a:p>
        </p:txBody>
      </p:sp>
      <p:sp>
        <p:nvSpPr>
          <p:cNvPr id="7" name="Shape 4"/>
          <p:cNvSpPr/>
          <p:nvPr/>
        </p:nvSpPr>
        <p:spPr>
          <a:xfrm>
            <a:off x="5187077" y="3817501"/>
            <a:ext cx="8592860" cy="15240"/>
          </a:xfrm>
          <a:prstGeom prst="roundRect">
            <a:avLst>
              <a:gd name="adj" fmla="val 625116"/>
            </a:avLst>
          </a:prstGeom>
          <a:solidFill>
            <a:srgbClr val="C8C9CF"/>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1902381" y="3861078"/>
            <a:ext cx="4304109" cy="1669852"/>
          </a:xfrm>
          <a:prstGeom prst="rect">
            <a:avLst/>
          </a:prstGeom>
        </p:spPr>
      </p:pic>
      <p:sp>
        <p:nvSpPr>
          <p:cNvPr id="9" name="Text 5"/>
          <p:cNvSpPr/>
          <p:nvPr/>
        </p:nvSpPr>
        <p:spPr>
          <a:xfrm>
            <a:off x="3975378" y="4469249"/>
            <a:ext cx="157877" cy="453509"/>
          </a:xfrm>
          <a:prstGeom prst="rect">
            <a:avLst/>
          </a:prstGeom>
          <a:noFill/>
          <a:ln/>
        </p:spPr>
        <p:txBody>
          <a:bodyPr wrap="none" lIns="0" tIns="0" rIns="0" bIns="0" rtlCol="0" anchor="t"/>
          <a:lstStyle/>
          <a:p>
            <a:pPr marL="0" indent="0" algn="ctr">
              <a:lnSpc>
                <a:spcPts val="35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2</a:t>
            </a:r>
            <a:endParaRPr lang="en-US" sz="2200" dirty="0"/>
          </a:p>
        </p:txBody>
      </p:sp>
      <p:sp>
        <p:nvSpPr>
          <p:cNvPr id="10" name="Text 6"/>
          <p:cNvSpPr/>
          <p:nvPr/>
        </p:nvSpPr>
        <p:spPr>
          <a:xfrm>
            <a:off x="6433304" y="408789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Communication</a:t>
            </a:r>
            <a:endParaRPr lang="en-US" sz="2200" dirty="0"/>
          </a:p>
        </p:txBody>
      </p:sp>
      <p:sp>
        <p:nvSpPr>
          <p:cNvPr id="11" name="Text 7"/>
          <p:cNvSpPr/>
          <p:nvPr/>
        </p:nvSpPr>
        <p:spPr>
          <a:xfrm>
            <a:off x="6433304" y="4578310"/>
            <a:ext cx="7176492" cy="725805"/>
          </a:xfrm>
          <a:prstGeom prst="rect">
            <a:avLst/>
          </a:prstGeom>
          <a:noFill/>
          <a:ln/>
        </p:spPr>
        <p:txBody>
          <a:bodyPr wrap="square" lIns="0" tIns="0" rIns="0" bIns="0" rtlCol="0" anchor="t"/>
          <a:lstStyle/>
          <a:p>
            <a:pPr marL="0" indent="0" algn="l">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A project manager uses a detailed communication plan to keep stakeholders informed.</a:t>
            </a:r>
            <a:endParaRPr lang="en-US" sz="1750" dirty="0"/>
          </a:p>
        </p:txBody>
      </p:sp>
      <p:sp>
        <p:nvSpPr>
          <p:cNvPr id="12" name="Shape 8"/>
          <p:cNvSpPr/>
          <p:nvPr/>
        </p:nvSpPr>
        <p:spPr>
          <a:xfrm>
            <a:off x="6263164" y="5544026"/>
            <a:ext cx="7516773" cy="15240"/>
          </a:xfrm>
          <a:prstGeom prst="roundRect">
            <a:avLst>
              <a:gd name="adj" fmla="val 625116"/>
            </a:avLst>
          </a:prstGeom>
          <a:solidFill>
            <a:srgbClr val="C8C9CF"/>
          </a:solidFill>
          <a:ln/>
        </p:spPr>
        <p:txBody>
          <a:bodyPr/>
          <a:lstStyle/>
          <a:p>
            <a:endParaRPr lang="en-US"/>
          </a:p>
        </p:txBody>
      </p:sp>
      <p:pic>
        <p:nvPicPr>
          <p:cNvPr id="13" name="Image 2" descr="preencoded.png"/>
          <p:cNvPicPr>
            <a:picLocks noChangeAspect="1"/>
          </p:cNvPicPr>
          <p:nvPr/>
        </p:nvPicPr>
        <p:blipFill>
          <a:blip r:embed="rId5"/>
          <a:stretch>
            <a:fillRect/>
          </a:stretch>
        </p:blipFill>
        <p:spPr>
          <a:xfrm>
            <a:off x="826294" y="5587603"/>
            <a:ext cx="6456164" cy="1669852"/>
          </a:xfrm>
          <a:prstGeom prst="rect">
            <a:avLst/>
          </a:prstGeom>
        </p:spPr>
      </p:pic>
      <p:sp>
        <p:nvSpPr>
          <p:cNvPr id="14" name="Text 9"/>
          <p:cNvSpPr/>
          <p:nvPr/>
        </p:nvSpPr>
        <p:spPr>
          <a:xfrm>
            <a:off x="3972163" y="6195774"/>
            <a:ext cx="164187" cy="453509"/>
          </a:xfrm>
          <a:prstGeom prst="rect">
            <a:avLst/>
          </a:prstGeom>
          <a:noFill/>
          <a:ln/>
        </p:spPr>
        <p:txBody>
          <a:bodyPr wrap="none" lIns="0" tIns="0" rIns="0" bIns="0" rtlCol="0" anchor="t"/>
          <a:lstStyle/>
          <a:p>
            <a:pPr marL="0" indent="0" algn="ctr">
              <a:lnSpc>
                <a:spcPts val="35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3</a:t>
            </a:r>
            <a:endParaRPr lang="en-US" sz="2200" dirty="0"/>
          </a:p>
        </p:txBody>
      </p:sp>
      <p:sp>
        <p:nvSpPr>
          <p:cNvPr id="15" name="Text 10"/>
          <p:cNvSpPr/>
          <p:nvPr/>
        </p:nvSpPr>
        <p:spPr>
          <a:xfrm>
            <a:off x="7509272" y="581441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Flexibility</a:t>
            </a:r>
            <a:endParaRPr lang="en-US" sz="2200" dirty="0"/>
          </a:p>
        </p:txBody>
      </p:sp>
      <p:sp>
        <p:nvSpPr>
          <p:cNvPr id="16" name="Text 11"/>
          <p:cNvSpPr/>
          <p:nvPr/>
        </p:nvSpPr>
        <p:spPr>
          <a:xfrm>
            <a:off x="7509272" y="6304836"/>
            <a:ext cx="6100524" cy="725805"/>
          </a:xfrm>
          <a:prstGeom prst="rect">
            <a:avLst/>
          </a:prstGeom>
          <a:noFill/>
          <a:ln/>
        </p:spPr>
        <p:txBody>
          <a:bodyPr wrap="square" lIns="0" tIns="0" rIns="0" bIns="0" rtlCol="0" anchor="t"/>
          <a:lstStyle/>
          <a:p>
            <a:pPr marL="0" indent="0" algn="l">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A team adapts to changing PMO processes and embraces continuous improvement.</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529709" y="417076"/>
            <a:ext cx="7294483" cy="472916"/>
          </a:xfrm>
          <a:prstGeom prst="rect">
            <a:avLst/>
          </a:prstGeom>
          <a:noFill/>
          <a:ln/>
        </p:spPr>
        <p:txBody>
          <a:bodyPr wrap="none" lIns="0" tIns="0" rIns="0" bIns="0" rtlCol="0" anchor="t"/>
          <a:lstStyle/>
          <a:p>
            <a:pPr marL="0" indent="0">
              <a:lnSpc>
                <a:spcPts val="3700"/>
              </a:lnSpc>
              <a:buNone/>
            </a:pPr>
            <a:r>
              <a:rPr lang="en-US" sz="2950" dirty="0">
                <a:solidFill>
                  <a:srgbClr val="505468"/>
                </a:solidFill>
                <a:latin typeface="Instrument Sans Semi Bold" pitchFamily="34" charset="0"/>
                <a:ea typeface="Instrument Sans Semi Bold" pitchFamily="34" charset="-122"/>
                <a:cs typeface="Instrument Sans Semi Bold" pitchFamily="34" charset="-120"/>
              </a:rPr>
              <a:t>Key Takeaways for New Project Managers</a:t>
            </a:r>
            <a:endParaRPr lang="en-US" sz="2950" dirty="0"/>
          </a:p>
        </p:txBody>
      </p:sp>
      <p:sp>
        <p:nvSpPr>
          <p:cNvPr id="4" name="Text 1"/>
          <p:cNvSpPr/>
          <p:nvPr/>
        </p:nvSpPr>
        <p:spPr>
          <a:xfrm>
            <a:off x="529709" y="1192530"/>
            <a:ext cx="8084582" cy="499467"/>
          </a:xfrm>
          <a:prstGeom prst="rect">
            <a:avLst/>
          </a:prstGeom>
          <a:noFill/>
          <a:ln/>
        </p:spPr>
        <p:txBody>
          <a:bodyPr wrap="none" lIns="0" tIns="0" rIns="0" bIns="0" rtlCol="0" anchor="t"/>
          <a:lstStyle/>
          <a:p>
            <a:pPr marL="0" indent="0" algn="ctr">
              <a:lnSpc>
                <a:spcPts val="3900"/>
              </a:lnSpc>
              <a:buNone/>
            </a:pPr>
            <a:r>
              <a:rPr lang="en-US" sz="3900" dirty="0">
                <a:solidFill>
                  <a:srgbClr val="5B5F71"/>
                </a:solidFill>
                <a:latin typeface="Instrument Sans Semi Bold" pitchFamily="34" charset="0"/>
                <a:ea typeface="Instrument Sans Semi Bold" pitchFamily="34" charset="-122"/>
                <a:cs typeface="Instrument Sans Semi Bold" pitchFamily="34" charset="-120"/>
              </a:rPr>
              <a:t>1</a:t>
            </a:r>
            <a:endParaRPr lang="en-US" sz="3900" dirty="0"/>
          </a:p>
        </p:txBody>
      </p:sp>
      <p:sp>
        <p:nvSpPr>
          <p:cNvPr id="5" name="Text 2"/>
          <p:cNvSpPr/>
          <p:nvPr/>
        </p:nvSpPr>
        <p:spPr>
          <a:xfrm>
            <a:off x="3625929" y="1881068"/>
            <a:ext cx="1892022" cy="236458"/>
          </a:xfrm>
          <a:prstGeom prst="rect">
            <a:avLst/>
          </a:prstGeom>
          <a:noFill/>
          <a:ln/>
        </p:spPr>
        <p:txBody>
          <a:bodyPr wrap="none" lIns="0" tIns="0" rIns="0" bIns="0" rtlCol="0" anchor="t"/>
          <a:lstStyle/>
          <a:p>
            <a:pPr marL="0" indent="0" algn="ctr">
              <a:lnSpc>
                <a:spcPts val="1850"/>
              </a:lnSpc>
              <a:buNone/>
            </a:pPr>
            <a:r>
              <a:rPr lang="en-US" sz="1450" dirty="0">
                <a:solidFill>
                  <a:srgbClr val="5B5F71"/>
                </a:solidFill>
                <a:latin typeface="Instrument Sans Semi Bold" pitchFamily="34" charset="0"/>
                <a:ea typeface="Instrument Sans Semi Bold" pitchFamily="34" charset="-122"/>
                <a:cs typeface="Instrument Sans Semi Bold" pitchFamily="34" charset="-120"/>
              </a:rPr>
              <a:t>Know Your PMO</a:t>
            </a:r>
            <a:endParaRPr lang="en-US" sz="1450" dirty="0"/>
          </a:p>
        </p:txBody>
      </p:sp>
      <p:sp>
        <p:nvSpPr>
          <p:cNvPr id="6" name="Text 3"/>
          <p:cNvSpPr/>
          <p:nvPr/>
        </p:nvSpPr>
        <p:spPr>
          <a:xfrm>
            <a:off x="529709" y="2208252"/>
            <a:ext cx="8084582" cy="242054"/>
          </a:xfrm>
          <a:prstGeom prst="rect">
            <a:avLst/>
          </a:prstGeom>
          <a:noFill/>
          <a:ln/>
        </p:spPr>
        <p:txBody>
          <a:bodyPr wrap="none" lIns="0" tIns="0" rIns="0" bIns="0" rtlCol="0" anchor="t"/>
          <a:lstStyle/>
          <a:p>
            <a:pPr marL="0" indent="0" algn="ctr">
              <a:lnSpc>
                <a:spcPts val="1900"/>
              </a:lnSpc>
              <a:buNone/>
            </a:pPr>
            <a:r>
              <a:rPr lang="en-US" sz="1150" dirty="0">
                <a:solidFill>
                  <a:srgbClr val="5B5F71"/>
                </a:solidFill>
                <a:latin typeface="Instrument Sans Medium" pitchFamily="34" charset="0"/>
                <a:ea typeface="Instrument Sans Medium" pitchFamily="34" charset="-122"/>
                <a:cs typeface="Instrument Sans Medium" pitchFamily="34" charset="-120"/>
              </a:rPr>
              <a:t>Understand the PMO's structure, processes, and governance requirements.</a:t>
            </a:r>
            <a:endParaRPr lang="en-US" sz="1150" dirty="0"/>
          </a:p>
        </p:txBody>
      </p:sp>
      <p:sp>
        <p:nvSpPr>
          <p:cNvPr id="7" name="Text 4"/>
          <p:cNvSpPr/>
          <p:nvPr/>
        </p:nvSpPr>
        <p:spPr>
          <a:xfrm>
            <a:off x="529709" y="2979896"/>
            <a:ext cx="8084582" cy="499467"/>
          </a:xfrm>
          <a:prstGeom prst="rect">
            <a:avLst/>
          </a:prstGeom>
          <a:noFill/>
          <a:ln/>
        </p:spPr>
        <p:txBody>
          <a:bodyPr wrap="none" lIns="0" tIns="0" rIns="0" bIns="0" rtlCol="0" anchor="t"/>
          <a:lstStyle/>
          <a:p>
            <a:pPr marL="0" indent="0" algn="ctr">
              <a:lnSpc>
                <a:spcPts val="3900"/>
              </a:lnSpc>
              <a:buNone/>
            </a:pPr>
            <a:r>
              <a:rPr lang="en-US" sz="3900" dirty="0">
                <a:solidFill>
                  <a:srgbClr val="5B5F71"/>
                </a:solidFill>
                <a:latin typeface="Instrument Sans Semi Bold" pitchFamily="34" charset="0"/>
                <a:ea typeface="Instrument Sans Semi Bold" pitchFamily="34" charset="-122"/>
                <a:cs typeface="Instrument Sans Semi Bold" pitchFamily="34" charset="-120"/>
              </a:rPr>
              <a:t>2</a:t>
            </a:r>
            <a:endParaRPr lang="en-US" sz="3900" dirty="0"/>
          </a:p>
        </p:txBody>
      </p:sp>
      <p:sp>
        <p:nvSpPr>
          <p:cNvPr id="8" name="Text 5"/>
          <p:cNvSpPr/>
          <p:nvPr/>
        </p:nvSpPr>
        <p:spPr>
          <a:xfrm>
            <a:off x="3504009" y="3668435"/>
            <a:ext cx="2135862" cy="236458"/>
          </a:xfrm>
          <a:prstGeom prst="rect">
            <a:avLst/>
          </a:prstGeom>
          <a:noFill/>
          <a:ln/>
        </p:spPr>
        <p:txBody>
          <a:bodyPr wrap="none" lIns="0" tIns="0" rIns="0" bIns="0" rtlCol="0" anchor="t"/>
          <a:lstStyle/>
          <a:p>
            <a:pPr marL="0" indent="0" algn="ctr">
              <a:lnSpc>
                <a:spcPts val="1850"/>
              </a:lnSpc>
              <a:buNone/>
            </a:pPr>
            <a:r>
              <a:rPr lang="en-US" sz="1450" dirty="0">
                <a:solidFill>
                  <a:srgbClr val="5B5F71"/>
                </a:solidFill>
                <a:latin typeface="Instrument Sans Semi Bold" pitchFamily="34" charset="0"/>
                <a:ea typeface="Instrument Sans Semi Bold" pitchFamily="34" charset="-122"/>
                <a:cs typeface="Instrument Sans Semi Bold" pitchFamily="34" charset="-120"/>
              </a:rPr>
              <a:t>Engage and Collaborate</a:t>
            </a:r>
            <a:endParaRPr lang="en-US" sz="1450" dirty="0"/>
          </a:p>
        </p:txBody>
      </p:sp>
      <p:sp>
        <p:nvSpPr>
          <p:cNvPr id="9" name="Text 6"/>
          <p:cNvSpPr/>
          <p:nvPr/>
        </p:nvSpPr>
        <p:spPr>
          <a:xfrm>
            <a:off x="529709" y="3995618"/>
            <a:ext cx="8084582" cy="242054"/>
          </a:xfrm>
          <a:prstGeom prst="rect">
            <a:avLst/>
          </a:prstGeom>
          <a:noFill/>
          <a:ln/>
        </p:spPr>
        <p:txBody>
          <a:bodyPr wrap="none" lIns="0" tIns="0" rIns="0" bIns="0" rtlCol="0" anchor="t"/>
          <a:lstStyle/>
          <a:p>
            <a:pPr marL="0" indent="0" algn="ctr">
              <a:lnSpc>
                <a:spcPts val="1900"/>
              </a:lnSpc>
              <a:buNone/>
            </a:pPr>
            <a:r>
              <a:rPr lang="en-US" sz="1150" dirty="0">
                <a:solidFill>
                  <a:srgbClr val="5B5F71"/>
                </a:solidFill>
                <a:latin typeface="Instrument Sans Medium" pitchFamily="34" charset="0"/>
                <a:ea typeface="Instrument Sans Medium" pitchFamily="34" charset="-122"/>
                <a:cs typeface="Instrument Sans Medium" pitchFamily="34" charset="-120"/>
              </a:rPr>
              <a:t>Build relationships with PMO leaders and other project managers.</a:t>
            </a:r>
            <a:endParaRPr lang="en-US" sz="1150" dirty="0"/>
          </a:p>
        </p:txBody>
      </p:sp>
      <p:sp>
        <p:nvSpPr>
          <p:cNvPr id="10" name="Text 7"/>
          <p:cNvSpPr/>
          <p:nvPr/>
        </p:nvSpPr>
        <p:spPr>
          <a:xfrm>
            <a:off x="529709" y="4767263"/>
            <a:ext cx="8084582" cy="499467"/>
          </a:xfrm>
          <a:prstGeom prst="rect">
            <a:avLst/>
          </a:prstGeom>
          <a:noFill/>
          <a:ln/>
        </p:spPr>
        <p:txBody>
          <a:bodyPr wrap="none" lIns="0" tIns="0" rIns="0" bIns="0" rtlCol="0" anchor="t"/>
          <a:lstStyle/>
          <a:p>
            <a:pPr marL="0" indent="0" algn="ctr">
              <a:lnSpc>
                <a:spcPts val="3900"/>
              </a:lnSpc>
              <a:buNone/>
            </a:pPr>
            <a:r>
              <a:rPr lang="en-US" sz="3900" dirty="0">
                <a:solidFill>
                  <a:srgbClr val="5B5F71"/>
                </a:solidFill>
                <a:latin typeface="Instrument Sans Semi Bold" pitchFamily="34" charset="0"/>
                <a:ea typeface="Instrument Sans Semi Bold" pitchFamily="34" charset="-122"/>
                <a:cs typeface="Instrument Sans Semi Bold" pitchFamily="34" charset="-120"/>
              </a:rPr>
              <a:t>3</a:t>
            </a:r>
            <a:endParaRPr lang="en-US" sz="3900" dirty="0"/>
          </a:p>
        </p:txBody>
      </p:sp>
      <p:sp>
        <p:nvSpPr>
          <p:cNvPr id="11" name="Text 8"/>
          <p:cNvSpPr/>
          <p:nvPr/>
        </p:nvSpPr>
        <p:spPr>
          <a:xfrm>
            <a:off x="3284815" y="5455801"/>
            <a:ext cx="2574369" cy="236458"/>
          </a:xfrm>
          <a:prstGeom prst="rect">
            <a:avLst/>
          </a:prstGeom>
          <a:noFill/>
          <a:ln/>
        </p:spPr>
        <p:txBody>
          <a:bodyPr wrap="none" lIns="0" tIns="0" rIns="0" bIns="0" rtlCol="0" anchor="t"/>
          <a:lstStyle/>
          <a:p>
            <a:pPr marL="0" indent="0" algn="ctr">
              <a:lnSpc>
                <a:spcPts val="1850"/>
              </a:lnSpc>
              <a:buNone/>
            </a:pPr>
            <a:r>
              <a:rPr lang="en-US" sz="1450" dirty="0">
                <a:solidFill>
                  <a:srgbClr val="5B5F71"/>
                </a:solidFill>
                <a:latin typeface="Instrument Sans Semi Bold" pitchFamily="34" charset="0"/>
                <a:ea typeface="Instrument Sans Semi Bold" pitchFamily="34" charset="-122"/>
                <a:cs typeface="Instrument Sans Semi Bold" pitchFamily="34" charset="-120"/>
              </a:rPr>
              <a:t>Master Tools and Techniques</a:t>
            </a:r>
            <a:endParaRPr lang="en-US" sz="1450" dirty="0"/>
          </a:p>
        </p:txBody>
      </p:sp>
      <p:sp>
        <p:nvSpPr>
          <p:cNvPr id="12" name="Text 9"/>
          <p:cNvSpPr/>
          <p:nvPr/>
        </p:nvSpPr>
        <p:spPr>
          <a:xfrm>
            <a:off x="529709" y="5782985"/>
            <a:ext cx="8084582" cy="242054"/>
          </a:xfrm>
          <a:prstGeom prst="rect">
            <a:avLst/>
          </a:prstGeom>
          <a:noFill/>
          <a:ln/>
        </p:spPr>
        <p:txBody>
          <a:bodyPr wrap="none" lIns="0" tIns="0" rIns="0" bIns="0" rtlCol="0" anchor="t"/>
          <a:lstStyle/>
          <a:p>
            <a:pPr marL="0" indent="0" algn="ctr">
              <a:lnSpc>
                <a:spcPts val="1900"/>
              </a:lnSpc>
              <a:buNone/>
            </a:pPr>
            <a:r>
              <a:rPr lang="en-US" sz="1150" dirty="0">
                <a:solidFill>
                  <a:srgbClr val="5B5F71"/>
                </a:solidFill>
                <a:latin typeface="Instrument Sans Medium" pitchFamily="34" charset="0"/>
                <a:ea typeface="Instrument Sans Medium" pitchFamily="34" charset="-122"/>
                <a:cs typeface="Instrument Sans Medium" pitchFamily="34" charset="-120"/>
              </a:rPr>
              <a:t>Become proficient in PMO-approved project management tools and methodologies.</a:t>
            </a:r>
            <a:endParaRPr lang="en-US" sz="1150" dirty="0"/>
          </a:p>
        </p:txBody>
      </p:sp>
      <p:sp>
        <p:nvSpPr>
          <p:cNvPr id="13" name="Text 10"/>
          <p:cNvSpPr/>
          <p:nvPr/>
        </p:nvSpPr>
        <p:spPr>
          <a:xfrm>
            <a:off x="529709" y="6554629"/>
            <a:ext cx="8084582" cy="499467"/>
          </a:xfrm>
          <a:prstGeom prst="rect">
            <a:avLst/>
          </a:prstGeom>
          <a:noFill/>
          <a:ln/>
        </p:spPr>
        <p:txBody>
          <a:bodyPr wrap="none" lIns="0" tIns="0" rIns="0" bIns="0" rtlCol="0" anchor="t"/>
          <a:lstStyle/>
          <a:p>
            <a:pPr marL="0" indent="0" algn="ctr">
              <a:lnSpc>
                <a:spcPts val="3900"/>
              </a:lnSpc>
              <a:buNone/>
            </a:pPr>
            <a:r>
              <a:rPr lang="en-US" sz="3900" dirty="0">
                <a:solidFill>
                  <a:srgbClr val="5B5F71"/>
                </a:solidFill>
                <a:latin typeface="Instrument Sans Semi Bold" pitchFamily="34" charset="0"/>
                <a:ea typeface="Instrument Sans Semi Bold" pitchFamily="34" charset="-122"/>
                <a:cs typeface="Instrument Sans Semi Bold" pitchFamily="34" charset="-120"/>
              </a:rPr>
              <a:t>4</a:t>
            </a:r>
            <a:endParaRPr lang="en-US" sz="3900" dirty="0"/>
          </a:p>
        </p:txBody>
      </p:sp>
      <p:sp>
        <p:nvSpPr>
          <p:cNvPr id="14" name="Text 11"/>
          <p:cNvSpPr/>
          <p:nvPr/>
        </p:nvSpPr>
        <p:spPr>
          <a:xfrm>
            <a:off x="3446264" y="7243167"/>
            <a:ext cx="2251472" cy="236458"/>
          </a:xfrm>
          <a:prstGeom prst="rect">
            <a:avLst/>
          </a:prstGeom>
          <a:noFill/>
          <a:ln/>
        </p:spPr>
        <p:txBody>
          <a:bodyPr wrap="none" lIns="0" tIns="0" rIns="0" bIns="0" rtlCol="0" anchor="t"/>
          <a:lstStyle/>
          <a:p>
            <a:pPr marL="0" indent="0" algn="ctr">
              <a:lnSpc>
                <a:spcPts val="1850"/>
              </a:lnSpc>
              <a:buNone/>
            </a:pPr>
            <a:r>
              <a:rPr lang="en-US" sz="1450" dirty="0">
                <a:solidFill>
                  <a:srgbClr val="5B5F71"/>
                </a:solidFill>
                <a:latin typeface="Instrument Sans Semi Bold" pitchFamily="34" charset="0"/>
                <a:ea typeface="Instrument Sans Semi Bold" pitchFamily="34" charset="-122"/>
                <a:cs typeface="Instrument Sans Semi Bold" pitchFamily="34" charset="-120"/>
              </a:rPr>
              <a:t>Communicate Effectively</a:t>
            </a:r>
            <a:endParaRPr lang="en-US" sz="1450" dirty="0"/>
          </a:p>
        </p:txBody>
      </p:sp>
      <p:sp>
        <p:nvSpPr>
          <p:cNvPr id="15" name="Text 12"/>
          <p:cNvSpPr/>
          <p:nvPr/>
        </p:nvSpPr>
        <p:spPr>
          <a:xfrm>
            <a:off x="529709" y="7570351"/>
            <a:ext cx="8084582" cy="242054"/>
          </a:xfrm>
          <a:prstGeom prst="rect">
            <a:avLst/>
          </a:prstGeom>
          <a:noFill/>
          <a:ln/>
        </p:spPr>
        <p:txBody>
          <a:bodyPr wrap="none" lIns="0" tIns="0" rIns="0" bIns="0" rtlCol="0" anchor="t"/>
          <a:lstStyle/>
          <a:p>
            <a:pPr marL="0" indent="0" algn="ctr">
              <a:lnSpc>
                <a:spcPts val="1900"/>
              </a:lnSpc>
              <a:buNone/>
            </a:pPr>
            <a:r>
              <a:rPr lang="en-US" sz="1150" dirty="0">
                <a:solidFill>
                  <a:srgbClr val="5B5F71"/>
                </a:solidFill>
                <a:latin typeface="Instrument Sans Medium" pitchFamily="34" charset="0"/>
                <a:ea typeface="Instrument Sans Medium" pitchFamily="34" charset="-122"/>
                <a:cs typeface="Instrument Sans Medium" pitchFamily="34" charset="-120"/>
              </a:rPr>
              <a:t>Clearly communicate expectations, provide updates, and seek feedback from stakeholders.</a:t>
            </a:r>
            <a:endParaRPr lang="en-US" sz="11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536144"/>
            <a:ext cx="10259973" cy="708779"/>
          </a:xfrm>
          <a:prstGeom prst="rect">
            <a:avLst/>
          </a:prstGeom>
          <a:noFill/>
          <a:ln/>
        </p:spPr>
        <p:txBody>
          <a:bodyPr wrap="none" lIns="0" tIns="0" rIns="0" bIns="0" rtlCol="0" anchor="t"/>
          <a:lstStyle/>
          <a:p>
            <a:pPr marL="0" indent="0">
              <a:lnSpc>
                <a:spcPts val="5550"/>
              </a:lnSpc>
              <a:buNone/>
            </a:pPr>
            <a:r>
              <a:rPr lang="en-US" sz="4450" dirty="0">
                <a:solidFill>
                  <a:srgbClr val="505468"/>
                </a:solidFill>
                <a:latin typeface="Instrument Sans Semi Bold" pitchFamily="34" charset="0"/>
                <a:ea typeface="Instrument Sans Semi Bold" pitchFamily="34" charset="-122"/>
                <a:cs typeface="Instrument Sans Semi Bold" pitchFamily="34" charset="-120"/>
              </a:rPr>
              <a:t>Next Steps: Embrace the PMO Journey</a:t>
            </a:r>
            <a:endParaRPr lang="en-US" sz="4450" dirty="0"/>
          </a:p>
        </p:txBody>
      </p:sp>
      <p:pic>
        <p:nvPicPr>
          <p:cNvPr id="3" name="Image 0" descr="preencoded.png"/>
          <p:cNvPicPr>
            <a:picLocks noChangeAspect="1"/>
          </p:cNvPicPr>
          <p:nvPr/>
        </p:nvPicPr>
        <p:blipFill>
          <a:blip r:embed="rId3"/>
          <a:stretch>
            <a:fillRect/>
          </a:stretch>
        </p:blipFill>
        <p:spPr>
          <a:xfrm>
            <a:off x="3141702" y="2844522"/>
            <a:ext cx="4082772" cy="2721888"/>
          </a:xfrm>
          <a:prstGeom prst="rect">
            <a:avLst/>
          </a:prstGeom>
        </p:spPr>
      </p:pic>
      <p:pic>
        <p:nvPicPr>
          <p:cNvPr id="4" name="Image 1" descr="preencoded.png"/>
          <p:cNvPicPr>
            <a:picLocks noChangeAspect="1"/>
          </p:cNvPicPr>
          <p:nvPr/>
        </p:nvPicPr>
        <p:blipFill>
          <a:blip r:embed="rId4"/>
          <a:stretch>
            <a:fillRect/>
          </a:stretch>
        </p:blipFill>
        <p:spPr>
          <a:xfrm>
            <a:off x="7405926" y="2844522"/>
            <a:ext cx="4082772" cy="2721888"/>
          </a:xfrm>
          <a:prstGeom prst="rect">
            <a:avLst/>
          </a:prstGeom>
        </p:spPr>
      </p:pic>
      <p:sp>
        <p:nvSpPr>
          <p:cNvPr id="5" name="Text 1"/>
          <p:cNvSpPr/>
          <p:nvPr/>
        </p:nvSpPr>
        <p:spPr>
          <a:xfrm>
            <a:off x="793790" y="5967532"/>
            <a:ext cx="13042821" cy="725805"/>
          </a:xfrm>
          <a:prstGeom prst="rect">
            <a:avLst/>
          </a:prstGeom>
          <a:noFill/>
          <a:ln/>
        </p:spPr>
        <p:txBody>
          <a:bodyPr wrap="square" lIns="0" tIns="0" rIns="0" bIns="0" rtlCol="0" anchor="t"/>
          <a:lstStyle/>
          <a:p>
            <a:pPr marL="0" indent="0">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Embracing the PMO journey will help you navigate complex projects, collaborate effectively, and drive successful outcomes. Remember, the PMO is there to guide you and support you in achieving organizational goals.</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2358509"/>
            <a:ext cx="8407122" cy="708779"/>
          </a:xfrm>
          <a:prstGeom prst="rect">
            <a:avLst/>
          </a:prstGeom>
          <a:noFill/>
          <a:ln/>
        </p:spPr>
        <p:txBody>
          <a:bodyPr wrap="none" lIns="0" tIns="0" rIns="0" bIns="0" rtlCol="0" anchor="t"/>
          <a:lstStyle/>
          <a:p>
            <a:pPr marL="0" indent="0">
              <a:lnSpc>
                <a:spcPts val="5550"/>
              </a:lnSpc>
              <a:buNone/>
            </a:pPr>
            <a:r>
              <a:rPr lang="en-US" sz="4450" dirty="0">
                <a:solidFill>
                  <a:srgbClr val="505468"/>
                </a:solidFill>
                <a:latin typeface="Instrument Sans Semi Bold" pitchFamily="34" charset="0"/>
                <a:ea typeface="Instrument Sans Semi Bold" pitchFamily="34" charset="-122"/>
                <a:cs typeface="Instrument Sans Semi Bold" pitchFamily="34" charset="-120"/>
              </a:rPr>
              <a:t>Understanding PMO Structures</a:t>
            </a:r>
            <a:endParaRPr lang="en-US" sz="4450" dirty="0"/>
          </a:p>
        </p:txBody>
      </p:sp>
      <p:sp>
        <p:nvSpPr>
          <p:cNvPr id="3" name="Text 1"/>
          <p:cNvSpPr/>
          <p:nvPr/>
        </p:nvSpPr>
        <p:spPr>
          <a:xfrm>
            <a:off x="793790" y="3634264"/>
            <a:ext cx="2835235" cy="354330"/>
          </a:xfrm>
          <a:prstGeom prst="rect">
            <a:avLst/>
          </a:prstGeom>
          <a:noFill/>
          <a:ln/>
        </p:spPr>
        <p:txBody>
          <a:bodyPr wrap="none" lIns="0" tIns="0" rIns="0" bIns="0" rtlCol="0" anchor="t"/>
          <a:lstStyle/>
          <a:p>
            <a:pPr marL="0" indent="0">
              <a:lnSpc>
                <a:spcPts val="2750"/>
              </a:lnSpc>
              <a:buNone/>
            </a:pPr>
            <a:r>
              <a:rPr lang="en-US" sz="2200" dirty="0">
                <a:solidFill>
                  <a:srgbClr val="505468"/>
                </a:solidFill>
                <a:latin typeface="Instrument Sans Semi Bold" pitchFamily="34" charset="0"/>
                <a:ea typeface="Instrument Sans Semi Bold" pitchFamily="34" charset="-122"/>
                <a:cs typeface="Instrument Sans Semi Bold" pitchFamily="34" charset="-120"/>
              </a:rPr>
              <a:t>Supportive</a:t>
            </a:r>
            <a:endParaRPr lang="en-US" sz="2200" dirty="0"/>
          </a:p>
        </p:txBody>
      </p:sp>
      <p:sp>
        <p:nvSpPr>
          <p:cNvPr id="4" name="Text 2"/>
          <p:cNvSpPr/>
          <p:nvPr/>
        </p:nvSpPr>
        <p:spPr>
          <a:xfrm>
            <a:off x="793790" y="4215408"/>
            <a:ext cx="3978116" cy="1088708"/>
          </a:xfrm>
          <a:prstGeom prst="rect">
            <a:avLst/>
          </a:prstGeom>
          <a:noFill/>
          <a:ln/>
        </p:spPr>
        <p:txBody>
          <a:bodyPr wrap="square" lIns="0" tIns="0" rIns="0" bIns="0" rtlCol="0" anchor="t"/>
          <a:lstStyle/>
          <a:p>
            <a:pPr marL="0" indent="0">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Provides templates, best practices, and guidance. Minimal control over project execution.</a:t>
            </a:r>
            <a:endParaRPr lang="en-US" sz="1750" dirty="0"/>
          </a:p>
        </p:txBody>
      </p:sp>
      <p:sp>
        <p:nvSpPr>
          <p:cNvPr id="5" name="Text 3"/>
          <p:cNvSpPr/>
          <p:nvPr/>
        </p:nvSpPr>
        <p:spPr>
          <a:xfrm>
            <a:off x="5332928" y="3634264"/>
            <a:ext cx="2835235" cy="354330"/>
          </a:xfrm>
          <a:prstGeom prst="rect">
            <a:avLst/>
          </a:prstGeom>
          <a:noFill/>
          <a:ln/>
        </p:spPr>
        <p:txBody>
          <a:bodyPr wrap="none" lIns="0" tIns="0" rIns="0" bIns="0" rtlCol="0" anchor="t"/>
          <a:lstStyle/>
          <a:p>
            <a:pPr marL="0" indent="0">
              <a:lnSpc>
                <a:spcPts val="2750"/>
              </a:lnSpc>
              <a:buNone/>
            </a:pPr>
            <a:r>
              <a:rPr lang="en-US" sz="2200" dirty="0">
                <a:solidFill>
                  <a:srgbClr val="505468"/>
                </a:solidFill>
                <a:latin typeface="Instrument Sans Semi Bold" pitchFamily="34" charset="0"/>
                <a:ea typeface="Instrument Sans Semi Bold" pitchFamily="34" charset="-122"/>
                <a:cs typeface="Instrument Sans Semi Bold" pitchFamily="34" charset="-120"/>
              </a:rPr>
              <a:t>Controlling</a:t>
            </a:r>
            <a:endParaRPr lang="en-US" sz="2200" dirty="0"/>
          </a:p>
        </p:txBody>
      </p:sp>
      <p:sp>
        <p:nvSpPr>
          <p:cNvPr id="6" name="Text 4"/>
          <p:cNvSpPr/>
          <p:nvPr/>
        </p:nvSpPr>
        <p:spPr>
          <a:xfrm>
            <a:off x="5332928" y="4215408"/>
            <a:ext cx="3978116" cy="1451610"/>
          </a:xfrm>
          <a:prstGeom prst="rect">
            <a:avLst/>
          </a:prstGeom>
          <a:noFill/>
          <a:ln/>
        </p:spPr>
        <p:txBody>
          <a:bodyPr wrap="square" lIns="0" tIns="0" rIns="0" bIns="0" rtlCol="0" anchor="t"/>
          <a:lstStyle/>
          <a:p>
            <a:pPr marL="0" indent="0">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Sets governance standards, enforces compliance, and ensures project managers follow predefined methodologies.</a:t>
            </a:r>
            <a:endParaRPr lang="en-US" sz="1750" dirty="0"/>
          </a:p>
        </p:txBody>
      </p:sp>
      <p:sp>
        <p:nvSpPr>
          <p:cNvPr id="7" name="Text 5"/>
          <p:cNvSpPr/>
          <p:nvPr/>
        </p:nvSpPr>
        <p:spPr>
          <a:xfrm>
            <a:off x="9872067" y="3634264"/>
            <a:ext cx="2835235" cy="354330"/>
          </a:xfrm>
          <a:prstGeom prst="rect">
            <a:avLst/>
          </a:prstGeom>
          <a:noFill/>
          <a:ln/>
        </p:spPr>
        <p:txBody>
          <a:bodyPr wrap="none" lIns="0" tIns="0" rIns="0" bIns="0" rtlCol="0" anchor="t"/>
          <a:lstStyle/>
          <a:p>
            <a:pPr marL="0" indent="0">
              <a:lnSpc>
                <a:spcPts val="2750"/>
              </a:lnSpc>
              <a:buNone/>
            </a:pPr>
            <a:r>
              <a:rPr lang="en-US" sz="2200" dirty="0">
                <a:solidFill>
                  <a:srgbClr val="505468"/>
                </a:solidFill>
                <a:latin typeface="Instrument Sans Semi Bold" pitchFamily="34" charset="0"/>
                <a:ea typeface="Instrument Sans Semi Bold" pitchFamily="34" charset="-122"/>
                <a:cs typeface="Instrument Sans Semi Bold" pitchFamily="34" charset="-120"/>
              </a:rPr>
              <a:t>Directive</a:t>
            </a:r>
            <a:endParaRPr lang="en-US" sz="2200" dirty="0"/>
          </a:p>
        </p:txBody>
      </p:sp>
      <p:sp>
        <p:nvSpPr>
          <p:cNvPr id="8" name="Text 6"/>
          <p:cNvSpPr/>
          <p:nvPr/>
        </p:nvSpPr>
        <p:spPr>
          <a:xfrm>
            <a:off x="9872067" y="4215408"/>
            <a:ext cx="3978116" cy="725805"/>
          </a:xfrm>
          <a:prstGeom prst="rect">
            <a:avLst/>
          </a:prstGeom>
          <a:noFill/>
          <a:ln/>
        </p:spPr>
        <p:txBody>
          <a:bodyPr wrap="square" lIns="0" tIns="0" rIns="0" bIns="0" rtlCol="0" anchor="t"/>
          <a:lstStyle/>
          <a:p>
            <a:pPr marL="0" indent="0">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Directly manages projects, assigning resources and overseeing execution.</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566749"/>
          </a:xfrm>
          <a:prstGeom prst="rect">
            <a:avLst/>
          </a:prstGeom>
        </p:spPr>
      </p:pic>
      <p:sp>
        <p:nvSpPr>
          <p:cNvPr id="3" name="Text 0"/>
          <p:cNvSpPr/>
          <p:nvPr/>
        </p:nvSpPr>
        <p:spPr>
          <a:xfrm>
            <a:off x="718661" y="3293745"/>
            <a:ext cx="9750862" cy="641747"/>
          </a:xfrm>
          <a:prstGeom prst="rect">
            <a:avLst/>
          </a:prstGeom>
          <a:noFill/>
          <a:ln/>
        </p:spPr>
        <p:txBody>
          <a:bodyPr wrap="none" lIns="0" tIns="0" rIns="0" bIns="0" rtlCol="0" anchor="t"/>
          <a:lstStyle/>
          <a:p>
            <a:pPr marL="0" indent="0">
              <a:lnSpc>
                <a:spcPts val="5050"/>
              </a:lnSpc>
              <a:buNone/>
            </a:pPr>
            <a:r>
              <a:rPr lang="en-US" sz="4000" dirty="0">
                <a:solidFill>
                  <a:srgbClr val="505468"/>
                </a:solidFill>
                <a:latin typeface="Instrument Sans Semi Bold" pitchFamily="34" charset="0"/>
                <a:ea typeface="Instrument Sans Semi Bold" pitchFamily="34" charset="-122"/>
                <a:cs typeface="Instrument Sans Semi Bold" pitchFamily="34" charset="-120"/>
              </a:rPr>
              <a:t>Familiarize Yourself with PMO Processes</a:t>
            </a:r>
            <a:endParaRPr lang="en-US" sz="4000" dirty="0"/>
          </a:p>
        </p:txBody>
      </p:sp>
      <p:sp>
        <p:nvSpPr>
          <p:cNvPr id="4" name="Shape 1"/>
          <p:cNvSpPr/>
          <p:nvPr/>
        </p:nvSpPr>
        <p:spPr>
          <a:xfrm>
            <a:off x="718661" y="4243388"/>
            <a:ext cx="6493907" cy="1526977"/>
          </a:xfrm>
          <a:prstGeom prst="roundRect">
            <a:avLst>
              <a:gd name="adj" fmla="val 5648"/>
            </a:avLst>
          </a:prstGeom>
          <a:solidFill>
            <a:srgbClr val="E2E3E9"/>
          </a:solidFill>
          <a:ln w="7620">
            <a:solidFill>
              <a:srgbClr val="C8C9CF"/>
            </a:solidFill>
            <a:prstDash val="solid"/>
          </a:ln>
        </p:spPr>
        <p:txBody>
          <a:bodyPr/>
          <a:lstStyle/>
          <a:p>
            <a:endParaRPr lang="en-US"/>
          </a:p>
        </p:txBody>
      </p:sp>
      <p:sp>
        <p:nvSpPr>
          <p:cNvPr id="5" name="Text 2"/>
          <p:cNvSpPr/>
          <p:nvPr/>
        </p:nvSpPr>
        <p:spPr>
          <a:xfrm>
            <a:off x="931545" y="4456271"/>
            <a:ext cx="2566749" cy="320873"/>
          </a:xfrm>
          <a:prstGeom prst="rect">
            <a:avLst/>
          </a:prstGeom>
          <a:noFill/>
          <a:ln/>
        </p:spPr>
        <p:txBody>
          <a:bodyPr wrap="none" lIns="0" tIns="0" rIns="0" bIns="0" rtlCol="0" anchor="t"/>
          <a:lstStyle/>
          <a:p>
            <a:pPr marL="0" indent="0">
              <a:lnSpc>
                <a:spcPts val="2500"/>
              </a:lnSpc>
              <a:buNone/>
            </a:pPr>
            <a:r>
              <a:rPr lang="en-US" sz="2000" dirty="0">
                <a:solidFill>
                  <a:srgbClr val="5B5F71"/>
                </a:solidFill>
                <a:latin typeface="Instrument Sans Semi Bold" pitchFamily="34" charset="0"/>
                <a:ea typeface="Instrument Sans Semi Bold" pitchFamily="34" charset="-122"/>
                <a:cs typeface="Instrument Sans Semi Bold" pitchFamily="34" charset="-120"/>
              </a:rPr>
              <a:t>Project Initiation</a:t>
            </a:r>
            <a:endParaRPr lang="en-US" sz="2000" dirty="0"/>
          </a:p>
        </p:txBody>
      </p:sp>
      <p:sp>
        <p:nvSpPr>
          <p:cNvPr id="6" name="Text 3"/>
          <p:cNvSpPr/>
          <p:nvPr/>
        </p:nvSpPr>
        <p:spPr>
          <a:xfrm>
            <a:off x="931545" y="4900255"/>
            <a:ext cx="6068139" cy="328613"/>
          </a:xfrm>
          <a:prstGeom prst="rect">
            <a:avLst/>
          </a:prstGeom>
          <a:noFill/>
          <a:ln/>
        </p:spPr>
        <p:txBody>
          <a:bodyPr wrap="none" lIns="0" tIns="0" rIns="0" bIns="0" rtlCol="0" anchor="t"/>
          <a:lstStyle/>
          <a:p>
            <a:pPr marL="0" indent="0">
              <a:lnSpc>
                <a:spcPts val="2550"/>
              </a:lnSpc>
              <a:buNone/>
            </a:pPr>
            <a:r>
              <a:rPr lang="en-US" sz="1600" dirty="0">
                <a:solidFill>
                  <a:srgbClr val="5B5F71"/>
                </a:solidFill>
                <a:latin typeface="Instrument Sans Medium" pitchFamily="34" charset="0"/>
                <a:ea typeface="Instrument Sans Medium" pitchFamily="34" charset="-122"/>
                <a:cs typeface="Instrument Sans Medium" pitchFamily="34" charset="-120"/>
              </a:rPr>
              <a:t>How projects are approved, assigned, and kicked off.</a:t>
            </a:r>
            <a:endParaRPr lang="en-US" sz="1600" dirty="0"/>
          </a:p>
        </p:txBody>
      </p:sp>
      <p:sp>
        <p:nvSpPr>
          <p:cNvPr id="7" name="Shape 4"/>
          <p:cNvSpPr/>
          <p:nvPr/>
        </p:nvSpPr>
        <p:spPr>
          <a:xfrm>
            <a:off x="7417832" y="4243388"/>
            <a:ext cx="6493907" cy="1526977"/>
          </a:xfrm>
          <a:prstGeom prst="roundRect">
            <a:avLst>
              <a:gd name="adj" fmla="val 5648"/>
            </a:avLst>
          </a:prstGeom>
          <a:solidFill>
            <a:srgbClr val="E2E3E9"/>
          </a:solidFill>
          <a:ln w="7620">
            <a:solidFill>
              <a:srgbClr val="C8C9CF"/>
            </a:solidFill>
            <a:prstDash val="solid"/>
          </a:ln>
        </p:spPr>
        <p:txBody>
          <a:bodyPr/>
          <a:lstStyle/>
          <a:p>
            <a:endParaRPr lang="en-US"/>
          </a:p>
        </p:txBody>
      </p:sp>
      <p:sp>
        <p:nvSpPr>
          <p:cNvPr id="8" name="Text 5"/>
          <p:cNvSpPr/>
          <p:nvPr/>
        </p:nvSpPr>
        <p:spPr>
          <a:xfrm>
            <a:off x="7630716" y="4456271"/>
            <a:ext cx="2566749" cy="320873"/>
          </a:xfrm>
          <a:prstGeom prst="rect">
            <a:avLst/>
          </a:prstGeom>
          <a:noFill/>
          <a:ln/>
        </p:spPr>
        <p:txBody>
          <a:bodyPr wrap="none" lIns="0" tIns="0" rIns="0" bIns="0" rtlCol="0" anchor="t"/>
          <a:lstStyle/>
          <a:p>
            <a:pPr marL="0" indent="0">
              <a:lnSpc>
                <a:spcPts val="2500"/>
              </a:lnSpc>
              <a:buNone/>
            </a:pPr>
            <a:r>
              <a:rPr lang="en-US" sz="2000" dirty="0">
                <a:solidFill>
                  <a:srgbClr val="5B5F71"/>
                </a:solidFill>
                <a:latin typeface="Instrument Sans Semi Bold" pitchFamily="34" charset="0"/>
                <a:ea typeface="Instrument Sans Semi Bold" pitchFamily="34" charset="-122"/>
                <a:cs typeface="Instrument Sans Semi Bold" pitchFamily="34" charset="-120"/>
              </a:rPr>
              <a:t>Project Planning</a:t>
            </a:r>
            <a:endParaRPr lang="en-US" sz="2000" dirty="0"/>
          </a:p>
        </p:txBody>
      </p:sp>
      <p:sp>
        <p:nvSpPr>
          <p:cNvPr id="9" name="Text 6"/>
          <p:cNvSpPr/>
          <p:nvPr/>
        </p:nvSpPr>
        <p:spPr>
          <a:xfrm>
            <a:off x="7630716" y="4900255"/>
            <a:ext cx="6068139" cy="657225"/>
          </a:xfrm>
          <a:prstGeom prst="rect">
            <a:avLst/>
          </a:prstGeom>
          <a:noFill/>
          <a:ln/>
        </p:spPr>
        <p:txBody>
          <a:bodyPr wrap="square" lIns="0" tIns="0" rIns="0" bIns="0" rtlCol="0" anchor="t"/>
          <a:lstStyle/>
          <a:p>
            <a:pPr marL="0" indent="0">
              <a:lnSpc>
                <a:spcPts val="2550"/>
              </a:lnSpc>
              <a:buNone/>
            </a:pPr>
            <a:r>
              <a:rPr lang="en-US" sz="1600" dirty="0">
                <a:solidFill>
                  <a:srgbClr val="5B5F71"/>
                </a:solidFill>
                <a:latin typeface="Instrument Sans Medium" pitchFamily="34" charset="0"/>
                <a:ea typeface="Instrument Sans Medium" pitchFamily="34" charset="-122"/>
                <a:cs typeface="Instrument Sans Medium" pitchFamily="34" charset="-120"/>
              </a:rPr>
              <a:t>Required documentation, templates, and methodologies (Agile, Waterfall, or hybrid approaches).</a:t>
            </a:r>
            <a:endParaRPr lang="en-US" sz="1600" dirty="0"/>
          </a:p>
        </p:txBody>
      </p:sp>
      <p:sp>
        <p:nvSpPr>
          <p:cNvPr id="10" name="Shape 7"/>
          <p:cNvSpPr/>
          <p:nvPr/>
        </p:nvSpPr>
        <p:spPr>
          <a:xfrm>
            <a:off x="718661" y="5975628"/>
            <a:ext cx="6493907" cy="1526977"/>
          </a:xfrm>
          <a:prstGeom prst="roundRect">
            <a:avLst>
              <a:gd name="adj" fmla="val 5648"/>
            </a:avLst>
          </a:prstGeom>
          <a:solidFill>
            <a:srgbClr val="E2E3E9"/>
          </a:solidFill>
          <a:ln w="7620">
            <a:solidFill>
              <a:srgbClr val="C8C9CF"/>
            </a:solidFill>
            <a:prstDash val="solid"/>
          </a:ln>
        </p:spPr>
        <p:txBody>
          <a:bodyPr/>
          <a:lstStyle/>
          <a:p>
            <a:endParaRPr lang="en-US"/>
          </a:p>
        </p:txBody>
      </p:sp>
      <p:sp>
        <p:nvSpPr>
          <p:cNvPr id="11" name="Text 8"/>
          <p:cNvSpPr/>
          <p:nvPr/>
        </p:nvSpPr>
        <p:spPr>
          <a:xfrm>
            <a:off x="931545" y="6188512"/>
            <a:ext cx="2566749" cy="320873"/>
          </a:xfrm>
          <a:prstGeom prst="rect">
            <a:avLst/>
          </a:prstGeom>
          <a:noFill/>
          <a:ln/>
        </p:spPr>
        <p:txBody>
          <a:bodyPr wrap="none" lIns="0" tIns="0" rIns="0" bIns="0" rtlCol="0" anchor="t"/>
          <a:lstStyle/>
          <a:p>
            <a:pPr marL="0" indent="0">
              <a:lnSpc>
                <a:spcPts val="2500"/>
              </a:lnSpc>
              <a:buNone/>
            </a:pPr>
            <a:r>
              <a:rPr lang="en-US" sz="2000" dirty="0">
                <a:solidFill>
                  <a:srgbClr val="5B5F71"/>
                </a:solidFill>
                <a:latin typeface="Instrument Sans Semi Bold" pitchFamily="34" charset="0"/>
                <a:ea typeface="Instrument Sans Semi Bold" pitchFamily="34" charset="-122"/>
                <a:cs typeface="Instrument Sans Semi Bold" pitchFamily="34" charset="-120"/>
              </a:rPr>
              <a:t>Project Execution</a:t>
            </a:r>
            <a:endParaRPr lang="en-US" sz="2000" dirty="0"/>
          </a:p>
        </p:txBody>
      </p:sp>
      <p:sp>
        <p:nvSpPr>
          <p:cNvPr id="12" name="Text 9"/>
          <p:cNvSpPr/>
          <p:nvPr/>
        </p:nvSpPr>
        <p:spPr>
          <a:xfrm>
            <a:off x="931545" y="6632496"/>
            <a:ext cx="6068139" cy="657225"/>
          </a:xfrm>
          <a:prstGeom prst="rect">
            <a:avLst/>
          </a:prstGeom>
          <a:noFill/>
          <a:ln/>
        </p:spPr>
        <p:txBody>
          <a:bodyPr wrap="square" lIns="0" tIns="0" rIns="0" bIns="0" rtlCol="0" anchor="t"/>
          <a:lstStyle/>
          <a:p>
            <a:pPr marL="0" indent="0">
              <a:lnSpc>
                <a:spcPts val="2550"/>
              </a:lnSpc>
              <a:buNone/>
            </a:pPr>
            <a:r>
              <a:rPr lang="en-US" sz="1600" dirty="0">
                <a:solidFill>
                  <a:srgbClr val="5B5F71"/>
                </a:solidFill>
                <a:latin typeface="Instrument Sans Medium" pitchFamily="34" charset="0"/>
                <a:ea typeface="Instrument Sans Medium" pitchFamily="34" charset="-122"/>
                <a:cs typeface="Instrument Sans Medium" pitchFamily="34" charset="-120"/>
              </a:rPr>
              <a:t>Monitoring and reporting mechanisms, stakeholder engagement practices, and change management procedures.</a:t>
            </a:r>
            <a:endParaRPr lang="en-US" sz="1600" dirty="0"/>
          </a:p>
        </p:txBody>
      </p:sp>
      <p:sp>
        <p:nvSpPr>
          <p:cNvPr id="13" name="Shape 10"/>
          <p:cNvSpPr/>
          <p:nvPr/>
        </p:nvSpPr>
        <p:spPr>
          <a:xfrm>
            <a:off x="7417832" y="5975628"/>
            <a:ext cx="6493907" cy="1526977"/>
          </a:xfrm>
          <a:prstGeom prst="roundRect">
            <a:avLst>
              <a:gd name="adj" fmla="val 5648"/>
            </a:avLst>
          </a:prstGeom>
          <a:solidFill>
            <a:srgbClr val="E2E3E9"/>
          </a:solidFill>
          <a:ln w="7620">
            <a:solidFill>
              <a:srgbClr val="C8C9CF"/>
            </a:solidFill>
            <a:prstDash val="solid"/>
          </a:ln>
        </p:spPr>
        <p:txBody>
          <a:bodyPr/>
          <a:lstStyle/>
          <a:p>
            <a:endParaRPr lang="en-US"/>
          </a:p>
        </p:txBody>
      </p:sp>
      <p:sp>
        <p:nvSpPr>
          <p:cNvPr id="14" name="Text 11"/>
          <p:cNvSpPr/>
          <p:nvPr/>
        </p:nvSpPr>
        <p:spPr>
          <a:xfrm>
            <a:off x="7630716" y="6188512"/>
            <a:ext cx="2566749" cy="320873"/>
          </a:xfrm>
          <a:prstGeom prst="rect">
            <a:avLst/>
          </a:prstGeom>
          <a:noFill/>
          <a:ln/>
        </p:spPr>
        <p:txBody>
          <a:bodyPr wrap="none" lIns="0" tIns="0" rIns="0" bIns="0" rtlCol="0" anchor="t"/>
          <a:lstStyle/>
          <a:p>
            <a:pPr marL="0" indent="0">
              <a:lnSpc>
                <a:spcPts val="2500"/>
              </a:lnSpc>
              <a:buNone/>
            </a:pPr>
            <a:r>
              <a:rPr lang="en-US" sz="2000" dirty="0">
                <a:solidFill>
                  <a:srgbClr val="5B5F71"/>
                </a:solidFill>
                <a:latin typeface="Instrument Sans Semi Bold" pitchFamily="34" charset="0"/>
                <a:ea typeface="Instrument Sans Semi Bold" pitchFamily="34" charset="-122"/>
                <a:cs typeface="Instrument Sans Semi Bold" pitchFamily="34" charset="-120"/>
              </a:rPr>
              <a:t>Project Closure</a:t>
            </a:r>
            <a:endParaRPr lang="en-US" sz="2000" dirty="0"/>
          </a:p>
        </p:txBody>
      </p:sp>
      <p:sp>
        <p:nvSpPr>
          <p:cNvPr id="15" name="Text 12"/>
          <p:cNvSpPr/>
          <p:nvPr/>
        </p:nvSpPr>
        <p:spPr>
          <a:xfrm>
            <a:off x="7630716" y="6632496"/>
            <a:ext cx="6068139" cy="657225"/>
          </a:xfrm>
          <a:prstGeom prst="rect">
            <a:avLst/>
          </a:prstGeom>
          <a:noFill/>
          <a:ln/>
        </p:spPr>
        <p:txBody>
          <a:bodyPr wrap="square" lIns="0" tIns="0" rIns="0" bIns="0" rtlCol="0" anchor="t"/>
          <a:lstStyle/>
          <a:p>
            <a:pPr marL="0" indent="0">
              <a:lnSpc>
                <a:spcPts val="2550"/>
              </a:lnSpc>
              <a:buNone/>
            </a:pPr>
            <a:r>
              <a:rPr lang="en-US" sz="1600" dirty="0">
                <a:solidFill>
                  <a:srgbClr val="5B5F71"/>
                </a:solidFill>
                <a:latin typeface="Instrument Sans Medium" pitchFamily="34" charset="0"/>
                <a:ea typeface="Instrument Sans Medium" pitchFamily="34" charset="-122"/>
                <a:cs typeface="Instrument Sans Medium" pitchFamily="34" charset="-120"/>
              </a:rPr>
              <a:t>Documentation, lessons learned, and final reporting requirements.</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509355"/>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505468"/>
                </a:solidFill>
                <a:latin typeface="Instrument Sans Semi Bold" pitchFamily="34" charset="0"/>
                <a:ea typeface="Instrument Sans Semi Bold" pitchFamily="34" charset="-122"/>
                <a:cs typeface="Instrument Sans Semi Bold" pitchFamily="34" charset="-120"/>
              </a:rPr>
              <a:t>Engage with PMO Leadership</a:t>
            </a:r>
            <a:endParaRPr lang="en-US" sz="4450" dirty="0"/>
          </a:p>
        </p:txBody>
      </p:sp>
      <p:pic>
        <p:nvPicPr>
          <p:cNvPr id="4" name="Image 1" descr="preencoded.png"/>
          <p:cNvPicPr>
            <a:picLocks noChangeAspect="1"/>
          </p:cNvPicPr>
          <p:nvPr/>
        </p:nvPicPr>
        <p:blipFill>
          <a:blip r:embed="rId4"/>
          <a:stretch>
            <a:fillRect/>
          </a:stretch>
        </p:blipFill>
        <p:spPr>
          <a:xfrm>
            <a:off x="793790" y="3267075"/>
            <a:ext cx="566976" cy="566976"/>
          </a:xfrm>
          <a:prstGeom prst="rect">
            <a:avLst/>
          </a:prstGeom>
        </p:spPr>
      </p:pic>
      <p:sp>
        <p:nvSpPr>
          <p:cNvPr id="5" name="Text 1"/>
          <p:cNvSpPr/>
          <p:nvPr/>
        </p:nvSpPr>
        <p:spPr>
          <a:xfrm>
            <a:off x="793790" y="4060865"/>
            <a:ext cx="2291953" cy="354330"/>
          </a:xfrm>
          <a:prstGeom prst="rect">
            <a:avLst/>
          </a:prstGeom>
          <a:noFill/>
          <a:ln/>
        </p:spPr>
        <p:txBody>
          <a:bodyPr wrap="none" lIns="0" tIns="0" rIns="0" bIns="0" rtlCol="0" anchor="t"/>
          <a:lstStyle/>
          <a:p>
            <a:pPr marL="0" indent="0" algn="l">
              <a:lnSpc>
                <a:spcPts val="27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Networking</a:t>
            </a:r>
            <a:endParaRPr lang="en-US" sz="2200" dirty="0"/>
          </a:p>
        </p:txBody>
      </p:sp>
      <p:sp>
        <p:nvSpPr>
          <p:cNvPr id="6" name="Text 2"/>
          <p:cNvSpPr/>
          <p:nvPr/>
        </p:nvSpPr>
        <p:spPr>
          <a:xfrm>
            <a:off x="793790" y="4551283"/>
            <a:ext cx="2291953" cy="1451610"/>
          </a:xfrm>
          <a:prstGeom prst="rect">
            <a:avLst/>
          </a:prstGeom>
          <a:noFill/>
          <a:ln/>
        </p:spPr>
        <p:txBody>
          <a:bodyPr wrap="square" lIns="0" tIns="0" rIns="0" bIns="0" rtlCol="0" anchor="t"/>
          <a:lstStyle/>
          <a:p>
            <a:pPr marL="0" indent="0" algn="l">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Build relationships with PMO leaders and other project managers.</a:t>
            </a:r>
            <a:endParaRPr lang="en-US" sz="1750" dirty="0"/>
          </a:p>
        </p:txBody>
      </p:sp>
      <p:pic>
        <p:nvPicPr>
          <p:cNvPr id="7" name="Image 2" descr="preencoded.png"/>
          <p:cNvPicPr>
            <a:picLocks noChangeAspect="1"/>
          </p:cNvPicPr>
          <p:nvPr/>
        </p:nvPicPr>
        <p:blipFill>
          <a:blip r:embed="rId5"/>
          <a:stretch>
            <a:fillRect/>
          </a:stretch>
        </p:blipFill>
        <p:spPr>
          <a:xfrm>
            <a:off x="3425904" y="3267075"/>
            <a:ext cx="566976" cy="566976"/>
          </a:xfrm>
          <a:prstGeom prst="rect">
            <a:avLst/>
          </a:prstGeom>
        </p:spPr>
      </p:pic>
      <p:sp>
        <p:nvSpPr>
          <p:cNvPr id="8" name="Text 3"/>
          <p:cNvSpPr/>
          <p:nvPr/>
        </p:nvSpPr>
        <p:spPr>
          <a:xfrm>
            <a:off x="3425904" y="4060865"/>
            <a:ext cx="2292072" cy="354330"/>
          </a:xfrm>
          <a:prstGeom prst="rect">
            <a:avLst/>
          </a:prstGeom>
          <a:noFill/>
          <a:ln/>
        </p:spPr>
        <p:txBody>
          <a:bodyPr wrap="none" lIns="0" tIns="0" rIns="0" bIns="0" rtlCol="0" anchor="t"/>
          <a:lstStyle/>
          <a:p>
            <a:pPr marL="0" indent="0" algn="l">
              <a:lnSpc>
                <a:spcPts val="27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Seeking Insights</a:t>
            </a:r>
            <a:endParaRPr lang="en-US" sz="2200" dirty="0"/>
          </a:p>
        </p:txBody>
      </p:sp>
      <p:sp>
        <p:nvSpPr>
          <p:cNvPr id="9" name="Text 4"/>
          <p:cNvSpPr/>
          <p:nvPr/>
        </p:nvSpPr>
        <p:spPr>
          <a:xfrm>
            <a:off x="3425904" y="4551283"/>
            <a:ext cx="2292072" cy="1814513"/>
          </a:xfrm>
          <a:prstGeom prst="rect">
            <a:avLst/>
          </a:prstGeom>
          <a:noFill/>
          <a:ln/>
        </p:spPr>
        <p:txBody>
          <a:bodyPr wrap="square" lIns="0" tIns="0" rIns="0" bIns="0" rtlCol="0" anchor="t"/>
          <a:lstStyle/>
          <a:p>
            <a:pPr marL="0" indent="0" algn="l">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Schedule one-on-one meetings to understand key PMO expectations and best practices.</a:t>
            </a:r>
            <a:endParaRPr lang="en-US" sz="1750" dirty="0"/>
          </a:p>
        </p:txBody>
      </p:sp>
      <p:pic>
        <p:nvPicPr>
          <p:cNvPr id="10" name="Image 3" descr="preencoded.png"/>
          <p:cNvPicPr>
            <a:picLocks noChangeAspect="1"/>
          </p:cNvPicPr>
          <p:nvPr/>
        </p:nvPicPr>
        <p:blipFill>
          <a:blip r:embed="rId6"/>
          <a:stretch>
            <a:fillRect/>
          </a:stretch>
        </p:blipFill>
        <p:spPr>
          <a:xfrm>
            <a:off x="6058138" y="3267075"/>
            <a:ext cx="566976" cy="566976"/>
          </a:xfrm>
          <a:prstGeom prst="rect">
            <a:avLst/>
          </a:prstGeom>
        </p:spPr>
      </p:pic>
      <p:sp>
        <p:nvSpPr>
          <p:cNvPr id="11" name="Text 5"/>
          <p:cNvSpPr/>
          <p:nvPr/>
        </p:nvSpPr>
        <p:spPr>
          <a:xfrm>
            <a:off x="6058138" y="4060865"/>
            <a:ext cx="2291953" cy="708660"/>
          </a:xfrm>
          <a:prstGeom prst="rect">
            <a:avLst/>
          </a:prstGeom>
          <a:noFill/>
          <a:ln/>
        </p:spPr>
        <p:txBody>
          <a:bodyPr wrap="square" lIns="0" tIns="0" rIns="0" bIns="0" rtlCol="0" anchor="t"/>
          <a:lstStyle/>
          <a:p>
            <a:pPr marL="0" indent="0" algn="l">
              <a:lnSpc>
                <a:spcPts val="27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Community Involvement</a:t>
            </a:r>
            <a:endParaRPr lang="en-US" sz="2200" dirty="0"/>
          </a:p>
        </p:txBody>
      </p:sp>
      <p:sp>
        <p:nvSpPr>
          <p:cNvPr id="12" name="Text 6"/>
          <p:cNvSpPr/>
          <p:nvPr/>
        </p:nvSpPr>
        <p:spPr>
          <a:xfrm>
            <a:off x="6058138" y="4905613"/>
            <a:ext cx="2291953" cy="1814513"/>
          </a:xfrm>
          <a:prstGeom prst="rect">
            <a:avLst/>
          </a:prstGeom>
          <a:noFill/>
          <a:ln/>
        </p:spPr>
        <p:txBody>
          <a:bodyPr wrap="square" lIns="0" tIns="0" rIns="0" bIns="0" rtlCol="0" anchor="t"/>
          <a:lstStyle/>
          <a:p>
            <a:pPr marL="0" indent="0" algn="l">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Join internal project management communities or attend PMO-led training sessions.</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38426" y="581263"/>
            <a:ext cx="7667149" cy="1318736"/>
          </a:xfrm>
          <a:prstGeom prst="rect">
            <a:avLst/>
          </a:prstGeom>
          <a:noFill/>
          <a:ln/>
        </p:spPr>
        <p:txBody>
          <a:bodyPr wrap="square" lIns="0" tIns="0" rIns="0" bIns="0" rtlCol="0" anchor="t"/>
          <a:lstStyle/>
          <a:p>
            <a:pPr marL="0" indent="0">
              <a:lnSpc>
                <a:spcPts val="5150"/>
              </a:lnSpc>
              <a:buNone/>
            </a:pPr>
            <a:r>
              <a:rPr lang="en-US" sz="4150" dirty="0">
                <a:solidFill>
                  <a:srgbClr val="505468"/>
                </a:solidFill>
                <a:latin typeface="Instrument Sans Semi Bold" pitchFamily="34" charset="0"/>
                <a:ea typeface="Instrument Sans Semi Bold" pitchFamily="34" charset="-122"/>
                <a:cs typeface="Instrument Sans Semi Bold" pitchFamily="34" charset="-120"/>
              </a:rPr>
              <a:t>Understand Governance and Compliance</a:t>
            </a:r>
            <a:endParaRPr lang="en-US" sz="4150" dirty="0"/>
          </a:p>
        </p:txBody>
      </p:sp>
      <p:sp>
        <p:nvSpPr>
          <p:cNvPr id="4" name="Shape 1"/>
          <p:cNvSpPr/>
          <p:nvPr/>
        </p:nvSpPr>
        <p:spPr>
          <a:xfrm>
            <a:off x="738426" y="2453759"/>
            <a:ext cx="474702" cy="474702"/>
          </a:xfrm>
          <a:prstGeom prst="roundRect">
            <a:avLst>
              <a:gd name="adj" fmla="val 18669"/>
            </a:avLst>
          </a:prstGeom>
          <a:solidFill>
            <a:srgbClr val="E2E3E9"/>
          </a:solidFill>
          <a:ln w="7620">
            <a:solidFill>
              <a:srgbClr val="C8C9CF"/>
            </a:solidFill>
            <a:prstDash val="solid"/>
          </a:ln>
        </p:spPr>
        <p:txBody>
          <a:bodyPr/>
          <a:lstStyle/>
          <a:p>
            <a:endParaRPr lang="en-US"/>
          </a:p>
        </p:txBody>
      </p:sp>
      <p:sp>
        <p:nvSpPr>
          <p:cNvPr id="5" name="Text 2"/>
          <p:cNvSpPr/>
          <p:nvPr/>
        </p:nvSpPr>
        <p:spPr>
          <a:xfrm>
            <a:off x="914519" y="2532817"/>
            <a:ext cx="122515" cy="316468"/>
          </a:xfrm>
          <a:prstGeom prst="rect">
            <a:avLst/>
          </a:prstGeom>
          <a:noFill/>
          <a:ln/>
        </p:spPr>
        <p:txBody>
          <a:bodyPr wrap="none" lIns="0" tIns="0" rIns="0" bIns="0" rtlCol="0" anchor="t"/>
          <a:lstStyle/>
          <a:p>
            <a:pPr marL="0" indent="0" algn="ctr">
              <a:lnSpc>
                <a:spcPts val="2450"/>
              </a:lnSpc>
              <a:buNone/>
            </a:pPr>
            <a:r>
              <a:rPr lang="en-US" sz="2450" dirty="0">
                <a:solidFill>
                  <a:srgbClr val="5B5F71"/>
                </a:solidFill>
                <a:latin typeface="Instrument Sans Semi Bold" pitchFamily="34" charset="0"/>
                <a:ea typeface="Instrument Sans Semi Bold" pitchFamily="34" charset="-122"/>
                <a:cs typeface="Instrument Sans Semi Bold" pitchFamily="34" charset="-120"/>
              </a:rPr>
              <a:t>1</a:t>
            </a:r>
            <a:endParaRPr lang="en-US" sz="2450" dirty="0"/>
          </a:p>
        </p:txBody>
      </p:sp>
      <p:sp>
        <p:nvSpPr>
          <p:cNvPr id="6" name="Text 3"/>
          <p:cNvSpPr/>
          <p:nvPr/>
        </p:nvSpPr>
        <p:spPr>
          <a:xfrm>
            <a:off x="1424107" y="2453759"/>
            <a:ext cx="2637473" cy="329565"/>
          </a:xfrm>
          <a:prstGeom prst="rect">
            <a:avLst/>
          </a:prstGeom>
          <a:noFill/>
          <a:ln/>
        </p:spPr>
        <p:txBody>
          <a:bodyPr wrap="none" lIns="0" tIns="0" rIns="0" bIns="0" rtlCol="0" anchor="t"/>
          <a:lstStyle/>
          <a:p>
            <a:pPr marL="0" indent="0">
              <a:lnSpc>
                <a:spcPts val="2550"/>
              </a:lnSpc>
              <a:buNone/>
            </a:pPr>
            <a:r>
              <a:rPr lang="en-US" sz="2050" dirty="0">
                <a:solidFill>
                  <a:srgbClr val="5B5F71"/>
                </a:solidFill>
                <a:latin typeface="Instrument Sans Semi Bold" pitchFamily="34" charset="0"/>
                <a:ea typeface="Instrument Sans Semi Bold" pitchFamily="34" charset="-122"/>
                <a:cs typeface="Instrument Sans Semi Bold" pitchFamily="34" charset="-120"/>
              </a:rPr>
              <a:t>Approval Gates</a:t>
            </a:r>
            <a:endParaRPr lang="en-US" sz="2050" dirty="0"/>
          </a:p>
        </p:txBody>
      </p:sp>
      <p:sp>
        <p:nvSpPr>
          <p:cNvPr id="7" name="Text 4"/>
          <p:cNvSpPr/>
          <p:nvPr/>
        </p:nvSpPr>
        <p:spPr>
          <a:xfrm>
            <a:off x="1424107" y="2909888"/>
            <a:ext cx="6981468" cy="675084"/>
          </a:xfrm>
          <a:prstGeom prst="rect">
            <a:avLst/>
          </a:prstGeom>
          <a:noFill/>
          <a:ln/>
        </p:spPr>
        <p:txBody>
          <a:bodyPr wrap="square" lIns="0" tIns="0" rIns="0" bIns="0" rtlCol="0" anchor="t"/>
          <a:lstStyle/>
          <a:p>
            <a:pPr marL="0" indent="0">
              <a:lnSpc>
                <a:spcPts val="2650"/>
              </a:lnSpc>
              <a:buNone/>
            </a:pPr>
            <a:r>
              <a:rPr lang="en-US" sz="1650" dirty="0">
                <a:solidFill>
                  <a:srgbClr val="5B5F71"/>
                </a:solidFill>
                <a:latin typeface="Instrument Sans Medium" pitchFamily="34" charset="0"/>
                <a:ea typeface="Instrument Sans Medium" pitchFamily="34" charset="-122"/>
                <a:cs typeface="Instrument Sans Medium" pitchFamily="34" charset="-120"/>
              </a:rPr>
              <a:t>Key milestones where leadership reviews and approves project progress.</a:t>
            </a:r>
            <a:endParaRPr lang="en-US" sz="1650" dirty="0"/>
          </a:p>
        </p:txBody>
      </p:sp>
      <p:sp>
        <p:nvSpPr>
          <p:cNvPr id="8" name="Shape 5"/>
          <p:cNvSpPr/>
          <p:nvPr/>
        </p:nvSpPr>
        <p:spPr>
          <a:xfrm>
            <a:off x="738426" y="4033242"/>
            <a:ext cx="474702" cy="474702"/>
          </a:xfrm>
          <a:prstGeom prst="roundRect">
            <a:avLst>
              <a:gd name="adj" fmla="val 18669"/>
            </a:avLst>
          </a:prstGeom>
          <a:solidFill>
            <a:srgbClr val="E2E3E9"/>
          </a:solidFill>
          <a:ln w="7620">
            <a:solidFill>
              <a:srgbClr val="C8C9CF"/>
            </a:solidFill>
            <a:prstDash val="solid"/>
          </a:ln>
        </p:spPr>
        <p:txBody>
          <a:bodyPr/>
          <a:lstStyle/>
          <a:p>
            <a:endParaRPr lang="en-US"/>
          </a:p>
        </p:txBody>
      </p:sp>
      <p:sp>
        <p:nvSpPr>
          <p:cNvPr id="9" name="Text 6"/>
          <p:cNvSpPr/>
          <p:nvPr/>
        </p:nvSpPr>
        <p:spPr>
          <a:xfrm>
            <a:off x="887611" y="4112300"/>
            <a:ext cx="176212" cy="316468"/>
          </a:xfrm>
          <a:prstGeom prst="rect">
            <a:avLst/>
          </a:prstGeom>
          <a:noFill/>
          <a:ln/>
        </p:spPr>
        <p:txBody>
          <a:bodyPr wrap="none" lIns="0" tIns="0" rIns="0" bIns="0" rtlCol="0" anchor="t"/>
          <a:lstStyle/>
          <a:p>
            <a:pPr marL="0" indent="0" algn="ctr">
              <a:lnSpc>
                <a:spcPts val="2450"/>
              </a:lnSpc>
              <a:buNone/>
            </a:pPr>
            <a:r>
              <a:rPr lang="en-US" sz="2450" dirty="0">
                <a:solidFill>
                  <a:srgbClr val="5B5F71"/>
                </a:solidFill>
                <a:latin typeface="Instrument Sans Semi Bold" pitchFamily="34" charset="0"/>
                <a:ea typeface="Instrument Sans Semi Bold" pitchFamily="34" charset="-122"/>
                <a:cs typeface="Instrument Sans Semi Bold" pitchFamily="34" charset="-120"/>
              </a:rPr>
              <a:t>2</a:t>
            </a:r>
            <a:endParaRPr lang="en-US" sz="2450" dirty="0"/>
          </a:p>
        </p:txBody>
      </p:sp>
      <p:sp>
        <p:nvSpPr>
          <p:cNvPr id="10" name="Text 7"/>
          <p:cNvSpPr/>
          <p:nvPr/>
        </p:nvSpPr>
        <p:spPr>
          <a:xfrm>
            <a:off x="1424107" y="4033242"/>
            <a:ext cx="2637473" cy="329565"/>
          </a:xfrm>
          <a:prstGeom prst="rect">
            <a:avLst/>
          </a:prstGeom>
          <a:noFill/>
          <a:ln/>
        </p:spPr>
        <p:txBody>
          <a:bodyPr wrap="none" lIns="0" tIns="0" rIns="0" bIns="0" rtlCol="0" anchor="t"/>
          <a:lstStyle/>
          <a:p>
            <a:pPr marL="0" indent="0">
              <a:lnSpc>
                <a:spcPts val="2550"/>
              </a:lnSpc>
              <a:buNone/>
            </a:pPr>
            <a:r>
              <a:rPr lang="en-US" sz="2050" dirty="0">
                <a:solidFill>
                  <a:srgbClr val="5B5F71"/>
                </a:solidFill>
                <a:latin typeface="Instrument Sans Semi Bold" pitchFamily="34" charset="0"/>
                <a:ea typeface="Instrument Sans Semi Bold" pitchFamily="34" charset="-122"/>
                <a:cs typeface="Instrument Sans Semi Bold" pitchFamily="34" charset="-120"/>
              </a:rPr>
              <a:t>Risk Management</a:t>
            </a:r>
            <a:endParaRPr lang="en-US" sz="2050" dirty="0"/>
          </a:p>
        </p:txBody>
      </p:sp>
      <p:sp>
        <p:nvSpPr>
          <p:cNvPr id="11" name="Text 8"/>
          <p:cNvSpPr/>
          <p:nvPr/>
        </p:nvSpPr>
        <p:spPr>
          <a:xfrm>
            <a:off x="1424107" y="4489371"/>
            <a:ext cx="6981468" cy="337542"/>
          </a:xfrm>
          <a:prstGeom prst="rect">
            <a:avLst/>
          </a:prstGeom>
          <a:noFill/>
          <a:ln/>
        </p:spPr>
        <p:txBody>
          <a:bodyPr wrap="none" lIns="0" tIns="0" rIns="0" bIns="0" rtlCol="0" anchor="t"/>
          <a:lstStyle/>
          <a:p>
            <a:pPr marL="0" indent="0">
              <a:lnSpc>
                <a:spcPts val="2650"/>
              </a:lnSpc>
              <a:buNone/>
            </a:pPr>
            <a:r>
              <a:rPr lang="en-US" sz="1650" dirty="0">
                <a:solidFill>
                  <a:srgbClr val="5B5F71"/>
                </a:solidFill>
                <a:latin typeface="Instrument Sans Medium" pitchFamily="34" charset="0"/>
                <a:ea typeface="Instrument Sans Medium" pitchFamily="34" charset="-122"/>
                <a:cs typeface="Instrument Sans Medium" pitchFamily="34" charset="-120"/>
              </a:rPr>
              <a:t>Protocols for identifying, logging, and mitigating risks.</a:t>
            </a:r>
            <a:endParaRPr lang="en-US" sz="1650" dirty="0"/>
          </a:p>
        </p:txBody>
      </p:sp>
      <p:sp>
        <p:nvSpPr>
          <p:cNvPr id="12" name="Shape 9"/>
          <p:cNvSpPr/>
          <p:nvPr/>
        </p:nvSpPr>
        <p:spPr>
          <a:xfrm>
            <a:off x="738426" y="5275183"/>
            <a:ext cx="474702" cy="474702"/>
          </a:xfrm>
          <a:prstGeom prst="roundRect">
            <a:avLst>
              <a:gd name="adj" fmla="val 18669"/>
            </a:avLst>
          </a:prstGeom>
          <a:solidFill>
            <a:srgbClr val="E2E3E9"/>
          </a:solidFill>
          <a:ln w="7620">
            <a:solidFill>
              <a:srgbClr val="C8C9CF"/>
            </a:solidFill>
            <a:prstDash val="solid"/>
          </a:ln>
        </p:spPr>
        <p:txBody>
          <a:bodyPr/>
          <a:lstStyle/>
          <a:p>
            <a:endParaRPr lang="en-US"/>
          </a:p>
        </p:txBody>
      </p:sp>
      <p:sp>
        <p:nvSpPr>
          <p:cNvPr id="13" name="Text 10"/>
          <p:cNvSpPr/>
          <p:nvPr/>
        </p:nvSpPr>
        <p:spPr>
          <a:xfrm>
            <a:off x="884158" y="5354241"/>
            <a:ext cx="183237" cy="316468"/>
          </a:xfrm>
          <a:prstGeom prst="rect">
            <a:avLst/>
          </a:prstGeom>
          <a:noFill/>
          <a:ln/>
        </p:spPr>
        <p:txBody>
          <a:bodyPr wrap="none" lIns="0" tIns="0" rIns="0" bIns="0" rtlCol="0" anchor="t"/>
          <a:lstStyle/>
          <a:p>
            <a:pPr marL="0" indent="0" algn="ctr">
              <a:lnSpc>
                <a:spcPts val="2450"/>
              </a:lnSpc>
              <a:buNone/>
            </a:pPr>
            <a:r>
              <a:rPr lang="en-US" sz="2450" dirty="0">
                <a:solidFill>
                  <a:srgbClr val="5B5F71"/>
                </a:solidFill>
                <a:latin typeface="Instrument Sans Semi Bold" pitchFamily="34" charset="0"/>
                <a:ea typeface="Instrument Sans Semi Bold" pitchFamily="34" charset="-122"/>
                <a:cs typeface="Instrument Sans Semi Bold" pitchFamily="34" charset="-120"/>
              </a:rPr>
              <a:t>3</a:t>
            </a:r>
            <a:endParaRPr lang="en-US" sz="2450" dirty="0"/>
          </a:p>
        </p:txBody>
      </p:sp>
      <p:sp>
        <p:nvSpPr>
          <p:cNvPr id="14" name="Text 11"/>
          <p:cNvSpPr/>
          <p:nvPr/>
        </p:nvSpPr>
        <p:spPr>
          <a:xfrm>
            <a:off x="1424107" y="5275183"/>
            <a:ext cx="2637473" cy="329565"/>
          </a:xfrm>
          <a:prstGeom prst="rect">
            <a:avLst/>
          </a:prstGeom>
          <a:noFill/>
          <a:ln/>
        </p:spPr>
        <p:txBody>
          <a:bodyPr wrap="none" lIns="0" tIns="0" rIns="0" bIns="0" rtlCol="0" anchor="t"/>
          <a:lstStyle/>
          <a:p>
            <a:pPr marL="0" indent="0">
              <a:lnSpc>
                <a:spcPts val="2550"/>
              </a:lnSpc>
              <a:buNone/>
            </a:pPr>
            <a:r>
              <a:rPr lang="en-US" sz="2050" dirty="0">
                <a:solidFill>
                  <a:srgbClr val="5B5F71"/>
                </a:solidFill>
                <a:latin typeface="Instrument Sans Semi Bold" pitchFamily="34" charset="0"/>
                <a:ea typeface="Instrument Sans Semi Bold" pitchFamily="34" charset="-122"/>
                <a:cs typeface="Instrument Sans Semi Bold" pitchFamily="34" charset="-120"/>
              </a:rPr>
              <a:t>Financial Oversight</a:t>
            </a:r>
            <a:endParaRPr lang="en-US" sz="2050" dirty="0"/>
          </a:p>
        </p:txBody>
      </p:sp>
      <p:sp>
        <p:nvSpPr>
          <p:cNvPr id="15" name="Text 12"/>
          <p:cNvSpPr/>
          <p:nvPr/>
        </p:nvSpPr>
        <p:spPr>
          <a:xfrm>
            <a:off x="1424107" y="5731312"/>
            <a:ext cx="6981468" cy="337542"/>
          </a:xfrm>
          <a:prstGeom prst="rect">
            <a:avLst/>
          </a:prstGeom>
          <a:noFill/>
          <a:ln/>
        </p:spPr>
        <p:txBody>
          <a:bodyPr wrap="none" lIns="0" tIns="0" rIns="0" bIns="0" rtlCol="0" anchor="t"/>
          <a:lstStyle/>
          <a:p>
            <a:pPr marL="0" indent="0">
              <a:lnSpc>
                <a:spcPts val="2650"/>
              </a:lnSpc>
              <a:buNone/>
            </a:pPr>
            <a:r>
              <a:rPr lang="en-US" sz="1650" dirty="0">
                <a:solidFill>
                  <a:srgbClr val="5B5F71"/>
                </a:solidFill>
                <a:latin typeface="Instrument Sans Medium" pitchFamily="34" charset="0"/>
                <a:ea typeface="Instrument Sans Medium" pitchFamily="34" charset="-122"/>
                <a:cs typeface="Instrument Sans Medium" pitchFamily="34" charset="-120"/>
              </a:rPr>
              <a:t>Budget tracking and financial reporting expectations.</a:t>
            </a:r>
            <a:endParaRPr lang="en-US" sz="1650" dirty="0"/>
          </a:p>
        </p:txBody>
      </p:sp>
      <p:sp>
        <p:nvSpPr>
          <p:cNvPr id="16" name="Shape 13"/>
          <p:cNvSpPr/>
          <p:nvPr/>
        </p:nvSpPr>
        <p:spPr>
          <a:xfrm>
            <a:off x="738426" y="6517124"/>
            <a:ext cx="474702" cy="474702"/>
          </a:xfrm>
          <a:prstGeom prst="roundRect">
            <a:avLst>
              <a:gd name="adj" fmla="val 18669"/>
            </a:avLst>
          </a:prstGeom>
          <a:solidFill>
            <a:srgbClr val="E2E3E9"/>
          </a:solidFill>
          <a:ln w="7620">
            <a:solidFill>
              <a:srgbClr val="C8C9CF"/>
            </a:solidFill>
            <a:prstDash val="solid"/>
          </a:ln>
        </p:spPr>
        <p:txBody>
          <a:bodyPr/>
          <a:lstStyle/>
          <a:p>
            <a:endParaRPr lang="en-US"/>
          </a:p>
        </p:txBody>
      </p:sp>
      <p:sp>
        <p:nvSpPr>
          <p:cNvPr id="17" name="Text 14"/>
          <p:cNvSpPr/>
          <p:nvPr/>
        </p:nvSpPr>
        <p:spPr>
          <a:xfrm>
            <a:off x="878443" y="6596182"/>
            <a:ext cx="194667" cy="316468"/>
          </a:xfrm>
          <a:prstGeom prst="rect">
            <a:avLst/>
          </a:prstGeom>
          <a:noFill/>
          <a:ln/>
        </p:spPr>
        <p:txBody>
          <a:bodyPr wrap="none" lIns="0" tIns="0" rIns="0" bIns="0" rtlCol="0" anchor="t"/>
          <a:lstStyle/>
          <a:p>
            <a:pPr marL="0" indent="0" algn="ctr">
              <a:lnSpc>
                <a:spcPts val="2450"/>
              </a:lnSpc>
              <a:buNone/>
            </a:pPr>
            <a:r>
              <a:rPr lang="en-US" sz="2450" dirty="0">
                <a:solidFill>
                  <a:srgbClr val="5B5F71"/>
                </a:solidFill>
                <a:latin typeface="Instrument Sans Semi Bold" pitchFamily="34" charset="0"/>
                <a:ea typeface="Instrument Sans Semi Bold" pitchFamily="34" charset="-122"/>
                <a:cs typeface="Instrument Sans Semi Bold" pitchFamily="34" charset="-120"/>
              </a:rPr>
              <a:t>4</a:t>
            </a:r>
            <a:endParaRPr lang="en-US" sz="2450" dirty="0"/>
          </a:p>
        </p:txBody>
      </p:sp>
      <p:sp>
        <p:nvSpPr>
          <p:cNvPr id="18" name="Text 15"/>
          <p:cNvSpPr/>
          <p:nvPr/>
        </p:nvSpPr>
        <p:spPr>
          <a:xfrm>
            <a:off x="1424107" y="6517124"/>
            <a:ext cx="2637473" cy="329565"/>
          </a:xfrm>
          <a:prstGeom prst="rect">
            <a:avLst/>
          </a:prstGeom>
          <a:noFill/>
          <a:ln/>
        </p:spPr>
        <p:txBody>
          <a:bodyPr wrap="none" lIns="0" tIns="0" rIns="0" bIns="0" rtlCol="0" anchor="t"/>
          <a:lstStyle/>
          <a:p>
            <a:pPr marL="0" indent="0">
              <a:lnSpc>
                <a:spcPts val="2550"/>
              </a:lnSpc>
              <a:buNone/>
            </a:pPr>
            <a:r>
              <a:rPr lang="en-US" sz="2050" dirty="0">
                <a:solidFill>
                  <a:srgbClr val="5B5F71"/>
                </a:solidFill>
                <a:latin typeface="Instrument Sans Semi Bold" pitchFamily="34" charset="0"/>
                <a:ea typeface="Instrument Sans Semi Bold" pitchFamily="34" charset="-122"/>
                <a:cs typeface="Instrument Sans Semi Bold" pitchFamily="34" charset="-120"/>
              </a:rPr>
              <a:t>Quality Assurance</a:t>
            </a:r>
            <a:endParaRPr lang="en-US" sz="2050" dirty="0"/>
          </a:p>
        </p:txBody>
      </p:sp>
      <p:sp>
        <p:nvSpPr>
          <p:cNvPr id="19" name="Text 16"/>
          <p:cNvSpPr/>
          <p:nvPr/>
        </p:nvSpPr>
        <p:spPr>
          <a:xfrm>
            <a:off x="1424107" y="6973253"/>
            <a:ext cx="6981468" cy="675084"/>
          </a:xfrm>
          <a:prstGeom prst="rect">
            <a:avLst/>
          </a:prstGeom>
          <a:noFill/>
          <a:ln/>
        </p:spPr>
        <p:txBody>
          <a:bodyPr wrap="square" lIns="0" tIns="0" rIns="0" bIns="0" rtlCol="0" anchor="t"/>
          <a:lstStyle/>
          <a:p>
            <a:pPr marL="0" indent="0">
              <a:lnSpc>
                <a:spcPts val="2650"/>
              </a:lnSpc>
              <a:buNone/>
            </a:pPr>
            <a:r>
              <a:rPr lang="en-US" sz="1650" dirty="0">
                <a:solidFill>
                  <a:srgbClr val="5B5F71"/>
                </a:solidFill>
                <a:latin typeface="Instrument Sans Medium" pitchFamily="34" charset="0"/>
                <a:ea typeface="Instrument Sans Medium" pitchFamily="34" charset="-122"/>
                <a:cs typeface="Instrument Sans Medium" pitchFamily="34" charset="-120"/>
              </a:rPr>
              <a:t>Deliverable review processes and compliance with regulatory standards.</a:t>
            </a:r>
            <a:endParaRPr lang="en-US" sz="1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854994"/>
            <a:ext cx="9135666" cy="708779"/>
          </a:xfrm>
          <a:prstGeom prst="rect">
            <a:avLst/>
          </a:prstGeom>
          <a:noFill/>
          <a:ln/>
        </p:spPr>
        <p:txBody>
          <a:bodyPr wrap="none" lIns="0" tIns="0" rIns="0" bIns="0" rtlCol="0" anchor="t"/>
          <a:lstStyle/>
          <a:p>
            <a:pPr marL="0" indent="0">
              <a:lnSpc>
                <a:spcPts val="5550"/>
              </a:lnSpc>
              <a:buNone/>
            </a:pPr>
            <a:r>
              <a:rPr lang="en-US" sz="4450" dirty="0">
                <a:solidFill>
                  <a:srgbClr val="505468"/>
                </a:solidFill>
                <a:latin typeface="Instrument Sans Semi Bold" pitchFamily="34" charset="0"/>
                <a:ea typeface="Instrument Sans Semi Bold" pitchFamily="34" charset="-122"/>
                <a:cs typeface="Instrument Sans Semi Bold" pitchFamily="34" charset="-120"/>
              </a:rPr>
              <a:t>Master Project Management Tools</a:t>
            </a:r>
            <a:endParaRPr lang="en-US" sz="4450" dirty="0"/>
          </a:p>
        </p:txBody>
      </p:sp>
      <p:pic>
        <p:nvPicPr>
          <p:cNvPr id="3" name="Image 0" descr="preencoded.png"/>
          <p:cNvPicPr>
            <a:picLocks noChangeAspect="1"/>
          </p:cNvPicPr>
          <p:nvPr/>
        </p:nvPicPr>
        <p:blipFill>
          <a:blip r:embed="rId3"/>
          <a:stretch>
            <a:fillRect/>
          </a:stretch>
        </p:blipFill>
        <p:spPr>
          <a:xfrm>
            <a:off x="793790" y="3017401"/>
            <a:ext cx="3005495" cy="1857494"/>
          </a:xfrm>
          <a:prstGeom prst="rect">
            <a:avLst/>
          </a:prstGeom>
        </p:spPr>
      </p:pic>
      <p:sp>
        <p:nvSpPr>
          <p:cNvPr id="4" name="Text 1"/>
          <p:cNvSpPr/>
          <p:nvPr/>
        </p:nvSpPr>
        <p:spPr>
          <a:xfrm>
            <a:off x="793790" y="5158383"/>
            <a:ext cx="3005495" cy="708660"/>
          </a:xfrm>
          <a:prstGeom prst="rect">
            <a:avLst/>
          </a:prstGeom>
          <a:noFill/>
          <a:ln/>
        </p:spPr>
        <p:txBody>
          <a:bodyPr wrap="square" lIns="0" tIns="0" rIns="0" bIns="0" rtlCol="0" anchor="t"/>
          <a:lstStyle/>
          <a:p>
            <a:pPr marL="0" indent="0" algn="l">
              <a:lnSpc>
                <a:spcPts val="27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Agile Project Management</a:t>
            </a:r>
            <a:endParaRPr lang="en-US" sz="2200" dirty="0"/>
          </a:p>
        </p:txBody>
      </p:sp>
      <p:sp>
        <p:nvSpPr>
          <p:cNvPr id="5" name="Text 2"/>
          <p:cNvSpPr/>
          <p:nvPr/>
        </p:nvSpPr>
        <p:spPr>
          <a:xfrm>
            <a:off x="793790" y="6003131"/>
            <a:ext cx="3005495" cy="362903"/>
          </a:xfrm>
          <a:prstGeom prst="rect">
            <a:avLst/>
          </a:prstGeom>
          <a:noFill/>
          <a:ln/>
        </p:spPr>
        <p:txBody>
          <a:bodyPr wrap="none" lIns="0" tIns="0" rIns="0" bIns="0" rtlCol="0" anchor="t"/>
          <a:lstStyle/>
          <a:p>
            <a:pPr marL="0" indent="0" algn="l">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Jira or Azure DevOps.</a:t>
            </a:r>
            <a:endParaRPr lang="en-US" sz="1750" dirty="0"/>
          </a:p>
        </p:txBody>
      </p:sp>
      <p:pic>
        <p:nvPicPr>
          <p:cNvPr id="6" name="Image 1" descr="preencoded.png"/>
          <p:cNvPicPr>
            <a:picLocks noChangeAspect="1"/>
          </p:cNvPicPr>
          <p:nvPr/>
        </p:nvPicPr>
        <p:blipFill>
          <a:blip r:embed="rId4"/>
          <a:stretch>
            <a:fillRect/>
          </a:stretch>
        </p:blipFill>
        <p:spPr>
          <a:xfrm>
            <a:off x="4139446" y="3017401"/>
            <a:ext cx="3005614" cy="1857494"/>
          </a:xfrm>
          <a:prstGeom prst="rect">
            <a:avLst/>
          </a:prstGeom>
        </p:spPr>
      </p:pic>
      <p:sp>
        <p:nvSpPr>
          <p:cNvPr id="7" name="Text 3"/>
          <p:cNvSpPr/>
          <p:nvPr/>
        </p:nvSpPr>
        <p:spPr>
          <a:xfrm>
            <a:off x="4139446" y="515838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Scheduling</a:t>
            </a:r>
            <a:endParaRPr lang="en-US" sz="2200" dirty="0"/>
          </a:p>
        </p:txBody>
      </p:sp>
      <p:sp>
        <p:nvSpPr>
          <p:cNvPr id="8" name="Text 4"/>
          <p:cNvSpPr/>
          <p:nvPr/>
        </p:nvSpPr>
        <p:spPr>
          <a:xfrm>
            <a:off x="4139446" y="5648801"/>
            <a:ext cx="3005614" cy="725805"/>
          </a:xfrm>
          <a:prstGeom prst="rect">
            <a:avLst/>
          </a:prstGeom>
          <a:noFill/>
          <a:ln/>
        </p:spPr>
        <p:txBody>
          <a:bodyPr wrap="square" lIns="0" tIns="0" rIns="0" bIns="0" rtlCol="0" anchor="t"/>
          <a:lstStyle/>
          <a:p>
            <a:pPr marL="0" indent="0" algn="l">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Microsoft Project or Primavera.</a:t>
            </a:r>
            <a:endParaRPr lang="en-US" sz="1750" dirty="0"/>
          </a:p>
        </p:txBody>
      </p:sp>
      <p:pic>
        <p:nvPicPr>
          <p:cNvPr id="9" name="Image 2" descr="preencoded.png"/>
          <p:cNvPicPr>
            <a:picLocks noChangeAspect="1"/>
          </p:cNvPicPr>
          <p:nvPr/>
        </p:nvPicPr>
        <p:blipFill>
          <a:blip r:embed="rId5"/>
          <a:stretch>
            <a:fillRect/>
          </a:stretch>
        </p:blipFill>
        <p:spPr>
          <a:xfrm>
            <a:off x="7485221" y="3017401"/>
            <a:ext cx="3005614" cy="1857494"/>
          </a:xfrm>
          <a:prstGeom prst="rect">
            <a:avLst/>
          </a:prstGeom>
        </p:spPr>
      </p:pic>
      <p:sp>
        <p:nvSpPr>
          <p:cNvPr id="10" name="Text 5"/>
          <p:cNvSpPr/>
          <p:nvPr/>
        </p:nvSpPr>
        <p:spPr>
          <a:xfrm>
            <a:off x="7485221" y="515838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Portfolio Tracking</a:t>
            </a:r>
            <a:endParaRPr lang="en-US" sz="2200" dirty="0"/>
          </a:p>
        </p:txBody>
      </p:sp>
      <p:sp>
        <p:nvSpPr>
          <p:cNvPr id="11" name="Text 6"/>
          <p:cNvSpPr/>
          <p:nvPr/>
        </p:nvSpPr>
        <p:spPr>
          <a:xfrm>
            <a:off x="7485221" y="5648801"/>
            <a:ext cx="3005614" cy="362903"/>
          </a:xfrm>
          <a:prstGeom prst="rect">
            <a:avLst/>
          </a:prstGeom>
          <a:noFill/>
          <a:ln/>
        </p:spPr>
        <p:txBody>
          <a:bodyPr wrap="none" lIns="0" tIns="0" rIns="0" bIns="0" rtlCol="0" anchor="t"/>
          <a:lstStyle/>
          <a:p>
            <a:pPr marL="0" indent="0" algn="l">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ServiceNow or Monday.com.</a:t>
            </a:r>
            <a:endParaRPr lang="en-US" sz="1750" dirty="0"/>
          </a:p>
        </p:txBody>
      </p:sp>
      <p:pic>
        <p:nvPicPr>
          <p:cNvPr id="12" name="Image 3" descr="preencoded.png"/>
          <p:cNvPicPr>
            <a:picLocks noChangeAspect="1"/>
          </p:cNvPicPr>
          <p:nvPr/>
        </p:nvPicPr>
        <p:blipFill>
          <a:blip r:embed="rId6"/>
          <a:stretch>
            <a:fillRect/>
          </a:stretch>
        </p:blipFill>
        <p:spPr>
          <a:xfrm>
            <a:off x="10830997" y="3017401"/>
            <a:ext cx="3005614" cy="1857494"/>
          </a:xfrm>
          <a:prstGeom prst="rect">
            <a:avLst/>
          </a:prstGeom>
        </p:spPr>
      </p:pic>
      <p:sp>
        <p:nvSpPr>
          <p:cNvPr id="13" name="Text 7"/>
          <p:cNvSpPr/>
          <p:nvPr/>
        </p:nvSpPr>
        <p:spPr>
          <a:xfrm>
            <a:off x="10830997" y="515838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Documentation</a:t>
            </a:r>
            <a:endParaRPr lang="en-US" sz="2200" dirty="0"/>
          </a:p>
        </p:txBody>
      </p:sp>
      <p:sp>
        <p:nvSpPr>
          <p:cNvPr id="14" name="Text 8"/>
          <p:cNvSpPr/>
          <p:nvPr/>
        </p:nvSpPr>
        <p:spPr>
          <a:xfrm>
            <a:off x="10830997" y="5648801"/>
            <a:ext cx="3005614" cy="362903"/>
          </a:xfrm>
          <a:prstGeom prst="rect">
            <a:avLst/>
          </a:prstGeom>
          <a:noFill/>
          <a:ln/>
        </p:spPr>
        <p:txBody>
          <a:bodyPr wrap="none" lIns="0" tIns="0" rIns="0" bIns="0" rtlCol="0" anchor="t"/>
          <a:lstStyle/>
          <a:p>
            <a:pPr marL="0" indent="0" algn="l">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Confluence or SharePoint.</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194554"/>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505468"/>
                </a:solidFill>
                <a:latin typeface="Instrument Sans Semi Bold" pitchFamily="34" charset="0"/>
                <a:ea typeface="Instrument Sans Semi Bold" pitchFamily="34" charset="-122"/>
                <a:cs typeface="Instrument Sans Semi Bold" pitchFamily="34" charset="-120"/>
              </a:rPr>
              <a:t>Communicate Effectively with Stakeholders</a:t>
            </a:r>
            <a:endParaRPr lang="en-US" sz="4450" dirty="0"/>
          </a:p>
        </p:txBody>
      </p:sp>
      <p:pic>
        <p:nvPicPr>
          <p:cNvPr id="4" name="Image 1" descr="preencoded.png"/>
          <p:cNvPicPr>
            <a:picLocks noChangeAspect="1"/>
          </p:cNvPicPr>
          <p:nvPr/>
        </p:nvPicPr>
        <p:blipFill>
          <a:blip r:embed="rId4"/>
          <a:stretch>
            <a:fillRect/>
          </a:stretch>
        </p:blipFill>
        <p:spPr>
          <a:xfrm>
            <a:off x="793790" y="2952274"/>
            <a:ext cx="1134070" cy="1360884"/>
          </a:xfrm>
          <a:prstGeom prst="rect">
            <a:avLst/>
          </a:prstGeom>
        </p:spPr>
      </p:pic>
      <p:sp>
        <p:nvSpPr>
          <p:cNvPr id="5" name="Text 1"/>
          <p:cNvSpPr/>
          <p:nvPr/>
        </p:nvSpPr>
        <p:spPr>
          <a:xfrm>
            <a:off x="2268022" y="317908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Clarify Expectations</a:t>
            </a:r>
            <a:endParaRPr lang="en-US" sz="2200" dirty="0"/>
          </a:p>
        </p:txBody>
      </p:sp>
      <p:sp>
        <p:nvSpPr>
          <p:cNvPr id="6" name="Text 2"/>
          <p:cNvSpPr/>
          <p:nvPr/>
        </p:nvSpPr>
        <p:spPr>
          <a:xfrm>
            <a:off x="2268022" y="3669506"/>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Early communication avoids misunderstandings.</a:t>
            </a:r>
            <a:endParaRPr lang="en-US" sz="1750" dirty="0"/>
          </a:p>
        </p:txBody>
      </p:sp>
      <p:pic>
        <p:nvPicPr>
          <p:cNvPr id="7" name="Image 2" descr="preencoded.png"/>
          <p:cNvPicPr>
            <a:picLocks noChangeAspect="1"/>
          </p:cNvPicPr>
          <p:nvPr/>
        </p:nvPicPr>
        <p:blipFill>
          <a:blip r:embed="rId5"/>
          <a:stretch>
            <a:fillRect/>
          </a:stretch>
        </p:blipFill>
        <p:spPr>
          <a:xfrm>
            <a:off x="793790" y="4313158"/>
            <a:ext cx="1134070" cy="1360884"/>
          </a:xfrm>
          <a:prstGeom prst="rect">
            <a:avLst/>
          </a:prstGeom>
        </p:spPr>
      </p:pic>
      <p:sp>
        <p:nvSpPr>
          <p:cNvPr id="8" name="Text 3"/>
          <p:cNvSpPr/>
          <p:nvPr/>
        </p:nvSpPr>
        <p:spPr>
          <a:xfrm>
            <a:off x="2268022" y="4539972"/>
            <a:ext cx="3336727" cy="354330"/>
          </a:xfrm>
          <a:prstGeom prst="rect">
            <a:avLst/>
          </a:prstGeom>
          <a:noFill/>
          <a:ln/>
        </p:spPr>
        <p:txBody>
          <a:bodyPr wrap="none" lIns="0" tIns="0" rIns="0" bIns="0" rtlCol="0" anchor="t"/>
          <a:lstStyle/>
          <a:p>
            <a:pPr marL="0" indent="0" algn="l">
              <a:lnSpc>
                <a:spcPts val="27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Provide Concise Updates</a:t>
            </a:r>
            <a:endParaRPr lang="en-US" sz="2200" dirty="0"/>
          </a:p>
        </p:txBody>
      </p:sp>
      <p:sp>
        <p:nvSpPr>
          <p:cNvPr id="9" name="Text 4"/>
          <p:cNvSpPr/>
          <p:nvPr/>
        </p:nvSpPr>
        <p:spPr>
          <a:xfrm>
            <a:off x="2268022" y="5030391"/>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Status updates align with PMO reporting requirements.</a:t>
            </a:r>
            <a:endParaRPr lang="en-US" sz="1750" dirty="0"/>
          </a:p>
        </p:txBody>
      </p:sp>
      <p:pic>
        <p:nvPicPr>
          <p:cNvPr id="10" name="Image 3" descr="preencoded.png"/>
          <p:cNvPicPr>
            <a:picLocks noChangeAspect="1"/>
          </p:cNvPicPr>
          <p:nvPr/>
        </p:nvPicPr>
        <p:blipFill>
          <a:blip r:embed="rId6"/>
          <a:stretch>
            <a:fillRect/>
          </a:stretch>
        </p:blipFill>
        <p:spPr>
          <a:xfrm>
            <a:off x="793790" y="5674042"/>
            <a:ext cx="1134070" cy="1360884"/>
          </a:xfrm>
          <a:prstGeom prst="rect">
            <a:avLst/>
          </a:prstGeom>
        </p:spPr>
      </p:pic>
      <p:sp>
        <p:nvSpPr>
          <p:cNvPr id="11" name="Text 5"/>
          <p:cNvSpPr/>
          <p:nvPr/>
        </p:nvSpPr>
        <p:spPr>
          <a:xfrm>
            <a:off x="2268022" y="590085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Seek Feedback</a:t>
            </a:r>
            <a:endParaRPr lang="en-US" sz="2200" dirty="0"/>
          </a:p>
        </p:txBody>
      </p:sp>
      <p:sp>
        <p:nvSpPr>
          <p:cNvPr id="12" name="Text 6"/>
          <p:cNvSpPr/>
          <p:nvPr/>
        </p:nvSpPr>
        <p:spPr>
          <a:xfrm>
            <a:off x="2268022" y="6391275"/>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Refine your approach based on stakeholder feedback.</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615678"/>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505468"/>
                </a:solidFill>
                <a:latin typeface="Instrument Sans Semi Bold" pitchFamily="34" charset="0"/>
                <a:ea typeface="Instrument Sans Semi Bold" pitchFamily="34" charset="-122"/>
                <a:cs typeface="Instrument Sans Semi Bold" pitchFamily="34" charset="-120"/>
              </a:rPr>
              <a:t>Stay Flexible and Continuously Improve</a:t>
            </a:r>
            <a:endParaRPr lang="en-US" sz="4450" dirty="0"/>
          </a:p>
        </p:txBody>
      </p:sp>
      <p:sp>
        <p:nvSpPr>
          <p:cNvPr id="4" name="Shape 1"/>
          <p:cNvSpPr/>
          <p:nvPr/>
        </p:nvSpPr>
        <p:spPr>
          <a:xfrm>
            <a:off x="6280190" y="3373398"/>
            <a:ext cx="170021" cy="853321"/>
          </a:xfrm>
          <a:prstGeom prst="roundRect">
            <a:avLst>
              <a:gd name="adj" fmla="val 56033"/>
            </a:avLst>
          </a:prstGeom>
          <a:solidFill>
            <a:srgbClr val="E2E3E9"/>
          </a:solidFill>
          <a:ln w="7620">
            <a:solidFill>
              <a:srgbClr val="C8C9CF"/>
            </a:solidFill>
            <a:prstDash val="solid"/>
          </a:ln>
        </p:spPr>
        <p:txBody>
          <a:bodyPr/>
          <a:lstStyle/>
          <a:p>
            <a:endParaRPr lang="en-US"/>
          </a:p>
        </p:txBody>
      </p:sp>
      <p:sp>
        <p:nvSpPr>
          <p:cNvPr id="5" name="Text 2"/>
          <p:cNvSpPr/>
          <p:nvPr/>
        </p:nvSpPr>
        <p:spPr>
          <a:xfrm>
            <a:off x="6790373" y="337339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Stay Updated</a:t>
            </a:r>
            <a:endParaRPr lang="en-US" sz="2200" dirty="0"/>
          </a:p>
        </p:txBody>
      </p:sp>
      <p:sp>
        <p:nvSpPr>
          <p:cNvPr id="6" name="Text 3"/>
          <p:cNvSpPr/>
          <p:nvPr/>
        </p:nvSpPr>
        <p:spPr>
          <a:xfrm>
            <a:off x="6790373" y="3863816"/>
            <a:ext cx="7046238" cy="362903"/>
          </a:xfrm>
          <a:prstGeom prst="rect">
            <a:avLst/>
          </a:prstGeom>
          <a:noFill/>
          <a:ln/>
        </p:spPr>
        <p:txBody>
          <a:bodyPr wrap="none" lIns="0" tIns="0" rIns="0" bIns="0" rtlCol="0" anchor="t"/>
          <a:lstStyle/>
          <a:p>
            <a:pPr marL="0" indent="0" algn="l">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Keep up with PMO process updates.</a:t>
            </a:r>
            <a:endParaRPr lang="en-US" sz="1750" dirty="0"/>
          </a:p>
        </p:txBody>
      </p:sp>
      <p:sp>
        <p:nvSpPr>
          <p:cNvPr id="7" name="Shape 4"/>
          <p:cNvSpPr/>
          <p:nvPr/>
        </p:nvSpPr>
        <p:spPr>
          <a:xfrm>
            <a:off x="6620351" y="4453533"/>
            <a:ext cx="170021" cy="853321"/>
          </a:xfrm>
          <a:prstGeom prst="roundRect">
            <a:avLst>
              <a:gd name="adj" fmla="val 56033"/>
            </a:avLst>
          </a:prstGeom>
          <a:solidFill>
            <a:srgbClr val="E2E3E9"/>
          </a:solidFill>
          <a:ln w="7620">
            <a:solidFill>
              <a:srgbClr val="C8C9CF"/>
            </a:solidFill>
            <a:prstDash val="solid"/>
          </a:ln>
        </p:spPr>
        <p:txBody>
          <a:bodyPr/>
          <a:lstStyle/>
          <a:p>
            <a:endParaRPr lang="en-US"/>
          </a:p>
        </p:txBody>
      </p:sp>
      <p:sp>
        <p:nvSpPr>
          <p:cNvPr id="8" name="Text 5"/>
          <p:cNvSpPr/>
          <p:nvPr/>
        </p:nvSpPr>
        <p:spPr>
          <a:xfrm>
            <a:off x="7130534" y="445353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Attend Training</a:t>
            </a:r>
            <a:endParaRPr lang="en-US" sz="2200" dirty="0"/>
          </a:p>
        </p:txBody>
      </p:sp>
      <p:sp>
        <p:nvSpPr>
          <p:cNvPr id="9" name="Text 6"/>
          <p:cNvSpPr/>
          <p:nvPr/>
        </p:nvSpPr>
        <p:spPr>
          <a:xfrm>
            <a:off x="7130534" y="4943951"/>
            <a:ext cx="6706076" cy="362903"/>
          </a:xfrm>
          <a:prstGeom prst="rect">
            <a:avLst/>
          </a:prstGeom>
          <a:noFill/>
          <a:ln/>
        </p:spPr>
        <p:txBody>
          <a:bodyPr wrap="none" lIns="0" tIns="0" rIns="0" bIns="0" rtlCol="0" anchor="t"/>
          <a:lstStyle/>
          <a:p>
            <a:pPr marL="0" indent="0" algn="l">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Participate in training sessions or webinars.</a:t>
            </a:r>
            <a:endParaRPr lang="en-US" sz="1750" dirty="0"/>
          </a:p>
        </p:txBody>
      </p:sp>
      <p:sp>
        <p:nvSpPr>
          <p:cNvPr id="10" name="Shape 7"/>
          <p:cNvSpPr/>
          <p:nvPr/>
        </p:nvSpPr>
        <p:spPr>
          <a:xfrm>
            <a:off x="6960632" y="5533668"/>
            <a:ext cx="170021" cy="853321"/>
          </a:xfrm>
          <a:prstGeom prst="roundRect">
            <a:avLst>
              <a:gd name="adj" fmla="val 56033"/>
            </a:avLst>
          </a:prstGeom>
          <a:solidFill>
            <a:srgbClr val="E2E3E9"/>
          </a:solidFill>
          <a:ln w="7620">
            <a:solidFill>
              <a:srgbClr val="C8C9CF"/>
            </a:solidFill>
            <a:prstDash val="solid"/>
          </a:ln>
        </p:spPr>
        <p:txBody>
          <a:bodyPr/>
          <a:lstStyle/>
          <a:p>
            <a:endParaRPr lang="en-US"/>
          </a:p>
        </p:txBody>
      </p:sp>
      <p:sp>
        <p:nvSpPr>
          <p:cNvPr id="11" name="Text 8"/>
          <p:cNvSpPr/>
          <p:nvPr/>
        </p:nvSpPr>
        <p:spPr>
          <a:xfrm>
            <a:off x="7470815" y="5533668"/>
            <a:ext cx="3121938" cy="354330"/>
          </a:xfrm>
          <a:prstGeom prst="rect">
            <a:avLst/>
          </a:prstGeom>
          <a:noFill/>
          <a:ln/>
        </p:spPr>
        <p:txBody>
          <a:bodyPr wrap="none" lIns="0" tIns="0" rIns="0" bIns="0" rtlCol="0" anchor="t"/>
          <a:lstStyle/>
          <a:p>
            <a:pPr marL="0" indent="0" algn="l">
              <a:lnSpc>
                <a:spcPts val="2750"/>
              </a:lnSpc>
              <a:buNone/>
            </a:pPr>
            <a:r>
              <a:rPr lang="en-US" sz="2200" dirty="0">
                <a:solidFill>
                  <a:srgbClr val="5B5F71"/>
                </a:solidFill>
                <a:latin typeface="Instrument Sans Semi Bold" pitchFamily="34" charset="0"/>
                <a:ea typeface="Instrument Sans Semi Bold" pitchFamily="34" charset="-122"/>
                <a:cs typeface="Instrument Sans Semi Bold" pitchFamily="34" charset="-120"/>
              </a:rPr>
              <a:t>Suggest Improvements</a:t>
            </a:r>
            <a:endParaRPr lang="en-US" sz="2200" dirty="0"/>
          </a:p>
        </p:txBody>
      </p:sp>
      <p:sp>
        <p:nvSpPr>
          <p:cNvPr id="12" name="Text 9"/>
          <p:cNvSpPr/>
          <p:nvPr/>
        </p:nvSpPr>
        <p:spPr>
          <a:xfrm>
            <a:off x="7470815" y="6024086"/>
            <a:ext cx="6365796" cy="362903"/>
          </a:xfrm>
          <a:prstGeom prst="rect">
            <a:avLst/>
          </a:prstGeom>
          <a:noFill/>
          <a:ln/>
        </p:spPr>
        <p:txBody>
          <a:bodyPr wrap="none" lIns="0" tIns="0" rIns="0" bIns="0" rtlCol="0" anchor="t"/>
          <a:lstStyle/>
          <a:p>
            <a:pPr marL="0" indent="0" algn="l">
              <a:lnSpc>
                <a:spcPts val="2850"/>
              </a:lnSpc>
              <a:buNone/>
            </a:pPr>
            <a:r>
              <a:rPr lang="en-US" sz="1750" dirty="0">
                <a:solidFill>
                  <a:srgbClr val="5B5F71"/>
                </a:solidFill>
                <a:latin typeface="Instrument Sans Medium" pitchFamily="34" charset="0"/>
                <a:ea typeface="Instrument Sans Medium" pitchFamily="34" charset="-122"/>
                <a:cs typeface="Instrument Sans Medium" pitchFamily="34" charset="-120"/>
              </a:rPr>
              <a:t>Streamline workflows and enhance efficiency.</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305169"/>
          </a:xfrm>
          <a:prstGeom prst="rect">
            <a:avLst/>
          </a:prstGeom>
        </p:spPr>
      </p:pic>
      <p:sp>
        <p:nvSpPr>
          <p:cNvPr id="3" name="Text 0"/>
          <p:cNvSpPr/>
          <p:nvPr/>
        </p:nvSpPr>
        <p:spPr>
          <a:xfrm>
            <a:off x="645438" y="2812494"/>
            <a:ext cx="8131850" cy="576263"/>
          </a:xfrm>
          <a:prstGeom prst="rect">
            <a:avLst/>
          </a:prstGeom>
          <a:noFill/>
          <a:ln/>
        </p:spPr>
        <p:txBody>
          <a:bodyPr wrap="none" lIns="0" tIns="0" rIns="0" bIns="0" rtlCol="0" anchor="t"/>
          <a:lstStyle/>
          <a:p>
            <a:pPr marL="0" indent="0">
              <a:lnSpc>
                <a:spcPts val="4500"/>
              </a:lnSpc>
              <a:buNone/>
            </a:pPr>
            <a:r>
              <a:rPr lang="en-US" sz="3600" dirty="0">
                <a:solidFill>
                  <a:srgbClr val="505468"/>
                </a:solidFill>
                <a:latin typeface="Instrument Sans Semi Bold" pitchFamily="34" charset="0"/>
                <a:ea typeface="Instrument Sans Semi Bold" pitchFamily="34" charset="-122"/>
                <a:cs typeface="Instrument Sans Semi Bold" pitchFamily="34" charset="-120"/>
              </a:rPr>
              <a:t>PMO Best Practices: Lessons Learned</a:t>
            </a:r>
            <a:endParaRPr lang="en-US" sz="3600" dirty="0"/>
          </a:p>
        </p:txBody>
      </p:sp>
      <p:sp>
        <p:nvSpPr>
          <p:cNvPr id="4" name="Shape 1"/>
          <p:cNvSpPr/>
          <p:nvPr/>
        </p:nvSpPr>
        <p:spPr>
          <a:xfrm>
            <a:off x="7303770" y="3665339"/>
            <a:ext cx="22860" cy="4056936"/>
          </a:xfrm>
          <a:prstGeom prst="roundRect">
            <a:avLst>
              <a:gd name="adj" fmla="val 338821"/>
            </a:avLst>
          </a:prstGeom>
          <a:solidFill>
            <a:srgbClr val="C8C9CF"/>
          </a:solidFill>
          <a:ln/>
        </p:spPr>
        <p:txBody>
          <a:bodyPr/>
          <a:lstStyle/>
          <a:p>
            <a:endParaRPr lang="en-US"/>
          </a:p>
        </p:txBody>
      </p:sp>
      <p:sp>
        <p:nvSpPr>
          <p:cNvPr id="5" name="Shape 2"/>
          <p:cNvSpPr/>
          <p:nvPr/>
        </p:nvSpPr>
        <p:spPr>
          <a:xfrm>
            <a:off x="6485156" y="4068723"/>
            <a:ext cx="645438" cy="22860"/>
          </a:xfrm>
          <a:prstGeom prst="roundRect">
            <a:avLst>
              <a:gd name="adj" fmla="val 338821"/>
            </a:avLst>
          </a:prstGeom>
          <a:solidFill>
            <a:srgbClr val="C8C9CF"/>
          </a:solidFill>
          <a:ln/>
        </p:spPr>
        <p:txBody>
          <a:bodyPr/>
          <a:lstStyle/>
          <a:p>
            <a:endParaRPr lang="en-US"/>
          </a:p>
        </p:txBody>
      </p:sp>
      <p:sp>
        <p:nvSpPr>
          <p:cNvPr id="6" name="Shape 3"/>
          <p:cNvSpPr/>
          <p:nvPr/>
        </p:nvSpPr>
        <p:spPr>
          <a:xfrm>
            <a:off x="7107734" y="3872746"/>
            <a:ext cx="414933" cy="414933"/>
          </a:xfrm>
          <a:prstGeom prst="roundRect">
            <a:avLst>
              <a:gd name="adj" fmla="val 18667"/>
            </a:avLst>
          </a:prstGeom>
          <a:solidFill>
            <a:srgbClr val="E2E3E9"/>
          </a:solidFill>
          <a:ln w="7620">
            <a:solidFill>
              <a:srgbClr val="C8C9CF"/>
            </a:solidFill>
            <a:prstDash val="solid"/>
          </a:ln>
        </p:spPr>
        <p:txBody>
          <a:bodyPr/>
          <a:lstStyle/>
          <a:p>
            <a:endParaRPr lang="en-US"/>
          </a:p>
        </p:txBody>
      </p:sp>
      <p:sp>
        <p:nvSpPr>
          <p:cNvPr id="7" name="Text 4"/>
          <p:cNvSpPr/>
          <p:nvPr/>
        </p:nvSpPr>
        <p:spPr>
          <a:xfrm>
            <a:off x="7261681" y="3941921"/>
            <a:ext cx="107037" cy="276582"/>
          </a:xfrm>
          <a:prstGeom prst="rect">
            <a:avLst/>
          </a:prstGeom>
          <a:noFill/>
          <a:ln/>
        </p:spPr>
        <p:txBody>
          <a:bodyPr wrap="none" lIns="0" tIns="0" rIns="0" bIns="0" rtlCol="0" anchor="t"/>
          <a:lstStyle/>
          <a:p>
            <a:pPr marL="0" indent="0" algn="ctr">
              <a:lnSpc>
                <a:spcPts val="2150"/>
              </a:lnSpc>
              <a:buNone/>
            </a:pPr>
            <a:r>
              <a:rPr lang="en-US" sz="2150" dirty="0">
                <a:solidFill>
                  <a:srgbClr val="5B5F71"/>
                </a:solidFill>
                <a:latin typeface="Instrument Sans Semi Bold" pitchFamily="34" charset="0"/>
                <a:ea typeface="Instrument Sans Semi Bold" pitchFamily="34" charset="-122"/>
                <a:cs typeface="Instrument Sans Semi Bold" pitchFamily="34" charset="-120"/>
              </a:rPr>
              <a:t>1</a:t>
            </a:r>
            <a:endParaRPr lang="en-US" sz="2150" dirty="0"/>
          </a:p>
        </p:txBody>
      </p:sp>
      <p:sp>
        <p:nvSpPr>
          <p:cNvPr id="8" name="Text 5"/>
          <p:cNvSpPr/>
          <p:nvPr/>
        </p:nvSpPr>
        <p:spPr>
          <a:xfrm>
            <a:off x="645438" y="3849648"/>
            <a:ext cx="5655588" cy="295037"/>
          </a:xfrm>
          <a:prstGeom prst="rect">
            <a:avLst/>
          </a:prstGeom>
          <a:noFill/>
          <a:ln/>
        </p:spPr>
        <p:txBody>
          <a:bodyPr wrap="none" lIns="0" tIns="0" rIns="0" bIns="0" rtlCol="0" anchor="t"/>
          <a:lstStyle/>
          <a:p>
            <a:pPr marL="0" indent="0" algn="r">
              <a:lnSpc>
                <a:spcPts val="2300"/>
              </a:lnSpc>
              <a:buNone/>
            </a:pPr>
            <a:r>
              <a:rPr lang="en-US" sz="1450" dirty="0">
                <a:solidFill>
                  <a:srgbClr val="5B5F71"/>
                </a:solidFill>
                <a:latin typeface="Instrument Sans Medium" pitchFamily="34" charset="0"/>
                <a:ea typeface="Instrument Sans Medium" pitchFamily="34" charset="-122"/>
                <a:cs typeface="Instrument Sans Medium" pitchFamily="34" charset="-120"/>
              </a:rPr>
              <a:t>Understanding the PMO structure is essential for success.</a:t>
            </a:r>
            <a:endParaRPr lang="en-US" sz="1450" dirty="0"/>
          </a:p>
        </p:txBody>
      </p:sp>
      <p:sp>
        <p:nvSpPr>
          <p:cNvPr id="9" name="Shape 6"/>
          <p:cNvSpPr/>
          <p:nvPr/>
        </p:nvSpPr>
        <p:spPr>
          <a:xfrm>
            <a:off x="7499806" y="4990624"/>
            <a:ext cx="645438" cy="22860"/>
          </a:xfrm>
          <a:prstGeom prst="roundRect">
            <a:avLst>
              <a:gd name="adj" fmla="val 338821"/>
            </a:avLst>
          </a:prstGeom>
          <a:solidFill>
            <a:srgbClr val="C8C9CF"/>
          </a:solidFill>
          <a:ln/>
        </p:spPr>
        <p:txBody>
          <a:bodyPr/>
          <a:lstStyle/>
          <a:p>
            <a:endParaRPr lang="en-US"/>
          </a:p>
        </p:txBody>
      </p:sp>
      <p:sp>
        <p:nvSpPr>
          <p:cNvPr id="10" name="Shape 7"/>
          <p:cNvSpPr/>
          <p:nvPr/>
        </p:nvSpPr>
        <p:spPr>
          <a:xfrm>
            <a:off x="7107734" y="4794647"/>
            <a:ext cx="414933" cy="414933"/>
          </a:xfrm>
          <a:prstGeom prst="roundRect">
            <a:avLst>
              <a:gd name="adj" fmla="val 18667"/>
            </a:avLst>
          </a:prstGeom>
          <a:solidFill>
            <a:srgbClr val="E2E3E9"/>
          </a:solidFill>
          <a:ln w="7620">
            <a:solidFill>
              <a:srgbClr val="C8C9CF"/>
            </a:solidFill>
            <a:prstDash val="solid"/>
          </a:ln>
        </p:spPr>
        <p:txBody>
          <a:bodyPr/>
          <a:lstStyle/>
          <a:p>
            <a:endParaRPr lang="en-US"/>
          </a:p>
        </p:txBody>
      </p:sp>
      <p:sp>
        <p:nvSpPr>
          <p:cNvPr id="11" name="Text 8"/>
          <p:cNvSpPr/>
          <p:nvPr/>
        </p:nvSpPr>
        <p:spPr>
          <a:xfrm>
            <a:off x="7238107" y="4863822"/>
            <a:ext cx="154067" cy="276582"/>
          </a:xfrm>
          <a:prstGeom prst="rect">
            <a:avLst/>
          </a:prstGeom>
          <a:noFill/>
          <a:ln/>
        </p:spPr>
        <p:txBody>
          <a:bodyPr wrap="none" lIns="0" tIns="0" rIns="0" bIns="0" rtlCol="0" anchor="t"/>
          <a:lstStyle/>
          <a:p>
            <a:pPr marL="0" indent="0" algn="ctr">
              <a:lnSpc>
                <a:spcPts val="2150"/>
              </a:lnSpc>
              <a:buNone/>
            </a:pPr>
            <a:r>
              <a:rPr lang="en-US" sz="2150" dirty="0">
                <a:solidFill>
                  <a:srgbClr val="5B5F71"/>
                </a:solidFill>
                <a:latin typeface="Instrument Sans Semi Bold" pitchFamily="34" charset="0"/>
                <a:ea typeface="Instrument Sans Semi Bold" pitchFamily="34" charset="-122"/>
                <a:cs typeface="Instrument Sans Semi Bold" pitchFamily="34" charset="-120"/>
              </a:rPr>
              <a:t>2</a:t>
            </a:r>
            <a:endParaRPr lang="en-US" sz="2150" dirty="0"/>
          </a:p>
        </p:txBody>
      </p:sp>
      <p:sp>
        <p:nvSpPr>
          <p:cNvPr id="12" name="Text 9"/>
          <p:cNvSpPr/>
          <p:nvPr/>
        </p:nvSpPr>
        <p:spPr>
          <a:xfrm>
            <a:off x="8329374" y="4771549"/>
            <a:ext cx="5655588" cy="295037"/>
          </a:xfrm>
          <a:prstGeom prst="rect">
            <a:avLst/>
          </a:prstGeom>
          <a:noFill/>
          <a:ln/>
        </p:spPr>
        <p:txBody>
          <a:bodyPr wrap="none" lIns="0" tIns="0" rIns="0" bIns="0" rtlCol="0" anchor="t"/>
          <a:lstStyle/>
          <a:p>
            <a:pPr marL="0" indent="0" algn="l">
              <a:lnSpc>
                <a:spcPts val="2300"/>
              </a:lnSpc>
              <a:buNone/>
            </a:pPr>
            <a:r>
              <a:rPr lang="en-US" sz="1450" dirty="0">
                <a:solidFill>
                  <a:srgbClr val="5B5F71"/>
                </a:solidFill>
                <a:latin typeface="Instrument Sans Medium" pitchFamily="34" charset="0"/>
                <a:ea typeface="Instrument Sans Medium" pitchFamily="34" charset="-122"/>
                <a:cs typeface="Instrument Sans Medium" pitchFamily="34" charset="-120"/>
              </a:rPr>
              <a:t>Early engagement with PMO leadership is crucial.</a:t>
            </a:r>
            <a:endParaRPr lang="en-US" sz="1450" dirty="0"/>
          </a:p>
        </p:txBody>
      </p:sp>
      <p:sp>
        <p:nvSpPr>
          <p:cNvPr id="13" name="Shape 10"/>
          <p:cNvSpPr/>
          <p:nvPr/>
        </p:nvSpPr>
        <p:spPr>
          <a:xfrm>
            <a:off x="6485156" y="5820370"/>
            <a:ext cx="645438" cy="22860"/>
          </a:xfrm>
          <a:prstGeom prst="roundRect">
            <a:avLst>
              <a:gd name="adj" fmla="val 338821"/>
            </a:avLst>
          </a:prstGeom>
          <a:solidFill>
            <a:srgbClr val="C8C9CF"/>
          </a:solidFill>
          <a:ln/>
        </p:spPr>
        <p:txBody>
          <a:bodyPr/>
          <a:lstStyle/>
          <a:p>
            <a:endParaRPr lang="en-US"/>
          </a:p>
        </p:txBody>
      </p:sp>
      <p:sp>
        <p:nvSpPr>
          <p:cNvPr id="14" name="Shape 11"/>
          <p:cNvSpPr/>
          <p:nvPr/>
        </p:nvSpPr>
        <p:spPr>
          <a:xfrm>
            <a:off x="7107734" y="5624393"/>
            <a:ext cx="414933" cy="414933"/>
          </a:xfrm>
          <a:prstGeom prst="roundRect">
            <a:avLst>
              <a:gd name="adj" fmla="val 18667"/>
            </a:avLst>
          </a:prstGeom>
          <a:solidFill>
            <a:srgbClr val="E2E3E9"/>
          </a:solidFill>
          <a:ln w="7620">
            <a:solidFill>
              <a:srgbClr val="C8C9CF"/>
            </a:solidFill>
            <a:prstDash val="solid"/>
          </a:ln>
        </p:spPr>
        <p:txBody>
          <a:bodyPr/>
          <a:lstStyle/>
          <a:p>
            <a:endParaRPr lang="en-US"/>
          </a:p>
        </p:txBody>
      </p:sp>
      <p:sp>
        <p:nvSpPr>
          <p:cNvPr id="15" name="Text 12"/>
          <p:cNvSpPr/>
          <p:nvPr/>
        </p:nvSpPr>
        <p:spPr>
          <a:xfrm>
            <a:off x="7235011" y="5693569"/>
            <a:ext cx="160258" cy="276582"/>
          </a:xfrm>
          <a:prstGeom prst="rect">
            <a:avLst/>
          </a:prstGeom>
          <a:noFill/>
          <a:ln/>
        </p:spPr>
        <p:txBody>
          <a:bodyPr wrap="none" lIns="0" tIns="0" rIns="0" bIns="0" rtlCol="0" anchor="t"/>
          <a:lstStyle/>
          <a:p>
            <a:pPr marL="0" indent="0" algn="ctr">
              <a:lnSpc>
                <a:spcPts val="2150"/>
              </a:lnSpc>
              <a:buNone/>
            </a:pPr>
            <a:r>
              <a:rPr lang="en-US" sz="2150" dirty="0">
                <a:solidFill>
                  <a:srgbClr val="5B5F71"/>
                </a:solidFill>
                <a:latin typeface="Instrument Sans Semi Bold" pitchFamily="34" charset="0"/>
                <a:ea typeface="Instrument Sans Semi Bold" pitchFamily="34" charset="-122"/>
                <a:cs typeface="Instrument Sans Semi Bold" pitchFamily="34" charset="-120"/>
              </a:rPr>
              <a:t>3</a:t>
            </a:r>
            <a:endParaRPr lang="en-US" sz="2150" dirty="0"/>
          </a:p>
        </p:txBody>
      </p:sp>
      <p:sp>
        <p:nvSpPr>
          <p:cNvPr id="16" name="Text 13"/>
          <p:cNvSpPr/>
          <p:nvPr/>
        </p:nvSpPr>
        <p:spPr>
          <a:xfrm>
            <a:off x="645438" y="5601295"/>
            <a:ext cx="5655588" cy="590074"/>
          </a:xfrm>
          <a:prstGeom prst="rect">
            <a:avLst/>
          </a:prstGeom>
          <a:noFill/>
          <a:ln/>
        </p:spPr>
        <p:txBody>
          <a:bodyPr wrap="square" lIns="0" tIns="0" rIns="0" bIns="0" rtlCol="0" anchor="t"/>
          <a:lstStyle/>
          <a:p>
            <a:pPr marL="0" indent="0" algn="r">
              <a:lnSpc>
                <a:spcPts val="2300"/>
              </a:lnSpc>
              <a:buNone/>
            </a:pPr>
            <a:r>
              <a:rPr lang="en-US" sz="1450" dirty="0">
                <a:solidFill>
                  <a:srgbClr val="5B5F71"/>
                </a:solidFill>
                <a:latin typeface="Instrument Sans Medium" pitchFamily="34" charset="0"/>
                <a:ea typeface="Instrument Sans Medium" pitchFamily="34" charset="-122"/>
                <a:cs typeface="Instrument Sans Medium" pitchFamily="34" charset="-120"/>
              </a:rPr>
              <a:t>Communicate effectively with stakeholders to avoid misunderstandings.</a:t>
            </a:r>
            <a:endParaRPr lang="en-US" sz="1450" dirty="0"/>
          </a:p>
        </p:txBody>
      </p:sp>
      <p:sp>
        <p:nvSpPr>
          <p:cNvPr id="17" name="Shape 14"/>
          <p:cNvSpPr/>
          <p:nvPr/>
        </p:nvSpPr>
        <p:spPr>
          <a:xfrm>
            <a:off x="7499806" y="6650236"/>
            <a:ext cx="645438" cy="22860"/>
          </a:xfrm>
          <a:prstGeom prst="roundRect">
            <a:avLst>
              <a:gd name="adj" fmla="val 338821"/>
            </a:avLst>
          </a:prstGeom>
          <a:solidFill>
            <a:srgbClr val="C8C9CF"/>
          </a:solidFill>
          <a:ln/>
        </p:spPr>
        <p:txBody>
          <a:bodyPr/>
          <a:lstStyle/>
          <a:p>
            <a:endParaRPr lang="en-US"/>
          </a:p>
        </p:txBody>
      </p:sp>
      <p:sp>
        <p:nvSpPr>
          <p:cNvPr id="18" name="Shape 15"/>
          <p:cNvSpPr/>
          <p:nvPr/>
        </p:nvSpPr>
        <p:spPr>
          <a:xfrm>
            <a:off x="7107734" y="6454259"/>
            <a:ext cx="414933" cy="414933"/>
          </a:xfrm>
          <a:prstGeom prst="roundRect">
            <a:avLst>
              <a:gd name="adj" fmla="val 18667"/>
            </a:avLst>
          </a:prstGeom>
          <a:solidFill>
            <a:srgbClr val="E2E3E9"/>
          </a:solidFill>
          <a:ln w="7620">
            <a:solidFill>
              <a:srgbClr val="C8C9CF"/>
            </a:solidFill>
            <a:prstDash val="solid"/>
          </a:ln>
        </p:spPr>
        <p:txBody>
          <a:bodyPr/>
          <a:lstStyle/>
          <a:p>
            <a:endParaRPr lang="en-US"/>
          </a:p>
        </p:txBody>
      </p:sp>
      <p:sp>
        <p:nvSpPr>
          <p:cNvPr id="19" name="Text 16"/>
          <p:cNvSpPr/>
          <p:nvPr/>
        </p:nvSpPr>
        <p:spPr>
          <a:xfrm>
            <a:off x="7230130" y="6523434"/>
            <a:ext cx="170140" cy="276582"/>
          </a:xfrm>
          <a:prstGeom prst="rect">
            <a:avLst/>
          </a:prstGeom>
          <a:noFill/>
          <a:ln/>
        </p:spPr>
        <p:txBody>
          <a:bodyPr wrap="none" lIns="0" tIns="0" rIns="0" bIns="0" rtlCol="0" anchor="t"/>
          <a:lstStyle/>
          <a:p>
            <a:pPr marL="0" indent="0" algn="ctr">
              <a:lnSpc>
                <a:spcPts val="2150"/>
              </a:lnSpc>
              <a:buNone/>
            </a:pPr>
            <a:r>
              <a:rPr lang="en-US" sz="2150" dirty="0">
                <a:solidFill>
                  <a:srgbClr val="5B5F71"/>
                </a:solidFill>
                <a:latin typeface="Instrument Sans Semi Bold" pitchFamily="34" charset="0"/>
                <a:ea typeface="Instrument Sans Semi Bold" pitchFamily="34" charset="-122"/>
                <a:cs typeface="Instrument Sans Semi Bold" pitchFamily="34" charset="-120"/>
              </a:rPr>
              <a:t>4</a:t>
            </a:r>
            <a:endParaRPr lang="en-US" sz="2150" dirty="0"/>
          </a:p>
        </p:txBody>
      </p:sp>
      <p:sp>
        <p:nvSpPr>
          <p:cNvPr id="20" name="Text 17"/>
          <p:cNvSpPr/>
          <p:nvPr/>
        </p:nvSpPr>
        <p:spPr>
          <a:xfrm>
            <a:off x="8329374" y="6431161"/>
            <a:ext cx="5655588" cy="590074"/>
          </a:xfrm>
          <a:prstGeom prst="rect">
            <a:avLst/>
          </a:prstGeom>
          <a:noFill/>
          <a:ln/>
        </p:spPr>
        <p:txBody>
          <a:bodyPr wrap="square" lIns="0" tIns="0" rIns="0" bIns="0" rtlCol="0" anchor="t"/>
          <a:lstStyle/>
          <a:p>
            <a:pPr marL="0" indent="0" algn="l">
              <a:lnSpc>
                <a:spcPts val="2300"/>
              </a:lnSpc>
              <a:buNone/>
            </a:pPr>
            <a:r>
              <a:rPr lang="en-US" sz="1450" dirty="0">
                <a:solidFill>
                  <a:srgbClr val="5B5F71"/>
                </a:solidFill>
                <a:latin typeface="Instrument Sans Medium" pitchFamily="34" charset="0"/>
                <a:ea typeface="Instrument Sans Medium" pitchFamily="34" charset="-122"/>
                <a:cs typeface="Instrument Sans Medium" pitchFamily="34" charset="-120"/>
              </a:rPr>
              <a:t>Embrace continuous improvement by staying up-to-date on PMO processes.</a:t>
            </a:r>
            <a:endParaRPr lang="en-US" sz="14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603</Words>
  <Application>Microsoft Office PowerPoint</Application>
  <PresentationFormat>Custom</PresentationFormat>
  <Paragraphs>108</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Instrument Sans Medium</vt:lpstr>
      <vt:lpstr>Arial</vt:lpstr>
      <vt:lpstr>Instrument Sans Semi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2</cp:revision>
  <dcterms:created xsi:type="dcterms:W3CDTF">2025-02-05T23:27:50Z</dcterms:created>
  <dcterms:modified xsi:type="dcterms:W3CDTF">2026-01-02T21:44:34Z</dcterms:modified>
</cp:coreProperties>
</file>