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4630400" cy="8229600"/>
  <p:notesSz cx="8229600" cy="14630400"/>
  <p:embeddedFontLst>
    <p:embeddedFont>
      <p:font typeface="Kanit Light" panose="020B0604020202020204" charset="-34"/>
      <p:regular r:id="rId16"/>
    </p:embeddedFont>
    <p:embeddedFont>
      <p:font typeface="Martel Sans"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3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039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1203127"/>
            <a:ext cx="9385221" cy="1417558"/>
          </a:xfrm>
          <a:prstGeom prst="rect">
            <a:avLst/>
          </a:prstGeom>
          <a:noFill/>
          <a:ln/>
        </p:spPr>
        <p:txBody>
          <a:bodyPr wrap="squar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AI-Augmented Agile: Revolutionizing Project Leadership</a:t>
            </a:r>
            <a:endParaRPr lang="en-US" sz="4450" dirty="0"/>
          </a:p>
        </p:txBody>
      </p:sp>
      <p:sp>
        <p:nvSpPr>
          <p:cNvPr id="4" name="Text 1"/>
          <p:cNvSpPr/>
          <p:nvPr/>
        </p:nvSpPr>
        <p:spPr>
          <a:xfrm>
            <a:off x="4451390" y="2960846"/>
            <a:ext cx="9385221"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AI is becoming the ultimate Agile assistant, enhancing our ability to lead with clarity, precision, and speed.</a:t>
            </a:r>
            <a:endParaRPr lang="en-US" sz="1750" dirty="0"/>
          </a:p>
        </p:txBody>
      </p:sp>
      <p:sp>
        <p:nvSpPr>
          <p:cNvPr id="5" name="Text 2"/>
          <p:cNvSpPr/>
          <p:nvPr/>
        </p:nvSpPr>
        <p:spPr>
          <a:xfrm>
            <a:off x="4451390" y="3941802"/>
            <a:ext cx="9385221" cy="1451610"/>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As Agile project managers, we pride ourselves on adaptability, transparency, and delivering value early and often. But even the most seasoned Agile leaders can struggle with forecasting velocity, managing team dynamics, or catching risks before they derail delivery. Enter AI—our newest team member.</a:t>
            </a:r>
            <a:endParaRPr lang="en-US" sz="1750" dirty="0"/>
          </a:p>
        </p:txBody>
      </p:sp>
      <p:sp>
        <p:nvSpPr>
          <p:cNvPr id="6" name="Text 3"/>
          <p:cNvSpPr/>
          <p:nvPr/>
        </p:nvSpPr>
        <p:spPr>
          <a:xfrm>
            <a:off x="4451390" y="5648563"/>
            <a:ext cx="9385221"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Far from replacing human insight, </a:t>
            </a:r>
            <a:r>
              <a:rPr lang="en-US" sz="1750" b="1" dirty="0">
                <a:solidFill>
                  <a:srgbClr val="2C3249"/>
                </a:solidFill>
                <a:latin typeface="Martel Sans" pitchFamily="34" charset="0"/>
                <a:ea typeface="Martel Sans" pitchFamily="34" charset="-122"/>
                <a:cs typeface="Martel Sans" pitchFamily="34" charset="-120"/>
              </a:rPr>
              <a:t>AI is becoming the ultimate Agile assistant</a:t>
            </a:r>
            <a:r>
              <a:rPr lang="en-US" sz="1750" dirty="0">
                <a:solidFill>
                  <a:srgbClr val="2C3249"/>
                </a:solidFill>
                <a:latin typeface="Martel Sans" pitchFamily="34" charset="0"/>
                <a:ea typeface="Martel Sans" pitchFamily="34" charset="-122"/>
                <a:cs typeface="Martel Sans" pitchFamily="34" charset="-120"/>
              </a:rPr>
              <a:t>, enhancing our ability to lead with clarity, precision, and speed.</a:t>
            </a:r>
            <a:endParaRPr lang="en-US" sz="1750" dirty="0"/>
          </a:p>
        </p:txBody>
      </p:sp>
      <p:sp>
        <p:nvSpPr>
          <p:cNvPr id="7" name="Shape 4"/>
          <p:cNvSpPr/>
          <p:nvPr/>
        </p:nvSpPr>
        <p:spPr>
          <a:xfrm>
            <a:off x="4451390" y="6646426"/>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8" name="Text 5"/>
          <p:cNvSpPr/>
          <p:nvPr/>
        </p:nvSpPr>
        <p:spPr>
          <a:xfrm>
            <a:off x="4549497" y="6779062"/>
            <a:ext cx="166568" cy="97512"/>
          </a:xfrm>
          <a:prstGeom prst="rect">
            <a:avLst/>
          </a:prstGeom>
          <a:noFill/>
          <a:ln/>
        </p:spPr>
        <p:txBody>
          <a:bodyPr wrap="none" lIns="0" tIns="0" rIns="0" bIns="0" rtlCol="0" anchor="t"/>
          <a:lstStyle/>
          <a:p>
            <a:pPr marL="0" indent="0" algn="ctr">
              <a:lnSpc>
                <a:spcPts val="750"/>
              </a:lnSpc>
              <a:buNone/>
            </a:pPr>
            <a:r>
              <a:rPr lang="en-US" sz="750" dirty="0">
                <a:solidFill>
                  <a:srgbClr val="38383C"/>
                </a:solidFill>
                <a:latin typeface="Martel Sans Medium" pitchFamily="34" charset="0"/>
                <a:ea typeface="Martel Sans Medium" pitchFamily="34" charset="-122"/>
                <a:cs typeface="Martel Sans Medium" pitchFamily="34" charset="-120"/>
              </a:rPr>
              <a:t>kW</a:t>
            </a:r>
            <a:endParaRPr lang="en-US" sz="750" dirty="0"/>
          </a:p>
        </p:txBody>
      </p:sp>
      <p:sp>
        <p:nvSpPr>
          <p:cNvPr id="9" name="Text 6"/>
          <p:cNvSpPr/>
          <p:nvPr/>
        </p:nvSpPr>
        <p:spPr>
          <a:xfrm>
            <a:off x="4927640" y="6629519"/>
            <a:ext cx="3047405" cy="396835"/>
          </a:xfrm>
          <a:prstGeom prst="rect">
            <a:avLst/>
          </a:prstGeom>
          <a:noFill/>
          <a:ln/>
        </p:spPr>
        <p:txBody>
          <a:bodyPr wrap="none" lIns="0" tIns="0" rIns="0" bIns="0" rtlCol="0" anchor="t"/>
          <a:lstStyle/>
          <a:p>
            <a:pPr marL="0" indent="0" algn="l">
              <a:lnSpc>
                <a:spcPts val="3100"/>
              </a:lnSpc>
              <a:buNone/>
            </a:pPr>
            <a:r>
              <a:rPr lang="en-US" sz="2200" b="1" dirty="0">
                <a:solidFill>
                  <a:srgbClr val="2C3249"/>
                </a:solidFill>
                <a:latin typeface="Martel Sans Bold" pitchFamily="34" charset="0"/>
                <a:ea typeface="Martel Sans Bold" pitchFamily="34" charset="-122"/>
                <a:cs typeface="Martel Sans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21638" y="566976"/>
            <a:ext cx="5155168" cy="644366"/>
          </a:xfrm>
          <a:prstGeom prst="rect">
            <a:avLst/>
          </a:prstGeom>
          <a:noFill/>
          <a:ln/>
        </p:spPr>
        <p:txBody>
          <a:bodyPr wrap="none" lIns="0" tIns="0" rIns="0" bIns="0" rtlCol="0" anchor="t"/>
          <a:lstStyle/>
          <a:p>
            <a:pPr marL="0" indent="0" algn="l">
              <a:lnSpc>
                <a:spcPts val="5050"/>
              </a:lnSpc>
              <a:buNone/>
            </a:pPr>
            <a:r>
              <a:rPr lang="en-US" sz="4050" dirty="0">
                <a:solidFill>
                  <a:srgbClr val="272D45"/>
                </a:solidFill>
                <a:latin typeface="Kanit Light" pitchFamily="34" charset="0"/>
                <a:ea typeface="Kanit Light" pitchFamily="34" charset="-122"/>
                <a:cs typeface="Kanit Light" pitchFamily="34" charset="-120"/>
              </a:rPr>
              <a:t>Metrics That Matter</a:t>
            </a:r>
            <a:endParaRPr lang="en-US" sz="4050" dirty="0"/>
          </a:p>
        </p:txBody>
      </p:sp>
      <p:sp>
        <p:nvSpPr>
          <p:cNvPr id="3" name="Text 1"/>
          <p:cNvSpPr/>
          <p:nvPr/>
        </p:nvSpPr>
        <p:spPr>
          <a:xfrm>
            <a:off x="721638" y="1623655"/>
            <a:ext cx="13187124" cy="659844"/>
          </a:xfrm>
          <a:prstGeom prst="rect">
            <a:avLst/>
          </a:prstGeom>
          <a:noFill/>
          <a:ln/>
        </p:spPr>
        <p:txBody>
          <a:bodyPr wrap="square" lIns="0" tIns="0" rIns="0" bIns="0" rtlCol="0" anchor="t"/>
          <a:lstStyle/>
          <a:p>
            <a:pPr marL="0" indent="0" algn="l">
              <a:lnSpc>
                <a:spcPts val="2550"/>
              </a:lnSpc>
              <a:buNone/>
            </a:pPr>
            <a:r>
              <a:rPr lang="en-US" sz="1600" dirty="0">
                <a:solidFill>
                  <a:srgbClr val="2C3249"/>
                </a:solidFill>
                <a:latin typeface="Martel Sans" pitchFamily="34" charset="0"/>
                <a:ea typeface="Martel Sans" pitchFamily="34" charset="-122"/>
                <a:cs typeface="Martel Sans" pitchFamily="34" charset="-120"/>
              </a:rPr>
              <a:t>AI-enhanced agile practices dramatically outperform traditional approaches across key performance indicators. The metrics below demonstrate the quantifiable impact of AI integration in agile environments.</a:t>
            </a:r>
            <a:endParaRPr lang="en-US" sz="1600" dirty="0"/>
          </a:p>
        </p:txBody>
      </p:sp>
      <p:pic>
        <p:nvPicPr>
          <p:cNvPr id="4" name="Image 0" descr="preencoded.png"/>
          <p:cNvPicPr>
            <a:picLocks noChangeAspect="1"/>
          </p:cNvPicPr>
          <p:nvPr/>
        </p:nvPicPr>
        <p:blipFill>
          <a:blip r:embed="rId3"/>
          <a:stretch>
            <a:fillRect/>
          </a:stretch>
        </p:blipFill>
        <p:spPr>
          <a:xfrm>
            <a:off x="721638" y="2515433"/>
            <a:ext cx="11856839" cy="2978468"/>
          </a:xfrm>
          <a:prstGeom prst="rect">
            <a:avLst/>
          </a:prstGeom>
        </p:spPr>
      </p:pic>
      <p:sp>
        <p:nvSpPr>
          <p:cNvPr id="5" name="Shape 2"/>
          <p:cNvSpPr/>
          <p:nvPr/>
        </p:nvSpPr>
        <p:spPr>
          <a:xfrm>
            <a:off x="5228153" y="5493901"/>
            <a:ext cx="206097" cy="206097"/>
          </a:xfrm>
          <a:prstGeom prst="roundRect">
            <a:avLst>
              <a:gd name="adj" fmla="val 8873"/>
            </a:avLst>
          </a:prstGeom>
          <a:solidFill>
            <a:srgbClr val="1D302C"/>
          </a:solidFill>
          <a:ln/>
        </p:spPr>
        <p:txBody>
          <a:bodyPr/>
          <a:lstStyle/>
          <a:p>
            <a:endParaRPr lang="en-US"/>
          </a:p>
        </p:txBody>
      </p:sp>
      <p:sp>
        <p:nvSpPr>
          <p:cNvPr id="6" name="Text 3"/>
          <p:cNvSpPr/>
          <p:nvPr/>
        </p:nvSpPr>
        <p:spPr>
          <a:xfrm>
            <a:off x="5495211" y="5493901"/>
            <a:ext cx="1078587" cy="206097"/>
          </a:xfrm>
          <a:prstGeom prst="rect">
            <a:avLst/>
          </a:prstGeom>
          <a:noFill/>
          <a:ln/>
        </p:spPr>
        <p:txBody>
          <a:bodyPr wrap="none" lIns="0" tIns="0" rIns="0" bIns="0" rtlCol="0" anchor="t"/>
          <a:lstStyle/>
          <a:p>
            <a:pPr marL="0" indent="0" algn="l">
              <a:lnSpc>
                <a:spcPts val="1600"/>
              </a:lnSpc>
              <a:buNone/>
            </a:pPr>
            <a:r>
              <a:rPr lang="en-US" sz="1600" dirty="0">
                <a:solidFill>
                  <a:srgbClr val="2C3249"/>
                </a:solidFill>
                <a:latin typeface="Martel Sans" pitchFamily="34" charset="0"/>
                <a:ea typeface="Martel Sans" pitchFamily="34" charset="-122"/>
                <a:cs typeface="Martel Sans" pitchFamily="34" charset="-120"/>
              </a:rPr>
              <a:t>Traditional</a:t>
            </a:r>
            <a:endParaRPr lang="en-US" sz="1600" dirty="0"/>
          </a:p>
        </p:txBody>
      </p:sp>
      <p:sp>
        <p:nvSpPr>
          <p:cNvPr id="7" name="Shape 4"/>
          <p:cNvSpPr/>
          <p:nvPr/>
        </p:nvSpPr>
        <p:spPr>
          <a:xfrm>
            <a:off x="6726198" y="5493901"/>
            <a:ext cx="206097" cy="206097"/>
          </a:xfrm>
          <a:prstGeom prst="roundRect">
            <a:avLst>
              <a:gd name="adj" fmla="val 8873"/>
            </a:avLst>
          </a:prstGeom>
          <a:solidFill>
            <a:srgbClr val="3E685E"/>
          </a:solidFill>
          <a:ln/>
        </p:spPr>
        <p:txBody>
          <a:bodyPr/>
          <a:lstStyle/>
          <a:p>
            <a:endParaRPr lang="en-US"/>
          </a:p>
        </p:txBody>
      </p:sp>
      <p:sp>
        <p:nvSpPr>
          <p:cNvPr id="8" name="Text 5"/>
          <p:cNvSpPr/>
          <p:nvPr/>
        </p:nvSpPr>
        <p:spPr>
          <a:xfrm>
            <a:off x="6993255" y="5493901"/>
            <a:ext cx="1211342" cy="206097"/>
          </a:xfrm>
          <a:prstGeom prst="rect">
            <a:avLst/>
          </a:prstGeom>
          <a:noFill/>
          <a:ln/>
        </p:spPr>
        <p:txBody>
          <a:bodyPr wrap="none" lIns="0" tIns="0" rIns="0" bIns="0" rtlCol="0" anchor="t"/>
          <a:lstStyle/>
          <a:p>
            <a:pPr marL="0" indent="0" algn="l">
              <a:lnSpc>
                <a:spcPts val="1600"/>
              </a:lnSpc>
              <a:buNone/>
            </a:pPr>
            <a:r>
              <a:rPr lang="en-US" sz="1600" dirty="0">
                <a:solidFill>
                  <a:srgbClr val="2C3249"/>
                </a:solidFill>
                <a:latin typeface="Martel Sans" pitchFamily="34" charset="0"/>
                <a:ea typeface="Martel Sans" pitchFamily="34" charset="-122"/>
                <a:cs typeface="Martel Sans" pitchFamily="34" charset="-120"/>
              </a:rPr>
              <a:t>AI-Enhanced</a:t>
            </a:r>
            <a:endParaRPr lang="en-US" sz="1600" dirty="0"/>
          </a:p>
        </p:txBody>
      </p:sp>
      <p:sp>
        <p:nvSpPr>
          <p:cNvPr id="9" name="Text 6"/>
          <p:cNvSpPr/>
          <p:nvPr/>
        </p:nvSpPr>
        <p:spPr>
          <a:xfrm>
            <a:off x="721638" y="6344483"/>
            <a:ext cx="13187124" cy="1319689"/>
          </a:xfrm>
          <a:prstGeom prst="rect">
            <a:avLst/>
          </a:prstGeom>
          <a:noFill/>
          <a:ln/>
        </p:spPr>
        <p:txBody>
          <a:bodyPr wrap="square" lIns="0" tIns="0" rIns="0" bIns="0" rtlCol="0" anchor="t"/>
          <a:lstStyle/>
          <a:p>
            <a:pPr marL="0" indent="0" algn="l">
              <a:lnSpc>
                <a:spcPts val="2550"/>
              </a:lnSpc>
              <a:buNone/>
            </a:pPr>
            <a:r>
              <a:rPr lang="en-US" sz="1600" dirty="0">
                <a:solidFill>
                  <a:srgbClr val="2C3249"/>
                </a:solidFill>
                <a:latin typeface="Martel Sans" pitchFamily="34" charset="0"/>
                <a:ea typeface="Martel Sans" pitchFamily="34" charset="-122"/>
                <a:cs typeface="Martel Sans" pitchFamily="34" charset="-120"/>
              </a:rPr>
              <a:t>As shown above, AI implementation delivers substantial improvements in critical areas: 24% higher forecast accuracy for better planning, 44% stronger risk detection to prevent issues, 13% deeper team insights for improved collaboration, and 36% greater administrative efficiency to reduce overhead. These metrics translate directly to faster delivery, higher quality, and more sustainable team performance.</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1028938"/>
            <a:ext cx="7623572" cy="566976"/>
          </a:xfrm>
          <a:prstGeom prst="rect">
            <a:avLst/>
          </a:prstGeom>
          <a:noFill/>
          <a:ln/>
        </p:spPr>
        <p:txBody>
          <a:bodyPr wrap="none" lIns="0" tIns="0" rIns="0" bIns="0" rtlCol="0" anchor="t"/>
          <a:lstStyle/>
          <a:p>
            <a:pPr marL="0" indent="0" algn="l">
              <a:lnSpc>
                <a:spcPts val="4450"/>
              </a:lnSpc>
              <a:buNone/>
            </a:pPr>
            <a:r>
              <a:rPr lang="en-US" sz="3550" dirty="0">
                <a:solidFill>
                  <a:srgbClr val="272D45"/>
                </a:solidFill>
                <a:latin typeface="Kanit Light" pitchFamily="34" charset="0"/>
                <a:ea typeface="Kanit Light" pitchFamily="34" charset="-122"/>
                <a:cs typeface="Kanit Light" pitchFamily="34" charset="-120"/>
              </a:rPr>
              <a:t>Implementing AI in Your Agile Practice</a:t>
            </a:r>
            <a:endParaRPr lang="en-US" sz="3550" dirty="0"/>
          </a:p>
        </p:txBody>
      </p:sp>
      <p:sp>
        <p:nvSpPr>
          <p:cNvPr id="4" name="Shape 1"/>
          <p:cNvSpPr/>
          <p:nvPr/>
        </p:nvSpPr>
        <p:spPr>
          <a:xfrm>
            <a:off x="4451390" y="1851065"/>
            <a:ext cx="226814" cy="1669852"/>
          </a:xfrm>
          <a:prstGeom prst="roundRect">
            <a:avLst>
              <a:gd name="adj" fmla="val 42003"/>
            </a:avLst>
          </a:prstGeom>
          <a:solidFill>
            <a:srgbClr val="DFECE9"/>
          </a:solidFill>
          <a:ln w="7620">
            <a:solidFill>
              <a:srgbClr val="C5D2CF"/>
            </a:solidFill>
            <a:prstDash val="solid"/>
          </a:ln>
        </p:spPr>
        <p:txBody>
          <a:bodyPr/>
          <a:lstStyle/>
          <a:p>
            <a:endParaRPr lang="en-US"/>
          </a:p>
        </p:txBody>
      </p:sp>
      <p:sp>
        <p:nvSpPr>
          <p:cNvPr id="5" name="Text 2"/>
          <p:cNvSpPr/>
          <p:nvPr/>
        </p:nvSpPr>
        <p:spPr>
          <a:xfrm>
            <a:off x="4905018" y="207787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Start Small</a:t>
            </a:r>
            <a:endParaRPr lang="en-US" sz="2200" dirty="0"/>
          </a:p>
        </p:txBody>
      </p:sp>
      <p:sp>
        <p:nvSpPr>
          <p:cNvPr id="6" name="Text 3"/>
          <p:cNvSpPr/>
          <p:nvPr/>
        </p:nvSpPr>
        <p:spPr>
          <a:xfrm>
            <a:off x="4905018" y="2568297"/>
            <a:ext cx="8931593"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Begin with one AI tool that addresses your team's biggest pain point. Measure results before expanding.</a:t>
            </a:r>
            <a:endParaRPr lang="en-US" sz="1750" dirty="0"/>
          </a:p>
        </p:txBody>
      </p:sp>
      <p:sp>
        <p:nvSpPr>
          <p:cNvPr id="7" name="Shape 4"/>
          <p:cNvSpPr/>
          <p:nvPr/>
        </p:nvSpPr>
        <p:spPr>
          <a:xfrm>
            <a:off x="4791551" y="3690938"/>
            <a:ext cx="226814" cy="1669852"/>
          </a:xfrm>
          <a:prstGeom prst="roundRect">
            <a:avLst>
              <a:gd name="adj" fmla="val 42003"/>
            </a:avLst>
          </a:prstGeom>
          <a:solidFill>
            <a:srgbClr val="DFECE9"/>
          </a:solidFill>
          <a:ln w="7620">
            <a:solidFill>
              <a:srgbClr val="C5D2CF"/>
            </a:solidFill>
            <a:prstDash val="solid"/>
          </a:ln>
        </p:spPr>
        <p:txBody>
          <a:bodyPr/>
          <a:lstStyle/>
          <a:p>
            <a:endParaRPr lang="en-US"/>
          </a:p>
        </p:txBody>
      </p:sp>
      <p:sp>
        <p:nvSpPr>
          <p:cNvPr id="8" name="Text 5"/>
          <p:cNvSpPr/>
          <p:nvPr/>
        </p:nvSpPr>
        <p:spPr>
          <a:xfrm>
            <a:off x="5245179" y="391775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Build Trust</a:t>
            </a:r>
            <a:endParaRPr lang="en-US" sz="2200" dirty="0"/>
          </a:p>
        </p:txBody>
      </p:sp>
      <p:sp>
        <p:nvSpPr>
          <p:cNvPr id="9" name="Text 6"/>
          <p:cNvSpPr/>
          <p:nvPr/>
        </p:nvSpPr>
        <p:spPr>
          <a:xfrm>
            <a:off x="5245179" y="4408170"/>
            <a:ext cx="8591431"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Be transparent about how AI tools work. Involve the team in selecting and implementing solutions.</a:t>
            </a:r>
            <a:endParaRPr lang="en-US" sz="1750" dirty="0"/>
          </a:p>
        </p:txBody>
      </p:sp>
      <p:sp>
        <p:nvSpPr>
          <p:cNvPr id="10" name="Shape 7"/>
          <p:cNvSpPr/>
          <p:nvPr/>
        </p:nvSpPr>
        <p:spPr>
          <a:xfrm>
            <a:off x="5131832" y="5530810"/>
            <a:ext cx="226814" cy="1669852"/>
          </a:xfrm>
          <a:prstGeom prst="roundRect">
            <a:avLst>
              <a:gd name="adj" fmla="val 42003"/>
            </a:avLst>
          </a:prstGeom>
          <a:solidFill>
            <a:srgbClr val="DFECE9"/>
          </a:solidFill>
          <a:ln w="7620">
            <a:solidFill>
              <a:srgbClr val="C5D2CF"/>
            </a:solidFill>
            <a:prstDash val="solid"/>
          </a:ln>
        </p:spPr>
        <p:txBody>
          <a:bodyPr/>
          <a:lstStyle/>
          <a:p>
            <a:endParaRPr lang="en-US"/>
          </a:p>
        </p:txBody>
      </p:sp>
      <p:sp>
        <p:nvSpPr>
          <p:cNvPr id="11" name="Text 8"/>
          <p:cNvSpPr/>
          <p:nvPr/>
        </p:nvSpPr>
        <p:spPr>
          <a:xfrm>
            <a:off x="5585460" y="575762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Refine &amp; Expand</a:t>
            </a:r>
            <a:endParaRPr lang="en-US" sz="2200" dirty="0"/>
          </a:p>
        </p:txBody>
      </p:sp>
      <p:sp>
        <p:nvSpPr>
          <p:cNvPr id="12" name="Text 9"/>
          <p:cNvSpPr/>
          <p:nvPr/>
        </p:nvSpPr>
        <p:spPr>
          <a:xfrm>
            <a:off x="5585460" y="6248043"/>
            <a:ext cx="8251150"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Use retrospectives to evaluate AI effectiveness. Gradually introduce new capabilities as confidence grows.</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1251109"/>
            <a:ext cx="9008745"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Balancing AI and Human Leadership</a:t>
            </a:r>
            <a:endParaRPr lang="en-US" sz="4450" dirty="0"/>
          </a:p>
        </p:txBody>
      </p:sp>
      <p:sp>
        <p:nvSpPr>
          <p:cNvPr id="3" name="Text 1"/>
          <p:cNvSpPr/>
          <p:nvPr/>
        </p:nvSpPr>
        <p:spPr>
          <a:xfrm>
            <a:off x="1857256" y="2861548"/>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2C3249"/>
                </a:solidFill>
                <a:latin typeface="Kanit Light" pitchFamily="34" charset="0"/>
                <a:ea typeface="Kanit Light" pitchFamily="34" charset="-122"/>
                <a:cs typeface="Kanit Light" pitchFamily="34" charset="-120"/>
              </a:rPr>
              <a:t>AI Strengths</a:t>
            </a:r>
            <a:endParaRPr lang="en-US" sz="2200" dirty="0"/>
          </a:p>
        </p:txBody>
      </p:sp>
      <p:sp>
        <p:nvSpPr>
          <p:cNvPr id="4" name="Text 2"/>
          <p:cNvSpPr/>
          <p:nvPr/>
        </p:nvSpPr>
        <p:spPr>
          <a:xfrm>
            <a:off x="793790" y="3351967"/>
            <a:ext cx="3898702" cy="725805"/>
          </a:xfrm>
          <a:prstGeom prst="rect">
            <a:avLst/>
          </a:prstGeom>
          <a:noFill/>
          <a:ln/>
        </p:spPr>
        <p:txBody>
          <a:bodyPr wrap="square" lIns="0" tIns="0" rIns="0" bIns="0" rtlCol="0" anchor="t"/>
          <a:lstStyle/>
          <a:p>
            <a:pPr marL="0" indent="0" algn="r">
              <a:lnSpc>
                <a:spcPts val="2850"/>
              </a:lnSpc>
              <a:buNone/>
            </a:pPr>
            <a:r>
              <a:rPr lang="en-US" sz="1750" dirty="0">
                <a:solidFill>
                  <a:srgbClr val="2C3249"/>
                </a:solidFill>
                <a:latin typeface="Martel Sans" pitchFamily="34" charset="0"/>
                <a:ea typeface="Martel Sans" pitchFamily="34" charset="-122"/>
                <a:cs typeface="Martel Sans" pitchFamily="34" charset="-120"/>
              </a:rPr>
              <a:t>Pattern recognition, data processing, prediction accuracy</a:t>
            </a:r>
            <a:endParaRPr lang="en-US" sz="1750" dirty="0"/>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pic>
        <p:nvPicPr>
          <p:cNvPr id="6" name="Image 1" descr="preencoded.png"/>
          <p:cNvPicPr>
            <a:picLocks noChangeAspect="1"/>
          </p:cNvPicPr>
          <p:nvPr/>
        </p:nvPicPr>
        <p:blipFill>
          <a:blip r:embed="rId4"/>
          <a:stretch>
            <a:fillRect/>
          </a:stretch>
        </p:blipFill>
        <p:spPr>
          <a:xfrm>
            <a:off x="6226731" y="3176588"/>
            <a:ext cx="339328" cy="424220"/>
          </a:xfrm>
          <a:prstGeom prst="rect">
            <a:avLst/>
          </a:prstGeom>
        </p:spPr>
      </p:pic>
      <p:sp>
        <p:nvSpPr>
          <p:cNvPr id="7" name="Text 3"/>
          <p:cNvSpPr/>
          <p:nvPr/>
        </p:nvSpPr>
        <p:spPr>
          <a:xfrm>
            <a:off x="9937790" y="286154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Human Strengths</a:t>
            </a:r>
            <a:endParaRPr lang="en-US" sz="2200" dirty="0"/>
          </a:p>
        </p:txBody>
      </p:sp>
      <p:sp>
        <p:nvSpPr>
          <p:cNvPr id="8" name="Text 4"/>
          <p:cNvSpPr/>
          <p:nvPr/>
        </p:nvSpPr>
        <p:spPr>
          <a:xfrm>
            <a:off x="9937790" y="3351967"/>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Emotional intelligence, creativity, ethical judgment</a:t>
            </a:r>
            <a:endParaRPr lang="en-US" sz="1750" dirty="0"/>
          </a:p>
        </p:txBody>
      </p:sp>
      <p:pic>
        <p:nvPicPr>
          <p:cNvPr id="9" name="Image 2" descr="preencoded.png"/>
          <p:cNvPicPr>
            <a:picLocks noChangeAspect="1"/>
          </p:cNvPicPr>
          <p:nvPr/>
        </p:nvPicPr>
        <p:blipFill>
          <a:blip r:embed="rId5"/>
          <a:stretch>
            <a:fillRect/>
          </a:stretch>
        </p:blipFill>
        <p:spPr>
          <a:xfrm>
            <a:off x="5032653" y="2413516"/>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8452604" y="3565088"/>
            <a:ext cx="339328" cy="424220"/>
          </a:xfrm>
          <a:prstGeom prst="rect">
            <a:avLst/>
          </a:prstGeom>
        </p:spPr>
      </p:pic>
      <p:sp>
        <p:nvSpPr>
          <p:cNvPr id="11" name="Text 5"/>
          <p:cNvSpPr/>
          <p:nvPr/>
        </p:nvSpPr>
        <p:spPr>
          <a:xfrm>
            <a:off x="9937790" y="531411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Integration</a:t>
            </a:r>
            <a:endParaRPr lang="en-US" sz="2200" dirty="0"/>
          </a:p>
        </p:txBody>
      </p:sp>
      <p:sp>
        <p:nvSpPr>
          <p:cNvPr id="12" name="Text 6"/>
          <p:cNvSpPr/>
          <p:nvPr/>
        </p:nvSpPr>
        <p:spPr>
          <a:xfrm>
            <a:off x="9937790" y="5804535"/>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Tools and practices that combine the best of both</a:t>
            </a:r>
            <a:endParaRPr lang="en-US" sz="1750" dirty="0"/>
          </a:p>
        </p:txBody>
      </p:sp>
      <p:pic>
        <p:nvPicPr>
          <p:cNvPr id="13" name="Image 4" descr="preencoded.png"/>
          <p:cNvPicPr>
            <a:picLocks noChangeAspect="1"/>
          </p:cNvPicPr>
          <p:nvPr/>
        </p:nvPicPr>
        <p:blipFill>
          <a:blip r:embed="rId7"/>
          <a:stretch>
            <a:fillRect/>
          </a:stretch>
        </p:blipFill>
        <p:spPr>
          <a:xfrm>
            <a:off x="5032653" y="2413516"/>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8064103" y="5790962"/>
            <a:ext cx="339328" cy="424220"/>
          </a:xfrm>
          <a:prstGeom prst="rect">
            <a:avLst/>
          </a:prstGeom>
        </p:spPr>
      </p:pic>
      <p:sp>
        <p:nvSpPr>
          <p:cNvPr id="15" name="Text 7"/>
          <p:cNvSpPr/>
          <p:nvPr/>
        </p:nvSpPr>
        <p:spPr>
          <a:xfrm>
            <a:off x="1857256" y="5314117"/>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2C3249"/>
                </a:solidFill>
                <a:latin typeface="Kanit Light" pitchFamily="34" charset="0"/>
                <a:ea typeface="Kanit Light" pitchFamily="34" charset="-122"/>
                <a:cs typeface="Kanit Light" pitchFamily="34" charset="-120"/>
              </a:rPr>
              <a:t>Outcome</a:t>
            </a:r>
            <a:endParaRPr lang="en-US" sz="2200" dirty="0"/>
          </a:p>
        </p:txBody>
      </p:sp>
      <p:sp>
        <p:nvSpPr>
          <p:cNvPr id="16" name="Text 8"/>
          <p:cNvSpPr/>
          <p:nvPr/>
        </p:nvSpPr>
        <p:spPr>
          <a:xfrm>
            <a:off x="793790" y="5804535"/>
            <a:ext cx="3898702" cy="725805"/>
          </a:xfrm>
          <a:prstGeom prst="rect">
            <a:avLst/>
          </a:prstGeom>
          <a:noFill/>
          <a:ln/>
        </p:spPr>
        <p:txBody>
          <a:bodyPr wrap="square" lIns="0" tIns="0" rIns="0" bIns="0" rtlCol="0" anchor="t"/>
          <a:lstStyle/>
          <a:p>
            <a:pPr marL="0" indent="0" algn="r">
              <a:lnSpc>
                <a:spcPts val="2850"/>
              </a:lnSpc>
              <a:buNone/>
            </a:pPr>
            <a:r>
              <a:rPr lang="en-US" sz="1750" dirty="0">
                <a:solidFill>
                  <a:srgbClr val="2C3249"/>
                </a:solidFill>
                <a:latin typeface="Martel Sans" pitchFamily="34" charset="0"/>
                <a:ea typeface="Martel Sans" pitchFamily="34" charset="-122"/>
                <a:cs typeface="Martel Sans" pitchFamily="34" charset="-120"/>
              </a:rPr>
              <a:t>Enhanced agility, better decisions, happier teams</a:t>
            </a:r>
            <a:endParaRPr lang="en-US" sz="1750" dirty="0"/>
          </a:p>
        </p:txBody>
      </p:sp>
      <p:pic>
        <p:nvPicPr>
          <p:cNvPr id="17" name="Image 6" descr="preencoded.png"/>
          <p:cNvPicPr>
            <a:picLocks noChangeAspect="1"/>
          </p:cNvPicPr>
          <p:nvPr/>
        </p:nvPicPr>
        <p:blipFill>
          <a:blip r:embed="rId9"/>
          <a:stretch>
            <a:fillRect/>
          </a:stretch>
        </p:blipFill>
        <p:spPr>
          <a:xfrm>
            <a:off x="5032653" y="2413516"/>
            <a:ext cx="4564975" cy="4564975"/>
          </a:xfrm>
          <a:prstGeom prst="rect">
            <a:avLst/>
          </a:prstGeom>
        </p:spPr>
      </p:pic>
      <p:pic>
        <p:nvPicPr>
          <p:cNvPr id="18" name="Image 7" descr="preencoded.png"/>
          <p:cNvPicPr>
            <a:picLocks noChangeAspect="1"/>
          </p:cNvPicPr>
          <p:nvPr/>
        </p:nvPicPr>
        <p:blipFill>
          <a:blip r:embed="rId10"/>
          <a:stretch>
            <a:fillRect/>
          </a:stretch>
        </p:blipFill>
        <p:spPr>
          <a:xfrm>
            <a:off x="5838230" y="5402461"/>
            <a:ext cx="339328" cy="4242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1160859"/>
            <a:ext cx="9246632" cy="566976"/>
          </a:xfrm>
          <a:prstGeom prst="rect">
            <a:avLst/>
          </a:prstGeom>
          <a:noFill/>
          <a:ln/>
        </p:spPr>
        <p:txBody>
          <a:bodyPr wrap="none" lIns="0" tIns="0" rIns="0" bIns="0" rtlCol="0" anchor="t"/>
          <a:lstStyle/>
          <a:p>
            <a:pPr marL="0" indent="0" algn="l">
              <a:lnSpc>
                <a:spcPts val="4450"/>
              </a:lnSpc>
              <a:buNone/>
            </a:pPr>
            <a:r>
              <a:rPr lang="en-US" sz="3550" dirty="0">
                <a:solidFill>
                  <a:srgbClr val="272D45"/>
                </a:solidFill>
                <a:latin typeface="Kanit Light" pitchFamily="34" charset="0"/>
                <a:ea typeface="Kanit Light" pitchFamily="34" charset="-122"/>
                <a:cs typeface="Kanit Light" pitchFamily="34" charset="-120"/>
              </a:rPr>
              <a:t>Key Takeaways: The Future of Agile Leadership</a:t>
            </a:r>
            <a:endParaRPr lang="en-US" sz="3550" dirty="0"/>
          </a:p>
        </p:txBody>
      </p:sp>
      <p:sp>
        <p:nvSpPr>
          <p:cNvPr id="4" name="Shape 1"/>
          <p:cNvSpPr/>
          <p:nvPr/>
        </p:nvSpPr>
        <p:spPr>
          <a:xfrm>
            <a:off x="4451390" y="1982986"/>
            <a:ext cx="510302" cy="510302"/>
          </a:xfrm>
          <a:prstGeom prst="roundRect">
            <a:avLst>
              <a:gd name="adj" fmla="val 18669"/>
            </a:avLst>
          </a:prstGeom>
          <a:solidFill>
            <a:srgbClr val="DFECE9"/>
          </a:solidFill>
          <a:ln w="7620">
            <a:solidFill>
              <a:srgbClr val="C5D2CF"/>
            </a:solidFill>
            <a:prstDash val="solid"/>
          </a:ln>
        </p:spPr>
        <p:txBody>
          <a:bodyPr/>
          <a:lstStyle/>
          <a:p>
            <a:endParaRPr lang="en-US"/>
          </a:p>
        </p:txBody>
      </p:sp>
      <p:pic>
        <p:nvPicPr>
          <p:cNvPr id="5" name="Image 1" descr="preencoded.png"/>
          <p:cNvPicPr>
            <a:picLocks noChangeAspect="1"/>
          </p:cNvPicPr>
          <p:nvPr/>
        </p:nvPicPr>
        <p:blipFill>
          <a:blip r:embed="rId4"/>
          <a:stretch>
            <a:fillRect/>
          </a:stretch>
        </p:blipFill>
        <p:spPr>
          <a:xfrm>
            <a:off x="4536460" y="2025491"/>
            <a:ext cx="340162" cy="425291"/>
          </a:xfrm>
          <a:prstGeom prst="rect">
            <a:avLst/>
          </a:prstGeom>
        </p:spPr>
      </p:pic>
      <p:sp>
        <p:nvSpPr>
          <p:cNvPr id="6" name="Text 2"/>
          <p:cNvSpPr/>
          <p:nvPr/>
        </p:nvSpPr>
        <p:spPr>
          <a:xfrm>
            <a:off x="5188506" y="2060853"/>
            <a:ext cx="5672018"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AI augments human judgment, not replaces it</a:t>
            </a:r>
            <a:endParaRPr lang="en-US" sz="2200" dirty="0"/>
          </a:p>
        </p:txBody>
      </p:sp>
      <p:sp>
        <p:nvSpPr>
          <p:cNvPr id="7" name="Text 3"/>
          <p:cNvSpPr/>
          <p:nvPr/>
        </p:nvSpPr>
        <p:spPr>
          <a:xfrm>
            <a:off x="5188506" y="2551271"/>
            <a:ext cx="8648105"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The most effective Agile leaders will leverage AI as a powerful teammate.</a:t>
            </a:r>
            <a:endParaRPr lang="en-US" sz="1750" dirty="0"/>
          </a:p>
        </p:txBody>
      </p:sp>
      <p:sp>
        <p:nvSpPr>
          <p:cNvPr id="8" name="Shape 4"/>
          <p:cNvSpPr/>
          <p:nvPr/>
        </p:nvSpPr>
        <p:spPr>
          <a:xfrm>
            <a:off x="4451390" y="3367802"/>
            <a:ext cx="510302" cy="510302"/>
          </a:xfrm>
          <a:prstGeom prst="roundRect">
            <a:avLst>
              <a:gd name="adj" fmla="val 18669"/>
            </a:avLst>
          </a:prstGeom>
          <a:solidFill>
            <a:srgbClr val="DFECE9"/>
          </a:solidFill>
          <a:ln w="7620">
            <a:solidFill>
              <a:srgbClr val="C5D2CF"/>
            </a:solidFill>
            <a:prstDash val="solid"/>
          </a:ln>
        </p:spPr>
        <p:txBody>
          <a:bodyPr/>
          <a:lstStyle/>
          <a:p>
            <a:endParaRPr lang="en-US"/>
          </a:p>
        </p:txBody>
      </p:sp>
      <p:pic>
        <p:nvPicPr>
          <p:cNvPr id="9" name="Image 2" descr="preencoded.png"/>
          <p:cNvPicPr>
            <a:picLocks noChangeAspect="1"/>
          </p:cNvPicPr>
          <p:nvPr/>
        </p:nvPicPr>
        <p:blipFill>
          <a:blip r:embed="rId5"/>
          <a:stretch>
            <a:fillRect/>
          </a:stretch>
        </p:blipFill>
        <p:spPr>
          <a:xfrm>
            <a:off x="4536460" y="3410307"/>
            <a:ext cx="340162" cy="425291"/>
          </a:xfrm>
          <a:prstGeom prst="rect">
            <a:avLst/>
          </a:prstGeom>
        </p:spPr>
      </p:pic>
      <p:sp>
        <p:nvSpPr>
          <p:cNvPr id="10" name="Text 5"/>
          <p:cNvSpPr/>
          <p:nvPr/>
        </p:nvSpPr>
        <p:spPr>
          <a:xfrm>
            <a:off x="5188506" y="3445669"/>
            <a:ext cx="4725829"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Core Agile values remain the compass</a:t>
            </a:r>
            <a:endParaRPr lang="en-US" sz="2200" dirty="0"/>
          </a:p>
        </p:txBody>
      </p:sp>
      <p:sp>
        <p:nvSpPr>
          <p:cNvPr id="11" name="Text 6"/>
          <p:cNvSpPr/>
          <p:nvPr/>
        </p:nvSpPr>
        <p:spPr>
          <a:xfrm>
            <a:off x="5188506" y="3936087"/>
            <a:ext cx="8648105"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Technology changes, but collaboration and customer focus stay essential.</a:t>
            </a:r>
            <a:endParaRPr lang="en-US" sz="1750" dirty="0"/>
          </a:p>
        </p:txBody>
      </p:sp>
      <p:sp>
        <p:nvSpPr>
          <p:cNvPr id="12" name="Shape 7"/>
          <p:cNvSpPr/>
          <p:nvPr/>
        </p:nvSpPr>
        <p:spPr>
          <a:xfrm>
            <a:off x="4451390" y="4752618"/>
            <a:ext cx="510302" cy="510302"/>
          </a:xfrm>
          <a:prstGeom prst="roundRect">
            <a:avLst>
              <a:gd name="adj" fmla="val 18669"/>
            </a:avLst>
          </a:prstGeom>
          <a:solidFill>
            <a:srgbClr val="DFECE9"/>
          </a:solidFill>
          <a:ln w="7620">
            <a:solidFill>
              <a:srgbClr val="C5D2CF"/>
            </a:solidFill>
            <a:prstDash val="solid"/>
          </a:ln>
        </p:spPr>
        <p:txBody>
          <a:bodyPr/>
          <a:lstStyle/>
          <a:p>
            <a:endParaRPr lang="en-US"/>
          </a:p>
        </p:txBody>
      </p:sp>
      <p:pic>
        <p:nvPicPr>
          <p:cNvPr id="13" name="Image 3" descr="preencoded.png"/>
          <p:cNvPicPr>
            <a:picLocks noChangeAspect="1"/>
          </p:cNvPicPr>
          <p:nvPr/>
        </p:nvPicPr>
        <p:blipFill>
          <a:blip r:embed="rId6"/>
          <a:stretch>
            <a:fillRect/>
          </a:stretch>
        </p:blipFill>
        <p:spPr>
          <a:xfrm>
            <a:off x="4536460" y="4795123"/>
            <a:ext cx="340162" cy="425291"/>
          </a:xfrm>
          <a:prstGeom prst="rect">
            <a:avLst/>
          </a:prstGeom>
        </p:spPr>
      </p:pic>
      <p:sp>
        <p:nvSpPr>
          <p:cNvPr id="14" name="Text 8"/>
          <p:cNvSpPr/>
          <p:nvPr/>
        </p:nvSpPr>
        <p:spPr>
          <a:xfrm>
            <a:off x="5188506" y="4830485"/>
            <a:ext cx="3948827"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Start your AI-Agile journey now</a:t>
            </a:r>
            <a:endParaRPr lang="en-US" sz="2200" dirty="0"/>
          </a:p>
        </p:txBody>
      </p:sp>
      <p:sp>
        <p:nvSpPr>
          <p:cNvPr id="15" name="Text 9"/>
          <p:cNvSpPr/>
          <p:nvPr/>
        </p:nvSpPr>
        <p:spPr>
          <a:xfrm>
            <a:off x="5188506" y="5320903"/>
            <a:ext cx="8648105"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Early adopters will gain competitive advantage in delivery excellence.</a:t>
            </a:r>
            <a:endParaRPr lang="en-US" sz="1750" dirty="0"/>
          </a:p>
        </p:txBody>
      </p:sp>
      <p:sp>
        <p:nvSpPr>
          <p:cNvPr id="16" name="Shape 10"/>
          <p:cNvSpPr/>
          <p:nvPr/>
        </p:nvSpPr>
        <p:spPr>
          <a:xfrm>
            <a:off x="4451390" y="6137434"/>
            <a:ext cx="510302" cy="510302"/>
          </a:xfrm>
          <a:prstGeom prst="roundRect">
            <a:avLst>
              <a:gd name="adj" fmla="val 18669"/>
            </a:avLst>
          </a:prstGeom>
          <a:solidFill>
            <a:srgbClr val="DFECE9"/>
          </a:solidFill>
          <a:ln w="7620">
            <a:solidFill>
              <a:srgbClr val="C5D2CF"/>
            </a:solidFill>
            <a:prstDash val="solid"/>
          </a:ln>
        </p:spPr>
        <p:txBody>
          <a:bodyPr/>
          <a:lstStyle/>
          <a:p>
            <a:endParaRPr lang="en-US"/>
          </a:p>
        </p:txBody>
      </p:sp>
      <p:pic>
        <p:nvPicPr>
          <p:cNvPr id="17" name="Image 4" descr="preencoded.png"/>
          <p:cNvPicPr>
            <a:picLocks noChangeAspect="1"/>
          </p:cNvPicPr>
          <p:nvPr/>
        </p:nvPicPr>
        <p:blipFill>
          <a:blip r:embed="rId7"/>
          <a:stretch>
            <a:fillRect/>
          </a:stretch>
        </p:blipFill>
        <p:spPr>
          <a:xfrm>
            <a:off x="4536460" y="6179939"/>
            <a:ext cx="340162" cy="425291"/>
          </a:xfrm>
          <a:prstGeom prst="rect">
            <a:avLst/>
          </a:prstGeom>
        </p:spPr>
      </p:pic>
      <p:sp>
        <p:nvSpPr>
          <p:cNvPr id="18" name="Text 11"/>
          <p:cNvSpPr/>
          <p:nvPr/>
        </p:nvSpPr>
        <p:spPr>
          <a:xfrm>
            <a:off x="5188506" y="6215301"/>
            <a:ext cx="552771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The human element becomes more valuable</a:t>
            </a:r>
            <a:endParaRPr lang="en-US" sz="2200" dirty="0"/>
          </a:p>
        </p:txBody>
      </p:sp>
      <p:sp>
        <p:nvSpPr>
          <p:cNvPr id="19" name="Text 12"/>
          <p:cNvSpPr/>
          <p:nvPr/>
        </p:nvSpPr>
        <p:spPr>
          <a:xfrm>
            <a:off x="5188506" y="6705719"/>
            <a:ext cx="8648105"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Emotional intelligence and servant leadership cannot be automated.</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1148"/>
          </a:xfrm>
          <a:prstGeom prst="rect">
            <a:avLst/>
          </a:prstGeom>
        </p:spPr>
      </p:pic>
      <p:sp>
        <p:nvSpPr>
          <p:cNvPr id="3" name="Text 0"/>
          <p:cNvSpPr/>
          <p:nvPr/>
        </p:nvSpPr>
        <p:spPr>
          <a:xfrm>
            <a:off x="6226135" y="581144"/>
            <a:ext cx="5884545" cy="660440"/>
          </a:xfrm>
          <a:prstGeom prst="rect">
            <a:avLst/>
          </a:prstGeom>
          <a:noFill/>
          <a:ln/>
        </p:spPr>
        <p:txBody>
          <a:bodyPr wrap="none" lIns="0" tIns="0" rIns="0" bIns="0" rtlCol="0" anchor="t"/>
          <a:lstStyle/>
          <a:p>
            <a:pPr marL="0" indent="0" algn="l">
              <a:lnSpc>
                <a:spcPts val="5200"/>
              </a:lnSpc>
              <a:buNone/>
            </a:pPr>
            <a:r>
              <a:rPr lang="en-US" sz="4150" dirty="0">
                <a:solidFill>
                  <a:srgbClr val="272D45"/>
                </a:solidFill>
                <a:latin typeface="Kanit Light" pitchFamily="34" charset="0"/>
                <a:ea typeface="Kanit Light" pitchFamily="34" charset="-122"/>
                <a:cs typeface="Kanit Light" pitchFamily="34" charset="-120"/>
              </a:rPr>
              <a:t>The New Agile Teammate</a:t>
            </a:r>
            <a:endParaRPr lang="en-US" sz="4150" dirty="0"/>
          </a:p>
        </p:txBody>
      </p:sp>
      <p:sp>
        <p:nvSpPr>
          <p:cNvPr id="4" name="Shape 1"/>
          <p:cNvSpPr/>
          <p:nvPr/>
        </p:nvSpPr>
        <p:spPr>
          <a:xfrm>
            <a:off x="6463903" y="1558528"/>
            <a:ext cx="22860" cy="6091476"/>
          </a:xfrm>
          <a:prstGeom prst="roundRect">
            <a:avLst>
              <a:gd name="adj" fmla="val 388338"/>
            </a:avLst>
          </a:prstGeom>
          <a:solidFill>
            <a:srgbClr val="C5D2CF"/>
          </a:solidFill>
          <a:ln/>
        </p:spPr>
        <p:txBody>
          <a:bodyPr/>
          <a:lstStyle/>
          <a:p>
            <a:endParaRPr lang="en-US"/>
          </a:p>
        </p:txBody>
      </p:sp>
      <p:sp>
        <p:nvSpPr>
          <p:cNvPr id="5" name="Shape 2"/>
          <p:cNvSpPr/>
          <p:nvPr/>
        </p:nvSpPr>
        <p:spPr>
          <a:xfrm>
            <a:off x="6678811" y="1784866"/>
            <a:ext cx="634008" cy="22860"/>
          </a:xfrm>
          <a:prstGeom prst="roundRect">
            <a:avLst>
              <a:gd name="adj" fmla="val 388338"/>
            </a:avLst>
          </a:prstGeom>
          <a:solidFill>
            <a:srgbClr val="C5D2CF"/>
          </a:solidFill>
          <a:ln/>
        </p:spPr>
        <p:txBody>
          <a:bodyPr/>
          <a:lstStyle/>
          <a:p>
            <a:endParaRPr lang="en-US"/>
          </a:p>
        </p:txBody>
      </p:sp>
      <p:sp>
        <p:nvSpPr>
          <p:cNvPr id="6" name="Shape 3"/>
          <p:cNvSpPr/>
          <p:nvPr/>
        </p:nvSpPr>
        <p:spPr>
          <a:xfrm>
            <a:off x="6226135" y="1558528"/>
            <a:ext cx="475536" cy="475536"/>
          </a:xfrm>
          <a:prstGeom prst="roundRect">
            <a:avLst>
              <a:gd name="adj" fmla="val 18668"/>
            </a:avLst>
          </a:prstGeom>
          <a:solidFill>
            <a:srgbClr val="DFECE9"/>
          </a:solidFill>
          <a:ln w="7620">
            <a:solidFill>
              <a:srgbClr val="C5D2CF"/>
            </a:solidFill>
            <a:prstDash val="solid"/>
          </a:ln>
        </p:spPr>
        <p:txBody>
          <a:bodyPr/>
          <a:lstStyle/>
          <a:p>
            <a:endParaRPr lang="en-US"/>
          </a:p>
        </p:txBody>
      </p:sp>
      <p:pic>
        <p:nvPicPr>
          <p:cNvPr id="7" name="Image 1" descr="preencoded.png"/>
          <p:cNvPicPr>
            <a:picLocks noChangeAspect="1"/>
          </p:cNvPicPr>
          <p:nvPr/>
        </p:nvPicPr>
        <p:blipFill>
          <a:blip r:embed="rId4"/>
          <a:stretch>
            <a:fillRect/>
          </a:stretch>
        </p:blipFill>
        <p:spPr>
          <a:xfrm>
            <a:off x="6305431" y="1598176"/>
            <a:ext cx="316944" cy="396240"/>
          </a:xfrm>
          <a:prstGeom prst="rect">
            <a:avLst/>
          </a:prstGeom>
        </p:spPr>
      </p:pic>
      <p:sp>
        <p:nvSpPr>
          <p:cNvPr id="8" name="Text 4"/>
          <p:cNvSpPr/>
          <p:nvPr/>
        </p:nvSpPr>
        <p:spPr>
          <a:xfrm>
            <a:off x="7520702" y="1631156"/>
            <a:ext cx="2641997" cy="330160"/>
          </a:xfrm>
          <a:prstGeom prst="rect">
            <a:avLst/>
          </a:prstGeom>
          <a:noFill/>
          <a:ln/>
        </p:spPr>
        <p:txBody>
          <a:bodyPr wrap="none" lIns="0" tIns="0" rIns="0" bIns="0" rtlCol="0" anchor="t"/>
          <a:lstStyle/>
          <a:p>
            <a:pPr marL="0" indent="0" algn="l">
              <a:lnSpc>
                <a:spcPts val="2600"/>
              </a:lnSpc>
              <a:buNone/>
            </a:pPr>
            <a:r>
              <a:rPr lang="en-US" sz="2050" dirty="0">
                <a:solidFill>
                  <a:srgbClr val="2C3249"/>
                </a:solidFill>
                <a:latin typeface="Kanit Light" pitchFamily="34" charset="0"/>
                <a:ea typeface="Kanit Light" pitchFamily="34" charset="-122"/>
                <a:cs typeface="Kanit Light" pitchFamily="34" charset="-120"/>
              </a:rPr>
              <a:t>Adapt</a:t>
            </a:r>
            <a:endParaRPr lang="en-US" sz="2050" dirty="0"/>
          </a:p>
        </p:txBody>
      </p:sp>
      <p:sp>
        <p:nvSpPr>
          <p:cNvPr id="9" name="Text 5"/>
          <p:cNvSpPr/>
          <p:nvPr/>
        </p:nvSpPr>
        <p:spPr>
          <a:xfrm>
            <a:off x="7520702" y="2088118"/>
            <a:ext cx="6369963" cy="676275"/>
          </a:xfrm>
          <a:prstGeom prst="rect">
            <a:avLst/>
          </a:prstGeom>
          <a:noFill/>
          <a:ln/>
        </p:spPr>
        <p:txBody>
          <a:bodyPr wrap="square" lIns="0" tIns="0" rIns="0" bIns="0" rtlCol="0" anchor="t"/>
          <a:lstStyle/>
          <a:p>
            <a:pPr marL="0" indent="0" algn="l">
              <a:lnSpc>
                <a:spcPts val="2650"/>
              </a:lnSpc>
              <a:buNone/>
            </a:pPr>
            <a:r>
              <a:rPr lang="en-US" sz="1650" dirty="0">
                <a:solidFill>
                  <a:srgbClr val="2C3249"/>
                </a:solidFill>
                <a:latin typeface="Martel Sans" pitchFamily="34" charset="0"/>
                <a:ea typeface="Martel Sans" pitchFamily="34" charset="-122"/>
                <a:cs typeface="Martel Sans" pitchFamily="34" charset="-120"/>
              </a:rPr>
              <a:t>AI amplifies Agile adaptability with predictive insights and real-time analytics.</a:t>
            </a:r>
            <a:endParaRPr lang="en-US" sz="1650" dirty="0"/>
          </a:p>
        </p:txBody>
      </p:sp>
      <p:sp>
        <p:nvSpPr>
          <p:cNvPr id="10" name="Shape 6"/>
          <p:cNvSpPr/>
          <p:nvPr/>
        </p:nvSpPr>
        <p:spPr>
          <a:xfrm>
            <a:off x="6678811" y="3413403"/>
            <a:ext cx="634008" cy="22860"/>
          </a:xfrm>
          <a:prstGeom prst="roundRect">
            <a:avLst>
              <a:gd name="adj" fmla="val 388338"/>
            </a:avLst>
          </a:prstGeom>
          <a:solidFill>
            <a:srgbClr val="C5D2CF"/>
          </a:solidFill>
          <a:ln/>
        </p:spPr>
        <p:txBody>
          <a:bodyPr/>
          <a:lstStyle/>
          <a:p>
            <a:endParaRPr lang="en-US"/>
          </a:p>
        </p:txBody>
      </p:sp>
      <p:sp>
        <p:nvSpPr>
          <p:cNvPr id="11" name="Shape 7"/>
          <p:cNvSpPr/>
          <p:nvPr/>
        </p:nvSpPr>
        <p:spPr>
          <a:xfrm>
            <a:off x="6226135" y="3187065"/>
            <a:ext cx="475536" cy="475536"/>
          </a:xfrm>
          <a:prstGeom prst="roundRect">
            <a:avLst>
              <a:gd name="adj" fmla="val 18668"/>
            </a:avLst>
          </a:prstGeom>
          <a:solidFill>
            <a:srgbClr val="DFECE9"/>
          </a:solidFill>
          <a:ln w="7620">
            <a:solidFill>
              <a:srgbClr val="C5D2CF"/>
            </a:solidFill>
            <a:prstDash val="solid"/>
          </a:ln>
        </p:spPr>
        <p:txBody>
          <a:bodyPr/>
          <a:lstStyle/>
          <a:p>
            <a:endParaRPr lang="en-US"/>
          </a:p>
        </p:txBody>
      </p:sp>
      <p:pic>
        <p:nvPicPr>
          <p:cNvPr id="12" name="Image 2" descr="preencoded.png"/>
          <p:cNvPicPr>
            <a:picLocks noChangeAspect="1"/>
          </p:cNvPicPr>
          <p:nvPr/>
        </p:nvPicPr>
        <p:blipFill>
          <a:blip r:embed="rId5"/>
          <a:stretch>
            <a:fillRect/>
          </a:stretch>
        </p:blipFill>
        <p:spPr>
          <a:xfrm>
            <a:off x="6305431" y="3226713"/>
            <a:ext cx="316944" cy="396240"/>
          </a:xfrm>
          <a:prstGeom prst="rect">
            <a:avLst/>
          </a:prstGeom>
        </p:spPr>
      </p:pic>
      <p:sp>
        <p:nvSpPr>
          <p:cNvPr id="13" name="Text 8"/>
          <p:cNvSpPr/>
          <p:nvPr/>
        </p:nvSpPr>
        <p:spPr>
          <a:xfrm>
            <a:off x="7520702" y="3259693"/>
            <a:ext cx="2641997" cy="330160"/>
          </a:xfrm>
          <a:prstGeom prst="rect">
            <a:avLst/>
          </a:prstGeom>
          <a:noFill/>
          <a:ln/>
        </p:spPr>
        <p:txBody>
          <a:bodyPr wrap="none" lIns="0" tIns="0" rIns="0" bIns="0" rtlCol="0" anchor="t"/>
          <a:lstStyle/>
          <a:p>
            <a:pPr marL="0" indent="0" algn="l">
              <a:lnSpc>
                <a:spcPts val="2600"/>
              </a:lnSpc>
              <a:buNone/>
            </a:pPr>
            <a:r>
              <a:rPr lang="en-US" sz="2050" dirty="0">
                <a:solidFill>
                  <a:srgbClr val="2C3249"/>
                </a:solidFill>
                <a:latin typeface="Kanit Light" pitchFamily="34" charset="0"/>
                <a:ea typeface="Kanit Light" pitchFamily="34" charset="-122"/>
                <a:cs typeface="Kanit Light" pitchFamily="34" charset="-120"/>
              </a:rPr>
              <a:t>Enhance</a:t>
            </a:r>
            <a:endParaRPr lang="en-US" sz="2050" dirty="0"/>
          </a:p>
        </p:txBody>
      </p:sp>
      <p:sp>
        <p:nvSpPr>
          <p:cNvPr id="14" name="Text 9"/>
          <p:cNvSpPr/>
          <p:nvPr/>
        </p:nvSpPr>
        <p:spPr>
          <a:xfrm>
            <a:off x="7520702" y="3716655"/>
            <a:ext cx="6369963" cy="676275"/>
          </a:xfrm>
          <a:prstGeom prst="rect">
            <a:avLst/>
          </a:prstGeom>
          <a:noFill/>
          <a:ln/>
        </p:spPr>
        <p:txBody>
          <a:bodyPr wrap="square" lIns="0" tIns="0" rIns="0" bIns="0" rtlCol="0" anchor="t"/>
          <a:lstStyle/>
          <a:p>
            <a:pPr marL="0" indent="0" algn="l">
              <a:lnSpc>
                <a:spcPts val="2650"/>
              </a:lnSpc>
              <a:buNone/>
            </a:pPr>
            <a:r>
              <a:rPr lang="en-US" sz="1650" dirty="0">
                <a:solidFill>
                  <a:srgbClr val="2C3249"/>
                </a:solidFill>
                <a:latin typeface="Martel Sans" pitchFamily="34" charset="0"/>
                <a:ea typeface="Martel Sans" pitchFamily="34" charset="-122"/>
                <a:cs typeface="Martel Sans" pitchFamily="34" charset="-120"/>
              </a:rPr>
              <a:t>Human intuition meets machine precision for better project outcomes.</a:t>
            </a:r>
            <a:endParaRPr lang="en-US" sz="1650" dirty="0"/>
          </a:p>
        </p:txBody>
      </p:sp>
      <p:sp>
        <p:nvSpPr>
          <p:cNvPr id="15" name="Shape 10"/>
          <p:cNvSpPr/>
          <p:nvPr/>
        </p:nvSpPr>
        <p:spPr>
          <a:xfrm>
            <a:off x="6678811" y="5041940"/>
            <a:ext cx="634008" cy="22860"/>
          </a:xfrm>
          <a:prstGeom prst="roundRect">
            <a:avLst>
              <a:gd name="adj" fmla="val 388338"/>
            </a:avLst>
          </a:prstGeom>
          <a:solidFill>
            <a:srgbClr val="C5D2CF"/>
          </a:solidFill>
          <a:ln/>
        </p:spPr>
        <p:txBody>
          <a:bodyPr/>
          <a:lstStyle/>
          <a:p>
            <a:endParaRPr lang="en-US"/>
          </a:p>
        </p:txBody>
      </p:sp>
      <p:sp>
        <p:nvSpPr>
          <p:cNvPr id="16" name="Shape 11"/>
          <p:cNvSpPr/>
          <p:nvPr/>
        </p:nvSpPr>
        <p:spPr>
          <a:xfrm>
            <a:off x="6226135" y="4815602"/>
            <a:ext cx="475536" cy="475536"/>
          </a:xfrm>
          <a:prstGeom prst="roundRect">
            <a:avLst>
              <a:gd name="adj" fmla="val 18668"/>
            </a:avLst>
          </a:prstGeom>
          <a:solidFill>
            <a:srgbClr val="DFECE9"/>
          </a:solidFill>
          <a:ln w="7620">
            <a:solidFill>
              <a:srgbClr val="C5D2CF"/>
            </a:solidFill>
            <a:prstDash val="solid"/>
          </a:ln>
        </p:spPr>
        <p:txBody>
          <a:bodyPr/>
          <a:lstStyle/>
          <a:p>
            <a:endParaRPr lang="en-US"/>
          </a:p>
        </p:txBody>
      </p:sp>
      <p:pic>
        <p:nvPicPr>
          <p:cNvPr id="17" name="Image 3" descr="preencoded.png"/>
          <p:cNvPicPr>
            <a:picLocks noChangeAspect="1"/>
          </p:cNvPicPr>
          <p:nvPr/>
        </p:nvPicPr>
        <p:blipFill>
          <a:blip r:embed="rId6"/>
          <a:stretch>
            <a:fillRect/>
          </a:stretch>
        </p:blipFill>
        <p:spPr>
          <a:xfrm>
            <a:off x="6305431" y="4855250"/>
            <a:ext cx="316944" cy="396240"/>
          </a:xfrm>
          <a:prstGeom prst="rect">
            <a:avLst/>
          </a:prstGeom>
        </p:spPr>
      </p:pic>
      <p:sp>
        <p:nvSpPr>
          <p:cNvPr id="18" name="Text 12"/>
          <p:cNvSpPr/>
          <p:nvPr/>
        </p:nvSpPr>
        <p:spPr>
          <a:xfrm>
            <a:off x="7520702" y="4888230"/>
            <a:ext cx="2641997" cy="330160"/>
          </a:xfrm>
          <a:prstGeom prst="rect">
            <a:avLst/>
          </a:prstGeom>
          <a:noFill/>
          <a:ln/>
        </p:spPr>
        <p:txBody>
          <a:bodyPr wrap="none" lIns="0" tIns="0" rIns="0" bIns="0" rtlCol="0" anchor="t"/>
          <a:lstStyle/>
          <a:p>
            <a:pPr marL="0" indent="0" algn="l">
              <a:lnSpc>
                <a:spcPts val="2600"/>
              </a:lnSpc>
              <a:buNone/>
            </a:pPr>
            <a:r>
              <a:rPr lang="en-US" sz="2050" dirty="0">
                <a:solidFill>
                  <a:srgbClr val="2C3249"/>
                </a:solidFill>
                <a:latin typeface="Kanit Light" pitchFamily="34" charset="0"/>
                <a:ea typeface="Kanit Light" pitchFamily="34" charset="-122"/>
                <a:cs typeface="Kanit Light" pitchFamily="34" charset="-120"/>
              </a:rPr>
              <a:t>Empower</a:t>
            </a:r>
            <a:endParaRPr lang="en-US" sz="2050" dirty="0"/>
          </a:p>
        </p:txBody>
      </p:sp>
      <p:sp>
        <p:nvSpPr>
          <p:cNvPr id="19" name="Text 13"/>
          <p:cNvSpPr/>
          <p:nvPr/>
        </p:nvSpPr>
        <p:spPr>
          <a:xfrm>
            <a:off x="7520702" y="5345192"/>
            <a:ext cx="6369963" cy="676275"/>
          </a:xfrm>
          <a:prstGeom prst="rect">
            <a:avLst/>
          </a:prstGeom>
          <a:noFill/>
          <a:ln/>
        </p:spPr>
        <p:txBody>
          <a:bodyPr wrap="square" lIns="0" tIns="0" rIns="0" bIns="0" rtlCol="0" anchor="t"/>
          <a:lstStyle/>
          <a:p>
            <a:pPr marL="0" indent="0" algn="l">
              <a:lnSpc>
                <a:spcPts val="2650"/>
              </a:lnSpc>
              <a:buNone/>
            </a:pPr>
            <a:r>
              <a:rPr lang="en-US" sz="1650" dirty="0">
                <a:solidFill>
                  <a:srgbClr val="2C3249"/>
                </a:solidFill>
                <a:latin typeface="Martel Sans" pitchFamily="34" charset="0"/>
                <a:ea typeface="Martel Sans" pitchFamily="34" charset="-122"/>
                <a:cs typeface="Martel Sans" pitchFamily="34" charset="-120"/>
              </a:rPr>
              <a:t>Teams spend less time on admin, more time on high-value activities.</a:t>
            </a:r>
            <a:endParaRPr lang="en-US" sz="1650" dirty="0"/>
          </a:p>
        </p:txBody>
      </p:sp>
      <p:sp>
        <p:nvSpPr>
          <p:cNvPr id="20" name="Shape 14"/>
          <p:cNvSpPr/>
          <p:nvPr/>
        </p:nvSpPr>
        <p:spPr>
          <a:xfrm>
            <a:off x="6678811" y="6670477"/>
            <a:ext cx="634008" cy="22860"/>
          </a:xfrm>
          <a:prstGeom prst="roundRect">
            <a:avLst>
              <a:gd name="adj" fmla="val 388338"/>
            </a:avLst>
          </a:prstGeom>
          <a:solidFill>
            <a:srgbClr val="C5D2CF"/>
          </a:solidFill>
          <a:ln/>
        </p:spPr>
        <p:txBody>
          <a:bodyPr/>
          <a:lstStyle/>
          <a:p>
            <a:endParaRPr lang="en-US"/>
          </a:p>
        </p:txBody>
      </p:sp>
      <p:sp>
        <p:nvSpPr>
          <p:cNvPr id="21" name="Shape 15"/>
          <p:cNvSpPr/>
          <p:nvPr/>
        </p:nvSpPr>
        <p:spPr>
          <a:xfrm>
            <a:off x="6226135" y="6444139"/>
            <a:ext cx="475536" cy="475536"/>
          </a:xfrm>
          <a:prstGeom prst="roundRect">
            <a:avLst>
              <a:gd name="adj" fmla="val 18668"/>
            </a:avLst>
          </a:prstGeom>
          <a:solidFill>
            <a:srgbClr val="DFECE9"/>
          </a:solidFill>
          <a:ln w="7620">
            <a:solidFill>
              <a:srgbClr val="C5D2CF"/>
            </a:solidFill>
            <a:prstDash val="solid"/>
          </a:ln>
        </p:spPr>
        <p:txBody>
          <a:bodyPr/>
          <a:lstStyle/>
          <a:p>
            <a:endParaRPr lang="en-US"/>
          </a:p>
        </p:txBody>
      </p:sp>
      <p:pic>
        <p:nvPicPr>
          <p:cNvPr id="22" name="Image 4" descr="preencoded.png"/>
          <p:cNvPicPr>
            <a:picLocks noChangeAspect="1"/>
          </p:cNvPicPr>
          <p:nvPr/>
        </p:nvPicPr>
        <p:blipFill>
          <a:blip r:embed="rId7"/>
          <a:stretch>
            <a:fillRect/>
          </a:stretch>
        </p:blipFill>
        <p:spPr>
          <a:xfrm>
            <a:off x="6305431" y="6483787"/>
            <a:ext cx="316944" cy="396240"/>
          </a:xfrm>
          <a:prstGeom prst="rect">
            <a:avLst/>
          </a:prstGeom>
        </p:spPr>
      </p:pic>
      <p:sp>
        <p:nvSpPr>
          <p:cNvPr id="23" name="Text 16"/>
          <p:cNvSpPr/>
          <p:nvPr/>
        </p:nvSpPr>
        <p:spPr>
          <a:xfrm>
            <a:off x="7520702" y="6516767"/>
            <a:ext cx="2641997" cy="330160"/>
          </a:xfrm>
          <a:prstGeom prst="rect">
            <a:avLst/>
          </a:prstGeom>
          <a:noFill/>
          <a:ln/>
        </p:spPr>
        <p:txBody>
          <a:bodyPr wrap="none" lIns="0" tIns="0" rIns="0" bIns="0" rtlCol="0" anchor="t"/>
          <a:lstStyle/>
          <a:p>
            <a:pPr marL="0" indent="0" algn="l">
              <a:lnSpc>
                <a:spcPts val="2600"/>
              </a:lnSpc>
              <a:buNone/>
            </a:pPr>
            <a:r>
              <a:rPr lang="en-US" sz="2050" dirty="0">
                <a:solidFill>
                  <a:srgbClr val="2C3249"/>
                </a:solidFill>
                <a:latin typeface="Kanit Light" pitchFamily="34" charset="0"/>
                <a:ea typeface="Kanit Light" pitchFamily="34" charset="-122"/>
                <a:cs typeface="Kanit Light" pitchFamily="34" charset="-120"/>
              </a:rPr>
              <a:t>Partner</a:t>
            </a:r>
            <a:endParaRPr lang="en-US" sz="2050" dirty="0"/>
          </a:p>
        </p:txBody>
      </p:sp>
      <p:sp>
        <p:nvSpPr>
          <p:cNvPr id="24" name="Text 17"/>
          <p:cNvSpPr/>
          <p:nvPr/>
        </p:nvSpPr>
        <p:spPr>
          <a:xfrm>
            <a:off x="7520702" y="6973729"/>
            <a:ext cx="6369963" cy="676275"/>
          </a:xfrm>
          <a:prstGeom prst="rect">
            <a:avLst/>
          </a:prstGeom>
          <a:noFill/>
          <a:ln/>
        </p:spPr>
        <p:txBody>
          <a:bodyPr wrap="square" lIns="0" tIns="0" rIns="0" bIns="0" rtlCol="0" anchor="t"/>
          <a:lstStyle/>
          <a:p>
            <a:pPr marL="0" indent="0" algn="l">
              <a:lnSpc>
                <a:spcPts val="2650"/>
              </a:lnSpc>
              <a:buNone/>
            </a:pPr>
            <a:r>
              <a:rPr lang="en-US" sz="1650" dirty="0">
                <a:solidFill>
                  <a:srgbClr val="2C3249"/>
                </a:solidFill>
                <a:latin typeface="Martel Sans" pitchFamily="34" charset="0"/>
                <a:ea typeface="Martel Sans" pitchFamily="34" charset="-122"/>
                <a:cs typeface="Martel Sans" pitchFamily="34" charset="-120"/>
              </a:rPr>
              <a:t>AI supports, not replaces, the essential human elements of Agile leadership.</a:t>
            </a:r>
            <a:endParaRPr lang="en-US" sz="16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516499"/>
            <a:ext cx="5970270"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Smarter Sprint Planning</a:t>
            </a:r>
            <a:endParaRPr lang="en-US" sz="4450" dirty="0"/>
          </a:p>
        </p:txBody>
      </p:sp>
      <p:pic>
        <p:nvPicPr>
          <p:cNvPr id="3" name="Image 0" descr="preencoded.png"/>
          <p:cNvPicPr>
            <a:picLocks noChangeAspect="1"/>
          </p:cNvPicPr>
          <p:nvPr/>
        </p:nvPicPr>
        <p:blipFill>
          <a:blip r:embed="rId3"/>
          <a:stretch>
            <a:fillRect/>
          </a:stretch>
        </p:blipFill>
        <p:spPr>
          <a:xfrm>
            <a:off x="2978348" y="2678906"/>
            <a:ext cx="2152055" cy="1306949"/>
          </a:xfrm>
          <a:prstGeom prst="rect">
            <a:avLst/>
          </a:prstGeom>
        </p:spPr>
      </p:pic>
      <p:pic>
        <p:nvPicPr>
          <p:cNvPr id="4" name="Image 1" descr="preencoded.png"/>
          <p:cNvPicPr>
            <a:picLocks noChangeAspect="1"/>
          </p:cNvPicPr>
          <p:nvPr/>
        </p:nvPicPr>
        <p:blipFill>
          <a:blip r:embed="rId4"/>
          <a:stretch>
            <a:fillRect/>
          </a:stretch>
        </p:blipFill>
        <p:spPr>
          <a:xfrm>
            <a:off x="3894892" y="3294936"/>
            <a:ext cx="318968" cy="398621"/>
          </a:xfrm>
          <a:prstGeom prst="rect">
            <a:avLst/>
          </a:prstGeom>
        </p:spPr>
      </p:pic>
      <p:sp>
        <p:nvSpPr>
          <p:cNvPr id="5" name="Text 1"/>
          <p:cNvSpPr/>
          <p:nvPr/>
        </p:nvSpPr>
        <p:spPr>
          <a:xfrm>
            <a:off x="5357217" y="290572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Precision Estimates</a:t>
            </a:r>
            <a:endParaRPr lang="en-US" sz="2200" dirty="0"/>
          </a:p>
        </p:txBody>
      </p:sp>
      <p:sp>
        <p:nvSpPr>
          <p:cNvPr id="6" name="Text 2"/>
          <p:cNvSpPr/>
          <p:nvPr/>
        </p:nvSpPr>
        <p:spPr>
          <a:xfrm>
            <a:off x="5357217" y="3396139"/>
            <a:ext cx="5222438"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Achieve greater accuracy in sprint commitments</a:t>
            </a:r>
            <a:endParaRPr lang="en-US" sz="1750" dirty="0"/>
          </a:p>
        </p:txBody>
      </p:sp>
      <p:sp>
        <p:nvSpPr>
          <p:cNvPr id="7" name="Shape 3"/>
          <p:cNvSpPr/>
          <p:nvPr/>
        </p:nvSpPr>
        <p:spPr>
          <a:xfrm>
            <a:off x="5187077" y="3998952"/>
            <a:ext cx="8592860" cy="15240"/>
          </a:xfrm>
          <a:prstGeom prst="roundRect">
            <a:avLst>
              <a:gd name="adj" fmla="val 625116"/>
            </a:avLst>
          </a:prstGeom>
          <a:solidFill>
            <a:srgbClr val="C5D2CF"/>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902381" y="4042529"/>
            <a:ext cx="4304109" cy="1306949"/>
          </a:xfrm>
          <a:prstGeom prst="rect">
            <a:avLst/>
          </a:prstGeom>
        </p:spPr>
      </p:pic>
      <p:pic>
        <p:nvPicPr>
          <p:cNvPr id="9" name="Image 3" descr="preencoded.png"/>
          <p:cNvPicPr>
            <a:picLocks noChangeAspect="1"/>
          </p:cNvPicPr>
          <p:nvPr/>
        </p:nvPicPr>
        <p:blipFill>
          <a:blip r:embed="rId6"/>
          <a:stretch>
            <a:fillRect/>
          </a:stretch>
        </p:blipFill>
        <p:spPr>
          <a:xfrm>
            <a:off x="3894892" y="4496633"/>
            <a:ext cx="318968" cy="398621"/>
          </a:xfrm>
          <a:prstGeom prst="rect">
            <a:avLst/>
          </a:prstGeom>
        </p:spPr>
      </p:pic>
      <p:sp>
        <p:nvSpPr>
          <p:cNvPr id="10" name="Text 4"/>
          <p:cNvSpPr/>
          <p:nvPr/>
        </p:nvSpPr>
        <p:spPr>
          <a:xfrm>
            <a:off x="6433304" y="426934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Historical Analysis</a:t>
            </a:r>
            <a:endParaRPr lang="en-US" sz="2200" dirty="0"/>
          </a:p>
        </p:txBody>
      </p:sp>
      <p:sp>
        <p:nvSpPr>
          <p:cNvPr id="11" name="Text 5"/>
          <p:cNvSpPr/>
          <p:nvPr/>
        </p:nvSpPr>
        <p:spPr>
          <a:xfrm>
            <a:off x="6433304" y="4759762"/>
            <a:ext cx="4142303"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Learn from past performance patterns</a:t>
            </a:r>
            <a:endParaRPr lang="en-US" sz="1750" dirty="0"/>
          </a:p>
        </p:txBody>
      </p:sp>
      <p:sp>
        <p:nvSpPr>
          <p:cNvPr id="12" name="Shape 6"/>
          <p:cNvSpPr/>
          <p:nvPr/>
        </p:nvSpPr>
        <p:spPr>
          <a:xfrm>
            <a:off x="6263164" y="5362575"/>
            <a:ext cx="7516773" cy="15240"/>
          </a:xfrm>
          <a:prstGeom prst="roundRect">
            <a:avLst>
              <a:gd name="adj" fmla="val 625116"/>
            </a:avLst>
          </a:prstGeom>
          <a:solidFill>
            <a:srgbClr val="C5D2CF"/>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826294" y="5406152"/>
            <a:ext cx="6456164" cy="1306949"/>
          </a:xfrm>
          <a:prstGeom prst="rect">
            <a:avLst/>
          </a:prstGeom>
        </p:spPr>
      </p:pic>
      <p:pic>
        <p:nvPicPr>
          <p:cNvPr id="14" name="Image 5" descr="preencoded.png"/>
          <p:cNvPicPr>
            <a:picLocks noChangeAspect="1"/>
          </p:cNvPicPr>
          <p:nvPr/>
        </p:nvPicPr>
        <p:blipFill>
          <a:blip r:embed="rId8"/>
          <a:stretch>
            <a:fillRect/>
          </a:stretch>
        </p:blipFill>
        <p:spPr>
          <a:xfrm>
            <a:off x="3894773" y="5860256"/>
            <a:ext cx="318968" cy="398621"/>
          </a:xfrm>
          <a:prstGeom prst="rect">
            <a:avLst/>
          </a:prstGeom>
        </p:spPr>
      </p:pic>
      <p:sp>
        <p:nvSpPr>
          <p:cNvPr id="15" name="Text 7"/>
          <p:cNvSpPr/>
          <p:nvPr/>
        </p:nvSpPr>
        <p:spPr>
          <a:xfrm>
            <a:off x="7509272" y="5632966"/>
            <a:ext cx="2979063"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Complexity Assessment</a:t>
            </a:r>
            <a:endParaRPr lang="en-US" sz="2200" dirty="0"/>
          </a:p>
        </p:txBody>
      </p:sp>
      <p:sp>
        <p:nvSpPr>
          <p:cNvPr id="16" name="Text 8"/>
          <p:cNvSpPr/>
          <p:nvPr/>
        </p:nvSpPr>
        <p:spPr>
          <a:xfrm>
            <a:off x="7509272" y="6123384"/>
            <a:ext cx="3726299"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Evaluate task difficulty objectively</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428869"/>
            <a:ext cx="6313289"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Real-Time Risk Detection</a:t>
            </a:r>
            <a:endParaRPr lang="en-US" sz="4450" dirty="0"/>
          </a:p>
        </p:txBody>
      </p:sp>
      <p:sp>
        <p:nvSpPr>
          <p:cNvPr id="4" name="Shape 1"/>
          <p:cNvSpPr/>
          <p:nvPr/>
        </p:nvSpPr>
        <p:spPr>
          <a:xfrm>
            <a:off x="793790" y="2477810"/>
            <a:ext cx="3664744" cy="2410897"/>
          </a:xfrm>
          <a:prstGeom prst="roundRect">
            <a:avLst>
              <a:gd name="adj" fmla="val 3952"/>
            </a:avLst>
          </a:prstGeom>
          <a:solidFill>
            <a:srgbClr val="DFECE9"/>
          </a:solidFill>
          <a:ln w="7620">
            <a:solidFill>
              <a:srgbClr val="C5D2CF"/>
            </a:solidFill>
            <a:prstDash val="solid"/>
          </a:ln>
        </p:spPr>
        <p:txBody>
          <a:bodyPr/>
          <a:lstStyle/>
          <a:p>
            <a:endParaRPr lang="en-US"/>
          </a:p>
        </p:txBody>
      </p:sp>
      <p:sp>
        <p:nvSpPr>
          <p:cNvPr id="5" name="Text 2"/>
          <p:cNvSpPr/>
          <p:nvPr/>
        </p:nvSpPr>
        <p:spPr>
          <a:xfrm>
            <a:off x="1028224" y="271224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Dependency Analysis</a:t>
            </a:r>
            <a:endParaRPr lang="en-US" sz="2200" dirty="0"/>
          </a:p>
        </p:txBody>
      </p:sp>
      <p:sp>
        <p:nvSpPr>
          <p:cNvPr id="6" name="Text 3"/>
          <p:cNvSpPr/>
          <p:nvPr/>
        </p:nvSpPr>
        <p:spPr>
          <a:xfrm>
            <a:off x="1028224" y="3202662"/>
            <a:ext cx="3195876" cy="1451610"/>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AI scans task relationships to identify potential bottlenecks before they impact delivery timelines.</a:t>
            </a:r>
            <a:endParaRPr lang="en-US" sz="1750" dirty="0"/>
          </a:p>
        </p:txBody>
      </p:sp>
      <p:sp>
        <p:nvSpPr>
          <p:cNvPr id="7" name="Shape 4"/>
          <p:cNvSpPr/>
          <p:nvPr/>
        </p:nvSpPr>
        <p:spPr>
          <a:xfrm>
            <a:off x="4685348" y="2477810"/>
            <a:ext cx="3664863" cy="2410897"/>
          </a:xfrm>
          <a:prstGeom prst="roundRect">
            <a:avLst>
              <a:gd name="adj" fmla="val 3952"/>
            </a:avLst>
          </a:prstGeom>
          <a:solidFill>
            <a:srgbClr val="DFECE9"/>
          </a:solidFill>
          <a:ln w="7620">
            <a:solidFill>
              <a:srgbClr val="C5D2CF"/>
            </a:solidFill>
            <a:prstDash val="solid"/>
          </a:ln>
        </p:spPr>
        <p:txBody>
          <a:bodyPr/>
          <a:lstStyle/>
          <a:p>
            <a:endParaRPr lang="en-US"/>
          </a:p>
        </p:txBody>
      </p:sp>
      <p:sp>
        <p:nvSpPr>
          <p:cNvPr id="8" name="Text 5"/>
          <p:cNvSpPr/>
          <p:nvPr/>
        </p:nvSpPr>
        <p:spPr>
          <a:xfrm>
            <a:off x="4919782" y="2712244"/>
            <a:ext cx="3107531"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Communication Patterns</a:t>
            </a:r>
            <a:endParaRPr lang="en-US" sz="2200" dirty="0"/>
          </a:p>
        </p:txBody>
      </p:sp>
      <p:sp>
        <p:nvSpPr>
          <p:cNvPr id="9" name="Text 6"/>
          <p:cNvSpPr/>
          <p:nvPr/>
        </p:nvSpPr>
        <p:spPr>
          <a:xfrm>
            <a:off x="4919782" y="3202662"/>
            <a:ext cx="3195995" cy="1451610"/>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Algorithms detect when team discussions indicate confusion or misalignment on requirements.</a:t>
            </a:r>
            <a:endParaRPr lang="en-US" sz="1750" dirty="0"/>
          </a:p>
        </p:txBody>
      </p:sp>
      <p:sp>
        <p:nvSpPr>
          <p:cNvPr id="10" name="Shape 7"/>
          <p:cNvSpPr/>
          <p:nvPr/>
        </p:nvSpPr>
        <p:spPr>
          <a:xfrm>
            <a:off x="793790" y="5115520"/>
            <a:ext cx="7556421" cy="1685092"/>
          </a:xfrm>
          <a:prstGeom prst="roundRect">
            <a:avLst>
              <a:gd name="adj" fmla="val 5654"/>
            </a:avLst>
          </a:prstGeom>
          <a:solidFill>
            <a:srgbClr val="DFECE9"/>
          </a:solidFill>
          <a:ln w="7620">
            <a:solidFill>
              <a:srgbClr val="C5D2CF"/>
            </a:solidFill>
            <a:prstDash val="solid"/>
          </a:ln>
        </p:spPr>
        <p:txBody>
          <a:bodyPr/>
          <a:lstStyle/>
          <a:p>
            <a:endParaRPr lang="en-US"/>
          </a:p>
        </p:txBody>
      </p:sp>
      <p:sp>
        <p:nvSpPr>
          <p:cNvPr id="11" name="Text 8"/>
          <p:cNvSpPr/>
          <p:nvPr/>
        </p:nvSpPr>
        <p:spPr>
          <a:xfrm>
            <a:off x="1028224" y="534995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Code Quality Metrics</a:t>
            </a:r>
            <a:endParaRPr lang="en-US" sz="2200" dirty="0"/>
          </a:p>
        </p:txBody>
      </p:sp>
      <p:sp>
        <p:nvSpPr>
          <p:cNvPr id="12" name="Text 9"/>
          <p:cNvSpPr/>
          <p:nvPr/>
        </p:nvSpPr>
        <p:spPr>
          <a:xfrm>
            <a:off x="1028224" y="5840373"/>
            <a:ext cx="7087553"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Machine learning flags technical debt that could slow future sprints or cause defects.</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650081"/>
            <a:ext cx="5965150"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Team Health Monitoring</a:t>
            </a:r>
            <a:endParaRPr lang="en-US" sz="4450" dirty="0"/>
          </a:p>
        </p:txBody>
      </p:sp>
      <p:pic>
        <p:nvPicPr>
          <p:cNvPr id="3" name="Image 0" descr="preencoded.png"/>
          <p:cNvPicPr>
            <a:picLocks noChangeAspect="1"/>
          </p:cNvPicPr>
          <p:nvPr/>
        </p:nvPicPr>
        <p:blipFill>
          <a:blip r:embed="rId3"/>
          <a:stretch>
            <a:fillRect/>
          </a:stretch>
        </p:blipFill>
        <p:spPr>
          <a:xfrm>
            <a:off x="3402330" y="3666649"/>
            <a:ext cx="7825621" cy="7825621"/>
          </a:xfrm>
          <a:prstGeom prst="rect">
            <a:avLst/>
          </a:prstGeom>
        </p:spPr>
      </p:pic>
      <p:pic>
        <p:nvPicPr>
          <p:cNvPr id="4" name="Image 1" descr="preencoded.png"/>
          <p:cNvPicPr>
            <a:picLocks noChangeAspect="1"/>
          </p:cNvPicPr>
          <p:nvPr/>
        </p:nvPicPr>
        <p:blipFill>
          <a:blip r:embed="rId4"/>
          <a:stretch>
            <a:fillRect/>
          </a:stretch>
        </p:blipFill>
        <p:spPr>
          <a:xfrm>
            <a:off x="4412456" y="6217087"/>
            <a:ext cx="382667" cy="478393"/>
          </a:xfrm>
          <a:prstGeom prst="rect">
            <a:avLst/>
          </a:prstGeom>
        </p:spPr>
      </p:pic>
      <p:pic>
        <p:nvPicPr>
          <p:cNvPr id="5" name="Image 2" descr="preencoded.png"/>
          <p:cNvPicPr>
            <a:picLocks noChangeAspect="1"/>
          </p:cNvPicPr>
          <p:nvPr/>
        </p:nvPicPr>
        <p:blipFill>
          <a:blip r:embed="rId5"/>
          <a:stretch>
            <a:fillRect/>
          </a:stretch>
        </p:blipFill>
        <p:spPr>
          <a:xfrm>
            <a:off x="3402330" y="3666649"/>
            <a:ext cx="7825621" cy="7825621"/>
          </a:xfrm>
          <a:prstGeom prst="rect">
            <a:avLst/>
          </a:prstGeom>
        </p:spPr>
      </p:pic>
      <p:pic>
        <p:nvPicPr>
          <p:cNvPr id="6" name="Image 3" descr="preencoded.png"/>
          <p:cNvPicPr>
            <a:picLocks noChangeAspect="1"/>
          </p:cNvPicPr>
          <p:nvPr/>
        </p:nvPicPr>
        <p:blipFill>
          <a:blip r:embed="rId6"/>
          <a:stretch>
            <a:fillRect/>
          </a:stretch>
        </p:blipFill>
        <p:spPr>
          <a:xfrm>
            <a:off x="6000631" y="4628912"/>
            <a:ext cx="382667" cy="478393"/>
          </a:xfrm>
          <a:prstGeom prst="rect">
            <a:avLst/>
          </a:prstGeom>
        </p:spPr>
      </p:pic>
      <p:pic>
        <p:nvPicPr>
          <p:cNvPr id="7" name="Image 4" descr="preencoded.png"/>
          <p:cNvPicPr>
            <a:picLocks noChangeAspect="1"/>
          </p:cNvPicPr>
          <p:nvPr/>
        </p:nvPicPr>
        <p:blipFill>
          <a:blip r:embed="rId7"/>
          <a:stretch>
            <a:fillRect/>
          </a:stretch>
        </p:blipFill>
        <p:spPr>
          <a:xfrm>
            <a:off x="3402330" y="3666649"/>
            <a:ext cx="7825621" cy="7825621"/>
          </a:xfrm>
          <a:prstGeom prst="rect">
            <a:avLst/>
          </a:prstGeom>
        </p:spPr>
      </p:pic>
      <p:pic>
        <p:nvPicPr>
          <p:cNvPr id="8" name="Image 5" descr="preencoded.png"/>
          <p:cNvPicPr>
            <a:picLocks noChangeAspect="1"/>
          </p:cNvPicPr>
          <p:nvPr/>
        </p:nvPicPr>
        <p:blipFill>
          <a:blip r:embed="rId8"/>
          <a:stretch>
            <a:fillRect/>
          </a:stretch>
        </p:blipFill>
        <p:spPr>
          <a:xfrm>
            <a:off x="8246745" y="4628912"/>
            <a:ext cx="382667" cy="478393"/>
          </a:xfrm>
          <a:prstGeom prst="rect">
            <a:avLst/>
          </a:prstGeom>
        </p:spPr>
      </p:pic>
      <p:pic>
        <p:nvPicPr>
          <p:cNvPr id="9" name="Image 6" descr="preencoded.png"/>
          <p:cNvPicPr>
            <a:picLocks noChangeAspect="1"/>
          </p:cNvPicPr>
          <p:nvPr/>
        </p:nvPicPr>
        <p:blipFill>
          <a:blip r:embed="rId9"/>
          <a:stretch>
            <a:fillRect/>
          </a:stretch>
        </p:blipFill>
        <p:spPr>
          <a:xfrm>
            <a:off x="3402330" y="3666649"/>
            <a:ext cx="7825621" cy="7825621"/>
          </a:xfrm>
          <a:prstGeom prst="rect">
            <a:avLst/>
          </a:prstGeom>
        </p:spPr>
      </p:pic>
      <p:pic>
        <p:nvPicPr>
          <p:cNvPr id="10" name="Image 7" descr="preencoded.png"/>
          <p:cNvPicPr>
            <a:picLocks noChangeAspect="1"/>
          </p:cNvPicPr>
          <p:nvPr/>
        </p:nvPicPr>
        <p:blipFill>
          <a:blip r:embed="rId10"/>
          <a:stretch>
            <a:fillRect/>
          </a:stretch>
        </p:blipFill>
        <p:spPr>
          <a:xfrm>
            <a:off x="9834920" y="6217087"/>
            <a:ext cx="382667" cy="478393"/>
          </a:xfrm>
          <a:prstGeom prst="rect">
            <a:avLst/>
          </a:prstGeom>
        </p:spPr>
      </p:pic>
      <p:sp>
        <p:nvSpPr>
          <p:cNvPr id="11" name="Text 1"/>
          <p:cNvSpPr/>
          <p:nvPr/>
        </p:nvSpPr>
        <p:spPr>
          <a:xfrm>
            <a:off x="793790" y="2728793"/>
            <a:ext cx="3005495" cy="708660"/>
          </a:xfrm>
          <a:prstGeom prst="rect">
            <a:avLst/>
          </a:prstGeom>
          <a:noFill/>
          <a:ln/>
        </p:spPr>
        <p:txBody>
          <a:bodyPr wrap="square" lIns="0" tIns="0" rIns="0" bIns="0" rtlCol="0" anchor="t"/>
          <a:lstStyle/>
          <a:p>
            <a:pPr marL="0" indent="0" algn="ctr">
              <a:lnSpc>
                <a:spcPts val="2750"/>
              </a:lnSpc>
              <a:buNone/>
            </a:pPr>
            <a:r>
              <a:rPr lang="en-US" sz="2200" dirty="0">
                <a:solidFill>
                  <a:srgbClr val="272D45"/>
                </a:solidFill>
                <a:latin typeface="Kanit Light" pitchFamily="34" charset="0"/>
                <a:ea typeface="Kanit Light" pitchFamily="34" charset="-122"/>
                <a:cs typeface="Kanit Light" pitchFamily="34" charset="-120"/>
              </a:rPr>
              <a:t>Communication Analysis</a:t>
            </a:r>
            <a:endParaRPr lang="en-US" sz="2200" dirty="0"/>
          </a:p>
        </p:txBody>
      </p:sp>
      <p:sp>
        <p:nvSpPr>
          <p:cNvPr id="12" name="Text 2"/>
          <p:cNvSpPr/>
          <p:nvPr/>
        </p:nvSpPr>
        <p:spPr>
          <a:xfrm>
            <a:off x="793790" y="3573542"/>
            <a:ext cx="3005495" cy="1088708"/>
          </a:xfrm>
          <a:prstGeom prst="rect">
            <a:avLst/>
          </a:prstGeom>
          <a:noFill/>
          <a:ln/>
        </p:spPr>
        <p:txBody>
          <a:bodyPr wrap="square" lIns="0" tIns="0" rIns="0" bIns="0" rtlCol="0" anchor="t"/>
          <a:lstStyle/>
          <a:p>
            <a:pPr marL="0" indent="0" algn="ctr">
              <a:lnSpc>
                <a:spcPts val="2850"/>
              </a:lnSpc>
              <a:buNone/>
            </a:pPr>
            <a:r>
              <a:rPr lang="en-US" sz="1750" dirty="0">
                <a:solidFill>
                  <a:srgbClr val="2C3249"/>
                </a:solidFill>
                <a:latin typeface="Martel Sans" pitchFamily="34" charset="0"/>
                <a:ea typeface="Martel Sans" pitchFamily="34" charset="-122"/>
                <a:cs typeface="Martel Sans" pitchFamily="34" charset="-120"/>
              </a:rPr>
              <a:t>Review Slack messages and Jira comments for sentiment patterns.</a:t>
            </a:r>
            <a:endParaRPr lang="en-US" sz="1750" dirty="0"/>
          </a:p>
        </p:txBody>
      </p:sp>
      <p:sp>
        <p:nvSpPr>
          <p:cNvPr id="13" name="Text 3"/>
          <p:cNvSpPr/>
          <p:nvPr/>
        </p:nvSpPr>
        <p:spPr>
          <a:xfrm>
            <a:off x="4224576" y="2175391"/>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272D45"/>
                </a:solidFill>
                <a:latin typeface="Kanit Light" pitchFamily="34" charset="0"/>
                <a:ea typeface="Kanit Light" pitchFamily="34" charset="-122"/>
                <a:cs typeface="Kanit Light" pitchFamily="34" charset="-120"/>
              </a:rPr>
              <a:t>Morale Indicators</a:t>
            </a:r>
            <a:endParaRPr lang="en-US" sz="2200" dirty="0"/>
          </a:p>
        </p:txBody>
      </p:sp>
      <p:sp>
        <p:nvSpPr>
          <p:cNvPr id="14" name="Text 4"/>
          <p:cNvSpPr/>
          <p:nvPr/>
        </p:nvSpPr>
        <p:spPr>
          <a:xfrm>
            <a:off x="4139446" y="2665809"/>
            <a:ext cx="3005614" cy="725805"/>
          </a:xfrm>
          <a:prstGeom prst="rect">
            <a:avLst/>
          </a:prstGeom>
          <a:noFill/>
          <a:ln/>
        </p:spPr>
        <p:txBody>
          <a:bodyPr wrap="square" lIns="0" tIns="0" rIns="0" bIns="0" rtlCol="0" anchor="t"/>
          <a:lstStyle/>
          <a:p>
            <a:pPr marL="0" indent="0" algn="ctr">
              <a:lnSpc>
                <a:spcPts val="2850"/>
              </a:lnSpc>
              <a:buNone/>
            </a:pPr>
            <a:r>
              <a:rPr lang="en-US" sz="1750" dirty="0">
                <a:solidFill>
                  <a:srgbClr val="2C3249"/>
                </a:solidFill>
                <a:latin typeface="Martel Sans" pitchFamily="34" charset="0"/>
                <a:ea typeface="Martel Sans" pitchFamily="34" charset="-122"/>
                <a:cs typeface="Martel Sans" pitchFamily="34" charset="-120"/>
              </a:rPr>
              <a:t>Track team energy and engagement across sprints.</a:t>
            </a:r>
            <a:endParaRPr lang="en-US" sz="1750" dirty="0"/>
          </a:p>
        </p:txBody>
      </p:sp>
      <p:sp>
        <p:nvSpPr>
          <p:cNvPr id="15" name="Text 5"/>
          <p:cNvSpPr/>
          <p:nvPr/>
        </p:nvSpPr>
        <p:spPr>
          <a:xfrm>
            <a:off x="7510582" y="1812488"/>
            <a:ext cx="2954774" cy="354330"/>
          </a:xfrm>
          <a:prstGeom prst="rect">
            <a:avLst/>
          </a:prstGeom>
          <a:noFill/>
          <a:ln/>
        </p:spPr>
        <p:txBody>
          <a:bodyPr wrap="none" lIns="0" tIns="0" rIns="0" bIns="0" rtlCol="0" anchor="t"/>
          <a:lstStyle/>
          <a:p>
            <a:pPr marL="0" indent="0" algn="ctr">
              <a:lnSpc>
                <a:spcPts val="2750"/>
              </a:lnSpc>
              <a:buNone/>
            </a:pPr>
            <a:r>
              <a:rPr lang="en-US" sz="2200" dirty="0">
                <a:solidFill>
                  <a:srgbClr val="272D45"/>
                </a:solidFill>
                <a:latin typeface="Kanit Light" pitchFamily="34" charset="0"/>
                <a:ea typeface="Kanit Light" pitchFamily="34" charset="-122"/>
                <a:cs typeface="Kanit Light" pitchFamily="34" charset="-120"/>
              </a:rPr>
              <a:t>Coaching Opportunities</a:t>
            </a:r>
            <a:endParaRPr lang="en-US" sz="2200" dirty="0"/>
          </a:p>
        </p:txBody>
      </p:sp>
      <p:sp>
        <p:nvSpPr>
          <p:cNvPr id="16" name="Text 6"/>
          <p:cNvSpPr/>
          <p:nvPr/>
        </p:nvSpPr>
        <p:spPr>
          <a:xfrm>
            <a:off x="7485221" y="2302907"/>
            <a:ext cx="3005614" cy="1088708"/>
          </a:xfrm>
          <a:prstGeom prst="rect">
            <a:avLst/>
          </a:prstGeom>
          <a:noFill/>
          <a:ln/>
        </p:spPr>
        <p:txBody>
          <a:bodyPr wrap="square" lIns="0" tIns="0" rIns="0" bIns="0" rtlCol="0" anchor="t"/>
          <a:lstStyle/>
          <a:p>
            <a:pPr marL="0" indent="0" algn="ctr">
              <a:lnSpc>
                <a:spcPts val="2850"/>
              </a:lnSpc>
              <a:buNone/>
            </a:pPr>
            <a:r>
              <a:rPr lang="en-US" sz="1750" dirty="0">
                <a:solidFill>
                  <a:srgbClr val="2C3249"/>
                </a:solidFill>
                <a:latin typeface="Martel Sans" pitchFamily="34" charset="0"/>
                <a:ea typeface="Martel Sans" pitchFamily="34" charset="-122"/>
                <a:cs typeface="Martel Sans" pitchFamily="34" charset="-120"/>
              </a:rPr>
              <a:t>Identify when and where leadership intervention would help most.</a:t>
            </a:r>
            <a:endParaRPr lang="en-US" sz="1750" dirty="0"/>
          </a:p>
        </p:txBody>
      </p:sp>
      <p:sp>
        <p:nvSpPr>
          <p:cNvPr id="17" name="Text 7"/>
          <p:cNvSpPr/>
          <p:nvPr/>
        </p:nvSpPr>
        <p:spPr>
          <a:xfrm>
            <a:off x="10916126" y="3083123"/>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272D45"/>
                </a:solidFill>
                <a:latin typeface="Kanit Light" pitchFamily="34" charset="0"/>
                <a:ea typeface="Kanit Light" pitchFamily="34" charset="-122"/>
                <a:cs typeface="Kanit Light" pitchFamily="34" charset="-120"/>
              </a:rPr>
              <a:t>Burnout Prevention</a:t>
            </a:r>
            <a:endParaRPr lang="en-US" sz="2200" dirty="0"/>
          </a:p>
        </p:txBody>
      </p:sp>
      <p:sp>
        <p:nvSpPr>
          <p:cNvPr id="18" name="Text 8"/>
          <p:cNvSpPr/>
          <p:nvPr/>
        </p:nvSpPr>
        <p:spPr>
          <a:xfrm>
            <a:off x="10830997" y="3573542"/>
            <a:ext cx="3005614" cy="1088708"/>
          </a:xfrm>
          <a:prstGeom prst="rect">
            <a:avLst/>
          </a:prstGeom>
          <a:noFill/>
          <a:ln/>
        </p:spPr>
        <p:txBody>
          <a:bodyPr wrap="square" lIns="0" tIns="0" rIns="0" bIns="0" rtlCol="0" anchor="t"/>
          <a:lstStyle/>
          <a:p>
            <a:pPr marL="0" indent="0" algn="ctr">
              <a:lnSpc>
                <a:spcPts val="2850"/>
              </a:lnSpc>
              <a:buNone/>
            </a:pPr>
            <a:r>
              <a:rPr lang="en-US" sz="1750" dirty="0">
                <a:solidFill>
                  <a:srgbClr val="2C3249"/>
                </a:solidFill>
                <a:latin typeface="Martel Sans" pitchFamily="34" charset="0"/>
                <a:ea typeface="Martel Sans" pitchFamily="34" charset="-122"/>
                <a:cs typeface="Martel Sans" pitchFamily="34" charset="-120"/>
              </a:rPr>
              <a:t>Detect early warning signs of team exhaustion or frustration.</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827484"/>
            <a:ext cx="4536519" cy="566976"/>
          </a:xfrm>
          <a:prstGeom prst="rect">
            <a:avLst/>
          </a:prstGeom>
          <a:noFill/>
          <a:ln/>
        </p:spPr>
        <p:txBody>
          <a:bodyPr wrap="none" lIns="0" tIns="0" rIns="0" bIns="0" rtlCol="0" anchor="t"/>
          <a:lstStyle/>
          <a:p>
            <a:pPr marL="0" indent="0" algn="l">
              <a:lnSpc>
                <a:spcPts val="4450"/>
              </a:lnSpc>
              <a:buNone/>
            </a:pPr>
            <a:r>
              <a:rPr lang="en-US" sz="3550" dirty="0">
                <a:solidFill>
                  <a:srgbClr val="272D45"/>
                </a:solidFill>
                <a:latin typeface="Kanit Light" pitchFamily="34" charset="0"/>
                <a:ea typeface="Kanit Light" pitchFamily="34" charset="-122"/>
                <a:cs typeface="Kanit Light" pitchFamily="34" charset="-120"/>
              </a:rPr>
              <a:t>Workflow Automation</a:t>
            </a:r>
            <a:endParaRPr lang="en-US" sz="3550" dirty="0"/>
          </a:p>
        </p:txBody>
      </p:sp>
      <p:pic>
        <p:nvPicPr>
          <p:cNvPr id="4" name="Image 1" descr="preencoded.png"/>
          <p:cNvPicPr>
            <a:picLocks noChangeAspect="1"/>
          </p:cNvPicPr>
          <p:nvPr/>
        </p:nvPicPr>
        <p:blipFill>
          <a:blip r:embed="rId4"/>
          <a:stretch>
            <a:fillRect/>
          </a:stretch>
        </p:blipFill>
        <p:spPr>
          <a:xfrm>
            <a:off x="6280190" y="1649611"/>
            <a:ext cx="1134070" cy="1360884"/>
          </a:xfrm>
          <a:prstGeom prst="rect">
            <a:avLst/>
          </a:prstGeom>
        </p:spPr>
      </p:pic>
      <p:sp>
        <p:nvSpPr>
          <p:cNvPr id="5" name="Text 1"/>
          <p:cNvSpPr/>
          <p:nvPr/>
        </p:nvSpPr>
        <p:spPr>
          <a:xfrm>
            <a:off x="7641074" y="187642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Admin Tasks</a:t>
            </a:r>
            <a:endParaRPr lang="en-US" sz="2200" dirty="0"/>
          </a:p>
        </p:txBody>
      </p:sp>
      <p:sp>
        <p:nvSpPr>
          <p:cNvPr id="6" name="Text 2"/>
          <p:cNvSpPr/>
          <p:nvPr/>
        </p:nvSpPr>
        <p:spPr>
          <a:xfrm>
            <a:off x="7641074" y="2366843"/>
            <a:ext cx="6195536"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Automate backlog grooming suggestions and updates.</a:t>
            </a:r>
            <a:endParaRPr lang="en-US" sz="1750" dirty="0"/>
          </a:p>
        </p:txBody>
      </p:sp>
      <p:pic>
        <p:nvPicPr>
          <p:cNvPr id="7" name="Image 2" descr="preencoded.png"/>
          <p:cNvPicPr>
            <a:picLocks noChangeAspect="1"/>
          </p:cNvPicPr>
          <p:nvPr/>
        </p:nvPicPr>
        <p:blipFill>
          <a:blip r:embed="rId5"/>
          <a:stretch>
            <a:fillRect/>
          </a:stretch>
        </p:blipFill>
        <p:spPr>
          <a:xfrm>
            <a:off x="6280190" y="3010495"/>
            <a:ext cx="1134070" cy="1360884"/>
          </a:xfrm>
          <a:prstGeom prst="rect">
            <a:avLst/>
          </a:prstGeom>
        </p:spPr>
      </p:pic>
      <p:sp>
        <p:nvSpPr>
          <p:cNvPr id="8" name="Text 3"/>
          <p:cNvSpPr/>
          <p:nvPr/>
        </p:nvSpPr>
        <p:spPr>
          <a:xfrm>
            <a:off x="7641074" y="323730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Documentation</a:t>
            </a:r>
            <a:endParaRPr lang="en-US" sz="2200" dirty="0"/>
          </a:p>
        </p:txBody>
      </p:sp>
      <p:sp>
        <p:nvSpPr>
          <p:cNvPr id="9" name="Text 4"/>
          <p:cNvSpPr/>
          <p:nvPr/>
        </p:nvSpPr>
        <p:spPr>
          <a:xfrm>
            <a:off x="7641074" y="3727728"/>
            <a:ext cx="6195536"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Generate meeting notes and documentation drafts.</a:t>
            </a:r>
            <a:endParaRPr lang="en-US" sz="1750" dirty="0"/>
          </a:p>
        </p:txBody>
      </p:sp>
      <p:pic>
        <p:nvPicPr>
          <p:cNvPr id="10" name="Image 3" descr="preencoded.png"/>
          <p:cNvPicPr>
            <a:picLocks noChangeAspect="1"/>
          </p:cNvPicPr>
          <p:nvPr/>
        </p:nvPicPr>
        <p:blipFill>
          <a:blip r:embed="rId6"/>
          <a:stretch>
            <a:fillRect/>
          </a:stretch>
        </p:blipFill>
        <p:spPr>
          <a:xfrm>
            <a:off x="6280190" y="4371380"/>
            <a:ext cx="1134070" cy="1669852"/>
          </a:xfrm>
          <a:prstGeom prst="rect">
            <a:avLst/>
          </a:prstGeom>
        </p:spPr>
      </p:pic>
      <p:sp>
        <p:nvSpPr>
          <p:cNvPr id="11" name="Text 5"/>
          <p:cNvSpPr/>
          <p:nvPr/>
        </p:nvSpPr>
        <p:spPr>
          <a:xfrm>
            <a:off x="7641074" y="459819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Reporting</a:t>
            </a:r>
            <a:endParaRPr lang="en-US" sz="2200" dirty="0"/>
          </a:p>
        </p:txBody>
      </p:sp>
      <p:sp>
        <p:nvSpPr>
          <p:cNvPr id="12" name="Text 6"/>
          <p:cNvSpPr/>
          <p:nvPr/>
        </p:nvSpPr>
        <p:spPr>
          <a:xfrm>
            <a:off x="7641074" y="5088612"/>
            <a:ext cx="6195536"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Create burndown charts and status reports automatically.</a:t>
            </a:r>
            <a:endParaRPr lang="en-US" sz="1750" dirty="0"/>
          </a:p>
        </p:txBody>
      </p:sp>
      <p:pic>
        <p:nvPicPr>
          <p:cNvPr id="13" name="Image 4" descr="preencoded.png"/>
          <p:cNvPicPr>
            <a:picLocks noChangeAspect="1"/>
          </p:cNvPicPr>
          <p:nvPr/>
        </p:nvPicPr>
        <p:blipFill>
          <a:blip r:embed="rId7"/>
          <a:stretch>
            <a:fillRect/>
          </a:stretch>
        </p:blipFill>
        <p:spPr>
          <a:xfrm>
            <a:off x="6280190" y="6041231"/>
            <a:ext cx="1134070" cy="1360884"/>
          </a:xfrm>
          <a:prstGeom prst="rect">
            <a:avLst/>
          </a:prstGeom>
        </p:spPr>
      </p:pic>
      <p:sp>
        <p:nvSpPr>
          <p:cNvPr id="14" name="Text 7"/>
          <p:cNvSpPr/>
          <p:nvPr/>
        </p:nvSpPr>
        <p:spPr>
          <a:xfrm>
            <a:off x="7641074" y="626804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Story Creation</a:t>
            </a:r>
            <a:endParaRPr lang="en-US" sz="2200" dirty="0"/>
          </a:p>
        </p:txBody>
      </p:sp>
      <p:sp>
        <p:nvSpPr>
          <p:cNvPr id="15" name="Text 8"/>
          <p:cNvSpPr/>
          <p:nvPr/>
        </p:nvSpPr>
        <p:spPr>
          <a:xfrm>
            <a:off x="7641074" y="6758464"/>
            <a:ext cx="6195536"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Draft user stories from requirements discussions.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808559"/>
            <a:ext cx="6302454" cy="566976"/>
          </a:xfrm>
          <a:prstGeom prst="rect">
            <a:avLst/>
          </a:prstGeom>
          <a:noFill/>
          <a:ln/>
        </p:spPr>
        <p:txBody>
          <a:bodyPr wrap="none" lIns="0" tIns="0" rIns="0" bIns="0" rtlCol="0" anchor="t"/>
          <a:lstStyle/>
          <a:p>
            <a:pPr marL="0" indent="0" algn="l">
              <a:lnSpc>
                <a:spcPts val="4450"/>
              </a:lnSpc>
              <a:buNone/>
            </a:pPr>
            <a:r>
              <a:rPr lang="en-US" sz="3550" dirty="0">
                <a:solidFill>
                  <a:srgbClr val="272D45"/>
                </a:solidFill>
                <a:latin typeface="Kanit Light" pitchFamily="34" charset="0"/>
                <a:ea typeface="Kanit Light" pitchFamily="34" charset="-122"/>
                <a:cs typeface="Kanit Light" pitchFamily="34" charset="-120"/>
              </a:rPr>
              <a:t>Strategic Portfolio Management</a:t>
            </a:r>
            <a:endParaRPr lang="en-US" sz="3550" dirty="0"/>
          </a:p>
        </p:txBody>
      </p:sp>
      <p:sp>
        <p:nvSpPr>
          <p:cNvPr id="4" name="Text 1"/>
          <p:cNvSpPr/>
          <p:nvPr/>
        </p:nvSpPr>
        <p:spPr>
          <a:xfrm>
            <a:off x="793790" y="285750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72D45"/>
                </a:solidFill>
                <a:latin typeface="Kanit Light" pitchFamily="34" charset="0"/>
                <a:ea typeface="Kanit Light" pitchFamily="34" charset="-122"/>
                <a:cs typeface="Kanit Light" pitchFamily="34" charset="-120"/>
              </a:rPr>
              <a:t>Trend Analysis</a:t>
            </a:r>
            <a:endParaRPr lang="en-US" sz="2200" dirty="0"/>
          </a:p>
        </p:txBody>
      </p:sp>
      <p:sp>
        <p:nvSpPr>
          <p:cNvPr id="5" name="Text 2"/>
          <p:cNvSpPr/>
          <p:nvPr/>
        </p:nvSpPr>
        <p:spPr>
          <a:xfrm>
            <a:off x="793790" y="3438644"/>
            <a:ext cx="3501509" cy="1451610"/>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AI identifies patterns across multiple projects to inform portfolio decisions. Leaders gain visibility into systemic issues.</a:t>
            </a:r>
            <a:endParaRPr lang="en-US" sz="1750" dirty="0"/>
          </a:p>
        </p:txBody>
      </p:sp>
      <p:sp>
        <p:nvSpPr>
          <p:cNvPr id="6" name="Text 3"/>
          <p:cNvSpPr/>
          <p:nvPr/>
        </p:nvSpPr>
        <p:spPr>
          <a:xfrm>
            <a:off x="793790" y="5094327"/>
            <a:ext cx="35015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Resource utilization trends</a:t>
            </a:r>
            <a:endParaRPr lang="en-US" sz="1750" dirty="0"/>
          </a:p>
        </p:txBody>
      </p:sp>
      <p:sp>
        <p:nvSpPr>
          <p:cNvPr id="7" name="Text 4"/>
          <p:cNvSpPr/>
          <p:nvPr/>
        </p:nvSpPr>
        <p:spPr>
          <a:xfrm>
            <a:off x="793790" y="5536525"/>
            <a:ext cx="35015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Cross-team dependencies</a:t>
            </a:r>
            <a:endParaRPr lang="en-US" sz="1750" dirty="0"/>
          </a:p>
        </p:txBody>
      </p:sp>
      <p:sp>
        <p:nvSpPr>
          <p:cNvPr id="8" name="Text 5"/>
          <p:cNvSpPr/>
          <p:nvPr/>
        </p:nvSpPr>
        <p:spPr>
          <a:xfrm>
            <a:off x="793790" y="5978723"/>
            <a:ext cx="35015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Delivery consistency</a:t>
            </a:r>
            <a:endParaRPr lang="en-US" sz="1750" dirty="0"/>
          </a:p>
        </p:txBody>
      </p:sp>
      <p:sp>
        <p:nvSpPr>
          <p:cNvPr id="9" name="Text 6"/>
          <p:cNvSpPr/>
          <p:nvPr/>
        </p:nvSpPr>
        <p:spPr>
          <a:xfrm>
            <a:off x="4856321" y="285750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72D45"/>
                </a:solidFill>
                <a:latin typeface="Kanit Light" pitchFamily="34" charset="0"/>
                <a:ea typeface="Kanit Light" pitchFamily="34" charset="-122"/>
                <a:cs typeface="Kanit Light" pitchFamily="34" charset="-120"/>
              </a:rPr>
              <a:t>Budget Optimization</a:t>
            </a:r>
            <a:endParaRPr lang="en-US" sz="2200" dirty="0"/>
          </a:p>
        </p:txBody>
      </p:sp>
      <p:sp>
        <p:nvSpPr>
          <p:cNvPr id="10" name="Text 7"/>
          <p:cNvSpPr/>
          <p:nvPr/>
        </p:nvSpPr>
        <p:spPr>
          <a:xfrm>
            <a:off x="4856321" y="3438644"/>
            <a:ext cx="3501509" cy="1451610"/>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Simulate various budget allocation scenarios to maximize ROI. Find the optimal balance between constraints.</a:t>
            </a:r>
            <a:endParaRPr lang="en-US" sz="1750" dirty="0"/>
          </a:p>
        </p:txBody>
      </p:sp>
      <p:sp>
        <p:nvSpPr>
          <p:cNvPr id="11" name="Text 8"/>
          <p:cNvSpPr/>
          <p:nvPr/>
        </p:nvSpPr>
        <p:spPr>
          <a:xfrm>
            <a:off x="4856321" y="5094327"/>
            <a:ext cx="35015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Cost-benefit analysis</a:t>
            </a:r>
            <a:endParaRPr lang="en-US" sz="1750" dirty="0"/>
          </a:p>
        </p:txBody>
      </p:sp>
      <p:sp>
        <p:nvSpPr>
          <p:cNvPr id="12" name="Text 9"/>
          <p:cNvSpPr/>
          <p:nvPr/>
        </p:nvSpPr>
        <p:spPr>
          <a:xfrm>
            <a:off x="4856321" y="5536525"/>
            <a:ext cx="35015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Resource optimization</a:t>
            </a:r>
            <a:endParaRPr lang="en-US" sz="1750" dirty="0"/>
          </a:p>
        </p:txBody>
      </p:sp>
      <p:sp>
        <p:nvSpPr>
          <p:cNvPr id="13" name="Text 10"/>
          <p:cNvSpPr/>
          <p:nvPr/>
        </p:nvSpPr>
        <p:spPr>
          <a:xfrm>
            <a:off x="4856321" y="5978723"/>
            <a:ext cx="35015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Risk-adjusted forecasting</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459825"/>
            <a:ext cx="8366879"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AI-Powered Sprint Retrospectives</a:t>
            </a:r>
            <a:endParaRPr lang="en-US" sz="4450" dirty="0"/>
          </a:p>
        </p:txBody>
      </p:sp>
      <p:sp>
        <p:nvSpPr>
          <p:cNvPr id="3" name="Shape 1"/>
          <p:cNvSpPr/>
          <p:nvPr/>
        </p:nvSpPr>
        <p:spPr>
          <a:xfrm>
            <a:off x="793790" y="2622233"/>
            <a:ext cx="2173724" cy="1306949"/>
          </a:xfrm>
          <a:prstGeom prst="roundRect">
            <a:avLst>
              <a:gd name="adj" fmla="val 7289"/>
            </a:avLst>
          </a:prstGeom>
          <a:solidFill>
            <a:srgbClr val="DFECE9"/>
          </a:solidFill>
          <a:ln w="7620">
            <a:solidFill>
              <a:srgbClr val="C5D2CF"/>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1721167" y="3076337"/>
            <a:ext cx="318968" cy="398621"/>
          </a:xfrm>
          <a:prstGeom prst="rect">
            <a:avLst/>
          </a:prstGeom>
        </p:spPr>
      </p:pic>
      <p:sp>
        <p:nvSpPr>
          <p:cNvPr id="5" name="Text 2"/>
          <p:cNvSpPr/>
          <p:nvPr/>
        </p:nvSpPr>
        <p:spPr>
          <a:xfrm>
            <a:off x="3194328" y="284904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Pattern Discovery</a:t>
            </a:r>
            <a:endParaRPr lang="en-US" sz="2200" dirty="0"/>
          </a:p>
        </p:txBody>
      </p:sp>
      <p:sp>
        <p:nvSpPr>
          <p:cNvPr id="6" name="Text 3"/>
          <p:cNvSpPr/>
          <p:nvPr/>
        </p:nvSpPr>
        <p:spPr>
          <a:xfrm>
            <a:off x="3194328" y="3339465"/>
            <a:ext cx="5473898"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Identify recurring themes from past retrospectives</a:t>
            </a:r>
            <a:endParaRPr lang="en-US" sz="1750" dirty="0"/>
          </a:p>
        </p:txBody>
      </p:sp>
      <p:sp>
        <p:nvSpPr>
          <p:cNvPr id="7" name="Shape 4"/>
          <p:cNvSpPr/>
          <p:nvPr/>
        </p:nvSpPr>
        <p:spPr>
          <a:xfrm>
            <a:off x="3080861" y="3913942"/>
            <a:ext cx="10642402" cy="15240"/>
          </a:xfrm>
          <a:prstGeom prst="roundRect">
            <a:avLst>
              <a:gd name="adj" fmla="val 625116"/>
            </a:avLst>
          </a:prstGeom>
          <a:solidFill>
            <a:srgbClr val="C5D2CF"/>
          </a:solidFill>
          <a:ln/>
        </p:spPr>
        <p:txBody>
          <a:bodyPr/>
          <a:lstStyle/>
          <a:p>
            <a:endParaRPr lang="en-US"/>
          </a:p>
        </p:txBody>
      </p:sp>
      <p:sp>
        <p:nvSpPr>
          <p:cNvPr id="8" name="Shape 5"/>
          <p:cNvSpPr/>
          <p:nvPr/>
        </p:nvSpPr>
        <p:spPr>
          <a:xfrm>
            <a:off x="793790" y="4042529"/>
            <a:ext cx="4347567" cy="1306949"/>
          </a:xfrm>
          <a:prstGeom prst="roundRect">
            <a:avLst>
              <a:gd name="adj" fmla="val 7289"/>
            </a:avLst>
          </a:prstGeom>
          <a:solidFill>
            <a:srgbClr val="DFECE9"/>
          </a:solidFill>
          <a:ln w="7620">
            <a:solidFill>
              <a:srgbClr val="C5D2CF"/>
            </a:solidFill>
            <a:prstDash val="solid"/>
          </a:ln>
        </p:spPr>
        <p:txBody>
          <a:bodyPr/>
          <a:lstStyle/>
          <a:p>
            <a:endParaRPr lang="en-US"/>
          </a:p>
        </p:txBody>
      </p:sp>
      <p:pic>
        <p:nvPicPr>
          <p:cNvPr id="9" name="Image 1" descr="preencoded.png"/>
          <p:cNvPicPr>
            <a:picLocks noChangeAspect="1"/>
          </p:cNvPicPr>
          <p:nvPr/>
        </p:nvPicPr>
        <p:blipFill>
          <a:blip r:embed="rId4"/>
          <a:stretch>
            <a:fillRect/>
          </a:stretch>
        </p:blipFill>
        <p:spPr>
          <a:xfrm>
            <a:off x="2808089" y="4496633"/>
            <a:ext cx="318968" cy="398621"/>
          </a:xfrm>
          <a:prstGeom prst="rect">
            <a:avLst/>
          </a:prstGeom>
        </p:spPr>
      </p:pic>
      <p:sp>
        <p:nvSpPr>
          <p:cNvPr id="10" name="Text 6"/>
          <p:cNvSpPr/>
          <p:nvPr/>
        </p:nvSpPr>
        <p:spPr>
          <a:xfrm>
            <a:off x="5368171" y="426934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Improvement Tracking</a:t>
            </a:r>
            <a:endParaRPr lang="en-US" sz="2200" dirty="0"/>
          </a:p>
        </p:txBody>
      </p:sp>
      <p:sp>
        <p:nvSpPr>
          <p:cNvPr id="11" name="Text 7"/>
          <p:cNvSpPr/>
          <p:nvPr/>
        </p:nvSpPr>
        <p:spPr>
          <a:xfrm>
            <a:off x="5368171" y="4759762"/>
            <a:ext cx="4722138"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Measure progress on action items over time</a:t>
            </a:r>
            <a:endParaRPr lang="en-US" sz="1750" dirty="0"/>
          </a:p>
        </p:txBody>
      </p:sp>
      <p:sp>
        <p:nvSpPr>
          <p:cNvPr id="12" name="Shape 8"/>
          <p:cNvSpPr/>
          <p:nvPr/>
        </p:nvSpPr>
        <p:spPr>
          <a:xfrm>
            <a:off x="5254704" y="5334238"/>
            <a:ext cx="8468558" cy="15240"/>
          </a:xfrm>
          <a:prstGeom prst="roundRect">
            <a:avLst>
              <a:gd name="adj" fmla="val 625116"/>
            </a:avLst>
          </a:prstGeom>
          <a:solidFill>
            <a:srgbClr val="C5D2CF"/>
          </a:solidFill>
          <a:ln/>
        </p:spPr>
        <p:txBody>
          <a:bodyPr/>
          <a:lstStyle/>
          <a:p>
            <a:endParaRPr lang="en-US"/>
          </a:p>
        </p:txBody>
      </p:sp>
      <p:sp>
        <p:nvSpPr>
          <p:cNvPr id="13" name="Shape 9"/>
          <p:cNvSpPr/>
          <p:nvPr/>
        </p:nvSpPr>
        <p:spPr>
          <a:xfrm>
            <a:off x="793790" y="5462826"/>
            <a:ext cx="6521410" cy="1306949"/>
          </a:xfrm>
          <a:prstGeom prst="roundRect">
            <a:avLst>
              <a:gd name="adj" fmla="val 7289"/>
            </a:avLst>
          </a:prstGeom>
          <a:solidFill>
            <a:srgbClr val="DFECE9"/>
          </a:solidFill>
          <a:ln w="7620">
            <a:solidFill>
              <a:srgbClr val="C5D2CF"/>
            </a:solidFill>
            <a:prstDash val="solid"/>
          </a:ln>
        </p:spPr>
        <p:txBody>
          <a:bodyPr/>
          <a:lstStyle/>
          <a:p>
            <a:endParaRPr lang="en-US"/>
          </a:p>
        </p:txBody>
      </p:sp>
      <p:pic>
        <p:nvPicPr>
          <p:cNvPr id="14" name="Image 2" descr="preencoded.png"/>
          <p:cNvPicPr>
            <a:picLocks noChangeAspect="1"/>
          </p:cNvPicPr>
          <p:nvPr/>
        </p:nvPicPr>
        <p:blipFill>
          <a:blip r:embed="rId5"/>
          <a:stretch>
            <a:fillRect/>
          </a:stretch>
        </p:blipFill>
        <p:spPr>
          <a:xfrm>
            <a:off x="3895011" y="5916930"/>
            <a:ext cx="318968" cy="398621"/>
          </a:xfrm>
          <a:prstGeom prst="rect">
            <a:avLst/>
          </a:prstGeom>
        </p:spPr>
      </p:pic>
      <p:sp>
        <p:nvSpPr>
          <p:cNvPr id="15" name="Text 10"/>
          <p:cNvSpPr/>
          <p:nvPr/>
        </p:nvSpPr>
        <p:spPr>
          <a:xfrm>
            <a:off x="7542014" y="568964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Suggested Actions</a:t>
            </a:r>
            <a:endParaRPr lang="en-US" sz="2200" dirty="0"/>
          </a:p>
        </p:txBody>
      </p:sp>
      <p:sp>
        <p:nvSpPr>
          <p:cNvPr id="16" name="Text 11"/>
          <p:cNvSpPr/>
          <p:nvPr/>
        </p:nvSpPr>
        <p:spPr>
          <a:xfrm>
            <a:off x="7542014" y="6180058"/>
            <a:ext cx="5564505"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Get AI recommendations for process improvements</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1944529"/>
            <a:ext cx="5553313" cy="566976"/>
          </a:xfrm>
          <a:prstGeom prst="rect">
            <a:avLst/>
          </a:prstGeom>
          <a:noFill/>
          <a:ln/>
        </p:spPr>
        <p:txBody>
          <a:bodyPr wrap="none" lIns="0" tIns="0" rIns="0" bIns="0" rtlCol="0" anchor="t"/>
          <a:lstStyle/>
          <a:p>
            <a:pPr marL="0" indent="0" algn="l">
              <a:lnSpc>
                <a:spcPts val="4450"/>
              </a:lnSpc>
              <a:buNone/>
            </a:pPr>
            <a:r>
              <a:rPr lang="en-US" sz="3550" dirty="0">
                <a:solidFill>
                  <a:srgbClr val="272D45"/>
                </a:solidFill>
                <a:latin typeface="Kanit Light" pitchFamily="34" charset="0"/>
                <a:ea typeface="Kanit Light" pitchFamily="34" charset="-122"/>
                <a:cs typeface="Kanit Light" pitchFamily="34" charset="-120"/>
              </a:rPr>
              <a:t>Enhanced Story Refinement</a:t>
            </a:r>
            <a:endParaRPr lang="en-US" sz="3550" dirty="0"/>
          </a:p>
        </p:txBody>
      </p:sp>
      <p:pic>
        <p:nvPicPr>
          <p:cNvPr id="4" name="Image 1" descr="preencoded.png"/>
          <p:cNvPicPr>
            <a:picLocks noChangeAspect="1"/>
          </p:cNvPicPr>
          <p:nvPr/>
        </p:nvPicPr>
        <p:blipFill>
          <a:blip r:embed="rId4"/>
          <a:stretch>
            <a:fillRect/>
          </a:stretch>
        </p:blipFill>
        <p:spPr>
          <a:xfrm>
            <a:off x="4451390" y="2766655"/>
            <a:ext cx="566976" cy="566976"/>
          </a:xfrm>
          <a:prstGeom prst="rect">
            <a:avLst/>
          </a:prstGeom>
        </p:spPr>
      </p:pic>
      <p:sp>
        <p:nvSpPr>
          <p:cNvPr id="5" name="Text 1"/>
          <p:cNvSpPr/>
          <p:nvPr/>
        </p:nvSpPr>
        <p:spPr>
          <a:xfrm>
            <a:off x="4451390" y="361711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Requirement Clarity</a:t>
            </a:r>
            <a:endParaRPr lang="en-US" sz="2200" dirty="0"/>
          </a:p>
        </p:txBody>
      </p:sp>
      <p:sp>
        <p:nvSpPr>
          <p:cNvPr id="6" name="Text 2"/>
          <p:cNvSpPr/>
          <p:nvPr/>
        </p:nvSpPr>
        <p:spPr>
          <a:xfrm>
            <a:off x="4451390" y="4107537"/>
            <a:ext cx="2939415" cy="217741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AI analyzes user stories for ambiguity and suggests clarifications. Vague requirements get flagged before they cause confusion.</a:t>
            </a:r>
            <a:endParaRPr lang="en-US" sz="1750" dirty="0"/>
          </a:p>
        </p:txBody>
      </p:sp>
      <p:pic>
        <p:nvPicPr>
          <p:cNvPr id="7" name="Image 2" descr="preencoded.png"/>
          <p:cNvPicPr>
            <a:picLocks noChangeAspect="1"/>
          </p:cNvPicPr>
          <p:nvPr/>
        </p:nvPicPr>
        <p:blipFill>
          <a:blip r:embed="rId5"/>
          <a:stretch>
            <a:fillRect/>
          </a:stretch>
        </p:blipFill>
        <p:spPr>
          <a:xfrm>
            <a:off x="7674293" y="2766655"/>
            <a:ext cx="566976" cy="566976"/>
          </a:xfrm>
          <a:prstGeom prst="rect">
            <a:avLst/>
          </a:prstGeom>
        </p:spPr>
      </p:pic>
      <p:sp>
        <p:nvSpPr>
          <p:cNvPr id="8" name="Text 3"/>
          <p:cNvSpPr/>
          <p:nvPr/>
        </p:nvSpPr>
        <p:spPr>
          <a:xfrm>
            <a:off x="7674293" y="361711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Dependency Mapping</a:t>
            </a:r>
            <a:endParaRPr lang="en-US" sz="2200" dirty="0"/>
          </a:p>
        </p:txBody>
      </p:sp>
      <p:sp>
        <p:nvSpPr>
          <p:cNvPr id="9" name="Text 4"/>
          <p:cNvSpPr/>
          <p:nvPr/>
        </p:nvSpPr>
        <p:spPr>
          <a:xfrm>
            <a:off x="7674293" y="4107537"/>
            <a:ext cx="2939415" cy="1814513"/>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Automatically identify relationships between stories. See the hidden connections that might impact sequencing.</a:t>
            </a:r>
            <a:endParaRPr lang="en-US" sz="1750" dirty="0"/>
          </a:p>
        </p:txBody>
      </p:sp>
      <p:pic>
        <p:nvPicPr>
          <p:cNvPr id="10" name="Image 3" descr="preencoded.png"/>
          <p:cNvPicPr>
            <a:picLocks noChangeAspect="1"/>
          </p:cNvPicPr>
          <p:nvPr/>
        </p:nvPicPr>
        <p:blipFill>
          <a:blip r:embed="rId6"/>
          <a:stretch>
            <a:fillRect/>
          </a:stretch>
        </p:blipFill>
        <p:spPr>
          <a:xfrm>
            <a:off x="10897195" y="2766655"/>
            <a:ext cx="566976" cy="566976"/>
          </a:xfrm>
          <a:prstGeom prst="rect">
            <a:avLst/>
          </a:prstGeom>
        </p:spPr>
      </p:pic>
      <p:sp>
        <p:nvSpPr>
          <p:cNvPr id="11" name="Text 5"/>
          <p:cNvSpPr/>
          <p:nvPr/>
        </p:nvSpPr>
        <p:spPr>
          <a:xfrm>
            <a:off x="10897195" y="361711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Effort Estimation</a:t>
            </a:r>
            <a:endParaRPr lang="en-US" sz="2200" dirty="0"/>
          </a:p>
        </p:txBody>
      </p:sp>
      <p:sp>
        <p:nvSpPr>
          <p:cNvPr id="12" name="Text 6"/>
          <p:cNvSpPr/>
          <p:nvPr/>
        </p:nvSpPr>
        <p:spPr>
          <a:xfrm>
            <a:off x="10897195" y="4107537"/>
            <a:ext cx="2939415" cy="1814513"/>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Get AI-suggested story points based on historical data. Compare with team estimates for better accuracy.</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762</Words>
  <Application>Microsoft Office PowerPoint</Application>
  <PresentationFormat>Custom</PresentationFormat>
  <Paragraphs>115</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Martel Sans Medium</vt:lpstr>
      <vt:lpstr>Martel Sans Bold</vt:lpstr>
      <vt:lpstr>Martel Sans</vt:lpstr>
      <vt:lpstr>Arial</vt:lpstr>
      <vt:lpstr>Kanit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2025-06-16T18:36:57Z</dcterms:created>
  <dcterms:modified xsi:type="dcterms:W3CDTF">2025-06-16T18:42:14Z</dcterms:modified>
</cp:coreProperties>
</file>