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DM Sans Semi Bold" panose="020B0604020202020204" charset="0"/>
      <p:regular r:id="rId16"/>
    </p:embeddedFont>
    <p:embeddedFont>
      <p:font typeface="Inter Medium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94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10 Essential Project Management Tools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These tools will streamline your workflow and boost team productivity. Each offers unique features for different project types and team sizes.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79131" y="5616654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</a:t>
            </a: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955953"/>
            <a:ext cx="7541776" cy="693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ClickUp: All-in-One Solution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7240" y="2093952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1000+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203246" y="3104317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Customizations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7240" y="3584615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Adapt the platform to fit any workflow or process.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738568" y="2093952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15+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5164574" y="3104317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View Options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738568" y="3584615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See your work as lists, boards, calendars, or Gantt charts.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77240" y="5072420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100+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1203246" y="6082784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Integrations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77240" y="6563082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Connect with your existing tools seamlessly.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4738568" y="5072420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50%</a:t>
            </a:r>
            <a:endParaRPr lang="en-US" sz="5750" dirty="0"/>
          </a:p>
        </p:txBody>
      </p:sp>
      <p:sp>
        <p:nvSpPr>
          <p:cNvPr id="14" name="Text 11"/>
          <p:cNvSpPr/>
          <p:nvPr/>
        </p:nvSpPr>
        <p:spPr>
          <a:xfrm>
            <a:off x="5164574" y="6082784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Time Saved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4738568" y="6563082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Average efficiency gain reported by users.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96866"/>
            <a:ext cx="105151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Zoho Projects: Budget-Friendly Option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8545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4545806"/>
            <a:ext cx="22117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Cost-Effective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5036225"/>
            <a:ext cx="221170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Lower price point than competitors with comparable features. Ideal for small businesses.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46" y="458545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33236" y="4545806"/>
            <a:ext cx="2211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Gantt Charts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33236" y="5036225"/>
            <a:ext cx="221182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Visual timeline planning with dependencies and milestones. Track critical paths easily.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458545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79011" y="4545806"/>
            <a:ext cx="2211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Time Tracking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79011" y="5036225"/>
            <a:ext cx="221182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Built-in timers for tracking billable hours. Generate accurate client invoices.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997" y="4585454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624786" y="4545806"/>
            <a:ext cx="221182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Zoho Integration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624786" y="5390555"/>
            <a:ext cx="221182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Seamless connection with other Zoho apps. Create a complete business ecosystem.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65396"/>
            <a:ext cx="67987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Comparing Tool Features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27803"/>
            <a:ext cx="12513231" cy="385583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287792" y="628364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0C413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575566" y="6283643"/>
            <a:ext cx="128766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Ease of Use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5973961" y="628364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2624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261735" y="6283643"/>
            <a:ext cx="186499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Feature Richness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9237464" y="628364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882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525238" y="6283643"/>
            <a:ext cx="122039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Price Value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04255"/>
            <a:ext cx="64233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Choosing the Right Tool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753195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175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Assess Your Needs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243614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Consider team size, project complexity, and budget constraints. Different tools excel in different environments.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196233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Trial Period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3686651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Take advantage of free trials. Get team feedback on usability and feature relevance.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639270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4639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Evaluate Integration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129689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Ensure the tool connects with your existing systems. Avoid creating information silos.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6082308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811095" y="6082308"/>
            <a:ext cx="28708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 Gradually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572726"/>
            <a:ext cx="602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Start with core features. Add complexity as your team adapts to the new workflow.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712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Visual Task Management with Trello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28950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7004" y="32557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Visual Workflow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46183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Intuitive kanban boards help teams visualize task progress at a glance.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28950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8681" y="3255764"/>
            <a:ext cx="32030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Perfect for Small Teams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746183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Simple interface makes adoption easy. No extensive training required.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07004" y="5515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Real-time Updates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005751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Track progress instantly with drag-and-drop cards. See who's working on what.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685" y="651867"/>
            <a:ext cx="6799659" cy="639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Asana for Complex Projects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945713" y="1597581"/>
            <a:ext cx="22860" cy="5980152"/>
          </a:xfrm>
          <a:prstGeom prst="roundRect">
            <a:avLst>
              <a:gd name="adj" fmla="val 13419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52882" y="2046208"/>
            <a:ext cx="613410" cy="22860"/>
          </a:xfrm>
          <a:prstGeom prst="roundRect">
            <a:avLst>
              <a:gd name="adj" fmla="val 13419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5685" y="1827609"/>
            <a:ext cx="460058" cy="46005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61" y="1865948"/>
            <a:ext cx="306705" cy="38338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68222" y="1802011"/>
            <a:ext cx="255627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Task Assignment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1968222" y="2244090"/>
            <a:ext cx="6460093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Easily assign work to team members with clear accountability.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152882" y="3428762"/>
            <a:ext cx="613410" cy="22860"/>
          </a:xfrm>
          <a:prstGeom prst="roundRect">
            <a:avLst>
              <a:gd name="adj" fmla="val 13419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15685" y="3210163"/>
            <a:ext cx="460058" cy="46005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61" y="3248501"/>
            <a:ext cx="306705" cy="38338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968222" y="3184565"/>
            <a:ext cx="255627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Timeline View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1968222" y="3626644"/>
            <a:ext cx="6460093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Visualize project schedules and dependencies in an interactive Gantt chart.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1152882" y="5138499"/>
            <a:ext cx="613410" cy="22860"/>
          </a:xfrm>
          <a:prstGeom prst="roundRect">
            <a:avLst>
              <a:gd name="adj" fmla="val 13419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15685" y="4919901"/>
            <a:ext cx="460058" cy="46005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361" y="4958239"/>
            <a:ext cx="306705" cy="38338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968222" y="4894302"/>
            <a:ext cx="2850475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Workload Management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1968222" y="5336381"/>
            <a:ext cx="6460093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Monitor team capacity to prevent burnout and optimize resources.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1152882" y="6848237"/>
            <a:ext cx="613410" cy="22860"/>
          </a:xfrm>
          <a:prstGeom prst="roundRect">
            <a:avLst>
              <a:gd name="adj" fmla="val 13419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15685" y="6629638"/>
            <a:ext cx="460058" cy="460057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61" y="6667976"/>
            <a:ext cx="306705" cy="38338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968222" y="6604040"/>
            <a:ext cx="255627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Project Tracking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1968222" y="7046119"/>
            <a:ext cx="6460093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Generate custom reports to measure progress against goals.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112795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Microsoft Project for Enterprise Solutions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Advanced Reporting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47252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Detailed insights for executive stakeholders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1332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Resource Management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53784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Optimize team allocation across complex projects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Gantt Charts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0725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Visualize timelines and dependencies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835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Microsoft Integration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0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Seamless connection with Office 365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165" y="730210"/>
            <a:ext cx="7651671" cy="1332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Customize Workflows with Monday.com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65" y="2382560"/>
            <a:ext cx="1065967" cy="12792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31933" y="2595682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Visual Dashboards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31933" y="3056573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Color-coded boards make progress tracking intuitive.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65" y="3661767"/>
            <a:ext cx="1065967" cy="12792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31933" y="3874889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Automation Rules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131933" y="4335780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Reduce manual work with custom triggers and actions.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65" y="4940975"/>
            <a:ext cx="1065967" cy="12792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31933" y="5154097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Time Tracking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131933" y="5614988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Monitor hours spent on tasks for accurate billing.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65" y="6220182"/>
            <a:ext cx="1065967" cy="12792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31933" y="6433304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Integrations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2131933" y="6894195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Connect with your existing tools for seamless workflows.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585" y="536377"/>
            <a:ext cx="8703469" cy="609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Smartsheet: Spreadsheets Enhanced</a:t>
            </a:r>
            <a:endParaRPr lang="en-US" sz="3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5" y="1536025"/>
            <a:ext cx="6486287" cy="40087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82585" y="5788462"/>
            <a:ext cx="2438043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Familiar Interface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82585" y="6210181"/>
            <a:ext cx="6486287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Spreadsheet format offers quick adoption for Excel users. No steep learning curve.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82585" y="6950988"/>
            <a:ext cx="6486287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Formulas and cell references work just like traditional spreadsheets.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409" y="1536025"/>
            <a:ext cx="6486406" cy="400883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61409" y="5788581"/>
            <a:ext cx="2438043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PM Features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7461409" y="6210300"/>
            <a:ext cx="6486406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Goes beyond basic spreadsheets with built-in project management tools.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7461409" y="6951107"/>
            <a:ext cx="6486406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Gantt charts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7461409" y="7331273"/>
            <a:ext cx="6486406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Automation rules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7461409" y="7711440"/>
            <a:ext cx="6486406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450"/>
              </a:lnSpc>
              <a:buSzPct val="100000"/>
              <a:buChar char="•"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Critical path analysis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Jira for Agile Teams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62958" y="2861548"/>
            <a:ext cx="29295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Backlog Management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Prioritize user stories and tasks for upcoming work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Organize work into time-boxed iterations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Issue Tracking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Record and assign bugs with detailed information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Reporting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Track velocity and burndown with built-in metrics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2347" y="537567"/>
            <a:ext cx="7779306" cy="121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Basecamp: Streamlined Collaboration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2347" y="2267783"/>
            <a:ext cx="438626" cy="43862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52" y="2304336"/>
            <a:ext cx="292418" cy="36552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15879" y="2267783"/>
            <a:ext cx="24372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To-Do Lists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1315879" y="2689265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Create, assign, and track tasks with simple checklists. Perfect for straightforward projects.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82347" y="3727371"/>
            <a:ext cx="438626" cy="43862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52" y="3763923"/>
            <a:ext cx="292418" cy="36552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15879" y="3727371"/>
            <a:ext cx="24372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Message Boards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1315879" y="4148852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Keep discussions organized by topic. Reduce email overload with centralized communication.</a:t>
            </a:r>
            <a:endParaRPr lang="en-US" sz="1500" dirty="0"/>
          </a:p>
        </p:txBody>
      </p:sp>
      <p:sp>
        <p:nvSpPr>
          <p:cNvPr id="12" name="Shape 7"/>
          <p:cNvSpPr/>
          <p:nvPr/>
        </p:nvSpPr>
        <p:spPr>
          <a:xfrm>
            <a:off x="682347" y="5186958"/>
            <a:ext cx="438626" cy="43862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52" y="5223510"/>
            <a:ext cx="292418" cy="36552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15879" y="5186958"/>
            <a:ext cx="24372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File Sharing</a:t>
            </a:r>
            <a:endParaRPr lang="en-US" sz="1900" dirty="0"/>
          </a:p>
        </p:txBody>
      </p:sp>
      <p:sp>
        <p:nvSpPr>
          <p:cNvPr id="15" name="Text 9"/>
          <p:cNvSpPr/>
          <p:nvPr/>
        </p:nvSpPr>
        <p:spPr>
          <a:xfrm>
            <a:off x="1315879" y="5608439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Store and organize documents, images, and other assets. Find what you need quickly.</a:t>
            </a:r>
            <a:endParaRPr lang="en-US" sz="1500" dirty="0"/>
          </a:p>
        </p:txBody>
      </p:sp>
      <p:sp>
        <p:nvSpPr>
          <p:cNvPr id="16" name="Shape 10"/>
          <p:cNvSpPr/>
          <p:nvPr/>
        </p:nvSpPr>
        <p:spPr>
          <a:xfrm>
            <a:off x="682347" y="6646545"/>
            <a:ext cx="438626" cy="438626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452" y="6683097"/>
            <a:ext cx="292418" cy="36552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15879" y="6646545"/>
            <a:ext cx="2523053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Automatic Check-ins</a:t>
            </a:r>
            <a:endParaRPr lang="en-US" sz="1900" dirty="0"/>
          </a:p>
        </p:txBody>
      </p:sp>
      <p:sp>
        <p:nvSpPr>
          <p:cNvPr id="19" name="Text 12"/>
          <p:cNvSpPr/>
          <p:nvPr/>
        </p:nvSpPr>
        <p:spPr>
          <a:xfrm>
            <a:off x="1315879" y="7068026"/>
            <a:ext cx="7145774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Get status updates without scheduling meetings. Maintain awareness with minimal disruption.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7699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Wrike for Complex Portfolios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Project Organization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55927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Hierarchical folders for multi-level project portfolios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33055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Real-Time Collaboration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55492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Live editing and commenting on project documents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Robust Reporting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54590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Customizable dashboards for stakeholder updates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33279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Workflow Customization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5227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Tailored processes for different teams and projects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Custom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Inter Bold</vt:lpstr>
      <vt:lpstr>Arial</vt:lpstr>
      <vt:lpstr>DM Sans Semi 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2025-04-25T16:52:35Z</dcterms:created>
  <dcterms:modified xsi:type="dcterms:W3CDTF">2025-04-25T16:53:44Z</dcterms:modified>
</cp:coreProperties>
</file>