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Inter" panose="020B0604020202020204" charset="0"/>
      <p:regular r:id="rId17"/>
    </p:embeddedFont>
    <p:embeddedFont>
      <p:font typeface="Manrop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979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82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27572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Leading in the Age of AI: Adaptive Project Management for a Disrupted Workforce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685461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Artificial intelligence is no longer a future concept—it's here, reshaping industries, transforming workflows, and redefining how organizations create value. This presentation explores how leaders can navigate workforce disruption through adaptive project management approaches.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5193744"/>
            <a:ext cx="317540" cy="317540"/>
          </a:xfrm>
          <a:prstGeom prst="roundRect">
            <a:avLst>
              <a:gd name="adj" fmla="val 28793492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362819" y="5303758"/>
            <a:ext cx="152281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696908" y="5178862"/>
            <a:ext cx="2476143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by Kimberly Wiethoff, MBA, PMP, PMI-ACP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280190" y="574940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#AI #Leadership #ProjectManagement #FutureOfWork #AgileLeadership #AdaptiveLeadership #WorkforceTransformation #DigitalTransformation #ResponsibleAI #Innovation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8721"/>
            <a:ext cx="796599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Agile Governance Framework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15634"/>
            <a:ext cx="4215289" cy="3956923"/>
          </a:xfrm>
          <a:prstGeom prst="roundRect">
            <a:avLst>
              <a:gd name="adj" fmla="val 451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9768" y="2421612"/>
            <a:ext cx="32055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Principles-Based Approach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850833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Replace rigid rules with clear ethical principles and decision frameworks that teams can apply in real-time as AI implementation evolves.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4240054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Focus on outcomes, not procedures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4627007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Establish clear red lines and boundaries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99768" y="5331500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Document decision rationales, not just decisions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215634"/>
            <a:ext cx="4215408" cy="3956923"/>
          </a:xfrm>
          <a:prstGeom prst="roundRect">
            <a:avLst>
              <a:gd name="adj" fmla="val 451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413415" y="2421612"/>
            <a:ext cx="29773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Distributed Responsibility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13415" y="2850833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Empower cross-functional teams with authority while maintaining centralized visibility through digital dashboards and regular governance reviews.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5413415" y="4240054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Assign dedicated ethics champions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5413415" y="4627007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Create rapid response protocols for issues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5413415" y="5331500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Implement "see something, say something" culture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215634"/>
            <a:ext cx="4215289" cy="3956923"/>
          </a:xfrm>
          <a:prstGeom prst="roundRect">
            <a:avLst>
              <a:gd name="adj" fmla="val 451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9827181" y="2421612"/>
            <a:ext cx="28357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Continuous Assessment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827181" y="2850833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Move beyond point-in-time approvals to ongoing monitoring of AI systems' impacts on both business performance and workforce wellbeing.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9827181" y="4240054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Monitor for algorithmic drift and bias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9827181" y="4627007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Track employee experience metrics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9827181" y="5013960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Conduct regular ethical impact assessments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93790" y="639579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Your governance model must evolve as quickly as the technology it oversees.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Static approaches create either excessive risk or paralyzing bureaucracy.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11790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Resilient Teams for an AI-Driven Future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10383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2065734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Resilient teams in the AI era share common characteristics that adaptive leaders deliberately cultivate: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12086" y="287940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Psychological safety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to voice concerns about AI changes without fear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2086" y="326636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Growth mindset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that views AI as an opportunity to develop new capabilities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12086" y="3653314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Collaborative problem-solving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that brings together technical and domain expertise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2086" y="435780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Learning agility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to rapidly acquire new skills as technology evolves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12086" y="474476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Comfort with ambiguity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in roles and responsibilities during transition periods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212086" y="5240893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Research shows that teams with these characteristics are </a:t>
            </a:r>
            <a:r>
              <a:rPr lang="en-US" sz="15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320% more likely to successfully implement AI initiatives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compared to those focused solely on technical aspects.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616" y="651867"/>
            <a:ext cx="9565005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Approaches to Team Development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7303770" y="1593175"/>
            <a:ext cx="22860" cy="5484019"/>
          </a:xfrm>
          <a:prstGeom prst="roundRect">
            <a:avLst>
              <a:gd name="adj" fmla="val 723144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580406" y="1788319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108567" y="1593175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177385" y="1627584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4100989" y="1656278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Assessment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734616" y="2053352"/>
            <a:ext cx="5662255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Map current capabilities against future needs to identify skill gaps and potential transition paths for team members. Use data to personalize development plans.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498973" y="2890242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108567" y="2695099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77385" y="2729508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2150" dirty="0"/>
          </a:p>
        </p:txBody>
      </p:sp>
      <p:sp>
        <p:nvSpPr>
          <p:cNvPr id="12" name="Text 10"/>
          <p:cNvSpPr/>
          <p:nvPr/>
        </p:nvSpPr>
        <p:spPr>
          <a:xfrm>
            <a:off x="8233529" y="2758202"/>
            <a:ext cx="3071455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Transparent Communication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8233529" y="3155275"/>
            <a:ext cx="5662255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Share the vision for how AI will transform work, being honest about challenges while emphasizing new opportunities. Address fears directly rather than dismissing them.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580406" y="3840123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108567" y="3644979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77385" y="3679388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2150" dirty="0"/>
          </a:p>
        </p:txBody>
      </p:sp>
      <p:sp>
        <p:nvSpPr>
          <p:cNvPr id="17" name="Text 15"/>
          <p:cNvSpPr/>
          <p:nvPr/>
        </p:nvSpPr>
        <p:spPr>
          <a:xfrm>
            <a:off x="4100989" y="3708083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Experiential Learning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34616" y="4105156"/>
            <a:ext cx="5662255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Create low-risk opportunities to experiment with AI tools through sandboxes, pilot projects, and innovation challenges that build familiarity and confidence.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7498973" y="4790003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108567" y="4594860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177385" y="4629269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2150" dirty="0"/>
          </a:p>
        </p:txBody>
      </p:sp>
      <p:sp>
        <p:nvSpPr>
          <p:cNvPr id="22" name="Text 20"/>
          <p:cNvSpPr/>
          <p:nvPr/>
        </p:nvSpPr>
        <p:spPr>
          <a:xfrm>
            <a:off x="8233529" y="4657963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Skills Development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8233529" y="5055037"/>
            <a:ext cx="5662255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Invest in both technical AI literacy and human-centric skills like critical thinking, creativity, and ethical reasoning that will remain valuable as AI advances.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6580406" y="5739884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7108567" y="5544741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7177385" y="5579150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2150" dirty="0"/>
          </a:p>
        </p:txBody>
      </p:sp>
      <p:sp>
        <p:nvSpPr>
          <p:cNvPr id="27" name="Text 25"/>
          <p:cNvSpPr/>
          <p:nvPr/>
        </p:nvSpPr>
        <p:spPr>
          <a:xfrm>
            <a:off x="3258383" y="5607844"/>
            <a:ext cx="3138488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Recognition &amp; Reinforcement</a:t>
            </a:r>
            <a:endParaRPr lang="en-US" sz="1800" dirty="0"/>
          </a:p>
        </p:txBody>
      </p:sp>
      <p:sp>
        <p:nvSpPr>
          <p:cNvPr id="28" name="Text 26"/>
          <p:cNvSpPr/>
          <p:nvPr/>
        </p:nvSpPr>
        <p:spPr>
          <a:xfrm>
            <a:off x="734616" y="6004917"/>
            <a:ext cx="5662255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Celebrate early adopters, learning efforts, and successful human-AI collaborations to reinforce the behaviors that drive successful transformation.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734616" y="7283768"/>
            <a:ext cx="13161169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The most effective leaders </a:t>
            </a:r>
            <a:r>
              <a:rPr lang="en-US" sz="140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recognize that technology adoption is fundamentally a human change process</a:t>
            </a: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not just a technical implementation.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44215"/>
            <a:ext cx="637972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Call to Lead Differently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4459605"/>
            <a:ext cx="12745164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"The greatest danger in times of turbulence is not the turbulence itself, but acting with yesterday's logic."</a:t>
            </a:r>
            <a:endParaRPr lang="en-US" sz="3100" dirty="0"/>
          </a:p>
        </p:txBody>
      </p:sp>
      <p:sp>
        <p:nvSpPr>
          <p:cNvPr id="5" name="Shape 2"/>
          <p:cNvSpPr/>
          <p:nvPr/>
        </p:nvSpPr>
        <p:spPr>
          <a:xfrm>
            <a:off x="793790" y="4161949"/>
            <a:ext cx="22860" cy="1587579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793790" y="597277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— Peter Drucker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6513552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Leading in the age of AI requires project managers and executives to develop new mindsets and capabilities. </a:t>
            </a:r>
            <a:r>
              <a:rPr lang="en-US" sz="15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Those who can balance technological possibilities with human realities will not only deliver successful projects but cultivate workforces prepared to thrive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in the rapidly evolving future of work.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7082"/>
            <a:ext cx="1107555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Your Next Steps: Adaptive Leadership in Action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33995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204" y="247120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2502218"/>
            <a:ext cx="30314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Assess Your AI Readiness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2931438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Conduct an honest evaluation of your team's current AI literacy, emotional readiness for change, and the potential impact of AI on your project portfolio.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39144" y="2433995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513558" y="247120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8083987" y="2502218"/>
            <a:ext cx="35157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Develop Your Adaptive Toolkit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8083987" y="2931438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Create a personalized learning plan to strengthen your capabilities in both technical AI understanding and human-centered leadership approaches.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280892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868204" y="431809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438632" y="4349115"/>
            <a:ext cx="42276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Prototype a Governance Framework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38632" y="4778335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Design and test a minimum viable governance model that enables innovation while addressing ethical considerations for your specific context.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39144" y="4280892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513558" y="431809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8083987" y="43491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 Community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8083987" y="4778335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Connect with other leaders navigating similar challenges to share learnings, resources, and support through professional networks and communities of practice.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93790" y="595419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The future belongs to those who prepare for it today.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Start your adaptive leadership journey with one concrete action this week.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93790" y="649497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Contact us: leadership@adaptiveai.org | www.adaptiveleadership.com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37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Today's Agenda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2228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436614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25815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AI Revolution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010733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Understanding the current landscape and impact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414379" y="212228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436614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414379" y="2581513"/>
            <a:ext cx="30719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Workforce Transformation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414379" y="3010733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How AI is reshaping roles and team dynamics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367545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3989784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93790" y="4134683"/>
            <a:ext cx="36297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Adaptive Leadership Principles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93790" y="4563904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Core competencies for leading through disruption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414379" y="367545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379" y="3989784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414379" y="4134683"/>
            <a:ext cx="35918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Agile Governance Frameworks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414379" y="4563904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Balancing speed with responsibility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93790" y="522863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793790" y="5542955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93790" y="5687854"/>
            <a:ext cx="28382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Resilient Teams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93790" y="6117074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Strategies for developing future-ready capabilities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414379" y="522863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06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7414379" y="5542955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7414379" y="56878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Action Planning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7414379" y="6117074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Practical next steps for implementation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793790" y="680668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Our journey today explores how project managers and executives can not only survive but thrive amid AI-driven workplace transformation.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62570"/>
            <a:ext cx="58891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AI Revolution is Here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58898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Artificial intelligence has moved beyond theoretical discussions to become a driving force reshaping: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47257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Day-to-day operations and workflow automation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285952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Decision-making processes and data analysis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24647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Customer experiences and service delivery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363343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Product development and innovation cycles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020383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Talent management and workforce planning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4516517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Organizations that view AI as merely a technology upgrade rather than a fundamental business transformation are already falling behind. </a:t>
            </a:r>
            <a:r>
              <a:rPr lang="en-US" sz="15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The question is no longer if AI will disrupt your projects, but how you'll lead through that disruption.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1703546"/>
            <a:ext cx="4926568" cy="492656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917543" y="6853357"/>
            <a:ext cx="492656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AI is no longer coming—it's here and changing everything.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4899"/>
            <a:ext cx="1085397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Workforce Transformation: The Human Reality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11812"/>
            <a:ext cx="6422231" cy="2141815"/>
          </a:xfrm>
          <a:prstGeom prst="roundRect">
            <a:avLst>
              <a:gd name="adj" fmla="val 8340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93790" y="2111812"/>
            <a:ext cx="45720" cy="2141815"/>
          </a:xfrm>
          <a:prstGeom prst="roundRect">
            <a:avLst>
              <a:gd name="adj" fmla="val 390698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60728" y="233303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Role Evolution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60728" y="2762250"/>
            <a:ext cx="5934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85% of jobs that will exist in 2030 haven't been invented yet. Current roles are being redefined as routine tasks become automated and human-specific skills gain premium value.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2111812"/>
            <a:ext cx="6422231" cy="2141815"/>
          </a:xfrm>
          <a:prstGeom prst="roundRect">
            <a:avLst>
              <a:gd name="adj" fmla="val 8340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7414379" y="2111812"/>
            <a:ext cx="45720" cy="2141815"/>
          </a:xfrm>
          <a:prstGeom prst="roundRect">
            <a:avLst>
              <a:gd name="adj" fmla="val 390698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681317" y="2333030"/>
            <a:ext cx="27711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Emerging Opportunities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81317" y="2762250"/>
            <a:ext cx="5934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New positions are appearing in data ethics, AI governance, algorithm auditing, and human-AI collaboration facilitation—areas requiring both technical understanding and human judgment.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451985"/>
            <a:ext cx="6422231" cy="1824276"/>
          </a:xfrm>
          <a:prstGeom prst="roundRect">
            <a:avLst>
              <a:gd name="adj" fmla="val 9792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793790" y="4451985"/>
            <a:ext cx="45720" cy="1824276"/>
          </a:xfrm>
          <a:prstGeom prst="roundRect">
            <a:avLst>
              <a:gd name="adj" fmla="val 390698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60728" y="46732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Emotional Impact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60728" y="5102423"/>
            <a:ext cx="5934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Team members are experiencing uncertainty, anxiety, and concerns about relevance. 73% of workers report feeling anxious about how AI might affect their job security.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379" y="4451985"/>
            <a:ext cx="6422231" cy="1824276"/>
          </a:xfrm>
          <a:prstGeom prst="roundRect">
            <a:avLst>
              <a:gd name="adj" fmla="val 9792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414379" y="4451985"/>
            <a:ext cx="45720" cy="1824276"/>
          </a:xfrm>
          <a:prstGeom prst="roundRect">
            <a:avLst>
              <a:gd name="adj" fmla="val 390698"/>
            </a:avLst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681317" y="46732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Skill Transition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681317" y="5102423"/>
            <a:ext cx="5934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The half-life of professional skills has dropped from 10-15 years to 5 years or less, requiring continuous learning and adaptation from all workforce members.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93790" y="649950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Leaders must manage not just projects, but people's uncertainty, anxiety, and evolving skillsets.</a:t>
            </a: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This requires empathy, transparent communication, and a commitment to reskilling teams for the future.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1161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644" y="2942153"/>
            <a:ext cx="9643824" cy="602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Human Cost of Technological Change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1060966" y="4123611"/>
            <a:ext cx="12797790" cy="1929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"The biggest challenge we faced wasn't implementing the AI system—it was addressing the fear and uncertainty it created among our project teams. People weren't resistant to the technology; they were afraid of becoming obsolete."</a:t>
            </a:r>
            <a:endParaRPr lang="en-US" sz="3000" dirty="0"/>
          </a:p>
        </p:txBody>
      </p:sp>
      <p:sp>
        <p:nvSpPr>
          <p:cNvPr id="5" name="Shape 2"/>
          <p:cNvSpPr/>
          <p:nvPr/>
        </p:nvSpPr>
        <p:spPr>
          <a:xfrm>
            <a:off x="771644" y="3834289"/>
            <a:ext cx="22860" cy="2507933"/>
          </a:xfrm>
          <a:prstGeom prst="rect">
            <a:avLst/>
          </a:prstGeom>
          <a:solidFill>
            <a:srgbClr val="FF7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771644" y="6559272"/>
            <a:ext cx="13087112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— Sarah Chen, Director of Digital Transformation, Fortune 500 Financial Services Firm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71644" y="7084933"/>
            <a:ext cx="13087112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When implementing AI solutions, remember that your most valuable asset—your people—are watching closely to understand what these changes mean for their future. Their engagement will determine your success.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91558" y="3289935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700"/>
              </a:lnSpc>
              <a:buNone/>
            </a:pPr>
            <a:r>
              <a:rPr lang="en-US" sz="53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Adaptive Leadership</a:t>
            </a:r>
            <a:endParaRPr lang="en-US" sz="5350" dirty="0"/>
          </a:p>
        </p:txBody>
      </p:sp>
      <p:sp>
        <p:nvSpPr>
          <p:cNvPr id="3" name="Text 1"/>
          <p:cNvSpPr/>
          <p:nvPr/>
        </p:nvSpPr>
        <p:spPr>
          <a:xfrm>
            <a:off x="4403169" y="4443413"/>
            <a:ext cx="5824061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1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New Approach for a New Era</a:t>
            </a:r>
            <a:endParaRPr lang="en-US" sz="3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539472"/>
            <a:ext cx="9023866" cy="611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Core Principles of Adaptive Leadership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2288500" y="2034897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Flexibility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782955" y="2458045"/>
            <a:ext cx="3952399" cy="1252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Moving from rigid planning to dynamic prioritization that can adjust as AI capabilities evolve and new opportunities emerge.</a:t>
            </a:r>
            <a:endParaRPr lang="en-US" sz="1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962" y="1906905"/>
            <a:ext cx="4572476" cy="457247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923" y="2860715"/>
            <a:ext cx="292894" cy="36611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046" y="1542574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Curiosity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9895046" y="1965722"/>
            <a:ext cx="3952399" cy="1252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Maintaining a learning mindset that continuously explores AI applications, experiments with new approaches, and questions assumptions.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62" y="1906905"/>
            <a:ext cx="4572476" cy="457247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7537" y="2595562"/>
            <a:ext cx="292894" cy="36611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92916" y="3511868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Balance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9992916" y="3935016"/>
            <a:ext cx="3854529" cy="1252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Harmonizing technological possibilities with human realities, efficiency with empathy, and short-term gains with long-term sustainability.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962" y="1906905"/>
            <a:ext cx="4572476" cy="4572476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5260" y="4285059"/>
            <a:ext cx="292894" cy="36611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895046" y="5481161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Collaboration</a:t>
            </a:r>
            <a:endParaRPr lang="en-US" sz="1900" dirty="0"/>
          </a:p>
        </p:txBody>
      </p:sp>
      <p:sp>
        <p:nvSpPr>
          <p:cNvPr id="16" name="Text 8"/>
          <p:cNvSpPr/>
          <p:nvPr/>
        </p:nvSpPr>
        <p:spPr>
          <a:xfrm>
            <a:off x="9895046" y="5904309"/>
            <a:ext cx="3952399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Fostering cross-functional partnerships that bring together technical and human expertise to co-create solutions.</a:t>
            </a:r>
            <a:endParaRPr lang="en-US" sz="15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8962" y="1906905"/>
            <a:ext cx="4572476" cy="457247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4138" y="5594390"/>
            <a:ext cx="292894" cy="366117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288500" y="4988838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Transparency</a:t>
            </a:r>
            <a:endParaRPr lang="en-US" sz="1900" dirty="0"/>
          </a:p>
        </p:txBody>
      </p:sp>
      <p:sp>
        <p:nvSpPr>
          <p:cNvPr id="20" name="Text 10"/>
          <p:cNvSpPr/>
          <p:nvPr/>
        </p:nvSpPr>
        <p:spPr>
          <a:xfrm>
            <a:off x="782955" y="5411986"/>
            <a:ext cx="3952399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Creating visibility into how AI tools are used, decisions are made, and how workforce transitions will be managed.</a:t>
            </a:r>
            <a:endParaRPr lang="en-US" sz="150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8962" y="1906905"/>
            <a:ext cx="4572476" cy="4572476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1550" y="4714042"/>
            <a:ext cx="292894" cy="366117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782955" y="7063859"/>
            <a:ext cx="13064490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Adaptive leaders view projects not as linear deliverables but as </a:t>
            </a:r>
            <a:r>
              <a:rPr lang="en-US" sz="150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living systems requiring constant feedback, adjustment, and collaborative problem-solving</a:t>
            </a:r>
            <a:r>
              <a:rPr lang="en-US" sz="15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4616" y="799981"/>
            <a:ext cx="7674769" cy="1148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Adaptive Leadership in Action: Case Studies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734616" y="2407087"/>
            <a:ext cx="3613309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28282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Manufacturing Transformation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734616" y="2935010"/>
            <a:ext cx="361330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 global manufacturing firm implemented AI-powered predictive maintenance while: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34616" y="3900086"/>
            <a:ext cx="361330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Involving maintenance technicians in AI training and validation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34616" y="4551953"/>
            <a:ext cx="361330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Creating new "AI Reliability Specialist" roles for experienced staff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34616" y="5203820"/>
            <a:ext cx="3613309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Establishing clear boundaries between AI recommendations and human decisions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734616" y="6302901"/>
            <a:ext cx="3613309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Result:</a:t>
            </a: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27% reduction in downtime with 92% employee satisfaction during transition.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4803696" y="2407087"/>
            <a:ext cx="2849880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28282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Healthcare Innovation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4803696" y="2935010"/>
            <a:ext cx="361330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 regional hospital network deployed AI for diagnostic assistance by: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4803696" y="3687961"/>
            <a:ext cx="3613309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Framing AI as "intelligence augmentation" rather than replacement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4803696" y="4633674"/>
            <a:ext cx="361330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Creating physician-led governance committees for AI implementation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4803696" y="5285542"/>
            <a:ext cx="361330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Developing transparent override protocols for AI recommendations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4803696" y="6302901"/>
            <a:ext cx="3613309" cy="881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Result:</a:t>
            </a: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18% improvement in diagnostic accuracy with increased physician adoption rates.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6731" y="805220"/>
            <a:ext cx="7663339" cy="1156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Navigating Complexity with Agile Governance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2239685"/>
            <a:ext cx="925473" cy="13625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37227" y="2424708"/>
            <a:ext cx="2313742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Speed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7337227" y="2824758"/>
            <a:ext cx="6552843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AI accelerates decision-making and implementation timelines, requiring faster response cycles from project teams.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731" y="3602236"/>
            <a:ext cx="925473" cy="13625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37227" y="3787259"/>
            <a:ext cx="2313742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Governance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7337227" y="4187309"/>
            <a:ext cx="6552843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Increased speed introduces new risks—from biased algorithms to data privacy concerns—that demand thoughtful oversight.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731" y="4964787"/>
            <a:ext cx="925473" cy="13625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37227" y="5149810"/>
            <a:ext cx="2313742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Balance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7337227" y="5549860"/>
            <a:ext cx="6552843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Adaptive leaders create frameworks that enable rapid innovation while ensuring responsible implementation and ethical considerations.</a:t>
            </a:r>
            <a:endParaRPr lang="en-US" sz="1450" dirty="0"/>
          </a:p>
        </p:txBody>
      </p:sp>
      <p:sp>
        <p:nvSpPr>
          <p:cNvPr id="13" name="Text 7"/>
          <p:cNvSpPr/>
          <p:nvPr/>
        </p:nvSpPr>
        <p:spPr>
          <a:xfrm>
            <a:off x="6226731" y="6535579"/>
            <a:ext cx="7663339" cy="888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The challenge isn't choosing between agility and governance—it's </a:t>
            </a:r>
            <a:r>
              <a:rPr lang="en-US" sz="1450" b="1" dirty="0">
                <a:solidFill>
                  <a:srgbClr val="28282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designing systems that deliver both</a:t>
            </a: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 This requires new approaches to project management that emphasize continuous monitoring, transparent decision-making, and clear accountability.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1499</Words>
  <Application>Microsoft Office PowerPoint</Application>
  <PresentationFormat>Custom</PresentationFormat>
  <Paragraphs>158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Manrope</vt:lpstr>
      <vt:lpstr>Manrope Medium</vt:lpstr>
      <vt:lpstr>Inter</vt:lpstr>
      <vt:lpstr>Arial</vt:lpstr>
      <vt:lpstr>Manrope Bold</vt:lpstr>
      <vt:lpstr>Inter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3</cp:revision>
  <dcterms:created xsi:type="dcterms:W3CDTF">2025-08-22T17:01:10Z</dcterms:created>
  <dcterms:modified xsi:type="dcterms:W3CDTF">2026-04-19T21:49:06Z</dcterms:modified>
</cp:coreProperties>
</file>