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0" d="100"/>
          <a:sy n="70" d="100"/>
        </p:scale>
        <p:origin x="6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980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628299"/>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Designing Outcome-Driven ServiceNow Roadmaps</a:t>
            </a:r>
            <a:endParaRPr lang="en-US" sz="3900" dirty="0"/>
          </a:p>
        </p:txBody>
      </p:sp>
      <p:sp>
        <p:nvSpPr>
          <p:cNvPr id="4" name="Text 1"/>
          <p:cNvSpPr/>
          <p:nvPr/>
        </p:nvSpPr>
        <p:spPr>
          <a:xfrm>
            <a:off x="793790" y="3166110"/>
            <a:ext cx="93852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From Business Intent to Measurable Impact</a:t>
            </a:r>
            <a:endParaRPr lang="en-US" sz="1550" dirty="0"/>
          </a:p>
        </p:txBody>
      </p:sp>
      <p:pic>
        <p:nvPicPr>
          <p:cNvPr id="5" name="Image 1" descr="preencoded.png"/>
          <p:cNvPicPr>
            <a:picLocks noChangeAspect="1"/>
          </p:cNvPicPr>
          <p:nvPr/>
        </p:nvPicPr>
        <p:blipFill>
          <a:blip r:embed="rId4"/>
          <a:stretch>
            <a:fillRect/>
          </a:stretch>
        </p:blipFill>
        <p:spPr>
          <a:xfrm>
            <a:off x="793790" y="3706892"/>
            <a:ext cx="9385221" cy="1718548"/>
          </a:xfrm>
          <a:prstGeom prst="rect">
            <a:avLst/>
          </a:prstGeom>
        </p:spPr>
      </p:pic>
      <p:sp>
        <p:nvSpPr>
          <p:cNvPr id="6" name="Text 2"/>
          <p:cNvSpPr/>
          <p:nvPr/>
        </p:nvSpPr>
        <p:spPr>
          <a:xfrm>
            <a:off x="793790" y="5648682"/>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#ServiceNow #ITSM #CSM #FSM #DigitalTransformation #ProductThinking #OutcomeDriven #EnterpriseArchitecture #WorkflowAutomation #SystemsIntegration #DevOps #PlatformLeadership #CustomerExperience #DeliveryExcellence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91672"/>
            <a:ext cx="743414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Balancing Speed and Stability</a:t>
            </a:r>
            <a:endParaRPr lang="en-US" sz="3900" dirty="0"/>
          </a:p>
        </p:txBody>
      </p:sp>
      <p:sp>
        <p:nvSpPr>
          <p:cNvPr id="4" name="Text 1"/>
          <p:cNvSpPr/>
          <p:nvPr/>
        </p:nvSpPr>
        <p:spPr>
          <a:xfrm>
            <a:off x="6280190" y="1909405"/>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Outcome-driven roadmaps must balance two competing needs: deliver value quickly while protecting reliability and security. This tension is healthy—it forces disciplined execution and prevents both reckless speed and paralytic caution.</a:t>
            </a:r>
            <a:endParaRPr lang="en-US" sz="1550" dirty="0"/>
          </a:p>
        </p:txBody>
      </p:sp>
      <p:sp>
        <p:nvSpPr>
          <p:cNvPr id="5" name="Text 2"/>
          <p:cNvSpPr/>
          <p:nvPr/>
        </p:nvSpPr>
        <p:spPr>
          <a:xfrm>
            <a:off x="6280190" y="3283625"/>
            <a:ext cx="3536156" cy="620316"/>
          </a:xfrm>
          <a:prstGeom prst="rect">
            <a:avLst/>
          </a:prstGeom>
          <a:noFill/>
          <a:ln/>
        </p:spPr>
        <p:txBody>
          <a:bodyPr wrap="squar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This Balance is Achieved Through</a:t>
            </a:r>
            <a:endParaRPr lang="en-US" sz="1950" dirty="0"/>
          </a:p>
        </p:txBody>
      </p:sp>
      <p:sp>
        <p:nvSpPr>
          <p:cNvPr id="6" name="Text 3"/>
          <p:cNvSpPr/>
          <p:nvPr/>
        </p:nvSpPr>
        <p:spPr>
          <a:xfrm>
            <a:off x="6280190" y="4102298"/>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Strong DevOps practices</a:t>
            </a:r>
            <a:r>
              <a:rPr lang="en-US" sz="1550" dirty="0">
                <a:solidFill>
                  <a:srgbClr val="404155"/>
                </a:solidFill>
                <a:latin typeface="Nobile" pitchFamily="34" charset="0"/>
                <a:ea typeface="Nobile" pitchFamily="34" charset="-122"/>
                <a:cs typeface="Nobile" pitchFamily="34" charset="-120"/>
              </a:rPr>
              <a:t> that automate quality gates</a:t>
            </a:r>
            <a:endParaRPr lang="en-US" sz="1550" dirty="0"/>
          </a:p>
        </p:txBody>
      </p:sp>
      <p:sp>
        <p:nvSpPr>
          <p:cNvPr id="7" name="Text 4"/>
          <p:cNvSpPr/>
          <p:nvPr/>
        </p:nvSpPr>
        <p:spPr>
          <a:xfrm>
            <a:off x="6280190" y="4806791"/>
            <a:ext cx="3536156" cy="95261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Automated testing and deployments</a:t>
            </a:r>
            <a:r>
              <a:rPr lang="en-US" sz="1550" dirty="0">
                <a:solidFill>
                  <a:srgbClr val="404155"/>
                </a:solidFill>
                <a:latin typeface="Nobile" pitchFamily="34" charset="0"/>
                <a:ea typeface="Nobile" pitchFamily="34" charset="-122"/>
                <a:cs typeface="Nobile" pitchFamily="34" charset="-120"/>
              </a:rPr>
              <a:t> that reduce human error</a:t>
            </a:r>
            <a:endParaRPr lang="en-US" sz="1550" dirty="0"/>
          </a:p>
        </p:txBody>
      </p:sp>
      <p:sp>
        <p:nvSpPr>
          <p:cNvPr id="8" name="Text 5"/>
          <p:cNvSpPr/>
          <p:nvPr/>
        </p:nvSpPr>
        <p:spPr>
          <a:xfrm>
            <a:off x="6280190" y="5828824"/>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Clear change governance</a:t>
            </a:r>
            <a:r>
              <a:rPr lang="en-US" sz="1550" dirty="0">
                <a:solidFill>
                  <a:srgbClr val="404155"/>
                </a:solidFill>
                <a:latin typeface="Nobile" pitchFamily="34" charset="0"/>
                <a:ea typeface="Nobile" pitchFamily="34" charset="-122"/>
                <a:cs typeface="Nobile" pitchFamily="34" charset="-120"/>
              </a:rPr>
              <a:t> tied to service impact assessment</a:t>
            </a:r>
            <a:endParaRPr lang="en-US" sz="1550" dirty="0"/>
          </a:p>
        </p:txBody>
      </p:sp>
      <p:sp>
        <p:nvSpPr>
          <p:cNvPr id="9" name="Text 6"/>
          <p:cNvSpPr/>
          <p:nvPr/>
        </p:nvSpPr>
        <p:spPr>
          <a:xfrm>
            <a:off x="6280190" y="6533317"/>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Incremental rollout strategies</a:t>
            </a:r>
            <a:r>
              <a:rPr lang="en-US" sz="1550" dirty="0">
                <a:solidFill>
                  <a:srgbClr val="404155"/>
                </a:solidFill>
                <a:latin typeface="Nobile" pitchFamily="34" charset="0"/>
                <a:ea typeface="Nobile" pitchFamily="34" charset="-122"/>
                <a:cs typeface="Nobile" pitchFamily="34" charset="-120"/>
              </a:rPr>
              <a:t> that limit blast radius</a:t>
            </a:r>
            <a:endParaRPr lang="en-US" sz="1550" dirty="0"/>
          </a:p>
        </p:txBody>
      </p:sp>
      <p:sp>
        <p:nvSpPr>
          <p:cNvPr id="10" name="Shape 7"/>
          <p:cNvSpPr/>
          <p:nvPr/>
        </p:nvSpPr>
        <p:spPr>
          <a:xfrm>
            <a:off x="10308074" y="3308509"/>
            <a:ext cx="3536156" cy="2748439"/>
          </a:xfrm>
          <a:prstGeom prst="roundRect">
            <a:avLst>
              <a:gd name="adj" fmla="val 3033"/>
            </a:avLst>
          </a:prstGeom>
          <a:solidFill>
            <a:srgbClr val="BBCDF7"/>
          </a:solidFill>
          <a:ln/>
        </p:spPr>
        <p:txBody>
          <a:bodyPr/>
          <a:lstStyle/>
          <a:p>
            <a:endParaRPr lang="en-US"/>
          </a:p>
        </p:txBody>
      </p:sp>
      <p:pic>
        <p:nvPicPr>
          <p:cNvPr id="11" name="Image 1" descr="preencoded.png"/>
          <p:cNvPicPr>
            <a:picLocks noChangeAspect="1"/>
          </p:cNvPicPr>
          <p:nvPr/>
        </p:nvPicPr>
        <p:blipFill>
          <a:blip r:embed="rId4"/>
          <a:stretch>
            <a:fillRect/>
          </a:stretch>
        </p:blipFill>
        <p:spPr>
          <a:xfrm>
            <a:off x="10506432" y="3596164"/>
            <a:ext cx="248007" cy="198358"/>
          </a:xfrm>
          <a:prstGeom prst="rect">
            <a:avLst/>
          </a:prstGeom>
        </p:spPr>
      </p:pic>
      <p:sp>
        <p:nvSpPr>
          <p:cNvPr id="12" name="Text 8"/>
          <p:cNvSpPr/>
          <p:nvPr/>
        </p:nvSpPr>
        <p:spPr>
          <a:xfrm>
            <a:off x="10952798" y="3556397"/>
            <a:ext cx="2693075" cy="2222778"/>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Nobile" pitchFamily="34" charset="0"/>
                <a:ea typeface="Nobile" pitchFamily="34" charset="-122"/>
                <a:cs typeface="Nobile" pitchFamily="34" charset="-120"/>
              </a:rPr>
              <a:t>Critical Insight:</a:t>
            </a:r>
            <a:r>
              <a:rPr lang="en-US" sz="1550" dirty="0">
                <a:solidFill>
                  <a:srgbClr val="000000"/>
                </a:solidFill>
                <a:latin typeface="Nobile" pitchFamily="34" charset="0"/>
                <a:ea typeface="Nobile" pitchFamily="34" charset="-122"/>
                <a:cs typeface="Nobile" pitchFamily="34" charset="-120"/>
              </a:rPr>
              <a:t> Speed without stability erodes trust. Stability without progress erodes relevance. The most successful ServiceNow programs master both.</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26361" y="823674"/>
            <a:ext cx="7864078" cy="1000125"/>
          </a:xfrm>
          <a:prstGeom prst="rect">
            <a:avLst/>
          </a:prstGeom>
          <a:noFill/>
          <a:ln/>
        </p:spPr>
        <p:txBody>
          <a:bodyPr wrap="squar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Enabling Teams to Execute the Roadmap</a:t>
            </a:r>
            <a:endParaRPr lang="en-US" sz="3100" dirty="0"/>
          </a:p>
        </p:txBody>
      </p:sp>
      <p:sp>
        <p:nvSpPr>
          <p:cNvPr id="4" name="Text 1"/>
          <p:cNvSpPr/>
          <p:nvPr/>
        </p:nvSpPr>
        <p:spPr>
          <a:xfrm>
            <a:off x="6126361" y="2063710"/>
            <a:ext cx="7864078" cy="767953"/>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Even the best roadmap fails without the right operating model. Technology strategies don't execute themselves—they require aligned teams, clear processes, and leadership that removes obstacles rather than creates them.</a:t>
            </a:r>
            <a:endParaRPr lang="en-US" sz="1250" dirty="0"/>
          </a:p>
        </p:txBody>
      </p:sp>
      <p:sp>
        <p:nvSpPr>
          <p:cNvPr id="5" name="Shape 2"/>
          <p:cNvSpPr/>
          <p:nvPr/>
        </p:nvSpPr>
        <p:spPr>
          <a:xfrm>
            <a:off x="6126361" y="3011567"/>
            <a:ext cx="7864078" cy="3702368"/>
          </a:xfrm>
          <a:prstGeom prst="roundRect">
            <a:avLst>
              <a:gd name="adj" fmla="val 1815"/>
            </a:avLst>
          </a:prstGeom>
          <a:solidFill>
            <a:srgbClr val="D2DDF9"/>
          </a:solidFill>
          <a:ln w="7620">
            <a:solidFill>
              <a:srgbClr val="B8C3DF"/>
            </a:solidFill>
            <a:prstDash val="solid"/>
          </a:ln>
        </p:spPr>
        <p:txBody>
          <a:bodyPr/>
          <a:lstStyle/>
          <a:p>
            <a:endParaRPr lang="en-US"/>
          </a:p>
        </p:txBody>
      </p:sp>
      <p:sp>
        <p:nvSpPr>
          <p:cNvPr id="6" name="Shape 3"/>
          <p:cNvSpPr/>
          <p:nvPr/>
        </p:nvSpPr>
        <p:spPr>
          <a:xfrm>
            <a:off x="6133981" y="3019187"/>
            <a:ext cx="7848838" cy="921782"/>
          </a:xfrm>
          <a:prstGeom prst="roundRect">
            <a:avLst>
              <a:gd name="adj" fmla="val 7290"/>
            </a:avLst>
          </a:prstGeom>
          <a:solidFill>
            <a:srgbClr val="D2DDF9"/>
          </a:solidFill>
          <a:ln/>
        </p:spPr>
        <p:txBody>
          <a:bodyPr/>
          <a:lstStyle/>
          <a:p>
            <a:endParaRPr lang="en-US"/>
          </a:p>
        </p:txBody>
      </p:sp>
      <p:sp>
        <p:nvSpPr>
          <p:cNvPr id="7" name="Text 4"/>
          <p:cNvSpPr/>
          <p:nvPr/>
        </p:nvSpPr>
        <p:spPr>
          <a:xfrm>
            <a:off x="6293882" y="3179088"/>
            <a:ext cx="2661404" cy="250031"/>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One Backlog Across Teams</a:t>
            </a:r>
            <a:endParaRPr lang="en-US" sz="1550" dirty="0"/>
          </a:p>
        </p:txBody>
      </p:sp>
      <p:sp>
        <p:nvSpPr>
          <p:cNvPr id="8" name="Text 5"/>
          <p:cNvSpPr/>
          <p:nvPr/>
        </p:nvSpPr>
        <p:spPr>
          <a:xfrm>
            <a:off x="6293882" y="3525083"/>
            <a:ext cx="7529036" cy="255984"/>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Unify onshore and offshore teams around shared priorities, eliminating silos and duplicate work</a:t>
            </a:r>
            <a:endParaRPr lang="en-US" sz="1250" dirty="0"/>
          </a:p>
        </p:txBody>
      </p:sp>
      <p:sp>
        <p:nvSpPr>
          <p:cNvPr id="9" name="Shape 6"/>
          <p:cNvSpPr/>
          <p:nvPr/>
        </p:nvSpPr>
        <p:spPr>
          <a:xfrm>
            <a:off x="6133981" y="3940969"/>
            <a:ext cx="7848838" cy="921782"/>
          </a:xfrm>
          <a:prstGeom prst="rect">
            <a:avLst/>
          </a:prstGeom>
          <a:solidFill>
            <a:srgbClr val="D2DDF9"/>
          </a:solidFill>
          <a:ln/>
        </p:spPr>
        <p:txBody>
          <a:bodyPr/>
          <a:lstStyle/>
          <a:p>
            <a:endParaRPr lang="en-US"/>
          </a:p>
        </p:txBody>
      </p:sp>
      <p:sp>
        <p:nvSpPr>
          <p:cNvPr id="10" name="Shape 7"/>
          <p:cNvSpPr/>
          <p:nvPr/>
        </p:nvSpPr>
        <p:spPr>
          <a:xfrm>
            <a:off x="6133981" y="3940969"/>
            <a:ext cx="7848838" cy="22860"/>
          </a:xfrm>
          <a:prstGeom prst="roundRect">
            <a:avLst>
              <a:gd name="adj" fmla="val 293973"/>
            </a:avLst>
          </a:prstGeom>
          <a:solidFill>
            <a:srgbClr val="B8C3DF"/>
          </a:solidFill>
          <a:ln/>
        </p:spPr>
        <p:txBody>
          <a:bodyPr/>
          <a:lstStyle/>
          <a:p>
            <a:endParaRPr lang="en-US"/>
          </a:p>
        </p:txBody>
      </p:sp>
      <p:sp>
        <p:nvSpPr>
          <p:cNvPr id="11" name="Text 8"/>
          <p:cNvSpPr/>
          <p:nvPr/>
        </p:nvSpPr>
        <p:spPr>
          <a:xfrm>
            <a:off x="6293882" y="4100870"/>
            <a:ext cx="2529721" cy="250031"/>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Shared Goals and Metrics</a:t>
            </a:r>
            <a:endParaRPr lang="en-US" sz="1550" dirty="0"/>
          </a:p>
        </p:txBody>
      </p:sp>
      <p:sp>
        <p:nvSpPr>
          <p:cNvPr id="12" name="Text 9"/>
          <p:cNvSpPr/>
          <p:nvPr/>
        </p:nvSpPr>
        <p:spPr>
          <a:xfrm>
            <a:off x="6293882" y="4446865"/>
            <a:ext cx="7529036" cy="255984"/>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Align incentives across all contributors to focus on outcomes, not individual task completion</a:t>
            </a:r>
            <a:endParaRPr lang="en-US" sz="1250" dirty="0"/>
          </a:p>
        </p:txBody>
      </p:sp>
      <p:sp>
        <p:nvSpPr>
          <p:cNvPr id="13" name="Shape 10"/>
          <p:cNvSpPr/>
          <p:nvPr/>
        </p:nvSpPr>
        <p:spPr>
          <a:xfrm>
            <a:off x="6133981" y="4862751"/>
            <a:ext cx="7848838" cy="921782"/>
          </a:xfrm>
          <a:prstGeom prst="rect">
            <a:avLst/>
          </a:prstGeom>
          <a:solidFill>
            <a:srgbClr val="D2DDF9"/>
          </a:solidFill>
          <a:ln/>
        </p:spPr>
        <p:txBody>
          <a:bodyPr/>
          <a:lstStyle/>
          <a:p>
            <a:endParaRPr lang="en-US"/>
          </a:p>
        </p:txBody>
      </p:sp>
      <p:sp>
        <p:nvSpPr>
          <p:cNvPr id="14" name="Shape 11"/>
          <p:cNvSpPr/>
          <p:nvPr/>
        </p:nvSpPr>
        <p:spPr>
          <a:xfrm>
            <a:off x="6133981" y="4862751"/>
            <a:ext cx="7848838" cy="22860"/>
          </a:xfrm>
          <a:prstGeom prst="roundRect">
            <a:avLst>
              <a:gd name="adj" fmla="val 293973"/>
            </a:avLst>
          </a:prstGeom>
          <a:solidFill>
            <a:srgbClr val="B8C3DF"/>
          </a:solidFill>
          <a:ln/>
        </p:spPr>
        <p:txBody>
          <a:bodyPr/>
          <a:lstStyle/>
          <a:p>
            <a:endParaRPr lang="en-US"/>
          </a:p>
        </p:txBody>
      </p:sp>
      <p:sp>
        <p:nvSpPr>
          <p:cNvPr id="15" name="Text 12"/>
          <p:cNvSpPr/>
          <p:nvPr/>
        </p:nvSpPr>
        <p:spPr>
          <a:xfrm>
            <a:off x="6293882" y="5022652"/>
            <a:ext cx="2113121" cy="250031"/>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Centralized Expertise</a:t>
            </a:r>
            <a:endParaRPr lang="en-US" sz="1550" dirty="0"/>
          </a:p>
        </p:txBody>
      </p:sp>
      <p:sp>
        <p:nvSpPr>
          <p:cNvPr id="16" name="Text 13"/>
          <p:cNvSpPr/>
          <p:nvPr/>
        </p:nvSpPr>
        <p:spPr>
          <a:xfrm>
            <a:off x="6293882" y="5368647"/>
            <a:ext cx="7529036" cy="255984"/>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Position specialized knowledge where it accelerates learning and prevents repeated mistakes</a:t>
            </a:r>
            <a:endParaRPr lang="en-US" sz="1250" dirty="0"/>
          </a:p>
        </p:txBody>
      </p:sp>
      <p:sp>
        <p:nvSpPr>
          <p:cNvPr id="17" name="Shape 14"/>
          <p:cNvSpPr/>
          <p:nvPr/>
        </p:nvSpPr>
        <p:spPr>
          <a:xfrm>
            <a:off x="6133981" y="5784532"/>
            <a:ext cx="7848838" cy="921782"/>
          </a:xfrm>
          <a:prstGeom prst="rect">
            <a:avLst/>
          </a:prstGeom>
          <a:solidFill>
            <a:srgbClr val="D2DDF9"/>
          </a:solidFill>
          <a:ln/>
        </p:spPr>
        <p:txBody>
          <a:bodyPr/>
          <a:lstStyle/>
          <a:p>
            <a:endParaRPr lang="en-US"/>
          </a:p>
        </p:txBody>
      </p:sp>
      <p:sp>
        <p:nvSpPr>
          <p:cNvPr id="18" name="Shape 15"/>
          <p:cNvSpPr/>
          <p:nvPr/>
        </p:nvSpPr>
        <p:spPr>
          <a:xfrm>
            <a:off x="6133981" y="5784532"/>
            <a:ext cx="7848838" cy="22860"/>
          </a:xfrm>
          <a:prstGeom prst="roundRect">
            <a:avLst>
              <a:gd name="adj" fmla="val 293973"/>
            </a:avLst>
          </a:prstGeom>
          <a:solidFill>
            <a:srgbClr val="B8C3DF"/>
          </a:solidFill>
          <a:ln/>
        </p:spPr>
        <p:txBody>
          <a:bodyPr/>
          <a:lstStyle/>
          <a:p>
            <a:endParaRPr lang="en-US"/>
          </a:p>
        </p:txBody>
      </p:sp>
      <p:sp>
        <p:nvSpPr>
          <p:cNvPr id="19" name="Text 16"/>
          <p:cNvSpPr/>
          <p:nvPr/>
        </p:nvSpPr>
        <p:spPr>
          <a:xfrm>
            <a:off x="6293882" y="5944433"/>
            <a:ext cx="2936319" cy="250031"/>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Clear Architectural Guardrails</a:t>
            </a:r>
            <a:endParaRPr lang="en-US" sz="1550" dirty="0"/>
          </a:p>
        </p:txBody>
      </p:sp>
      <p:sp>
        <p:nvSpPr>
          <p:cNvPr id="20" name="Text 17"/>
          <p:cNvSpPr/>
          <p:nvPr/>
        </p:nvSpPr>
        <p:spPr>
          <a:xfrm>
            <a:off x="6293882" y="6290429"/>
            <a:ext cx="7529036" cy="255984"/>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Provide guidance through principles and patterns, not heavy governance processes</a:t>
            </a:r>
            <a:endParaRPr lang="en-US" sz="1250" dirty="0"/>
          </a:p>
        </p:txBody>
      </p:sp>
      <p:sp>
        <p:nvSpPr>
          <p:cNvPr id="21" name="Text 18"/>
          <p:cNvSpPr/>
          <p:nvPr/>
        </p:nvSpPr>
        <p:spPr>
          <a:xfrm>
            <a:off x="6126361" y="6893838"/>
            <a:ext cx="7864078" cy="511969"/>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Leadership's role is to remove friction, clarify priorities, and enable teams to deliver outcomes—not manage task lists or micromanage technical decisions.</a:t>
            </a:r>
            <a:endParaRPr lang="en-US" sz="12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724019"/>
            <a:ext cx="1134463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Executive Lens: Why This Approach Works</a:t>
            </a:r>
            <a:endParaRPr lang="en-US" sz="3900" dirty="0"/>
          </a:p>
        </p:txBody>
      </p:sp>
      <p:sp>
        <p:nvSpPr>
          <p:cNvPr id="3" name="Shape 1"/>
          <p:cNvSpPr/>
          <p:nvPr/>
        </p:nvSpPr>
        <p:spPr>
          <a:xfrm>
            <a:off x="1091446" y="2237065"/>
            <a:ext cx="6124456" cy="198358"/>
          </a:xfrm>
          <a:prstGeom prst="roundRect">
            <a:avLst>
              <a:gd name="adj" fmla="val 42025"/>
            </a:avLst>
          </a:prstGeom>
          <a:solidFill>
            <a:srgbClr val="D2DDF9"/>
          </a:solidFill>
          <a:ln w="7620">
            <a:solidFill>
              <a:srgbClr val="B8C3DF"/>
            </a:solidFill>
            <a:prstDash val="solid"/>
          </a:ln>
        </p:spPr>
        <p:txBody>
          <a:bodyPr/>
          <a:lstStyle/>
          <a:p>
            <a:endParaRPr lang="en-US"/>
          </a:p>
        </p:txBody>
      </p:sp>
      <p:sp>
        <p:nvSpPr>
          <p:cNvPr id="4" name="Shape 2"/>
          <p:cNvSpPr/>
          <p:nvPr/>
        </p:nvSpPr>
        <p:spPr>
          <a:xfrm>
            <a:off x="793790" y="2038588"/>
            <a:ext cx="595313" cy="595313"/>
          </a:xfrm>
          <a:prstGeom prst="roundRect">
            <a:avLst>
              <a:gd name="adj" fmla="val 76800"/>
            </a:avLst>
          </a:prstGeom>
          <a:solidFill>
            <a:srgbClr val="D2DDF9"/>
          </a:solidFill>
          <a:ln w="7620">
            <a:solidFill>
              <a:srgbClr val="B8C3DF"/>
            </a:solidFill>
            <a:prstDash val="solid"/>
          </a:ln>
        </p:spPr>
        <p:txBody>
          <a:bodyPr/>
          <a:lstStyle/>
          <a:p>
            <a:endParaRPr lang="en-US"/>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618" y="2187416"/>
            <a:ext cx="297656" cy="297656"/>
          </a:xfrm>
          <a:prstGeom prst="rect">
            <a:avLst/>
          </a:prstGeom>
        </p:spPr>
      </p:pic>
      <p:sp>
        <p:nvSpPr>
          <p:cNvPr id="6" name="Text 3"/>
          <p:cNvSpPr/>
          <p:nvPr/>
        </p:nvSpPr>
        <p:spPr>
          <a:xfrm>
            <a:off x="992148" y="2832259"/>
            <a:ext cx="510504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Aligns Technology with Business Strategy</a:t>
            </a:r>
            <a:endParaRPr lang="en-US" sz="1950" dirty="0"/>
          </a:p>
        </p:txBody>
      </p:sp>
      <p:sp>
        <p:nvSpPr>
          <p:cNvPr id="7" name="Text 4"/>
          <p:cNvSpPr/>
          <p:nvPr/>
        </p:nvSpPr>
        <p:spPr>
          <a:xfrm>
            <a:off x="992148" y="3261479"/>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Every investment traces directly back to strategic business objectives, ensuring IT spending supports corporate goals</a:t>
            </a:r>
            <a:endParaRPr lang="en-US" sz="1550" dirty="0"/>
          </a:p>
        </p:txBody>
      </p:sp>
      <p:sp>
        <p:nvSpPr>
          <p:cNvPr id="8" name="Shape 5"/>
          <p:cNvSpPr/>
          <p:nvPr/>
        </p:nvSpPr>
        <p:spPr>
          <a:xfrm>
            <a:off x="7712035" y="1939409"/>
            <a:ext cx="6124456" cy="198358"/>
          </a:xfrm>
          <a:prstGeom prst="roundRect">
            <a:avLst>
              <a:gd name="adj" fmla="val 42025"/>
            </a:avLst>
          </a:prstGeom>
          <a:solidFill>
            <a:srgbClr val="D2DDF9"/>
          </a:solidFill>
          <a:ln w="7620">
            <a:solidFill>
              <a:srgbClr val="B8C3DF"/>
            </a:solidFill>
            <a:prstDash val="solid"/>
          </a:ln>
        </p:spPr>
        <p:txBody>
          <a:bodyPr/>
          <a:lstStyle/>
          <a:p>
            <a:endParaRPr lang="en-US"/>
          </a:p>
        </p:txBody>
      </p:sp>
      <p:sp>
        <p:nvSpPr>
          <p:cNvPr id="9" name="Shape 6"/>
          <p:cNvSpPr/>
          <p:nvPr/>
        </p:nvSpPr>
        <p:spPr>
          <a:xfrm>
            <a:off x="7414379" y="1740932"/>
            <a:ext cx="595313" cy="595313"/>
          </a:xfrm>
          <a:prstGeom prst="roundRect">
            <a:avLst>
              <a:gd name="adj" fmla="val 76800"/>
            </a:avLst>
          </a:prstGeom>
          <a:solidFill>
            <a:srgbClr val="D2DDF9"/>
          </a:solidFill>
          <a:ln w="7620">
            <a:solidFill>
              <a:srgbClr val="B8C3DF"/>
            </a:solidFill>
            <a:prstDash val="solid"/>
          </a:ln>
        </p:spPr>
        <p:txBody>
          <a:bodyPr/>
          <a:lstStyle/>
          <a:p>
            <a:endParaRPr lang="en-US"/>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3207" y="1889760"/>
            <a:ext cx="297656" cy="297656"/>
          </a:xfrm>
          <a:prstGeom prst="rect">
            <a:avLst/>
          </a:prstGeom>
        </p:spPr>
      </p:pic>
      <p:sp>
        <p:nvSpPr>
          <p:cNvPr id="11" name="Text 7"/>
          <p:cNvSpPr/>
          <p:nvPr/>
        </p:nvSpPr>
        <p:spPr>
          <a:xfrm>
            <a:off x="7612737" y="2534603"/>
            <a:ext cx="512480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Provides Transparency into Value Delivery</a:t>
            </a:r>
            <a:endParaRPr lang="en-US" sz="1950" dirty="0"/>
          </a:p>
        </p:txBody>
      </p:sp>
      <p:sp>
        <p:nvSpPr>
          <p:cNvPr id="12" name="Text 8"/>
          <p:cNvSpPr/>
          <p:nvPr/>
        </p:nvSpPr>
        <p:spPr>
          <a:xfrm>
            <a:off x="7612737" y="2963823"/>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Clear metrics and outcomes make it easy to demonstrate ROI and justify continued investment</a:t>
            </a:r>
            <a:endParaRPr lang="en-US" sz="1550" dirty="0"/>
          </a:p>
        </p:txBody>
      </p:sp>
      <p:sp>
        <p:nvSpPr>
          <p:cNvPr id="13" name="Shape 9"/>
          <p:cNvSpPr/>
          <p:nvPr/>
        </p:nvSpPr>
        <p:spPr>
          <a:xfrm>
            <a:off x="1091446" y="4789408"/>
            <a:ext cx="6124456" cy="198358"/>
          </a:xfrm>
          <a:prstGeom prst="roundRect">
            <a:avLst>
              <a:gd name="adj" fmla="val 42025"/>
            </a:avLst>
          </a:prstGeom>
          <a:solidFill>
            <a:srgbClr val="D2DDF9"/>
          </a:solidFill>
          <a:ln w="7620">
            <a:solidFill>
              <a:srgbClr val="B8C3DF"/>
            </a:solidFill>
            <a:prstDash val="solid"/>
          </a:ln>
        </p:spPr>
        <p:txBody>
          <a:bodyPr/>
          <a:lstStyle/>
          <a:p>
            <a:endParaRPr lang="en-US"/>
          </a:p>
        </p:txBody>
      </p:sp>
      <p:sp>
        <p:nvSpPr>
          <p:cNvPr id="14" name="Shape 10"/>
          <p:cNvSpPr/>
          <p:nvPr/>
        </p:nvSpPr>
        <p:spPr>
          <a:xfrm>
            <a:off x="793790" y="4590931"/>
            <a:ext cx="595313" cy="595313"/>
          </a:xfrm>
          <a:prstGeom prst="roundRect">
            <a:avLst>
              <a:gd name="adj" fmla="val 76800"/>
            </a:avLst>
          </a:prstGeom>
          <a:solidFill>
            <a:srgbClr val="D2DDF9"/>
          </a:solidFill>
          <a:ln w="7620">
            <a:solidFill>
              <a:srgbClr val="B8C3DF"/>
            </a:solidFill>
            <a:prstDash val="solid"/>
          </a:ln>
        </p:spPr>
        <p:txBody>
          <a:bodyPr/>
          <a:lstStyle/>
          <a:p>
            <a:endParaRPr lang="en-US"/>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2618" y="4739759"/>
            <a:ext cx="297656" cy="297656"/>
          </a:xfrm>
          <a:prstGeom prst="rect">
            <a:avLst/>
          </a:prstGeom>
        </p:spPr>
      </p:pic>
      <p:sp>
        <p:nvSpPr>
          <p:cNvPr id="16" name="Text 11"/>
          <p:cNvSpPr/>
          <p:nvPr/>
        </p:nvSpPr>
        <p:spPr>
          <a:xfrm>
            <a:off x="992148" y="5384602"/>
            <a:ext cx="406741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Enables Faster Course Correction</a:t>
            </a:r>
            <a:endParaRPr lang="en-US" sz="1950" dirty="0"/>
          </a:p>
        </p:txBody>
      </p:sp>
      <p:sp>
        <p:nvSpPr>
          <p:cNvPr id="17" name="Text 12"/>
          <p:cNvSpPr/>
          <p:nvPr/>
        </p:nvSpPr>
        <p:spPr>
          <a:xfrm>
            <a:off x="992148" y="5813822"/>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Outcome focus allows quick pivots when business conditions change or priorities shift</a:t>
            </a:r>
            <a:endParaRPr lang="en-US" sz="1550" dirty="0"/>
          </a:p>
        </p:txBody>
      </p:sp>
      <p:sp>
        <p:nvSpPr>
          <p:cNvPr id="18" name="Shape 13"/>
          <p:cNvSpPr/>
          <p:nvPr/>
        </p:nvSpPr>
        <p:spPr>
          <a:xfrm>
            <a:off x="7712035" y="4491752"/>
            <a:ext cx="6124456" cy="198358"/>
          </a:xfrm>
          <a:prstGeom prst="roundRect">
            <a:avLst>
              <a:gd name="adj" fmla="val 42025"/>
            </a:avLst>
          </a:prstGeom>
          <a:solidFill>
            <a:srgbClr val="D2DDF9"/>
          </a:solidFill>
          <a:ln w="7620">
            <a:solidFill>
              <a:srgbClr val="B8C3DF"/>
            </a:solidFill>
            <a:prstDash val="solid"/>
          </a:ln>
        </p:spPr>
        <p:txBody>
          <a:bodyPr/>
          <a:lstStyle/>
          <a:p>
            <a:endParaRPr lang="en-US"/>
          </a:p>
        </p:txBody>
      </p:sp>
      <p:sp>
        <p:nvSpPr>
          <p:cNvPr id="19" name="Shape 14"/>
          <p:cNvSpPr/>
          <p:nvPr/>
        </p:nvSpPr>
        <p:spPr>
          <a:xfrm>
            <a:off x="7414379" y="4293275"/>
            <a:ext cx="595313" cy="595313"/>
          </a:xfrm>
          <a:prstGeom prst="roundRect">
            <a:avLst>
              <a:gd name="adj" fmla="val 76800"/>
            </a:avLst>
          </a:prstGeom>
          <a:solidFill>
            <a:srgbClr val="D2DDF9"/>
          </a:solidFill>
          <a:ln w="7620">
            <a:solidFill>
              <a:srgbClr val="B8C3DF"/>
            </a:solidFill>
            <a:prstDash val="solid"/>
          </a:ln>
        </p:spPr>
        <p:txBody>
          <a:bodyPr/>
          <a:lstStyle/>
          <a:p>
            <a:endParaRPr lang="en-US"/>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63207" y="4442103"/>
            <a:ext cx="297656" cy="297656"/>
          </a:xfrm>
          <a:prstGeom prst="rect">
            <a:avLst/>
          </a:prstGeom>
        </p:spPr>
      </p:pic>
      <p:sp>
        <p:nvSpPr>
          <p:cNvPr id="21" name="Text 15"/>
          <p:cNvSpPr/>
          <p:nvPr/>
        </p:nvSpPr>
        <p:spPr>
          <a:xfrm>
            <a:off x="7612737" y="5086945"/>
            <a:ext cx="440840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Builds Credibility with Stakeholders</a:t>
            </a:r>
            <a:endParaRPr lang="en-US" sz="1950" dirty="0"/>
          </a:p>
        </p:txBody>
      </p:sp>
      <p:sp>
        <p:nvSpPr>
          <p:cNvPr id="22" name="Text 16"/>
          <p:cNvSpPr/>
          <p:nvPr/>
        </p:nvSpPr>
        <p:spPr>
          <a:xfrm>
            <a:off x="7612737" y="5516166"/>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Consistent delivery of measurable results strengthens trust between IT and business leaders</a:t>
            </a:r>
            <a:endParaRPr lang="en-US" sz="1550" dirty="0"/>
          </a:p>
        </p:txBody>
      </p:sp>
      <p:sp>
        <p:nvSpPr>
          <p:cNvPr id="23" name="Text 17"/>
          <p:cNvSpPr/>
          <p:nvPr/>
        </p:nvSpPr>
        <p:spPr>
          <a:xfrm>
            <a:off x="793790" y="687050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roadmaps transform ServiceNow from a cost center into a </a:t>
            </a:r>
            <a:r>
              <a:rPr lang="en-US" sz="1550" b="1" dirty="0">
                <a:solidFill>
                  <a:srgbClr val="1B54DA"/>
                </a:solidFill>
                <a:latin typeface="Nobile" pitchFamily="34" charset="0"/>
                <a:ea typeface="Nobile" pitchFamily="34" charset="-122"/>
                <a:cs typeface="Nobile" pitchFamily="34" charset="-120"/>
              </a:rPr>
              <a:t>strategic capability</a:t>
            </a:r>
            <a:r>
              <a:rPr lang="en-US" sz="1550" dirty="0">
                <a:solidFill>
                  <a:srgbClr val="404155"/>
                </a:solidFill>
                <a:latin typeface="Nobile" pitchFamily="34" charset="0"/>
                <a:ea typeface="Nobile" pitchFamily="34" charset="-122"/>
                <a:cs typeface="Nobile" pitchFamily="34" charset="-120"/>
              </a:rPr>
              <a:t> that drives competitive advantage and enables business differentiation.</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611749"/>
            <a:ext cx="1069717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 ServiceNow Roadmap is a Living Strategy</a:t>
            </a:r>
            <a:endParaRPr lang="en-US" sz="3900" dirty="0"/>
          </a:p>
        </p:txBody>
      </p:sp>
      <p:sp>
        <p:nvSpPr>
          <p:cNvPr id="3" name="Text 1"/>
          <p:cNvSpPr/>
          <p:nvPr/>
        </p:nvSpPr>
        <p:spPr>
          <a:xfrm>
            <a:off x="1091446" y="2752725"/>
            <a:ext cx="7334369" cy="744141"/>
          </a:xfrm>
          <a:prstGeom prst="rect">
            <a:avLst/>
          </a:prstGeom>
          <a:noFill/>
          <a:ln/>
        </p:spPr>
        <p:txBody>
          <a:bodyPr wrap="squar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A ServiceNow roadmap is not a document—it's a living strategy.</a:t>
            </a:r>
            <a:endParaRPr lang="en-US" sz="2300" dirty="0"/>
          </a:p>
        </p:txBody>
      </p:sp>
      <p:sp>
        <p:nvSpPr>
          <p:cNvPr id="4" name="Shape 2"/>
          <p:cNvSpPr/>
          <p:nvPr/>
        </p:nvSpPr>
        <p:spPr>
          <a:xfrm>
            <a:off x="793790" y="2752725"/>
            <a:ext cx="22860" cy="744141"/>
          </a:xfrm>
          <a:prstGeom prst="rect">
            <a:avLst/>
          </a:prstGeom>
          <a:solidFill>
            <a:srgbClr val="1B54DA"/>
          </a:solidFill>
          <a:ln/>
        </p:spPr>
        <p:txBody>
          <a:bodyPr/>
          <a:lstStyle/>
          <a:p>
            <a:endParaRPr lang="en-US"/>
          </a:p>
        </p:txBody>
      </p:sp>
      <p:sp>
        <p:nvSpPr>
          <p:cNvPr id="5" name="Text 3"/>
          <p:cNvSpPr/>
          <p:nvPr/>
        </p:nvSpPr>
        <p:spPr>
          <a:xfrm>
            <a:off x="793790" y="3720108"/>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designed around outcomes, it becomes a powerful tool for aligning teams, prioritizing work, and delivering measurable impact across the enterprise. It evolves with your business, adapts to market changes, and maintains focus on what truly matters.</a:t>
            </a:r>
            <a:endParaRPr lang="en-US" sz="1550" dirty="0"/>
          </a:p>
        </p:txBody>
      </p:sp>
      <p:sp>
        <p:nvSpPr>
          <p:cNvPr id="6" name="Text 4"/>
          <p:cNvSpPr/>
          <p:nvPr/>
        </p:nvSpPr>
        <p:spPr>
          <a:xfrm>
            <a:off x="793790" y="5168860"/>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roadmap serves as the North Star for your ServiceNow investment—a dynamic instrument that guides decisions, communicates priorities, and tracks progress toward business transformation.</a:t>
            </a:r>
            <a:endParaRPr lang="en-US" sz="1550" dirty="0"/>
          </a:p>
        </p:txBody>
      </p:sp>
      <p:pic>
        <p:nvPicPr>
          <p:cNvPr id="7" name="Image 0" descr="preencoded.png"/>
          <p:cNvPicPr>
            <a:picLocks noChangeAspect="1"/>
          </p:cNvPicPr>
          <p:nvPr/>
        </p:nvPicPr>
        <p:blipFill>
          <a:blip r:embed="rId3"/>
          <a:stretch>
            <a:fillRect/>
          </a:stretch>
        </p:blipFill>
        <p:spPr>
          <a:xfrm>
            <a:off x="8917543" y="2752725"/>
            <a:ext cx="3641765" cy="36417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15671" y="521256"/>
            <a:ext cx="5879783" cy="592336"/>
          </a:xfrm>
          <a:prstGeom prst="rect">
            <a:avLst/>
          </a:prstGeom>
          <a:noFill/>
          <a:ln/>
        </p:spPr>
        <p:txBody>
          <a:bodyPr wrap="none" lIns="0" tIns="0" rIns="0" bIns="0" rtlCol="0" anchor="t"/>
          <a:lstStyle/>
          <a:p>
            <a:pPr marL="0" indent="0" algn="l">
              <a:lnSpc>
                <a:spcPts val="4650"/>
              </a:lnSpc>
              <a:buNone/>
            </a:pPr>
            <a:r>
              <a:rPr lang="en-US" sz="3700" dirty="0">
                <a:solidFill>
                  <a:srgbClr val="1B1B27"/>
                </a:solidFill>
                <a:latin typeface="Alexandria" pitchFamily="34" charset="0"/>
                <a:ea typeface="Alexandria" pitchFamily="34" charset="-122"/>
                <a:cs typeface="Alexandria" pitchFamily="34" charset="-120"/>
              </a:rPr>
              <a:t>The Goal Isn't to Do More</a:t>
            </a:r>
            <a:endParaRPr lang="en-US" sz="3700" dirty="0"/>
          </a:p>
        </p:txBody>
      </p:sp>
      <p:sp>
        <p:nvSpPr>
          <p:cNvPr id="4" name="Text 1"/>
          <p:cNvSpPr/>
          <p:nvPr/>
        </p:nvSpPr>
        <p:spPr>
          <a:xfrm>
            <a:off x="4415671" y="1397794"/>
            <a:ext cx="9456658" cy="2368868"/>
          </a:xfrm>
          <a:prstGeom prst="rect">
            <a:avLst/>
          </a:prstGeom>
          <a:noFill/>
          <a:ln/>
        </p:spPr>
        <p:txBody>
          <a:bodyPr wrap="square" lIns="0" tIns="0" rIns="0" bIns="0" rtlCol="0" anchor="t"/>
          <a:lstStyle/>
          <a:p>
            <a:pPr marL="0" indent="0" algn="l">
              <a:lnSpc>
                <a:spcPts val="9300"/>
              </a:lnSpc>
              <a:buNone/>
            </a:pPr>
            <a:r>
              <a:rPr lang="en-US" sz="7450" dirty="0">
                <a:solidFill>
                  <a:srgbClr val="1B1B27"/>
                </a:solidFill>
                <a:latin typeface="Alexandria" pitchFamily="34" charset="0"/>
                <a:ea typeface="Alexandria" pitchFamily="34" charset="-122"/>
                <a:cs typeface="Alexandria" pitchFamily="34" charset="-120"/>
              </a:rPr>
              <a:t>It's to Deliver What Matters Most</a:t>
            </a:r>
            <a:endParaRPr lang="en-US" sz="7450" dirty="0"/>
          </a:p>
        </p:txBody>
      </p:sp>
      <p:sp>
        <p:nvSpPr>
          <p:cNvPr id="5" name="Text 2"/>
          <p:cNvSpPr/>
          <p:nvPr/>
        </p:nvSpPr>
        <p:spPr>
          <a:xfrm>
            <a:off x="4415671" y="4050863"/>
            <a:ext cx="9456658" cy="1213009"/>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The most successful ServiceNow programs aren't the ones with the longest feature lists or the fastest deployment schedules. They're the ones that consistently deliver measurable business outcomes that executives care about—improved customer experience, reduced operational costs, increased reliability, and sustainable growth.</a:t>
            </a:r>
            <a:endParaRPr lang="en-US" sz="1450" dirty="0"/>
          </a:p>
        </p:txBody>
      </p:sp>
      <p:sp>
        <p:nvSpPr>
          <p:cNvPr id="6" name="Text 3"/>
          <p:cNvSpPr/>
          <p:nvPr/>
        </p:nvSpPr>
        <p:spPr>
          <a:xfrm>
            <a:off x="4415671" y="5476994"/>
            <a:ext cx="9456658" cy="909757"/>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By starting with business intent, mapping capabilities to outcomes, treating the roadmap as a product, and measuring what matters, you transform ServiceNow from a platform implementation into a strategic business enabler.</a:t>
            </a:r>
            <a:endParaRPr lang="en-US" sz="1450" dirty="0"/>
          </a:p>
        </p:txBody>
      </p:sp>
      <p:sp>
        <p:nvSpPr>
          <p:cNvPr id="7" name="Shape 4"/>
          <p:cNvSpPr/>
          <p:nvPr/>
        </p:nvSpPr>
        <p:spPr>
          <a:xfrm>
            <a:off x="4415671" y="6599873"/>
            <a:ext cx="9456658" cy="1108353"/>
          </a:xfrm>
          <a:prstGeom prst="roundRect">
            <a:avLst>
              <a:gd name="adj" fmla="val 7182"/>
            </a:avLst>
          </a:prstGeom>
          <a:solidFill>
            <a:srgbClr val="BBCDF7"/>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4605099" y="6868835"/>
            <a:ext cx="236815" cy="189428"/>
          </a:xfrm>
          <a:prstGeom prst="rect">
            <a:avLst/>
          </a:prstGeom>
        </p:spPr>
      </p:pic>
      <p:sp>
        <p:nvSpPr>
          <p:cNvPr id="9" name="Text 5"/>
          <p:cNvSpPr/>
          <p:nvPr/>
        </p:nvSpPr>
        <p:spPr>
          <a:xfrm>
            <a:off x="5031343" y="6836569"/>
            <a:ext cx="8651558" cy="606504"/>
          </a:xfrm>
          <a:prstGeom prst="rect">
            <a:avLst/>
          </a:prstGeom>
          <a:noFill/>
          <a:ln/>
        </p:spPr>
        <p:txBody>
          <a:bodyPr wrap="square" lIns="0" tIns="0" rIns="0" bIns="0" rtlCol="0" anchor="t"/>
          <a:lstStyle/>
          <a:p>
            <a:pPr marL="0" indent="0" algn="l">
              <a:lnSpc>
                <a:spcPts val="2350"/>
              </a:lnSpc>
              <a:buNone/>
            </a:pPr>
            <a:r>
              <a:rPr lang="en-US" sz="1450" b="1" dirty="0">
                <a:solidFill>
                  <a:srgbClr val="000000"/>
                </a:solidFill>
                <a:latin typeface="Nobile" pitchFamily="34" charset="0"/>
                <a:ea typeface="Nobile" pitchFamily="34" charset="-122"/>
                <a:cs typeface="Nobile" pitchFamily="34" charset="-120"/>
              </a:rPr>
              <a:t>Ready to transform your ServiceNow roadmap?</a:t>
            </a:r>
            <a:r>
              <a:rPr lang="en-US" sz="1450" dirty="0">
                <a:solidFill>
                  <a:srgbClr val="000000"/>
                </a:solidFill>
                <a:latin typeface="Nobile" pitchFamily="34" charset="0"/>
                <a:ea typeface="Nobile" pitchFamily="34" charset="-122"/>
                <a:cs typeface="Nobile" pitchFamily="34" charset="-120"/>
              </a:rPr>
              <a:t> Begin by identifying your top three business outcomes and working backward to the capabilities required to achieve them.</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008703"/>
            <a:ext cx="585894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Strategic Challenge</a:t>
            </a:r>
            <a:endParaRPr lang="en-US" sz="3900" dirty="0"/>
          </a:p>
        </p:txBody>
      </p:sp>
      <p:sp>
        <p:nvSpPr>
          <p:cNvPr id="3" name="Text 1"/>
          <p:cNvSpPr/>
          <p:nvPr/>
        </p:nvSpPr>
        <p:spPr>
          <a:xfrm>
            <a:off x="793790" y="3105031"/>
            <a:ext cx="952571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One of the most common failure modes in ServiceNow programs isn't technical—it's strategic. Organizations invest heavily in the platform, deliver dozens of workflows, and still struggle to answer a simple executive question:</a:t>
            </a:r>
            <a:endParaRPr lang="en-US" sz="1550" dirty="0"/>
          </a:p>
        </p:txBody>
      </p:sp>
      <p:sp>
        <p:nvSpPr>
          <p:cNvPr id="4" name="Text 2"/>
          <p:cNvSpPr/>
          <p:nvPr/>
        </p:nvSpPr>
        <p:spPr>
          <a:xfrm>
            <a:off x="1091446" y="4280892"/>
            <a:ext cx="9228058"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"What business outcomes did we actually improve?"</a:t>
            </a:r>
            <a:endParaRPr lang="en-US" sz="1550" dirty="0"/>
          </a:p>
        </p:txBody>
      </p:sp>
      <p:sp>
        <p:nvSpPr>
          <p:cNvPr id="5" name="Shape 3"/>
          <p:cNvSpPr/>
          <p:nvPr/>
        </p:nvSpPr>
        <p:spPr>
          <a:xfrm>
            <a:off x="793790" y="4280892"/>
            <a:ext cx="22860" cy="317540"/>
          </a:xfrm>
          <a:prstGeom prst="rect">
            <a:avLst/>
          </a:prstGeom>
          <a:solidFill>
            <a:srgbClr val="1B54DA"/>
          </a:solidFill>
          <a:ln/>
        </p:spPr>
        <p:txBody>
          <a:bodyPr/>
          <a:lstStyle/>
          <a:p>
            <a:endParaRPr lang="en-US"/>
          </a:p>
        </p:txBody>
      </p:sp>
      <p:sp>
        <p:nvSpPr>
          <p:cNvPr id="6" name="Text 4"/>
          <p:cNvSpPr/>
          <p:nvPr/>
        </p:nvSpPr>
        <p:spPr>
          <a:xfrm>
            <a:off x="793790" y="4821674"/>
            <a:ext cx="952571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difference between a busy roadmap and an effective one is not velocity—it's </a:t>
            </a:r>
            <a:r>
              <a:rPr lang="en-US" sz="1550" b="1" dirty="0">
                <a:solidFill>
                  <a:srgbClr val="404155"/>
                </a:solidFill>
                <a:latin typeface="Nobile" pitchFamily="34" charset="0"/>
                <a:ea typeface="Nobile" pitchFamily="34" charset="-122"/>
                <a:cs typeface="Nobile" pitchFamily="34" charset="-120"/>
              </a:rPr>
              <a:t>intentional outcome design</a:t>
            </a:r>
            <a:r>
              <a:rPr lang="en-US" sz="1550" dirty="0">
                <a:solidFill>
                  <a:srgbClr val="404155"/>
                </a:solidFill>
                <a:latin typeface="Nobile" pitchFamily="34" charset="0"/>
                <a:ea typeface="Nobile" pitchFamily="34" charset="-122"/>
                <a:cs typeface="Nobile" pitchFamily="34" charset="-120"/>
              </a:rPr>
              <a:t>. Too many organizations confuse platform activity with business impact, leading to investments that fail to demonstrate clear ROI.</a:t>
            </a:r>
            <a:endParaRPr lang="en-US" sz="1550" dirty="0"/>
          </a:p>
        </p:txBody>
      </p:sp>
      <p:pic>
        <p:nvPicPr>
          <p:cNvPr id="7" name="Image 0" descr="preencoded.png"/>
          <p:cNvPicPr>
            <a:picLocks noChangeAspect="1"/>
          </p:cNvPicPr>
          <p:nvPr/>
        </p:nvPicPr>
        <p:blipFill>
          <a:blip r:embed="rId3"/>
          <a:stretch>
            <a:fillRect/>
          </a:stretch>
        </p:blipFill>
        <p:spPr>
          <a:xfrm>
            <a:off x="10811232" y="3149679"/>
            <a:ext cx="2847856" cy="28478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883450"/>
            <a:ext cx="1222783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Why Traditional ServiceNow Roadmaps Fall Short</a:t>
            </a:r>
            <a:endParaRPr lang="en-US" sz="3900" dirty="0"/>
          </a:p>
        </p:txBody>
      </p:sp>
      <p:sp>
        <p:nvSpPr>
          <p:cNvPr id="3" name="Shape 1"/>
          <p:cNvSpPr/>
          <p:nvPr/>
        </p:nvSpPr>
        <p:spPr>
          <a:xfrm>
            <a:off x="793790" y="2900363"/>
            <a:ext cx="4215289"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4" name="Shape 2"/>
          <p:cNvSpPr/>
          <p:nvPr/>
        </p:nvSpPr>
        <p:spPr>
          <a:xfrm>
            <a:off x="999768" y="3106341"/>
            <a:ext cx="595313" cy="595313"/>
          </a:xfrm>
          <a:prstGeom prst="roundRect">
            <a:avLst>
              <a:gd name="adj" fmla="val 15358451"/>
            </a:avLst>
          </a:prstGeom>
          <a:solidFill>
            <a:srgbClr val="1B54DA"/>
          </a:solidFill>
          <a:ln/>
        </p:spPr>
        <p:txBody>
          <a:bodyPr/>
          <a:lstStyle/>
          <a:p>
            <a:endParaRPr lang="en-US"/>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3269933"/>
            <a:ext cx="267891" cy="267891"/>
          </a:xfrm>
          <a:prstGeom prst="rect">
            <a:avLst/>
          </a:prstGeom>
        </p:spPr>
      </p:pic>
      <p:sp>
        <p:nvSpPr>
          <p:cNvPr id="6" name="Text 3"/>
          <p:cNvSpPr/>
          <p:nvPr/>
        </p:nvSpPr>
        <p:spPr>
          <a:xfrm>
            <a:off x="999768" y="3900011"/>
            <a:ext cx="253519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Module Enablement</a:t>
            </a:r>
            <a:endParaRPr lang="en-US" sz="1950" dirty="0"/>
          </a:p>
        </p:txBody>
      </p:sp>
      <p:sp>
        <p:nvSpPr>
          <p:cNvPr id="7" name="Text 4"/>
          <p:cNvSpPr/>
          <p:nvPr/>
        </p:nvSpPr>
        <p:spPr>
          <a:xfrm>
            <a:off x="999768" y="4329232"/>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ITSM first, then CSM, then FSM—a sequential approach that ignores business priorities</a:t>
            </a:r>
            <a:endParaRPr lang="en-US" sz="1550" dirty="0"/>
          </a:p>
        </p:txBody>
      </p:sp>
      <p:sp>
        <p:nvSpPr>
          <p:cNvPr id="8" name="Shape 5"/>
          <p:cNvSpPr/>
          <p:nvPr/>
        </p:nvSpPr>
        <p:spPr>
          <a:xfrm>
            <a:off x="5207437" y="2900363"/>
            <a:ext cx="4215408"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9" name="Shape 6"/>
          <p:cNvSpPr/>
          <p:nvPr/>
        </p:nvSpPr>
        <p:spPr>
          <a:xfrm>
            <a:off x="5413415" y="3106341"/>
            <a:ext cx="595313" cy="595313"/>
          </a:xfrm>
          <a:prstGeom prst="roundRect">
            <a:avLst>
              <a:gd name="adj" fmla="val 15358451"/>
            </a:avLst>
          </a:prstGeom>
          <a:solidFill>
            <a:srgbClr val="1B54DA"/>
          </a:solidFill>
          <a:ln/>
        </p:spPr>
        <p:txBody>
          <a:bodyPr/>
          <a:lstStyle/>
          <a:p>
            <a:endParaRPr lang="en-US"/>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7126" y="3269933"/>
            <a:ext cx="267891" cy="267891"/>
          </a:xfrm>
          <a:prstGeom prst="rect">
            <a:avLst/>
          </a:prstGeom>
        </p:spPr>
      </p:pic>
      <p:sp>
        <p:nvSpPr>
          <p:cNvPr id="11" name="Text 7"/>
          <p:cNvSpPr/>
          <p:nvPr/>
        </p:nvSpPr>
        <p:spPr>
          <a:xfrm>
            <a:off x="5413415" y="390001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Feature Lists</a:t>
            </a:r>
            <a:endParaRPr lang="en-US" sz="1950" dirty="0"/>
          </a:p>
        </p:txBody>
      </p:sp>
      <p:sp>
        <p:nvSpPr>
          <p:cNvPr id="12" name="Text 8"/>
          <p:cNvSpPr/>
          <p:nvPr/>
        </p:nvSpPr>
        <p:spPr>
          <a:xfrm>
            <a:off x="5413415" y="4329232"/>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Configuration milestones and technical deliverables without clear business context</a:t>
            </a:r>
            <a:endParaRPr lang="en-US" sz="1550" dirty="0"/>
          </a:p>
        </p:txBody>
      </p:sp>
      <p:sp>
        <p:nvSpPr>
          <p:cNvPr id="13" name="Shape 9"/>
          <p:cNvSpPr/>
          <p:nvPr/>
        </p:nvSpPr>
        <p:spPr>
          <a:xfrm>
            <a:off x="9621203" y="2900363"/>
            <a:ext cx="4215289"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14" name="Shape 10"/>
          <p:cNvSpPr/>
          <p:nvPr/>
        </p:nvSpPr>
        <p:spPr>
          <a:xfrm>
            <a:off x="9827181" y="3106341"/>
            <a:ext cx="595313" cy="595313"/>
          </a:xfrm>
          <a:prstGeom prst="roundRect">
            <a:avLst>
              <a:gd name="adj" fmla="val 15358451"/>
            </a:avLst>
          </a:prstGeom>
          <a:solidFill>
            <a:srgbClr val="1B54DA"/>
          </a:solidFill>
          <a:ln/>
        </p:spPr>
        <p:txBody>
          <a:bodyPr/>
          <a:lstStyle/>
          <a:p>
            <a:endParaRPr lang="en-US"/>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0892" y="3269933"/>
            <a:ext cx="267891" cy="267891"/>
          </a:xfrm>
          <a:prstGeom prst="rect">
            <a:avLst/>
          </a:prstGeom>
        </p:spPr>
      </p:pic>
      <p:sp>
        <p:nvSpPr>
          <p:cNvPr id="16" name="Text 11"/>
          <p:cNvSpPr/>
          <p:nvPr/>
        </p:nvSpPr>
        <p:spPr>
          <a:xfrm>
            <a:off x="9827181" y="3900011"/>
            <a:ext cx="295703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Vendor-Driven Practices</a:t>
            </a:r>
            <a:endParaRPr lang="en-US" sz="1950" dirty="0"/>
          </a:p>
        </p:txBody>
      </p:sp>
      <p:sp>
        <p:nvSpPr>
          <p:cNvPr id="17" name="Text 12"/>
          <p:cNvSpPr/>
          <p:nvPr/>
        </p:nvSpPr>
        <p:spPr>
          <a:xfrm>
            <a:off x="9827181" y="4329232"/>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Generic best practices that may not align with your unique business needs</a:t>
            </a:r>
            <a:endParaRPr lang="en-US" sz="1550" dirty="0"/>
          </a:p>
        </p:txBody>
      </p:sp>
      <p:sp>
        <p:nvSpPr>
          <p:cNvPr id="18" name="Text 13"/>
          <p:cNvSpPr/>
          <p:nvPr/>
        </p:nvSpPr>
        <p:spPr>
          <a:xfrm>
            <a:off x="793790" y="571107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While these inputs matter, they often miss the mark because they are </a:t>
            </a:r>
            <a:r>
              <a:rPr lang="en-US" sz="1550" b="1" dirty="0">
                <a:solidFill>
                  <a:srgbClr val="1B54DA"/>
                </a:solidFill>
                <a:latin typeface="Nobile" pitchFamily="34" charset="0"/>
                <a:ea typeface="Nobile" pitchFamily="34" charset="-122"/>
                <a:cs typeface="Nobile" pitchFamily="34" charset="-120"/>
              </a:rPr>
              <a:t>platform-centric</a:t>
            </a:r>
            <a:r>
              <a:rPr lang="en-US" sz="1550" dirty="0">
                <a:solidFill>
                  <a:srgbClr val="404155"/>
                </a:solidFill>
                <a:latin typeface="Nobile" pitchFamily="34" charset="0"/>
                <a:ea typeface="Nobile" pitchFamily="34" charset="-122"/>
                <a:cs typeface="Nobile" pitchFamily="34" charset="-120"/>
              </a:rPr>
              <a:t>, not </a:t>
            </a:r>
            <a:r>
              <a:rPr lang="en-US" sz="1550" b="1" dirty="0">
                <a:solidFill>
                  <a:srgbClr val="1B54DA"/>
                </a:solidFill>
                <a:latin typeface="Nobile" pitchFamily="34" charset="0"/>
                <a:ea typeface="Nobile" pitchFamily="34" charset="-122"/>
                <a:cs typeface="Nobile" pitchFamily="34" charset="-120"/>
              </a:rPr>
              <a:t>outcome-driven</a:t>
            </a:r>
            <a:r>
              <a:rPr lang="en-US" sz="1550" dirty="0">
                <a:solidFill>
                  <a:srgbClr val="404155"/>
                </a:solidFill>
                <a:latin typeface="Nobile" pitchFamily="34" charset="0"/>
                <a:ea typeface="Nobile" pitchFamily="34" charset="-122"/>
                <a:cs typeface="Nobile" pitchFamily="34" charset="-120"/>
              </a:rPr>
              <a:t>. Executives don't fund roadmaps to deploy tools—they fund roadmaps to transform business performance.</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752481"/>
            <a:ext cx="763809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What Executives Actually Fund</a:t>
            </a:r>
            <a:endParaRPr lang="en-US" sz="3900" dirty="0"/>
          </a:p>
        </p:txBody>
      </p:sp>
      <p:sp>
        <p:nvSpPr>
          <p:cNvPr id="3" name="Shape 1"/>
          <p:cNvSpPr/>
          <p:nvPr/>
        </p:nvSpPr>
        <p:spPr>
          <a:xfrm>
            <a:off x="793790" y="2769394"/>
            <a:ext cx="6422231" cy="1568648"/>
          </a:xfrm>
          <a:prstGeom prst="roundRect">
            <a:avLst>
              <a:gd name="adj" fmla="val 6995"/>
            </a:avLst>
          </a:prstGeom>
          <a:solidFill>
            <a:srgbClr val="F9F9FF"/>
          </a:solidFill>
          <a:ln w="22860">
            <a:solidFill>
              <a:srgbClr val="B8C3DF"/>
            </a:solidFill>
            <a:prstDash val="solid"/>
          </a:ln>
        </p:spPr>
        <p:txBody>
          <a:bodyPr/>
          <a:lstStyle/>
          <a:p>
            <a:endParaRPr lang="en-US"/>
          </a:p>
        </p:txBody>
      </p:sp>
      <p:sp>
        <p:nvSpPr>
          <p:cNvPr id="4" name="Shape 2"/>
          <p:cNvSpPr/>
          <p:nvPr/>
        </p:nvSpPr>
        <p:spPr>
          <a:xfrm>
            <a:off x="770930" y="2769394"/>
            <a:ext cx="91440" cy="1568648"/>
          </a:xfrm>
          <a:prstGeom prst="roundRect">
            <a:avLst>
              <a:gd name="adj" fmla="val 91163"/>
            </a:avLst>
          </a:prstGeom>
          <a:solidFill>
            <a:srgbClr val="1B54DA"/>
          </a:solidFill>
          <a:ln/>
        </p:spPr>
        <p:txBody>
          <a:bodyPr/>
          <a:lstStyle/>
          <a:p>
            <a:endParaRPr lang="en-US"/>
          </a:p>
        </p:txBody>
      </p:sp>
      <p:sp>
        <p:nvSpPr>
          <p:cNvPr id="5" name="Text 3"/>
          <p:cNvSpPr/>
          <p:nvPr/>
        </p:nvSpPr>
        <p:spPr>
          <a:xfrm>
            <a:off x="1083588" y="2990612"/>
            <a:ext cx="4482703" cy="372070"/>
          </a:xfrm>
          <a:prstGeom prst="rect">
            <a:avLst/>
          </a:prstGeom>
          <a:noFill/>
          <a:ln/>
        </p:spPr>
        <p:txBody>
          <a:bodyPr wrap="non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Improve Customer Experience</a:t>
            </a:r>
            <a:endParaRPr lang="en-US" sz="2300" dirty="0"/>
          </a:p>
        </p:txBody>
      </p:sp>
      <p:sp>
        <p:nvSpPr>
          <p:cNvPr id="6" name="Text 4"/>
          <p:cNvSpPr/>
          <p:nvPr/>
        </p:nvSpPr>
        <p:spPr>
          <a:xfrm>
            <a:off x="1083588" y="3481745"/>
            <a:ext cx="591121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Deliver faster, more personalized service that drives satisfaction and loyalty across all touchpoints</a:t>
            </a:r>
            <a:endParaRPr lang="en-US" sz="1550" dirty="0"/>
          </a:p>
        </p:txBody>
      </p:sp>
      <p:sp>
        <p:nvSpPr>
          <p:cNvPr id="7" name="Shape 5"/>
          <p:cNvSpPr/>
          <p:nvPr/>
        </p:nvSpPr>
        <p:spPr>
          <a:xfrm>
            <a:off x="7414379" y="2769394"/>
            <a:ext cx="6422231" cy="1568648"/>
          </a:xfrm>
          <a:prstGeom prst="roundRect">
            <a:avLst>
              <a:gd name="adj" fmla="val 6995"/>
            </a:avLst>
          </a:prstGeom>
          <a:solidFill>
            <a:srgbClr val="F9F9FF"/>
          </a:solidFill>
          <a:ln w="22860">
            <a:solidFill>
              <a:srgbClr val="B8C3DF"/>
            </a:solidFill>
            <a:prstDash val="solid"/>
          </a:ln>
        </p:spPr>
        <p:txBody>
          <a:bodyPr/>
          <a:lstStyle/>
          <a:p>
            <a:endParaRPr lang="en-US"/>
          </a:p>
        </p:txBody>
      </p:sp>
      <p:sp>
        <p:nvSpPr>
          <p:cNvPr id="8" name="Shape 6"/>
          <p:cNvSpPr/>
          <p:nvPr/>
        </p:nvSpPr>
        <p:spPr>
          <a:xfrm>
            <a:off x="7391519" y="2769394"/>
            <a:ext cx="91440" cy="1568648"/>
          </a:xfrm>
          <a:prstGeom prst="roundRect">
            <a:avLst>
              <a:gd name="adj" fmla="val 91163"/>
            </a:avLst>
          </a:prstGeom>
          <a:solidFill>
            <a:srgbClr val="1B54DA"/>
          </a:solidFill>
          <a:ln/>
        </p:spPr>
        <p:txBody>
          <a:bodyPr/>
          <a:lstStyle/>
          <a:p>
            <a:endParaRPr lang="en-US"/>
          </a:p>
        </p:txBody>
      </p:sp>
      <p:sp>
        <p:nvSpPr>
          <p:cNvPr id="9" name="Text 7"/>
          <p:cNvSpPr/>
          <p:nvPr/>
        </p:nvSpPr>
        <p:spPr>
          <a:xfrm>
            <a:off x="7704177" y="2990612"/>
            <a:ext cx="3688913" cy="372070"/>
          </a:xfrm>
          <a:prstGeom prst="rect">
            <a:avLst/>
          </a:prstGeom>
          <a:noFill/>
          <a:ln/>
        </p:spPr>
        <p:txBody>
          <a:bodyPr wrap="non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Reduce Operational Cost</a:t>
            </a:r>
            <a:endParaRPr lang="en-US" sz="2300" dirty="0"/>
          </a:p>
        </p:txBody>
      </p:sp>
      <p:sp>
        <p:nvSpPr>
          <p:cNvPr id="10" name="Text 8"/>
          <p:cNvSpPr/>
          <p:nvPr/>
        </p:nvSpPr>
        <p:spPr>
          <a:xfrm>
            <a:off x="7704177" y="3481745"/>
            <a:ext cx="591121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Eliminate manual toil, streamline processes, and optimize resource allocation to improve margins</a:t>
            </a:r>
            <a:endParaRPr lang="en-US" sz="1550" dirty="0"/>
          </a:p>
        </p:txBody>
      </p:sp>
      <p:sp>
        <p:nvSpPr>
          <p:cNvPr id="11" name="Shape 9"/>
          <p:cNvSpPr/>
          <p:nvPr/>
        </p:nvSpPr>
        <p:spPr>
          <a:xfrm>
            <a:off x="793790" y="4536400"/>
            <a:ext cx="6422231" cy="1940719"/>
          </a:xfrm>
          <a:prstGeom prst="roundRect">
            <a:avLst>
              <a:gd name="adj" fmla="val 5654"/>
            </a:avLst>
          </a:prstGeom>
          <a:solidFill>
            <a:srgbClr val="F9F9FF"/>
          </a:solidFill>
          <a:ln w="22860">
            <a:solidFill>
              <a:srgbClr val="B8C3DF"/>
            </a:solidFill>
            <a:prstDash val="solid"/>
          </a:ln>
        </p:spPr>
        <p:txBody>
          <a:bodyPr/>
          <a:lstStyle/>
          <a:p>
            <a:endParaRPr lang="en-US"/>
          </a:p>
        </p:txBody>
      </p:sp>
      <p:sp>
        <p:nvSpPr>
          <p:cNvPr id="12" name="Shape 10"/>
          <p:cNvSpPr/>
          <p:nvPr/>
        </p:nvSpPr>
        <p:spPr>
          <a:xfrm>
            <a:off x="770930" y="4536400"/>
            <a:ext cx="91440" cy="1940719"/>
          </a:xfrm>
          <a:prstGeom prst="roundRect">
            <a:avLst>
              <a:gd name="adj" fmla="val 91163"/>
            </a:avLst>
          </a:prstGeom>
          <a:solidFill>
            <a:srgbClr val="1B54DA"/>
          </a:solidFill>
          <a:ln/>
        </p:spPr>
        <p:txBody>
          <a:bodyPr/>
          <a:lstStyle/>
          <a:p>
            <a:endParaRPr lang="en-US"/>
          </a:p>
        </p:txBody>
      </p:sp>
      <p:sp>
        <p:nvSpPr>
          <p:cNvPr id="13" name="Text 11"/>
          <p:cNvSpPr/>
          <p:nvPr/>
        </p:nvSpPr>
        <p:spPr>
          <a:xfrm>
            <a:off x="1083588" y="4757618"/>
            <a:ext cx="5022175" cy="372070"/>
          </a:xfrm>
          <a:prstGeom prst="rect">
            <a:avLst/>
          </a:prstGeom>
          <a:noFill/>
          <a:ln/>
        </p:spPr>
        <p:txBody>
          <a:bodyPr wrap="non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Increase Reliability and Resilience</a:t>
            </a:r>
            <a:endParaRPr lang="en-US" sz="2300" dirty="0"/>
          </a:p>
        </p:txBody>
      </p:sp>
      <p:sp>
        <p:nvSpPr>
          <p:cNvPr id="14" name="Text 12"/>
          <p:cNvSpPr/>
          <p:nvPr/>
        </p:nvSpPr>
        <p:spPr>
          <a:xfrm>
            <a:off x="1083588" y="5248751"/>
            <a:ext cx="591121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Minimize downtime, improve change success rates, and build systems that recover gracefully from failures</a:t>
            </a:r>
            <a:endParaRPr lang="en-US" sz="1550" dirty="0"/>
          </a:p>
        </p:txBody>
      </p:sp>
      <p:sp>
        <p:nvSpPr>
          <p:cNvPr id="15" name="Shape 13"/>
          <p:cNvSpPr/>
          <p:nvPr/>
        </p:nvSpPr>
        <p:spPr>
          <a:xfrm>
            <a:off x="7414379" y="4536400"/>
            <a:ext cx="6422231" cy="1940719"/>
          </a:xfrm>
          <a:prstGeom prst="roundRect">
            <a:avLst>
              <a:gd name="adj" fmla="val 5654"/>
            </a:avLst>
          </a:prstGeom>
          <a:solidFill>
            <a:srgbClr val="F9F9FF"/>
          </a:solidFill>
          <a:ln w="22860">
            <a:solidFill>
              <a:srgbClr val="B8C3DF"/>
            </a:solidFill>
            <a:prstDash val="solid"/>
          </a:ln>
        </p:spPr>
        <p:txBody>
          <a:bodyPr/>
          <a:lstStyle/>
          <a:p>
            <a:endParaRPr lang="en-US"/>
          </a:p>
        </p:txBody>
      </p:sp>
      <p:sp>
        <p:nvSpPr>
          <p:cNvPr id="16" name="Shape 14"/>
          <p:cNvSpPr/>
          <p:nvPr/>
        </p:nvSpPr>
        <p:spPr>
          <a:xfrm>
            <a:off x="7391519" y="4536400"/>
            <a:ext cx="91440" cy="1940719"/>
          </a:xfrm>
          <a:prstGeom prst="roundRect">
            <a:avLst>
              <a:gd name="adj" fmla="val 91163"/>
            </a:avLst>
          </a:prstGeom>
          <a:solidFill>
            <a:srgbClr val="1B54DA"/>
          </a:solidFill>
          <a:ln/>
        </p:spPr>
        <p:txBody>
          <a:bodyPr/>
          <a:lstStyle/>
          <a:p>
            <a:endParaRPr lang="en-US"/>
          </a:p>
        </p:txBody>
      </p:sp>
      <p:sp>
        <p:nvSpPr>
          <p:cNvPr id="17" name="Text 15"/>
          <p:cNvSpPr/>
          <p:nvPr/>
        </p:nvSpPr>
        <p:spPr>
          <a:xfrm>
            <a:off x="7704177" y="4757618"/>
            <a:ext cx="5911215" cy="744141"/>
          </a:xfrm>
          <a:prstGeom prst="rect">
            <a:avLst/>
          </a:prstGeom>
          <a:noFill/>
          <a:ln/>
        </p:spPr>
        <p:txBody>
          <a:bodyPr wrap="squar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Enable Growth Without Linear Headcount</a:t>
            </a:r>
            <a:endParaRPr lang="en-US" sz="2300" dirty="0"/>
          </a:p>
        </p:txBody>
      </p:sp>
      <p:sp>
        <p:nvSpPr>
          <p:cNvPr id="18" name="Text 16"/>
          <p:cNvSpPr/>
          <p:nvPr/>
        </p:nvSpPr>
        <p:spPr>
          <a:xfrm>
            <a:off x="7704177" y="5620822"/>
            <a:ext cx="591121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Scale operations through automation and self-service, supporting expansion without proportional hiring</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106924"/>
            <a:ext cx="1242976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Start with Business Intent, Not Platform Capability</a:t>
            </a:r>
            <a:endParaRPr lang="en-US" sz="3900" dirty="0"/>
          </a:p>
        </p:txBody>
      </p:sp>
      <p:sp>
        <p:nvSpPr>
          <p:cNvPr id="3" name="Text 1"/>
          <p:cNvSpPr/>
          <p:nvPr/>
        </p:nvSpPr>
        <p:spPr>
          <a:xfrm>
            <a:off x="793790" y="212383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Outcome-driven roadmaps begin with a fundamental shift in thinking: </a:t>
            </a:r>
            <a:r>
              <a:rPr lang="en-US" sz="1550" b="1" dirty="0">
                <a:solidFill>
                  <a:srgbClr val="404155"/>
                </a:solidFill>
                <a:latin typeface="Nobile" pitchFamily="34" charset="0"/>
                <a:ea typeface="Nobile" pitchFamily="34" charset="-122"/>
                <a:cs typeface="Nobile" pitchFamily="34" charset="-120"/>
              </a:rPr>
              <a:t>What business problem are we trying to solve, and how will we measure success?</a:t>
            </a:r>
            <a:endParaRPr lang="en-US" sz="1550" dirty="0"/>
          </a:p>
        </p:txBody>
      </p:sp>
      <p:sp>
        <p:nvSpPr>
          <p:cNvPr id="4" name="Shape 2"/>
          <p:cNvSpPr/>
          <p:nvPr/>
        </p:nvSpPr>
        <p:spPr>
          <a:xfrm>
            <a:off x="793790" y="2982158"/>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5" name="Text 3"/>
          <p:cNvSpPr/>
          <p:nvPr/>
        </p:nvSpPr>
        <p:spPr>
          <a:xfrm>
            <a:off x="1438632" y="3050381"/>
            <a:ext cx="5752505"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Reduce mean time to resolution for premium customers</a:t>
            </a:r>
            <a:endParaRPr lang="en-US" sz="1950" dirty="0"/>
          </a:p>
        </p:txBody>
      </p:sp>
      <p:sp>
        <p:nvSpPr>
          <p:cNvPr id="6" name="Text 4"/>
          <p:cNvSpPr/>
          <p:nvPr/>
        </p:nvSpPr>
        <p:spPr>
          <a:xfrm>
            <a:off x="1438632" y="3789759"/>
            <a:ext cx="575250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Accelerate support for high-value accounts to protect revenue and strengthen relationships</a:t>
            </a:r>
            <a:endParaRPr lang="en-US" sz="1550" dirty="0"/>
          </a:p>
        </p:txBody>
      </p:sp>
      <p:sp>
        <p:nvSpPr>
          <p:cNvPr id="7" name="Shape 5"/>
          <p:cNvSpPr/>
          <p:nvPr/>
        </p:nvSpPr>
        <p:spPr>
          <a:xfrm>
            <a:off x="7439144" y="2982158"/>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8" name="Text 6"/>
          <p:cNvSpPr/>
          <p:nvPr/>
        </p:nvSpPr>
        <p:spPr>
          <a:xfrm>
            <a:off x="8083987" y="3050381"/>
            <a:ext cx="451104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Increase digital self-service adoption</a:t>
            </a:r>
            <a:endParaRPr lang="en-US" sz="1950" dirty="0"/>
          </a:p>
        </p:txBody>
      </p:sp>
      <p:sp>
        <p:nvSpPr>
          <p:cNvPr id="9" name="Text 7"/>
          <p:cNvSpPr/>
          <p:nvPr/>
        </p:nvSpPr>
        <p:spPr>
          <a:xfrm>
            <a:off x="8083987" y="3479602"/>
            <a:ext cx="575262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Empower users to resolve issues independently while reducing support costs</a:t>
            </a:r>
            <a:endParaRPr lang="en-US" sz="1550" dirty="0"/>
          </a:p>
        </p:txBody>
      </p:sp>
      <p:sp>
        <p:nvSpPr>
          <p:cNvPr id="10" name="Shape 8"/>
          <p:cNvSpPr/>
          <p:nvPr/>
        </p:nvSpPr>
        <p:spPr>
          <a:xfrm>
            <a:off x="793790" y="4821674"/>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1" name="Text 9"/>
          <p:cNvSpPr/>
          <p:nvPr/>
        </p:nvSpPr>
        <p:spPr>
          <a:xfrm>
            <a:off x="1438632" y="4889897"/>
            <a:ext cx="5752505"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Lower manual effort in provisioning and billing workflows</a:t>
            </a:r>
            <a:endParaRPr lang="en-US" sz="1950" dirty="0"/>
          </a:p>
        </p:txBody>
      </p:sp>
      <p:sp>
        <p:nvSpPr>
          <p:cNvPr id="12" name="Text 10"/>
          <p:cNvSpPr/>
          <p:nvPr/>
        </p:nvSpPr>
        <p:spPr>
          <a:xfrm>
            <a:off x="1438632" y="5629275"/>
            <a:ext cx="575250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Eliminate repetitive tasks that slow operations and introduce errors</a:t>
            </a:r>
            <a:endParaRPr lang="en-US" sz="1550" dirty="0"/>
          </a:p>
        </p:txBody>
      </p:sp>
      <p:sp>
        <p:nvSpPr>
          <p:cNvPr id="13" name="Shape 11"/>
          <p:cNvSpPr/>
          <p:nvPr/>
        </p:nvSpPr>
        <p:spPr>
          <a:xfrm>
            <a:off x="7439144" y="4821674"/>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4" name="Text 12"/>
          <p:cNvSpPr/>
          <p:nvPr/>
        </p:nvSpPr>
        <p:spPr>
          <a:xfrm>
            <a:off x="8083987" y="4889897"/>
            <a:ext cx="5752624"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Improve change success rate and service stability</a:t>
            </a:r>
            <a:endParaRPr lang="en-US" sz="1950" dirty="0"/>
          </a:p>
        </p:txBody>
      </p:sp>
      <p:sp>
        <p:nvSpPr>
          <p:cNvPr id="15" name="Text 13"/>
          <p:cNvSpPr/>
          <p:nvPr/>
        </p:nvSpPr>
        <p:spPr>
          <a:xfrm>
            <a:off x="8083987" y="5629275"/>
            <a:ext cx="575262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Reduce incidents caused by changes and increase confidence in deployment processes</a:t>
            </a:r>
            <a:endParaRPr lang="en-US" sz="1550" dirty="0"/>
          </a:p>
        </p:txBody>
      </p:sp>
      <p:sp>
        <p:nvSpPr>
          <p:cNvPr id="16" name="Text 14"/>
          <p:cNvSpPr/>
          <p:nvPr/>
        </p:nvSpPr>
        <p:spPr>
          <a:xfrm>
            <a:off x="793790" y="648759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Only after intent is clear should ServiceNow capabilities be mapped to solutions. This ensures technology serves business strategy, not the other way around.</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120616"/>
            <a:ext cx="1155299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Translating Intent into ServiceNow Capabilities</a:t>
            </a:r>
            <a:endParaRPr lang="en-US" sz="3900" dirty="0"/>
          </a:p>
        </p:txBody>
      </p:sp>
      <p:sp>
        <p:nvSpPr>
          <p:cNvPr id="3" name="Text 1"/>
          <p:cNvSpPr/>
          <p:nvPr/>
        </p:nvSpPr>
        <p:spPr>
          <a:xfrm>
            <a:off x="793790" y="213752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Once business intent is defined, ServiceNow becomes the </a:t>
            </a:r>
            <a:r>
              <a:rPr lang="en-US" sz="1550" b="1" dirty="0">
                <a:solidFill>
                  <a:srgbClr val="1B54DA"/>
                </a:solidFill>
                <a:latin typeface="Nobile" pitchFamily="34" charset="0"/>
                <a:ea typeface="Nobile" pitchFamily="34" charset="-122"/>
                <a:cs typeface="Nobile" pitchFamily="34" charset="-120"/>
              </a:rPr>
              <a:t>execution engine</a:t>
            </a:r>
            <a:r>
              <a:rPr lang="en-US" sz="1550" dirty="0">
                <a:solidFill>
                  <a:srgbClr val="404155"/>
                </a:solidFill>
                <a:latin typeface="Nobile" pitchFamily="34" charset="0"/>
                <a:ea typeface="Nobile" pitchFamily="34" charset="-122"/>
                <a:cs typeface="Nobile" pitchFamily="34" charset="-120"/>
              </a:rPr>
              <a:t>, not the driver. The platform's power lies in how it enables outcomes, not in its features alone.</a:t>
            </a:r>
            <a:endParaRPr lang="en-US" sz="1550" dirty="0"/>
          </a:p>
        </p:txBody>
      </p:sp>
      <p:pic>
        <p:nvPicPr>
          <p:cNvPr id="4" name="Image 0" descr="preencoded.png"/>
          <p:cNvPicPr>
            <a:picLocks noChangeAspect="1"/>
          </p:cNvPicPr>
          <p:nvPr/>
        </p:nvPicPr>
        <p:blipFill>
          <a:blip r:embed="rId3"/>
          <a:stretch>
            <a:fillRect/>
          </a:stretch>
        </p:blipFill>
        <p:spPr>
          <a:xfrm>
            <a:off x="793790" y="2995851"/>
            <a:ext cx="992267" cy="1190744"/>
          </a:xfrm>
          <a:prstGeom prst="rect">
            <a:avLst/>
          </a:prstGeom>
        </p:spPr>
      </p:pic>
      <p:sp>
        <p:nvSpPr>
          <p:cNvPr id="5" name="Text 2"/>
          <p:cNvSpPr/>
          <p:nvPr/>
        </p:nvSpPr>
        <p:spPr>
          <a:xfrm>
            <a:off x="1984415" y="3194209"/>
            <a:ext cx="765976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Intent: Improve Customer Experience for High-Value Accounts</a:t>
            </a:r>
            <a:endParaRPr lang="en-US" sz="1950" dirty="0"/>
          </a:p>
        </p:txBody>
      </p:sp>
      <p:sp>
        <p:nvSpPr>
          <p:cNvPr id="6" name="Text 3"/>
          <p:cNvSpPr/>
          <p:nvPr/>
        </p:nvSpPr>
        <p:spPr>
          <a:xfrm>
            <a:off x="1984415" y="3623429"/>
            <a:ext cx="11852196"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Capabilities:</a:t>
            </a:r>
            <a:r>
              <a:rPr lang="en-US" sz="1550" dirty="0">
                <a:solidFill>
                  <a:srgbClr val="404155"/>
                </a:solidFill>
                <a:latin typeface="Nobile" pitchFamily="34" charset="0"/>
                <a:ea typeface="Nobile" pitchFamily="34" charset="-122"/>
                <a:cs typeface="Nobile" pitchFamily="34" charset="-120"/>
              </a:rPr>
              <a:t> CSM case management, entitlement-based routing, SLA enforcement, AI-assisted triage</a:t>
            </a:r>
            <a:endParaRPr lang="en-US" sz="1550" dirty="0"/>
          </a:p>
        </p:txBody>
      </p:sp>
      <p:pic>
        <p:nvPicPr>
          <p:cNvPr id="7" name="Image 1" descr="preencoded.png"/>
          <p:cNvPicPr>
            <a:picLocks noChangeAspect="1"/>
          </p:cNvPicPr>
          <p:nvPr/>
        </p:nvPicPr>
        <p:blipFill>
          <a:blip r:embed="rId4"/>
          <a:stretch>
            <a:fillRect/>
          </a:stretch>
        </p:blipFill>
        <p:spPr>
          <a:xfrm>
            <a:off x="793790" y="4186595"/>
            <a:ext cx="992267" cy="1190744"/>
          </a:xfrm>
          <a:prstGeom prst="rect">
            <a:avLst/>
          </a:prstGeom>
        </p:spPr>
      </p:pic>
      <p:sp>
        <p:nvSpPr>
          <p:cNvPr id="8" name="Text 4"/>
          <p:cNvSpPr/>
          <p:nvPr/>
        </p:nvSpPr>
        <p:spPr>
          <a:xfrm>
            <a:off x="1984415" y="4384953"/>
            <a:ext cx="382905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Intent: Reduce Operational Toil</a:t>
            </a:r>
            <a:endParaRPr lang="en-US" sz="1950" dirty="0"/>
          </a:p>
        </p:txBody>
      </p:sp>
      <p:sp>
        <p:nvSpPr>
          <p:cNvPr id="9" name="Text 5"/>
          <p:cNvSpPr/>
          <p:nvPr/>
        </p:nvSpPr>
        <p:spPr>
          <a:xfrm>
            <a:off x="1984415" y="4814173"/>
            <a:ext cx="11852196"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Capabilities:</a:t>
            </a:r>
            <a:r>
              <a:rPr lang="en-US" sz="1550" dirty="0">
                <a:solidFill>
                  <a:srgbClr val="404155"/>
                </a:solidFill>
                <a:latin typeface="Nobile" pitchFamily="34" charset="0"/>
                <a:ea typeface="Nobile" pitchFamily="34" charset="-122"/>
                <a:cs typeface="Nobile" pitchFamily="34" charset="-120"/>
              </a:rPr>
              <a:t> Workflow automation, IntegrationHub, event-driven incident creation</a:t>
            </a:r>
            <a:endParaRPr lang="en-US" sz="1550" dirty="0"/>
          </a:p>
        </p:txBody>
      </p:sp>
      <p:pic>
        <p:nvPicPr>
          <p:cNvPr id="10" name="Image 2" descr="preencoded.png"/>
          <p:cNvPicPr>
            <a:picLocks noChangeAspect="1"/>
          </p:cNvPicPr>
          <p:nvPr/>
        </p:nvPicPr>
        <p:blipFill>
          <a:blip r:embed="rId5"/>
          <a:stretch>
            <a:fillRect/>
          </a:stretch>
        </p:blipFill>
        <p:spPr>
          <a:xfrm>
            <a:off x="793790" y="5377339"/>
            <a:ext cx="992267" cy="1190744"/>
          </a:xfrm>
          <a:prstGeom prst="rect">
            <a:avLst/>
          </a:prstGeom>
        </p:spPr>
      </p:pic>
      <p:sp>
        <p:nvSpPr>
          <p:cNvPr id="11" name="Text 6"/>
          <p:cNvSpPr/>
          <p:nvPr/>
        </p:nvSpPr>
        <p:spPr>
          <a:xfrm>
            <a:off x="1984415" y="5575697"/>
            <a:ext cx="415016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Intent: Increase Service Reliability</a:t>
            </a:r>
            <a:endParaRPr lang="en-US" sz="1950" dirty="0"/>
          </a:p>
        </p:txBody>
      </p:sp>
      <p:sp>
        <p:nvSpPr>
          <p:cNvPr id="12" name="Text 7"/>
          <p:cNvSpPr/>
          <p:nvPr/>
        </p:nvSpPr>
        <p:spPr>
          <a:xfrm>
            <a:off x="1984415" y="6004917"/>
            <a:ext cx="11852196"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Capabilities:</a:t>
            </a:r>
            <a:r>
              <a:rPr lang="en-US" sz="1550" dirty="0">
                <a:solidFill>
                  <a:srgbClr val="404155"/>
                </a:solidFill>
                <a:latin typeface="Nobile" pitchFamily="34" charset="0"/>
                <a:ea typeface="Nobile" pitchFamily="34" charset="-122"/>
                <a:cs typeface="Nobile" pitchFamily="34" charset="-120"/>
              </a:rPr>
              <a:t> ITSM change governance, CMDB-driven impact analysis, observability integrations</a:t>
            </a:r>
            <a:endParaRPr lang="en-US" sz="1550" dirty="0"/>
          </a:p>
        </p:txBody>
      </p:sp>
      <p:sp>
        <p:nvSpPr>
          <p:cNvPr id="13" name="Text 8"/>
          <p:cNvSpPr/>
          <p:nvPr/>
        </p:nvSpPr>
        <p:spPr>
          <a:xfrm>
            <a:off x="793790" y="6791325"/>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approach ensures the roadmap remains anchored in outcomes, even as business priorities evolve over time.</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17496"/>
            <a:ext cx="1134510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Designing the Roadmap as a Product Backlog</a:t>
            </a:r>
            <a:endParaRPr lang="en-US" sz="3900" dirty="0"/>
          </a:p>
        </p:txBody>
      </p:sp>
      <p:pic>
        <p:nvPicPr>
          <p:cNvPr id="3" name="Image 0" descr="preencoded.png"/>
          <p:cNvPicPr>
            <a:picLocks noChangeAspect="1"/>
          </p:cNvPicPr>
          <p:nvPr/>
        </p:nvPicPr>
        <p:blipFill>
          <a:blip r:embed="rId3"/>
          <a:stretch>
            <a:fillRect/>
          </a:stretch>
        </p:blipFill>
        <p:spPr>
          <a:xfrm>
            <a:off x="991672" y="2058472"/>
            <a:ext cx="2772251" cy="2772251"/>
          </a:xfrm>
          <a:prstGeom prst="rect">
            <a:avLst/>
          </a:prstGeom>
        </p:spPr>
      </p:pic>
      <p:sp>
        <p:nvSpPr>
          <p:cNvPr id="4" name="Text 1"/>
          <p:cNvSpPr/>
          <p:nvPr/>
        </p:nvSpPr>
        <p:spPr>
          <a:xfrm>
            <a:off x="4453652" y="2013823"/>
            <a:ext cx="939045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High-performing organizations treat the ServiceNow roadmap like a </a:t>
            </a:r>
            <a:r>
              <a:rPr lang="en-US" sz="1550" b="1" dirty="0">
                <a:solidFill>
                  <a:srgbClr val="404155"/>
                </a:solidFill>
                <a:latin typeface="Nobile" pitchFamily="34" charset="0"/>
                <a:ea typeface="Nobile" pitchFamily="34" charset="-122"/>
                <a:cs typeface="Nobile" pitchFamily="34" charset="-120"/>
              </a:rPr>
              <a:t>product roadmap</a:t>
            </a:r>
            <a:r>
              <a:rPr lang="en-US" sz="1550" dirty="0">
                <a:solidFill>
                  <a:srgbClr val="404155"/>
                </a:solidFill>
                <a:latin typeface="Nobile" pitchFamily="34" charset="0"/>
                <a:ea typeface="Nobile" pitchFamily="34" charset="-122"/>
                <a:cs typeface="Nobile" pitchFamily="34" charset="-120"/>
              </a:rPr>
              <a:t>, not a project plan. This mindset shift enables continuous value delivery and adaptation.</a:t>
            </a:r>
            <a:endParaRPr lang="en-US" sz="1550" dirty="0"/>
          </a:p>
        </p:txBody>
      </p:sp>
      <p:sp>
        <p:nvSpPr>
          <p:cNvPr id="5" name="Text 2"/>
          <p:cNvSpPr/>
          <p:nvPr/>
        </p:nvSpPr>
        <p:spPr>
          <a:xfrm>
            <a:off x="4453652" y="284726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Key Characteristics</a:t>
            </a:r>
            <a:endParaRPr lang="en-US" sz="1950" dirty="0"/>
          </a:p>
        </p:txBody>
      </p:sp>
      <p:sp>
        <p:nvSpPr>
          <p:cNvPr id="6" name="Text 3"/>
          <p:cNvSpPr/>
          <p:nvPr/>
        </p:nvSpPr>
        <p:spPr>
          <a:xfrm>
            <a:off x="4453652" y="3355777"/>
            <a:ext cx="9390459"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Prioritized by business value, not module order</a:t>
            </a:r>
            <a:endParaRPr lang="en-US" sz="1550" dirty="0"/>
          </a:p>
        </p:txBody>
      </p:sp>
      <p:sp>
        <p:nvSpPr>
          <p:cNvPr id="7" name="Text 4"/>
          <p:cNvSpPr/>
          <p:nvPr/>
        </p:nvSpPr>
        <p:spPr>
          <a:xfrm>
            <a:off x="4453652" y="3742730"/>
            <a:ext cx="9390459"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Small, incremental releases that reduce risk</a:t>
            </a:r>
            <a:endParaRPr lang="en-US" sz="1550" dirty="0"/>
          </a:p>
        </p:txBody>
      </p:sp>
      <p:sp>
        <p:nvSpPr>
          <p:cNvPr id="8" name="Text 5"/>
          <p:cNvSpPr/>
          <p:nvPr/>
        </p:nvSpPr>
        <p:spPr>
          <a:xfrm>
            <a:off x="4453652" y="4129683"/>
            <a:ext cx="9390459"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Continuous feedback from users and stakeholders</a:t>
            </a:r>
            <a:endParaRPr lang="en-US" sz="1550" dirty="0"/>
          </a:p>
        </p:txBody>
      </p:sp>
      <p:sp>
        <p:nvSpPr>
          <p:cNvPr id="9" name="Text 6"/>
          <p:cNvSpPr/>
          <p:nvPr/>
        </p:nvSpPr>
        <p:spPr>
          <a:xfrm>
            <a:off x="4453652" y="4516636"/>
            <a:ext cx="9390459"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Clear success metrics for each initiative</a:t>
            </a:r>
            <a:endParaRPr lang="en-US" sz="1550" dirty="0"/>
          </a:p>
        </p:txBody>
      </p:sp>
      <p:pic>
        <p:nvPicPr>
          <p:cNvPr id="10"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790" y="5301972"/>
            <a:ext cx="198358" cy="198358"/>
          </a:xfrm>
          <a:prstGeom prst="rect">
            <a:avLst/>
          </a:prstGeom>
        </p:spPr>
      </p:pic>
      <p:sp>
        <p:nvSpPr>
          <p:cNvPr id="11" name="Shape 7"/>
          <p:cNvSpPr/>
          <p:nvPr/>
        </p:nvSpPr>
        <p:spPr>
          <a:xfrm>
            <a:off x="793790" y="5591532"/>
            <a:ext cx="6422231" cy="22860"/>
          </a:xfrm>
          <a:prstGeom prst="rect">
            <a:avLst/>
          </a:prstGeom>
          <a:solidFill>
            <a:srgbClr val="1B54DA"/>
          </a:solidFill>
          <a:ln/>
        </p:spPr>
        <p:txBody>
          <a:bodyPr/>
          <a:lstStyle/>
          <a:p>
            <a:endParaRPr lang="en-US"/>
          </a:p>
        </p:txBody>
      </p:sp>
      <p:sp>
        <p:nvSpPr>
          <p:cNvPr id="12" name="Text 8"/>
          <p:cNvSpPr/>
          <p:nvPr/>
        </p:nvSpPr>
        <p:spPr>
          <a:xfrm>
            <a:off x="793790" y="5736431"/>
            <a:ext cx="404776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What outcome does this enable?</a:t>
            </a:r>
            <a:endParaRPr lang="en-US" sz="1950" dirty="0"/>
          </a:p>
        </p:txBody>
      </p:sp>
      <p:pic>
        <p:nvPicPr>
          <p:cNvPr id="13"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14379" y="5301972"/>
            <a:ext cx="198358" cy="198358"/>
          </a:xfrm>
          <a:prstGeom prst="rect">
            <a:avLst/>
          </a:prstGeom>
        </p:spPr>
      </p:pic>
      <p:sp>
        <p:nvSpPr>
          <p:cNvPr id="14" name="Shape 9"/>
          <p:cNvSpPr/>
          <p:nvPr/>
        </p:nvSpPr>
        <p:spPr>
          <a:xfrm>
            <a:off x="7414379" y="5591532"/>
            <a:ext cx="6422231" cy="22860"/>
          </a:xfrm>
          <a:prstGeom prst="rect">
            <a:avLst/>
          </a:prstGeom>
          <a:solidFill>
            <a:srgbClr val="1B54DA"/>
          </a:solidFill>
          <a:ln/>
        </p:spPr>
        <p:txBody>
          <a:bodyPr/>
          <a:lstStyle/>
          <a:p>
            <a:endParaRPr lang="en-US"/>
          </a:p>
        </p:txBody>
      </p:sp>
      <p:sp>
        <p:nvSpPr>
          <p:cNvPr id="15" name="Text 10"/>
          <p:cNvSpPr/>
          <p:nvPr/>
        </p:nvSpPr>
        <p:spPr>
          <a:xfrm>
            <a:off x="7414379" y="573643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Who benefits?</a:t>
            </a:r>
            <a:endParaRPr lang="en-US" sz="1950" dirty="0"/>
          </a:p>
        </p:txBody>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3790" y="6418540"/>
            <a:ext cx="198358" cy="198358"/>
          </a:xfrm>
          <a:prstGeom prst="rect">
            <a:avLst/>
          </a:prstGeom>
        </p:spPr>
      </p:pic>
      <p:sp>
        <p:nvSpPr>
          <p:cNvPr id="17" name="Shape 11"/>
          <p:cNvSpPr/>
          <p:nvPr/>
        </p:nvSpPr>
        <p:spPr>
          <a:xfrm>
            <a:off x="793790" y="6708100"/>
            <a:ext cx="6422231" cy="22860"/>
          </a:xfrm>
          <a:prstGeom prst="rect">
            <a:avLst/>
          </a:prstGeom>
          <a:solidFill>
            <a:srgbClr val="1B54DA"/>
          </a:solidFill>
          <a:ln/>
        </p:spPr>
        <p:txBody>
          <a:bodyPr/>
          <a:lstStyle/>
          <a:p>
            <a:endParaRPr lang="en-US"/>
          </a:p>
        </p:txBody>
      </p:sp>
      <p:sp>
        <p:nvSpPr>
          <p:cNvPr id="18" name="Text 12"/>
          <p:cNvSpPr/>
          <p:nvPr/>
        </p:nvSpPr>
        <p:spPr>
          <a:xfrm>
            <a:off x="793790" y="6852999"/>
            <a:ext cx="374475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How will we measure success?</a:t>
            </a:r>
            <a:endParaRPr lang="en-US" sz="1950" dirty="0"/>
          </a:p>
        </p:txBody>
      </p:sp>
      <p:pic>
        <p:nvPicPr>
          <p:cNvPr id="19"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14379" y="6418540"/>
            <a:ext cx="198358" cy="198358"/>
          </a:xfrm>
          <a:prstGeom prst="rect">
            <a:avLst/>
          </a:prstGeom>
        </p:spPr>
      </p:pic>
      <p:sp>
        <p:nvSpPr>
          <p:cNvPr id="20" name="Shape 13"/>
          <p:cNvSpPr/>
          <p:nvPr/>
        </p:nvSpPr>
        <p:spPr>
          <a:xfrm>
            <a:off x="7414379" y="6708100"/>
            <a:ext cx="6422231" cy="22860"/>
          </a:xfrm>
          <a:prstGeom prst="rect">
            <a:avLst/>
          </a:prstGeom>
          <a:solidFill>
            <a:srgbClr val="1B54DA"/>
          </a:solidFill>
          <a:ln/>
        </p:spPr>
        <p:txBody>
          <a:bodyPr/>
          <a:lstStyle/>
          <a:p>
            <a:endParaRPr lang="en-US"/>
          </a:p>
        </p:txBody>
      </p:sp>
      <p:sp>
        <p:nvSpPr>
          <p:cNvPr id="21" name="Text 14"/>
          <p:cNvSpPr/>
          <p:nvPr/>
        </p:nvSpPr>
        <p:spPr>
          <a:xfrm>
            <a:off x="7414379" y="6852999"/>
            <a:ext cx="510004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What integrations or dependencies exist?</a:t>
            </a:r>
            <a:endParaRPr lang="en-US" sz="1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132642"/>
          </a:xfrm>
          <a:prstGeom prst="rect">
            <a:avLst/>
          </a:prstGeom>
        </p:spPr>
      </p:pic>
      <p:sp>
        <p:nvSpPr>
          <p:cNvPr id="3" name="Text 0"/>
          <p:cNvSpPr/>
          <p:nvPr/>
        </p:nvSpPr>
        <p:spPr>
          <a:xfrm>
            <a:off x="724852" y="1632109"/>
            <a:ext cx="9458206" cy="566261"/>
          </a:xfrm>
          <a:prstGeom prst="rect">
            <a:avLst/>
          </a:prstGeom>
          <a:noFill/>
          <a:ln/>
        </p:spPr>
        <p:txBody>
          <a:bodyPr wrap="none" lIns="0" tIns="0" rIns="0" bIns="0" rtlCol="0" anchor="t"/>
          <a:lstStyle/>
          <a:p>
            <a:pPr marL="0" indent="0" algn="l">
              <a:lnSpc>
                <a:spcPts val="4450"/>
              </a:lnSpc>
              <a:buNone/>
            </a:pPr>
            <a:r>
              <a:rPr lang="en-US" sz="3550" dirty="0">
                <a:solidFill>
                  <a:srgbClr val="1B1B27"/>
                </a:solidFill>
                <a:latin typeface="Alexandria" pitchFamily="34" charset="0"/>
                <a:ea typeface="Alexandria" pitchFamily="34" charset="-122"/>
                <a:cs typeface="Alexandria" pitchFamily="34" charset="-120"/>
              </a:rPr>
              <a:t>Integrations as First-Class Roadmap Items</a:t>
            </a:r>
            <a:endParaRPr lang="en-US" sz="3550" dirty="0"/>
          </a:p>
        </p:txBody>
      </p:sp>
      <p:sp>
        <p:nvSpPr>
          <p:cNvPr id="4" name="Text 1"/>
          <p:cNvSpPr/>
          <p:nvPr/>
        </p:nvSpPr>
        <p:spPr>
          <a:xfrm>
            <a:off x="724852" y="2470190"/>
            <a:ext cx="13180695" cy="579834"/>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In enterprise environments, outcomes are rarely delivered by ServiceNow alone. Integrations with platforms such as billing, provisioning, CRM, and network systems are often where value is unlocked—or lost. These connections deserve strategic attention, not afterthought status.</a:t>
            </a:r>
            <a:endParaRPr lang="en-US" sz="1400" dirty="0"/>
          </a:p>
        </p:txBody>
      </p:sp>
      <p:sp>
        <p:nvSpPr>
          <p:cNvPr id="5" name="Shape 2"/>
          <p:cNvSpPr/>
          <p:nvPr/>
        </p:nvSpPr>
        <p:spPr>
          <a:xfrm>
            <a:off x="724852" y="3525679"/>
            <a:ext cx="6499741" cy="1628775"/>
          </a:xfrm>
          <a:prstGeom prst="roundRect">
            <a:avLst>
              <a:gd name="adj" fmla="val 6737"/>
            </a:avLst>
          </a:prstGeom>
          <a:solidFill>
            <a:srgbClr val="F9F9FF"/>
          </a:solidFill>
          <a:ln/>
        </p:spPr>
        <p:txBody>
          <a:bodyPr/>
          <a:lstStyle/>
          <a:p>
            <a:endParaRPr lang="en-US"/>
          </a:p>
        </p:txBody>
      </p:sp>
      <p:sp>
        <p:nvSpPr>
          <p:cNvPr id="6" name="Shape 3"/>
          <p:cNvSpPr/>
          <p:nvPr/>
        </p:nvSpPr>
        <p:spPr>
          <a:xfrm>
            <a:off x="724852" y="3502819"/>
            <a:ext cx="6499741" cy="91440"/>
          </a:xfrm>
          <a:prstGeom prst="roundRect">
            <a:avLst>
              <a:gd name="adj" fmla="val 83242"/>
            </a:avLst>
          </a:prstGeom>
          <a:solidFill>
            <a:srgbClr val="1B54DA"/>
          </a:solidFill>
          <a:ln/>
        </p:spPr>
        <p:txBody>
          <a:bodyPr/>
          <a:lstStyle/>
          <a:p>
            <a:endParaRPr lang="en-US"/>
          </a:p>
        </p:txBody>
      </p:sp>
      <p:sp>
        <p:nvSpPr>
          <p:cNvPr id="7" name="Shape 4"/>
          <p:cNvSpPr/>
          <p:nvPr/>
        </p:nvSpPr>
        <p:spPr>
          <a:xfrm>
            <a:off x="3702844" y="3253859"/>
            <a:ext cx="543639" cy="543639"/>
          </a:xfrm>
          <a:prstGeom prst="roundRect">
            <a:avLst>
              <a:gd name="adj" fmla="val 168200"/>
            </a:avLst>
          </a:prstGeom>
          <a:solidFill>
            <a:srgbClr val="1B54DA"/>
          </a:solidFill>
          <a:ln/>
        </p:spPr>
        <p:txBody>
          <a:bodyPr/>
          <a:lstStyle/>
          <a:p>
            <a:endParaRPr lang="en-US"/>
          </a:p>
        </p:txBody>
      </p:sp>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5959" y="3416856"/>
            <a:ext cx="217408" cy="217408"/>
          </a:xfrm>
          <a:prstGeom prst="rect">
            <a:avLst/>
          </a:prstGeom>
        </p:spPr>
      </p:pic>
      <p:sp>
        <p:nvSpPr>
          <p:cNvPr id="9" name="Text 5"/>
          <p:cNvSpPr/>
          <p:nvPr/>
        </p:nvSpPr>
        <p:spPr>
          <a:xfrm>
            <a:off x="928926" y="3978712"/>
            <a:ext cx="5033724" cy="283131"/>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Treat integrations as products, not plumbing</a:t>
            </a:r>
            <a:endParaRPr lang="en-US" sz="1750" dirty="0"/>
          </a:p>
        </p:txBody>
      </p:sp>
      <p:sp>
        <p:nvSpPr>
          <p:cNvPr id="10" name="Text 6"/>
          <p:cNvSpPr/>
          <p:nvPr/>
        </p:nvSpPr>
        <p:spPr>
          <a:xfrm>
            <a:off x="928926" y="4370546"/>
            <a:ext cx="6091595" cy="579834"/>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Apply the same design rigor and investment to integration architecture</a:t>
            </a:r>
            <a:endParaRPr lang="en-US" sz="1400" dirty="0"/>
          </a:p>
        </p:txBody>
      </p:sp>
      <p:sp>
        <p:nvSpPr>
          <p:cNvPr id="11" name="Shape 7"/>
          <p:cNvSpPr/>
          <p:nvPr/>
        </p:nvSpPr>
        <p:spPr>
          <a:xfrm>
            <a:off x="7405807" y="3525679"/>
            <a:ext cx="6499741" cy="1628775"/>
          </a:xfrm>
          <a:prstGeom prst="roundRect">
            <a:avLst>
              <a:gd name="adj" fmla="val 6737"/>
            </a:avLst>
          </a:prstGeom>
          <a:solidFill>
            <a:srgbClr val="F9F9FF"/>
          </a:solidFill>
          <a:ln/>
        </p:spPr>
        <p:txBody>
          <a:bodyPr/>
          <a:lstStyle/>
          <a:p>
            <a:endParaRPr lang="en-US"/>
          </a:p>
        </p:txBody>
      </p:sp>
      <p:sp>
        <p:nvSpPr>
          <p:cNvPr id="12" name="Shape 8"/>
          <p:cNvSpPr/>
          <p:nvPr/>
        </p:nvSpPr>
        <p:spPr>
          <a:xfrm>
            <a:off x="7405807" y="3502819"/>
            <a:ext cx="6499741" cy="91440"/>
          </a:xfrm>
          <a:prstGeom prst="roundRect">
            <a:avLst>
              <a:gd name="adj" fmla="val 83242"/>
            </a:avLst>
          </a:prstGeom>
          <a:solidFill>
            <a:srgbClr val="1B54DA"/>
          </a:solidFill>
          <a:ln/>
        </p:spPr>
        <p:txBody>
          <a:bodyPr/>
          <a:lstStyle/>
          <a:p>
            <a:endParaRPr lang="en-US"/>
          </a:p>
        </p:txBody>
      </p:sp>
      <p:sp>
        <p:nvSpPr>
          <p:cNvPr id="13" name="Shape 9"/>
          <p:cNvSpPr/>
          <p:nvPr/>
        </p:nvSpPr>
        <p:spPr>
          <a:xfrm>
            <a:off x="10383798" y="3253859"/>
            <a:ext cx="543639" cy="543639"/>
          </a:xfrm>
          <a:prstGeom prst="roundRect">
            <a:avLst>
              <a:gd name="adj" fmla="val 168200"/>
            </a:avLst>
          </a:prstGeom>
          <a:solidFill>
            <a:srgbClr val="1B54DA"/>
          </a:solidFill>
          <a:ln/>
        </p:spPr>
        <p:txBody>
          <a:bodyPr/>
          <a:lstStyle/>
          <a:p>
            <a:endParaRPr lang="en-US"/>
          </a:p>
        </p:txBody>
      </p:sp>
      <p:pic>
        <p:nvPicPr>
          <p:cNvPr id="14"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46913" y="3416856"/>
            <a:ext cx="217408" cy="217408"/>
          </a:xfrm>
          <a:prstGeom prst="rect">
            <a:avLst/>
          </a:prstGeom>
        </p:spPr>
      </p:pic>
      <p:sp>
        <p:nvSpPr>
          <p:cNvPr id="15" name="Text 10"/>
          <p:cNvSpPr/>
          <p:nvPr/>
        </p:nvSpPr>
        <p:spPr>
          <a:xfrm>
            <a:off x="7609880" y="3978712"/>
            <a:ext cx="3082409" cy="283131"/>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Define ownership and SLAs</a:t>
            </a:r>
            <a:endParaRPr lang="en-US" sz="1750" dirty="0"/>
          </a:p>
        </p:txBody>
      </p:sp>
      <p:sp>
        <p:nvSpPr>
          <p:cNvPr id="16" name="Text 11"/>
          <p:cNvSpPr/>
          <p:nvPr/>
        </p:nvSpPr>
        <p:spPr>
          <a:xfrm>
            <a:off x="7609880" y="4370546"/>
            <a:ext cx="6091595" cy="289917"/>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Establish clear accountability for integration health and performance</a:t>
            </a:r>
            <a:endParaRPr lang="en-US" sz="1400" dirty="0"/>
          </a:p>
        </p:txBody>
      </p:sp>
      <p:sp>
        <p:nvSpPr>
          <p:cNvPr id="17" name="Shape 12"/>
          <p:cNvSpPr/>
          <p:nvPr/>
        </p:nvSpPr>
        <p:spPr>
          <a:xfrm>
            <a:off x="724852" y="5607487"/>
            <a:ext cx="6499741" cy="1628775"/>
          </a:xfrm>
          <a:prstGeom prst="roundRect">
            <a:avLst>
              <a:gd name="adj" fmla="val 6737"/>
            </a:avLst>
          </a:prstGeom>
          <a:solidFill>
            <a:srgbClr val="F9F9FF"/>
          </a:solidFill>
          <a:ln/>
        </p:spPr>
        <p:txBody>
          <a:bodyPr/>
          <a:lstStyle/>
          <a:p>
            <a:endParaRPr lang="en-US"/>
          </a:p>
        </p:txBody>
      </p:sp>
      <p:sp>
        <p:nvSpPr>
          <p:cNvPr id="18" name="Shape 13"/>
          <p:cNvSpPr/>
          <p:nvPr/>
        </p:nvSpPr>
        <p:spPr>
          <a:xfrm>
            <a:off x="724852" y="5584627"/>
            <a:ext cx="6499741" cy="91440"/>
          </a:xfrm>
          <a:prstGeom prst="roundRect">
            <a:avLst>
              <a:gd name="adj" fmla="val 83242"/>
            </a:avLst>
          </a:prstGeom>
          <a:solidFill>
            <a:srgbClr val="1B54DA"/>
          </a:solidFill>
          <a:ln/>
        </p:spPr>
        <p:txBody>
          <a:bodyPr/>
          <a:lstStyle/>
          <a:p>
            <a:endParaRPr lang="en-US"/>
          </a:p>
        </p:txBody>
      </p:sp>
      <p:sp>
        <p:nvSpPr>
          <p:cNvPr id="19" name="Shape 14"/>
          <p:cNvSpPr/>
          <p:nvPr/>
        </p:nvSpPr>
        <p:spPr>
          <a:xfrm>
            <a:off x="3702844" y="5335667"/>
            <a:ext cx="543639" cy="543639"/>
          </a:xfrm>
          <a:prstGeom prst="roundRect">
            <a:avLst>
              <a:gd name="adj" fmla="val 168200"/>
            </a:avLst>
          </a:prstGeom>
          <a:solidFill>
            <a:srgbClr val="1B54DA"/>
          </a:solidFill>
          <a:ln/>
        </p:spPr>
        <p:txBody>
          <a:bodyPr/>
          <a:lstStyle/>
          <a:p>
            <a:endParaRPr lang="en-US"/>
          </a:p>
        </p:txBody>
      </p:sp>
      <p:pic>
        <p:nvPicPr>
          <p:cNvPr id="20"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65959" y="5498663"/>
            <a:ext cx="217408" cy="217408"/>
          </a:xfrm>
          <a:prstGeom prst="rect">
            <a:avLst/>
          </a:prstGeom>
        </p:spPr>
      </p:pic>
      <p:sp>
        <p:nvSpPr>
          <p:cNvPr id="21" name="Text 15"/>
          <p:cNvSpPr/>
          <p:nvPr/>
        </p:nvSpPr>
        <p:spPr>
          <a:xfrm>
            <a:off x="928926" y="6060519"/>
            <a:ext cx="3909417" cy="283131"/>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Include observability from day one</a:t>
            </a:r>
            <a:endParaRPr lang="en-US" sz="1750" dirty="0"/>
          </a:p>
        </p:txBody>
      </p:sp>
      <p:sp>
        <p:nvSpPr>
          <p:cNvPr id="22" name="Text 16"/>
          <p:cNvSpPr/>
          <p:nvPr/>
        </p:nvSpPr>
        <p:spPr>
          <a:xfrm>
            <a:off x="928926" y="6452354"/>
            <a:ext cx="6091595" cy="289917"/>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Build visibility into integration flows to enable rapid troubleshooting</a:t>
            </a:r>
            <a:endParaRPr lang="en-US" sz="1400" dirty="0"/>
          </a:p>
        </p:txBody>
      </p:sp>
      <p:sp>
        <p:nvSpPr>
          <p:cNvPr id="23" name="Shape 17"/>
          <p:cNvSpPr/>
          <p:nvPr/>
        </p:nvSpPr>
        <p:spPr>
          <a:xfrm>
            <a:off x="7405807" y="5607487"/>
            <a:ext cx="6499741" cy="1628775"/>
          </a:xfrm>
          <a:prstGeom prst="roundRect">
            <a:avLst>
              <a:gd name="adj" fmla="val 6737"/>
            </a:avLst>
          </a:prstGeom>
          <a:solidFill>
            <a:srgbClr val="F9F9FF"/>
          </a:solidFill>
          <a:ln/>
        </p:spPr>
        <p:txBody>
          <a:bodyPr/>
          <a:lstStyle/>
          <a:p>
            <a:endParaRPr lang="en-US"/>
          </a:p>
        </p:txBody>
      </p:sp>
      <p:sp>
        <p:nvSpPr>
          <p:cNvPr id="24" name="Shape 18"/>
          <p:cNvSpPr/>
          <p:nvPr/>
        </p:nvSpPr>
        <p:spPr>
          <a:xfrm>
            <a:off x="7405807" y="5584627"/>
            <a:ext cx="6499741" cy="91440"/>
          </a:xfrm>
          <a:prstGeom prst="roundRect">
            <a:avLst>
              <a:gd name="adj" fmla="val 83242"/>
            </a:avLst>
          </a:prstGeom>
          <a:solidFill>
            <a:srgbClr val="1B54DA"/>
          </a:solidFill>
          <a:ln/>
        </p:spPr>
        <p:txBody>
          <a:bodyPr/>
          <a:lstStyle/>
          <a:p>
            <a:endParaRPr lang="en-US"/>
          </a:p>
        </p:txBody>
      </p:sp>
      <p:sp>
        <p:nvSpPr>
          <p:cNvPr id="25" name="Shape 19"/>
          <p:cNvSpPr/>
          <p:nvPr/>
        </p:nvSpPr>
        <p:spPr>
          <a:xfrm>
            <a:off x="10383798" y="5335667"/>
            <a:ext cx="543639" cy="543639"/>
          </a:xfrm>
          <a:prstGeom prst="roundRect">
            <a:avLst>
              <a:gd name="adj" fmla="val 168200"/>
            </a:avLst>
          </a:prstGeom>
          <a:solidFill>
            <a:srgbClr val="1B54DA"/>
          </a:solidFill>
          <a:ln/>
        </p:spPr>
        <p:txBody>
          <a:bodyPr/>
          <a:lstStyle/>
          <a:p>
            <a:endParaRPr lang="en-US"/>
          </a:p>
        </p:txBody>
      </p:sp>
      <p:pic>
        <p:nvPicPr>
          <p:cNvPr id="26"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46913" y="5498663"/>
            <a:ext cx="217408" cy="217408"/>
          </a:xfrm>
          <a:prstGeom prst="rect">
            <a:avLst/>
          </a:prstGeom>
        </p:spPr>
      </p:pic>
      <p:sp>
        <p:nvSpPr>
          <p:cNvPr id="27" name="Text 20"/>
          <p:cNvSpPr/>
          <p:nvPr/>
        </p:nvSpPr>
        <p:spPr>
          <a:xfrm>
            <a:off x="7609880" y="6060519"/>
            <a:ext cx="4460558" cy="283131"/>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Favor orchestration over transformation</a:t>
            </a:r>
            <a:endParaRPr lang="en-US" sz="1750" dirty="0"/>
          </a:p>
        </p:txBody>
      </p:sp>
      <p:sp>
        <p:nvSpPr>
          <p:cNvPr id="28" name="Text 21"/>
          <p:cNvSpPr/>
          <p:nvPr/>
        </p:nvSpPr>
        <p:spPr>
          <a:xfrm>
            <a:off x="7609880" y="6452354"/>
            <a:ext cx="6091595" cy="579834"/>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Keep ServiceNow focused on workflow coordination, not heavy data manipulation</a:t>
            </a:r>
            <a:endParaRPr lang="en-US" sz="1400" dirty="0"/>
          </a:p>
        </p:txBody>
      </p:sp>
      <p:sp>
        <p:nvSpPr>
          <p:cNvPr id="29" name="Text 22"/>
          <p:cNvSpPr/>
          <p:nvPr/>
        </p:nvSpPr>
        <p:spPr>
          <a:xfrm>
            <a:off x="724852" y="7440097"/>
            <a:ext cx="13180695" cy="289917"/>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This mindset prevents fragile solutions and improves long-term maintainability while protecting your investment.</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181338"/>
            <a:ext cx="11831241"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Metrics That Matter: Measuring What Executives Care About</a:t>
            </a:r>
            <a:endParaRPr lang="en-US" sz="3100" dirty="0"/>
          </a:p>
        </p:txBody>
      </p:sp>
      <p:sp>
        <p:nvSpPr>
          <p:cNvPr id="3" name="Text 1"/>
          <p:cNvSpPr/>
          <p:nvPr/>
        </p:nvSpPr>
        <p:spPr>
          <a:xfrm>
            <a:off x="793790" y="207430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 strong roadmap includes </a:t>
            </a:r>
            <a:r>
              <a:rPr lang="en-US" sz="1550" b="1" dirty="0">
                <a:solidFill>
                  <a:srgbClr val="1B54DA"/>
                </a:solidFill>
                <a:latin typeface="Nobile" pitchFamily="34" charset="0"/>
                <a:ea typeface="Nobile" pitchFamily="34" charset="-122"/>
                <a:cs typeface="Nobile" pitchFamily="34" charset="-120"/>
              </a:rPr>
              <a:t>clear, outcome-oriented metrics</a:t>
            </a:r>
            <a:r>
              <a:rPr lang="en-US" sz="1550" dirty="0">
                <a:solidFill>
                  <a:srgbClr val="404155"/>
                </a:solidFill>
                <a:latin typeface="Nobile" pitchFamily="34" charset="0"/>
                <a:ea typeface="Nobile" pitchFamily="34" charset="-122"/>
                <a:cs typeface="Nobile" pitchFamily="34" charset="-120"/>
              </a:rPr>
              <a:t> that connect technology investments to business results. These measurements allow leaders to move from anecdotal success stories to data-driven decision-making.</a:t>
            </a:r>
            <a:endParaRPr lang="en-US" sz="155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932628"/>
            <a:ext cx="595313" cy="595313"/>
          </a:xfrm>
          <a:prstGeom prst="rect">
            <a:avLst/>
          </a:prstGeom>
        </p:spPr>
      </p:pic>
      <p:sp>
        <p:nvSpPr>
          <p:cNvPr id="5" name="Text 2"/>
          <p:cNvSpPr/>
          <p:nvPr/>
        </p:nvSpPr>
        <p:spPr>
          <a:xfrm>
            <a:off x="1637109" y="3100030"/>
            <a:ext cx="3338870"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Customer Satisfaction and Experience Scores</a:t>
            </a:r>
            <a:endParaRPr lang="en-US" sz="1950" dirty="0"/>
          </a:p>
        </p:txBody>
      </p:sp>
      <p:sp>
        <p:nvSpPr>
          <p:cNvPr id="6" name="Text 3"/>
          <p:cNvSpPr/>
          <p:nvPr/>
        </p:nvSpPr>
        <p:spPr>
          <a:xfrm>
            <a:off x="1637109" y="3839408"/>
            <a:ext cx="3338870"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Track NPS, CSAT, and customer effort scores to measure service quality improvements</a:t>
            </a:r>
            <a:endParaRPr lang="en-US" sz="155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3986" y="2932628"/>
            <a:ext cx="595313" cy="595313"/>
          </a:xfrm>
          <a:prstGeom prst="rect">
            <a:avLst/>
          </a:prstGeom>
        </p:spPr>
      </p:pic>
      <p:sp>
        <p:nvSpPr>
          <p:cNvPr id="8" name="Text 4"/>
          <p:cNvSpPr/>
          <p:nvPr/>
        </p:nvSpPr>
        <p:spPr>
          <a:xfrm>
            <a:off x="6067306" y="3100030"/>
            <a:ext cx="3338989"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Mean Time to Resolution and Recovery</a:t>
            </a:r>
            <a:endParaRPr lang="en-US" sz="1950" dirty="0"/>
          </a:p>
        </p:txBody>
      </p:sp>
      <p:sp>
        <p:nvSpPr>
          <p:cNvPr id="9" name="Text 5"/>
          <p:cNvSpPr/>
          <p:nvPr/>
        </p:nvSpPr>
        <p:spPr>
          <a:xfrm>
            <a:off x="6067306" y="3839408"/>
            <a:ext cx="333898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Monitor how quickly issues are resolved and services are restored after incidents</a:t>
            </a:r>
            <a:endParaRPr lang="en-US" sz="155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4302" y="2932628"/>
            <a:ext cx="595313" cy="595313"/>
          </a:xfrm>
          <a:prstGeom prst="rect">
            <a:avLst/>
          </a:prstGeom>
        </p:spPr>
      </p:pic>
      <p:sp>
        <p:nvSpPr>
          <p:cNvPr id="11" name="Text 6"/>
          <p:cNvSpPr/>
          <p:nvPr/>
        </p:nvSpPr>
        <p:spPr>
          <a:xfrm>
            <a:off x="10497622" y="3100030"/>
            <a:ext cx="3338989"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Automation Rates and Manual Effort Reduction</a:t>
            </a:r>
            <a:endParaRPr lang="en-US" sz="1950" dirty="0"/>
          </a:p>
        </p:txBody>
      </p:sp>
      <p:sp>
        <p:nvSpPr>
          <p:cNvPr id="12" name="Text 7"/>
          <p:cNvSpPr/>
          <p:nvPr/>
        </p:nvSpPr>
        <p:spPr>
          <a:xfrm>
            <a:off x="10497622" y="3839408"/>
            <a:ext cx="333898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Quantify time saved through automation and self-service adoption</a:t>
            </a:r>
            <a:endParaRPr lang="en-US" sz="155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790" y="5188863"/>
            <a:ext cx="595313" cy="595313"/>
          </a:xfrm>
          <a:prstGeom prst="rect">
            <a:avLst/>
          </a:prstGeom>
        </p:spPr>
      </p:pic>
      <p:sp>
        <p:nvSpPr>
          <p:cNvPr id="14" name="Text 8"/>
          <p:cNvSpPr/>
          <p:nvPr/>
        </p:nvSpPr>
        <p:spPr>
          <a:xfrm>
            <a:off x="1637109" y="5356265"/>
            <a:ext cx="3338870"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Change Success and Incident Recurrence</a:t>
            </a:r>
            <a:endParaRPr lang="en-US" sz="1950" dirty="0"/>
          </a:p>
        </p:txBody>
      </p:sp>
      <p:sp>
        <p:nvSpPr>
          <p:cNvPr id="15" name="Text 9"/>
          <p:cNvSpPr/>
          <p:nvPr/>
        </p:nvSpPr>
        <p:spPr>
          <a:xfrm>
            <a:off x="1637109" y="6095643"/>
            <a:ext cx="3338870"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Measure change failure rates and track recurring incidents to assess stability</a:t>
            </a:r>
            <a:endParaRPr lang="en-US" sz="1550" dirty="0"/>
          </a:p>
        </p:txBody>
      </p:sp>
      <p:pic>
        <p:nvPicPr>
          <p:cNvPr id="16"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23986" y="5188863"/>
            <a:ext cx="595313" cy="595313"/>
          </a:xfrm>
          <a:prstGeom prst="rect">
            <a:avLst/>
          </a:prstGeom>
        </p:spPr>
      </p:pic>
      <p:sp>
        <p:nvSpPr>
          <p:cNvPr id="17" name="Text 10"/>
          <p:cNvSpPr/>
          <p:nvPr/>
        </p:nvSpPr>
        <p:spPr>
          <a:xfrm>
            <a:off x="6067306" y="5356265"/>
            <a:ext cx="3338989"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Cost-to-Serve by Service Tier</a:t>
            </a:r>
            <a:endParaRPr lang="en-US" sz="1950" dirty="0"/>
          </a:p>
        </p:txBody>
      </p:sp>
      <p:sp>
        <p:nvSpPr>
          <p:cNvPr id="18" name="Text 11"/>
          <p:cNvSpPr/>
          <p:nvPr/>
        </p:nvSpPr>
        <p:spPr>
          <a:xfrm>
            <a:off x="6067306" y="6095643"/>
            <a:ext cx="333898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Understand the economics of service delivery across different customer segments</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1407</Words>
  <Application>Microsoft Office PowerPoint</Application>
  <PresentationFormat>Custom</PresentationFormat>
  <Paragraphs>130</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Alexandria</vt:lpstr>
      <vt:lpstr>Arial</vt:lpstr>
      <vt:lpstr>Nobile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2025-12-26T16:41:27Z</dcterms:created>
  <dcterms:modified xsi:type="dcterms:W3CDTF">2025-12-26T16:41:45Z</dcterms:modified>
</cp:coreProperties>
</file>