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Roboto" panose="02000000000000000000" pitchFamily="2" charset="0"/>
      <p:regular r:id="rId16"/>
      <p:bold r:id="rId17"/>
    </p:embeddedFont>
    <p:embeddedFont>
      <p:font typeface="Roboto Bold" panose="02000000000000000000" pitchFamily="2" charset="0"/>
      <p:bold r:id="rId18"/>
    </p:embeddedFont>
    <p:embeddedFont>
      <p:font typeface="Roboto Medium" panose="02000000000000000000" pitchFamily="2" charset="0"/>
      <p:regular r:id="rId19"/>
    </p:embeddedFont>
    <p:embeddedFont>
      <p:font typeface="Roboto Slab"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74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512213"/>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Applied Epic Customization: Stakeholder &amp; Scope Management</a:t>
            </a:r>
            <a:endParaRPr lang="en-US" sz="4450" dirty="0"/>
          </a:p>
        </p:txBody>
      </p:sp>
      <p:sp>
        <p:nvSpPr>
          <p:cNvPr id="4" name="Text 1"/>
          <p:cNvSpPr/>
          <p:nvPr/>
        </p:nvSpPr>
        <p:spPr>
          <a:xfrm>
            <a:off x="4451390" y="3269933"/>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Successfully implementing Applied Epic requires careful customization to match your agency's unique workflows, compliance requirements, and service models. While the system offers remarkable flexibility, this creates complexity for project managers balancing stakeholder expectations against technical constraints.</a:t>
            </a:r>
            <a:endParaRPr lang="en-US" sz="1750" dirty="0"/>
          </a:p>
        </p:txBody>
      </p:sp>
      <p:sp>
        <p:nvSpPr>
          <p:cNvPr id="5" name="Text 2"/>
          <p:cNvSpPr/>
          <p:nvPr/>
        </p:nvSpPr>
        <p:spPr>
          <a:xfrm>
            <a:off x="4451390" y="4976693"/>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This presentation explores best practices for managing Applied Epic customization projects, with a focus on stakeholder alignment, scope control, and ensuring long-term scalability—key factors that determine whether your implementation succeeds or struggles.</a:t>
            </a:r>
            <a:endParaRPr lang="en-US" sz="1750" dirty="0"/>
          </a:p>
        </p:txBody>
      </p:sp>
      <p:sp>
        <p:nvSpPr>
          <p:cNvPr id="6" name="Shape 3"/>
          <p:cNvSpPr/>
          <p:nvPr/>
        </p:nvSpPr>
        <p:spPr>
          <a:xfrm>
            <a:off x="4451390" y="633745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4559022" y="6470094"/>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8" name="Text 5"/>
          <p:cNvSpPr/>
          <p:nvPr/>
        </p:nvSpPr>
        <p:spPr>
          <a:xfrm>
            <a:off x="4927640" y="6320552"/>
            <a:ext cx="2640449" cy="396835"/>
          </a:xfrm>
          <a:prstGeom prst="rect">
            <a:avLst/>
          </a:prstGeom>
          <a:noFill/>
          <a:ln/>
        </p:spPr>
        <p:txBody>
          <a:bodyPr wrap="none" lIns="0" tIns="0" rIns="0" bIns="0" rtlCol="0" anchor="t"/>
          <a:lstStyle/>
          <a:p>
            <a:pPr marL="0" indent="0" algn="l">
              <a:lnSpc>
                <a:spcPts val="3100"/>
              </a:lnSpc>
              <a:buNone/>
            </a:pPr>
            <a:r>
              <a:rPr lang="en-US" sz="2200" b="1" dirty="0">
                <a:solidFill>
                  <a:srgbClr val="15213F"/>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68906" y="604242"/>
            <a:ext cx="8106013" cy="549235"/>
          </a:xfrm>
          <a:prstGeom prst="rect">
            <a:avLst/>
          </a:prstGeom>
          <a:noFill/>
          <a:ln/>
        </p:spPr>
        <p:txBody>
          <a:bodyPr wrap="none" lIns="0" tIns="0" rIns="0" bIns="0" rtlCol="0" anchor="t"/>
          <a:lstStyle/>
          <a:p>
            <a:pPr marL="0" indent="0" algn="l">
              <a:lnSpc>
                <a:spcPts val="4300"/>
              </a:lnSpc>
              <a:buNone/>
            </a:pPr>
            <a:r>
              <a:rPr lang="en-US" sz="3450" dirty="0">
                <a:solidFill>
                  <a:srgbClr val="3257B8"/>
                </a:solidFill>
                <a:latin typeface="Roboto Slab" pitchFamily="34" charset="0"/>
                <a:ea typeface="Roboto Slab" pitchFamily="34" charset="-122"/>
                <a:cs typeface="Roboto Slab" pitchFamily="34" charset="-120"/>
              </a:rPr>
              <a:t>Training for Customized Environments</a:t>
            </a:r>
            <a:endParaRPr lang="en-US" sz="3450" dirty="0"/>
          </a:p>
        </p:txBody>
      </p:sp>
      <p:pic>
        <p:nvPicPr>
          <p:cNvPr id="4" name="Image 1" descr="preencoded.png"/>
          <p:cNvPicPr>
            <a:picLocks noChangeAspect="1"/>
          </p:cNvPicPr>
          <p:nvPr/>
        </p:nvPicPr>
        <p:blipFill>
          <a:blip r:embed="rId4"/>
          <a:stretch>
            <a:fillRect/>
          </a:stretch>
        </p:blipFill>
        <p:spPr>
          <a:xfrm>
            <a:off x="768906" y="1400532"/>
            <a:ext cx="549235" cy="549235"/>
          </a:xfrm>
          <a:prstGeom prst="rect">
            <a:avLst/>
          </a:prstGeom>
        </p:spPr>
      </p:pic>
      <p:sp>
        <p:nvSpPr>
          <p:cNvPr id="5" name="Text 1"/>
          <p:cNvSpPr/>
          <p:nvPr/>
        </p:nvSpPr>
        <p:spPr>
          <a:xfrm>
            <a:off x="1592699" y="1530906"/>
            <a:ext cx="2746296" cy="343257"/>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Role-Based Training</a:t>
            </a:r>
            <a:endParaRPr lang="en-US" sz="2150" dirty="0"/>
          </a:p>
        </p:txBody>
      </p:sp>
      <p:sp>
        <p:nvSpPr>
          <p:cNvPr id="6" name="Text 2"/>
          <p:cNvSpPr/>
          <p:nvPr/>
        </p:nvSpPr>
        <p:spPr>
          <a:xfrm>
            <a:off x="1592699" y="2005965"/>
            <a:ext cx="3756422" cy="1405890"/>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Create targeted training modules specific to each department's customizations rather than generic system overviews</a:t>
            </a:r>
            <a:endParaRPr lang="en-US" sz="1700" dirty="0"/>
          </a:p>
        </p:txBody>
      </p:sp>
      <p:pic>
        <p:nvPicPr>
          <p:cNvPr id="7" name="Image 2" descr="preencoded.png"/>
          <p:cNvPicPr>
            <a:picLocks noChangeAspect="1"/>
          </p:cNvPicPr>
          <p:nvPr/>
        </p:nvPicPr>
        <p:blipFill>
          <a:blip r:embed="rId5"/>
          <a:stretch>
            <a:fillRect/>
          </a:stretch>
        </p:blipFill>
        <p:spPr>
          <a:xfrm>
            <a:off x="5623679" y="1400532"/>
            <a:ext cx="549235" cy="549235"/>
          </a:xfrm>
          <a:prstGeom prst="rect">
            <a:avLst/>
          </a:prstGeom>
        </p:spPr>
      </p:pic>
      <p:sp>
        <p:nvSpPr>
          <p:cNvPr id="8" name="Text 3"/>
          <p:cNvSpPr/>
          <p:nvPr/>
        </p:nvSpPr>
        <p:spPr>
          <a:xfrm>
            <a:off x="6447473" y="1530906"/>
            <a:ext cx="3048476" cy="343257"/>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Custom Documentation</a:t>
            </a:r>
            <a:endParaRPr lang="en-US" sz="2150" dirty="0"/>
          </a:p>
        </p:txBody>
      </p:sp>
      <p:sp>
        <p:nvSpPr>
          <p:cNvPr id="9" name="Text 4"/>
          <p:cNvSpPr/>
          <p:nvPr/>
        </p:nvSpPr>
        <p:spPr>
          <a:xfrm>
            <a:off x="6447473" y="2005965"/>
            <a:ext cx="3756422" cy="1054418"/>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Develop agency-specific user guides that reflect your customized workflows and screen layouts</a:t>
            </a:r>
            <a:endParaRPr lang="en-US" sz="1700" dirty="0"/>
          </a:p>
        </p:txBody>
      </p:sp>
      <p:pic>
        <p:nvPicPr>
          <p:cNvPr id="10" name="Image 3" descr="preencoded.png"/>
          <p:cNvPicPr>
            <a:picLocks noChangeAspect="1"/>
          </p:cNvPicPr>
          <p:nvPr/>
        </p:nvPicPr>
        <p:blipFill>
          <a:blip r:embed="rId6"/>
          <a:stretch>
            <a:fillRect/>
          </a:stretch>
        </p:blipFill>
        <p:spPr>
          <a:xfrm>
            <a:off x="768906" y="3961090"/>
            <a:ext cx="549235" cy="549235"/>
          </a:xfrm>
          <a:prstGeom prst="rect">
            <a:avLst/>
          </a:prstGeom>
        </p:spPr>
      </p:pic>
      <p:sp>
        <p:nvSpPr>
          <p:cNvPr id="11" name="Text 5"/>
          <p:cNvSpPr/>
          <p:nvPr/>
        </p:nvSpPr>
        <p:spPr>
          <a:xfrm>
            <a:off x="1592699" y="4091464"/>
            <a:ext cx="2746296" cy="343257"/>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Video Tutorials</a:t>
            </a:r>
            <a:endParaRPr lang="en-US" sz="2150" dirty="0"/>
          </a:p>
        </p:txBody>
      </p:sp>
      <p:sp>
        <p:nvSpPr>
          <p:cNvPr id="12" name="Text 6"/>
          <p:cNvSpPr/>
          <p:nvPr/>
        </p:nvSpPr>
        <p:spPr>
          <a:xfrm>
            <a:off x="1592699" y="4566523"/>
            <a:ext cx="3756422" cy="1405890"/>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Record screen captures demonstrating common tasks in your customized environment for just-in-time learning</a:t>
            </a:r>
            <a:endParaRPr lang="en-US" sz="1700" dirty="0"/>
          </a:p>
        </p:txBody>
      </p:sp>
      <p:pic>
        <p:nvPicPr>
          <p:cNvPr id="13" name="Image 4" descr="preencoded.png"/>
          <p:cNvPicPr>
            <a:picLocks noChangeAspect="1"/>
          </p:cNvPicPr>
          <p:nvPr/>
        </p:nvPicPr>
        <p:blipFill>
          <a:blip r:embed="rId7"/>
          <a:stretch>
            <a:fillRect/>
          </a:stretch>
        </p:blipFill>
        <p:spPr>
          <a:xfrm>
            <a:off x="5623679" y="3961090"/>
            <a:ext cx="549235" cy="549235"/>
          </a:xfrm>
          <a:prstGeom prst="rect">
            <a:avLst/>
          </a:prstGeom>
        </p:spPr>
      </p:pic>
      <p:sp>
        <p:nvSpPr>
          <p:cNvPr id="14" name="Text 7"/>
          <p:cNvSpPr/>
          <p:nvPr/>
        </p:nvSpPr>
        <p:spPr>
          <a:xfrm>
            <a:off x="6447473" y="4091464"/>
            <a:ext cx="2746296" cy="343257"/>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Super User Network</a:t>
            </a:r>
            <a:endParaRPr lang="en-US" sz="2150" dirty="0"/>
          </a:p>
        </p:txBody>
      </p:sp>
      <p:sp>
        <p:nvSpPr>
          <p:cNvPr id="15" name="Text 8"/>
          <p:cNvSpPr/>
          <p:nvPr/>
        </p:nvSpPr>
        <p:spPr>
          <a:xfrm>
            <a:off x="6447473" y="4566523"/>
            <a:ext cx="3756422" cy="1054418"/>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Establish a network of advanced users who can provide peer support for customized features</a:t>
            </a:r>
            <a:endParaRPr lang="en-US" sz="1700" dirty="0"/>
          </a:p>
        </p:txBody>
      </p:sp>
      <p:sp>
        <p:nvSpPr>
          <p:cNvPr id="16" name="Text 9"/>
          <p:cNvSpPr/>
          <p:nvPr/>
        </p:nvSpPr>
        <p:spPr>
          <a:xfrm>
            <a:off x="768906" y="6219468"/>
            <a:ext cx="9434989" cy="1405890"/>
          </a:xfrm>
          <a:prstGeom prst="rect">
            <a:avLst/>
          </a:prstGeom>
          <a:noFill/>
          <a:ln/>
        </p:spPr>
        <p:txBody>
          <a:bodyPr wrap="squar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Generic Applied Epic training often falls short when agencies implement significant customizations. Develop agency-specific training materials that address your unique workflows, custom fields, and specialized processes to ensure adoption and proper utilization of customized features.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82241" y="616506"/>
            <a:ext cx="6312337" cy="558760"/>
          </a:xfrm>
          <a:prstGeom prst="rect">
            <a:avLst/>
          </a:prstGeom>
          <a:noFill/>
          <a:ln/>
        </p:spPr>
        <p:txBody>
          <a:bodyPr wrap="none" lIns="0" tIns="0" rIns="0" bIns="0" rtlCol="0" anchor="t"/>
          <a:lstStyle/>
          <a:p>
            <a:pPr marL="0" indent="0" algn="l">
              <a:lnSpc>
                <a:spcPts val="4350"/>
              </a:lnSpc>
              <a:buNone/>
            </a:pPr>
            <a:r>
              <a:rPr lang="en-US" sz="3500" dirty="0">
                <a:solidFill>
                  <a:srgbClr val="3257B8"/>
                </a:solidFill>
                <a:latin typeface="Roboto Slab" pitchFamily="34" charset="0"/>
                <a:ea typeface="Roboto Slab" pitchFamily="34" charset="-122"/>
                <a:cs typeface="Roboto Slab" pitchFamily="34" charset="-120"/>
              </a:rPr>
              <a:t>Measuring Customization ROI</a:t>
            </a:r>
            <a:endParaRPr lang="en-US" sz="3500" dirty="0"/>
          </a:p>
        </p:txBody>
      </p:sp>
      <p:pic>
        <p:nvPicPr>
          <p:cNvPr id="3" name="Image 0" descr="preencoded.png"/>
          <p:cNvPicPr>
            <a:picLocks noChangeAspect="1"/>
          </p:cNvPicPr>
          <p:nvPr/>
        </p:nvPicPr>
        <p:blipFill>
          <a:blip r:embed="rId3"/>
          <a:stretch>
            <a:fillRect/>
          </a:stretch>
        </p:blipFill>
        <p:spPr>
          <a:xfrm>
            <a:off x="782241" y="1622227"/>
            <a:ext cx="12852202" cy="3029783"/>
          </a:xfrm>
          <a:prstGeom prst="rect">
            <a:avLst/>
          </a:prstGeom>
        </p:spPr>
      </p:pic>
      <p:sp>
        <p:nvSpPr>
          <p:cNvPr id="4" name="Shape 1"/>
          <p:cNvSpPr/>
          <p:nvPr/>
        </p:nvSpPr>
        <p:spPr>
          <a:xfrm>
            <a:off x="6192560" y="4652010"/>
            <a:ext cx="223480" cy="223480"/>
          </a:xfrm>
          <a:prstGeom prst="roundRect">
            <a:avLst>
              <a:gd name="adj" fmla="val 8183"/>
            </a:avLst>
          </a:prstGeom>
          <a:solidFill>
            <a:srgbClr val="101C3C"/>
          </a:solidFill>
          <a:ln/>
        </p:spPr>
        <p:txBody>
          <a:bodyPr/>
          <a:lstStyle/>
          <a:p>
            <a:endParaRPr lang="en-US"/>
          </a:p>
        </p:txBody>
      </p:sp>
      <p:sp>
        <p:nvSpPr>
          <p:cNvPr id="5" name="Text 2"/>
          <p:cNvSpPr/>
          <p:nvPr/>
        </p:nvSpPr>
        <p:spPr>
          <a:xfrm>
            <a:off x="6477000" y="4652010"/>
            <a:ext cx="655082" cy="223480"/>
          </a:xfrm>
          <a:prstGeom prst="rect">
            <a:avLst/>
          </a:prstGeom>
          <a:noFill/>
          <a:ln/>
        </p:spPr>
        <p:txBody>
          <a:bodyPr wrap="none" lIns="0" tIns="0" rIns="0" bIns="0" rtlCol="0" anchor="t"/>
          <a:lstStyle/>
          <a:p>
            <a:pPr marL="0" indent="0" algn="l">
              <a:lnSpc>
                <a:spcPts val="1750"/>
              </a:lnSpc>
              <a:buNone/>
            </a:pPr>
            <a:r>
              <a:rPr lang="en-US" sz="1750" dirty="0">
                <a:solidFill>
                  <a:srgbClr val="15213F"/>
                </a:solidFill>
                <a:latin typeface="Roboto" pitchFamily="34" charset="0"/>
                <a:ea typeface="Roboto" pitchFamily="34" charset="-122"/>
                <a:cs typeface="Roboto" pitchFamily="34" charset="-120"/>
              </a:rPr>
              <a:t>Before</a:t>
            </a:r>
            <a:endParaRPr lang="en-US" sz="1750" dirty="0"/>
          </a:p>
        </p:txBody>
      </p:sp>
      <p:sp>
        <p:nvSpPr>
          <p:cNvPr id="6" name="Shape 3"/>
          <p:cNvSpPr/>
          <p:nvPr/>
        </p:nvSpPr>
        <p:spPr>
          <a:xfrm>
            <a:off x="7284482" y="4652010"/>
            <a:ext cx="223480" cy="223480"/>
          </a:xfrm>
          <a:prstGeom prst="roundRect">
            <a:avLst>
              <a:gd name="adj" fmla="val 8183"/>
            </a:avLst>
          </a:prstGeom>
          <a:solidFill>
            <a:srgbClr val="2C4CA0"/>
          </a:solidFill>
          <a:ln/>
        </p:spPr>
        <p:txBody>
          <a:bodyPr/>
          <a:lstStyle/>
          <a:p>
            <a:endParaRPr lang="en-US"/>
          </a:p>
        </p:txBody>
      </p:sp>
      <p:sp>
        <p:nvSpPr>
          <p:cNvPr id="7" name="Text 4"/>
          <p:cNvSpPr/>
          <p:nvPr/>
        </p:nvSpPr>
        <p:spPr>
          <a:xfrm>
            <a:off x="7568922" y="4652010"/>
            <a:ext cx="490895" cy="223480"/>
          </a:xfrm>
          <a:prstGeom prst="rect">
            <a:avLst/>
          </a:prstGeom>
          <a:noFill/>
          <a:ln/>
        </p:spPr>
        <p:txBody>
          <a:bodyPr wrap="none" lIns="0" tIns="0" rIns="0" bIns="0" rtlCol="0" anchor="t"/>
          <a:lstStyle/>
          <a:p>
            <a:pPr marL="0" indent="0" algn="l">
              <a:lnSpc>
                <a:spcPts val="1750"/>
              </a:lnSpc>
              <a:buNone/>
            </a:pPr>
            <a:r>
              <a:rPr lang="en-US" sz="1750" dirty="0">
                <a:solidFill>
                  <a:srgbClr val="15213F"/>
                </a:solidFill>
                <a:latin typeface="Roboto" pitchFamily="34" charset="0"/>
                <a:ea typeface="Roboto" pitchFamily="34" charset="-122"/>
                <a:cs typeface="Roboto" pitchFamily="34" charset="-120"/>
              </a:rPr>
              <a:t>After</a:t>
            </a:r>
            <a:endParaRPr lang="en-US" sz="1750" dirty="0"/>
          </a:p>
        </p:txBody>
      </p:sp>
      <p:sp>
        <p:nvSpPr>
          <p:cNvPr id="8" name="Text 5"/>
          <p:cNvSpPr/>
          <p:nvPr/>
        </p:nvSpPr>
        <p:spPr>
          <a:xfrm>
            <a:off x="782241" y="5573911"/>
            <a:ext cx="13065919" cy="1072634"/>
          </a:xfrm>
          <a:prstGeom prst="rect">
            <a:avLst/>
          </a:prstGeom>
          <a:noFill/>
          <a:ln/>
        </p:spPr>
        <p:txBody>
          <a:bodyPr wrap="square" lIns="0" tIns="0" rIns="0" bIns="0"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Quantify the business impact of your customizations by tracking key performance indicators before and after implementation. Focus on metrics that matter to the business: processing times, error rates, customer satisfaction scores, and producer efficiency. This data helps justify the investment and builds support for future optimization efforts.</a:t>
            </a:r>
            <a:endParaRPr lang="en-US" sz="1750" dirty="0"/>
          </a:p>
        </p:txBody>
      </p:sp>
      <p:sp>
        <p:nvSpPr>
          <p:cNvPr id="9" name="Text 6"/>
          <p:cNvSpPr/>
          <p:nvPr/>
        </p:nvSpPr>
        <p:spPr>
          <a:xfrm>
            <a:off x="782241" y="6897886"/>
            <a:ext cx="13065919" cy="715089"/>
          </a:xfrm>
          <a:prstGeom prst="rect">
            <a:avLst/>
          </a:prstGeom>
          <a:noFill/>
          <a:ln/>
        </p:spPr>
        <p:txBody>
          <a:bodyPr wrap="square" lIns="0" tIns="0" rIns="0" bIns="0"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Don't limit measurement to technical metrics—the true value of customizations comes from business outcomes like improved client retention, increased sales, and enhanced compliance capabilities.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19651"/>
            <a:ext cx="7485578"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Key Takeaways for Project Success</a:t>
            </a:r>
            <a:endParaRPr lang="en-US" sz="3550" dirty="0"/>
          </a:p>
        </p:txBody>
      </p:sp>
      <p:sp>
        <p:nvSpPr>
          <p:cNvPr id="3" name="Shape 1"/>
          <p:cNvSpPr/>
          <p:nvPr/>
        </p:nvSpPr>
        <p:spPr>
          <a:xfrm>
            <a:off x="793790" y="2040255"/>
            <a:ext cx="510302" cy="510302"/>
          </a:xfrm>
          <a:prstGeom prst="roundRect">
            <a:avLst>
              <a:gd name="adj" fmla="val 6667"/>
            </a:avLst>
          </a:prstGeom>
          <a:solidFill>
            <a:srgbClr val="E9ECF2"/>
          </a:solidFill>
          <a:ln/>
        </p:spPr>
        <p:txBody>
          <a:bodyPr/>
          <a:lstStyle/>
          <a:p>
            <a:endParaRPr lang="en-US"/>
          </a:p>
        </p:txBody>
      </p:sp>
      <p:sp>
        <p:nvSpPr>
          <p:cNvPr id="4" name="Text 2"/>
          <p:cNvSpPr/>
          <p:nvPr/>
        </p:nvSpPr>
        <p:spPr>
          <a:xfrm>
            <a:off x="878860" y="208276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1</a:t>
            </a:r>
            <a:endParaRPr lang="en-US" sz="2650" dirty="0"/>
          </a:p>
        </p:txBody>
      </p:sp>
      <p:sp>
        <p:nvSpPr>
          <p:cNvPr id="5" name="Text 3"/>
          <p:cNvSpPr/>
          <p:nvPr/>
        </p:nvSpPr>
        <p:spPr>
          <a:xfrm>
            <a:off x="1530906" y="2118122"/>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Start with the Business, Not the Technology</a:t>
            </a:r>
            <a:endParaRPr lang="en-US" sz="2200" dirty="0"/>
          </a:p>
        </p:txBody>
      </p:sp>
      <p:sp>
        <p:nvSpPr>
          <p:cNvPr id="6" name="Text 4"/>
          <p:cNvSpPr/>
          <p:nvPr/>
        </p:nvSpPr>
        <p:spPr>
          <a:xfrm>
            <a:off x="1530906" y="2962870"/>
            <a:ext cx="3421499" cy="290322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Focus customization efforts on solving genuine business problems rather than implementing features simply because they're available. Every customization should tie directly to agency goals or client experience improvements.</a:t>
            </a:r>
            <a:endParaRPr lang="en-US" sz="1750" dirty="0"/>
          </a:p>
        </p:txBody>
      </p:sp>
      <p:sp>
        <p:nvSpPr>
          <p:cNvPr id="7" name="Shape 5"/>
          <p:cNvSpPr/>
          <p:nvPr/>
        </p:nvSpPr>
        <p:spPr>
          <a:xfrm>
            <a:off x="5235893" y="2040255"/>
            <a:ext cx="510302" cy="510302"/>
          </a:xfrm>
          <a:prstGeom prst="roundRect">
            <a:avLst>
              <a:gd name="adj" fmla="val 6667"/>
            </a:avLst>
          </a:prstGeom>
          <a:solidFill>
            <a:srgbClr val="E9ECF2"/>
          </a:solidFill>
          <a:ln/>
        </p:spPr>
        <p:txBody>
          <a:bodyPr/>
          <a:lstStyle/>
          <a:p>
            <a:endParaRPr lang="en-US"/>
          </a:p>
        </p:txBody>
      </p:sp>
      <p:sp>
        <p:nvSpPr>
          <p:cNvPr id="8" name="Text 6"/>
          <p:cNvSpPr/>
          <p:nvPr/>
        </p:nvSpPr>
        <p:spPr>
          <a:xfrm>
            <a:off x="5320963" y="208276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2</a:t>
            </a:r>
            <a:endParaRPr lang="en-US" sz="2650" dirty="0"/>
          </a:p>
        </p:txBody>
      </p:sp>
      <p:sp>
        <p:nvSpPr>
          <p:cNvPr id="9" name="Text 7"/>
          <p:cNvSpPr/>
          <p:nvPr/>
        </p:nvSpPr>
        <p:spPr>
          <a:xfrm>
            <a:off x="5973008" y="2118122"/>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Balance Flexibility with Standardization</a:t>
            </a:r>
            <a:endParaRPr lang="en-US" sz="2200" dirty="0"/>
          </a:p>
        </p:txBody>
      </p:sp>
      <p:sp>
        <p:nvSpPr>
          <p:cNvPr id="10" name="Text 8"/>
          <p:cNvSpPr/>
          <p:nvPr/>
        </p:nvSpPr>
        <p:spPr>
          <a:xfrm>
            <a:off x="5973008" y="2962870"/>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Find the right mix between customizing for competitive advantage and leveraging standard functionality for stability and upgrade compatibility. Not everything needs to be—or should be—customized.</a:t>
            </a:r>
            <a:endParaRPr lang="en-US" sz="1750" dirty="0"/>
          </a:p>
        </p:txBody>
      </p:sp>
      <p:sp>
        <p:nvSpPr>
          <p:cNvPr id="11" name="Shape 9"/>
          <p:cNvSpPr/>
          <p:nvPr/>
        </p:nvSpPr>
        <p:spPr>
          <a:xfrm>
            <a:off x="9677995" y="2040255"/>
            <a:ext cx="510302" cy="510302"/>
          </a:xfrm>
          <a:prstGeom prst="roundRect">
            <a:avLst>
              <a:gd name="adj" fmla="val 6667"/>
            </a:avLst>
          </a:prstGeom>
          <a:solidFill>
            <a:srgbClr val="E9ECF2"/>
          </a:solidFill>
          <a:ln/>
        </p:spPr>
        <p:txBody>
          <a:bodyPr/>
          <a:lstStyle/>
          <a:p>
            <a:endParaRPr lang="en-US"/>
          </a:p>
        </p:txBody>
      </p:sp>
      <p:sp>
        <p:nvSpPr>
          <p:cNvPr id="12" name="Text 10"/>
          <p:cNvSpPr/>
          <p:nvPr/>
        </p:nvSpPr>
        <p:spPr>
          <a:xfrm>
            <a:off x="9763065" y="208276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15213F"/>
                </a:solidFill>
                <a:latin typeface="Roboto Slab" pitchFamily="34" charset="0"/>
                <a:ea typeface="Roboto Slab" pitchFamily="34" charset="-122"/>
                <a:cs typeface="Roboto Slab" pitchFamily="34" charset="-120"/>
              </a:rPr>
              <a:t>3</a:t>
            </a:r>
            <a:endParaRPr lang="en-US" sz="2650" dirty="0"/>
          </a:p>
        </p:txBody>
      </p:sp>
      <p:sp>
        <p:nvSpPr>
          <p:cNvPr id="13" name="Text 11"/>
          <p:cNvSpPr/>
          <p:nvPr/>
        </p:nvSpPr>
        <p:spPr>
          <a:xfrm>
            <a:off x="10415111" y="2118122"/>
            <a:ext cx="3413998"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Plan for the Full Lifecycle</a:t>
            </a:r>
            <a:endParaRPr lang="en-US" sz="2200" dirty="0"/>
          </a:p>
        </p:txBody>
      </p:sp>
      <p:sp>
        <p:nvSpPr>
          <p:cNvPr id="14" name="Text 12"/>
          <p:cNvSpPr/>
          <p:nvPr/>
        </p:nvSpPr>
        <p:spPr>
          <a:xfrm>
            <a:off x="10415111" y="2608540"/>
            <a:ext cx="3421499" cy="290322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Consider the long-term implications of customizations, including maintenance requirements, upgrade impacts, and staff training needs. Today's perfect solution can become tomorrow's technical debt if not properly managed.</a:t>
            </a:r>
            <a:endParaRPr lang="en-US" sz="1750" dirty="0"/>
          </a:p>
        </p:txBody>
      </p:sp>
      <p:sp>
        <p:nvSpPr>
          <p:cNvPr id="15" name="Text 13"/>
          <p:cNvSpPr/>
          <p:nvPr/>
        </p:nvSpPr>
        <p:spPr>
          <a:xfrm>
            <a:off x="793790" y="612124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Applied Epic customizations can transform your agency operations when implemented strategically. By following these best practices for stakeholder management and scope control, you'll create an environment that balances unique agency needs with system stability and scalability.</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Final Thoughts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Customization can unlock powerful efficiencies in Applied Epic—but only if approached strategically. By involving the right stakeholders, prioritizing business value, setting clear scope boundaries, and planning for long-term maintainability, project managers can ensure their Epic environment truly supports the agency's goals.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371963"/>
            <a:ext cx="7321987"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Identifying the Right Stakeholders</a:t>
            </a:r>
            <a:endParaRPr lang="en-US" sz="3550" dirty="0"/>
          </a:p>
        </p:txBody>
      </p:sp>
      <p:sp>
        <p:nvSpPr>
          <p:cNvPr id="4" name="Shape 1"/>
          <p:cNvSpPr/>
          <p:nvPr/>
        </p:nvSpPr>
        <p:spPr>
          <a:xfrm>
            <a:off x="793790" y="3194090"/>
            <a:ext cx="510302" cy="510302"/>
          </a:xfrm>
          <a:prstGeom prst="roundRect">
            <a:avLst>
              <a:gd name="adj" fmla="val 6667"/>
            </a:avLst>
          </a:prstGeom>
          <a:solidFill>
            <a:srgbClr val="E9ECF2"/>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3236595"/>
            <a:ext cx="340162" cy="425291"/>
          </a:xfrm>
          <a:prstGeom prst="rect">
            <a:avLst/>
          </a:prstGeom>
        </p:spPr>
      </p:pic>
      <p:sp>
        <p:nvSpPr>
          <p:cNvPr id="6" name="Text 2"/>
          <p:cNvSpPr/>
          <p:nvPr/>
        </p:nvSpPr>
        <p:spPr>
          <a:xfrm>
            <a:off x="1530906" y="3271957"/>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Map Stakeholders by Role</a:t>
            </a:r>
            <a:endParaRPr lang="en-US" sz="2200" dirty="0"/>
          </a:p>
        </p:txBody>
      </p:sp>
      <p:sp>
        <p:nvSpPr>
          <p:cNvPr id="7" name="Text 3"/>
          <p:cNvSpPr/>
          <p:nvPr/>
        </p:nvSpPr>
        <p:spPr>
          <a:xfrm>
            <a:off x="1530906" y="4116705"/>
            <a:ext cx="3421499"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Create a comprehensive map covering all roles and functions (CSRs, Accounting, Sales, IT Admins) to ensure all needs are represented</a:t>
            </a:r>
            <a:endParaRPr lang="en-US" sz="1750" dirty="0"/>
          </a:p>
        </p:txBody>
      </p:sp>
      <p:sp>
        <p:nvSpPr>
          <p:cNvPr id="8" name="Shape 4"/>
          <p:cNvSpPr/>
          <p:nvPr/>
        </p:nvSpPr>
        <p:spPr>
          <a:xfrm>
            <a:off x="5235893" y="3194090"/>
            <a:ext cx="510302" cy="510302"/>
          </a:xfrm>
          <a:prstGeom prst="roundRect">
            <a:avLst>
              <a:gd name="adj" fmla="val 6667"/>
            </a:avLst>
          </a:prstGeom>
          <a:solidFill>
            <a:srgbClr val="E9ECF2"/>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5320963" y="3236595"/>
            <a:ext cx="340162" cy="425291"/>
          </a:xfrm>
          <a:prstGeom prst="rect">
            <a:avLst/>
          </a:prstGeom>
        </p:spPr>
      </p:pic>
      <p:sp>
        <p:nvSpPr>
          <p:cNvPr id="10" name="Text 5"/>
          <p:cNvSpPr/>
          <p:nvPr/>
        </p:nvSpPr>
        <p:spPr>
          <a:xfrm>
            <a:off x="5973008" y="32719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Include Power Users</a:t>
            </a:r>
            <a:endParaRPr lang="en-US" sz="2200" dirty="0"/>
          </a:p>
        </p:txBody>
      </p:sp>
      <p:sp>
        <p:nvSpPr>
          <p:cNvPr id="11" name="Text 6"/>
          <p:cNvSpPr/>
          <p:nvPr/>
        </p:nvSpPr>
        <p:spPr>
          <a:xfrm>
            <a:off x="5973008" y="3762375"/>
            <a:ext cx="3421499"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Engage your "super users" who understand the system best and can advocate for practical solutions</a:t>
            </a:r>
            <a:endParaRPr lang="en-US" sz="1750" dirty="0"/>
          </a:p>
        </p:txBody>
      </p:sp>
      <p:sp>
        <p:nvSpPr>
          <p:cNvPr id="12" name="Shape 7"/>
          <p:cNvSpPr/>
          <p:nvPr/>
        </p:nvSpPr>
        <p:spPr>
          <a:xfrm>
            <a:off x="9677995" y="3194090"/>
            <a:ext cx="510302" cy="510302"/>
          </a:xfrm>
          <a:prstGeom prst="roundRect">
            <a:avLst>
              <a:gd name="adj" fmla="val 6667"/>
            </a:avLst>
          </a:prstGeom>
          <a:solidFill>
            <a:srgbClr val="E9ECF2"/>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9763065" y="3236595"/>
            <a:ext cx="340162" cy="425291"/>
          </a:xfrm>
          <a:prstGeom prst="rect">
            <a:avLst/>
          </a:prstGeom>
        </p:spPr>
      </p:pic>
      <p:sp>
        <p:nvSpPr>
          <p:cNvPr id="14" name="Text 8"/>
          <p:cNvSpPr/>
          <p:nvPr/>
        </p:nvSpPr>
        <p:spPr>
          <a:xfrm>
            <a:off x="10415111" y="3271957"/>
            <a:ext cx="3421499"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Form a Steering Committee</a:t>
            </a:r>
            <a:endParaRPr lang="en-US" sz="2200" dirty="0"/>
          </a:p>
        </p:txBody>
      </p:sp>
      <p:sp>
        <p:nvSpPr>
          <p:cNvPr id="15" name="Text 9"/>
          <p:cNvSpPr/>
          <p:nvPr/>
        </p:nvSpPr>
        <p:spPr>
          <a:xfrm>
            <a:off x="10415111" y="4116705"/>
            <a:ext cx="3421499"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Establish a cross-functional working group to validate priorities and ensure customizations solve real business problems</a:t>
            </a:r>
            <a:endParaRPr lang="en-US" sz="1750" dirty="0"/>
          </a:p>
        </p:txBody>
      </p:sp>
      <p:sp>
        <p:nvSpPr>
          <p:cNvPr id="16" name="Text 10"/>
          <p:cNvSpPr/>
          <p:nvPr/>
        </p:nvSpPr>
        <p:spPr>
          <a:xfrm>
            <a:off x="793790" y="618636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Early stakeholder identification prevents the common pitfall of creating customizations that solve isolated problems while creating workflow issues elsewhere. This cross-functional approach ensures your Epic implementation delivers organization-wide value.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22333"/>
            <a:ext cx="6668691"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Documenting Custom Requests</a:t>
            </a:r>
            <a:endParaRPr lang="en-US" sz="3550" dirty="0"/>
          </a:p>
        </p:txBody>
      </p:sp>
      <p:sp>
        <p:nvSpPr>
          <p:cNvPr id="3" name="Text 1"/>
          <p:cNvSpPr/>
          <p:nvPr/>
        </p:nvSpPr>
        <p:spPr>
          <a:xfrm>
            <a:off x="793790" y="25712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257B8"/>
                </a:solidFill>
                <a:latin typeface="Roboto Slab" pitchFamily="34" charset="0"/>
                <a:ea typeface="Roboto Slab" pitchFamily="34" charset="-122"/>
                <a:cs typeface="Roboto Slab" pitchFamily="34" charset="-120"/>
              </a:rPr>
              <a:t>What to Customize</a:t>
            </a:r>
            <a:endParaRPr lang="en-US" sz="2200" dirty="0"/>
          </a:p>
        </p:txBody>
      </p:sp>
      <p:sp>
        <p:nvSpPr>
          <p:cNvPr id="4" name="Text 2"/>
          <p:cNvSpPr/>
          <p:nvPr/>
        </p:nvSpPr>
        <p:spPr>
          <a:xfrm>
            <a:off x="793790" y="31524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Custom forms and templates</a:t>
            </a:r>
            <a:endParaRPr lang="en-US" sz="1750" dirty="0"/>
          </a:p>
        </p:txBody>
      </p:sp>
      <p:sp>
        <p:nvSpPr>
          <p:cNvPr id="5" name="Text 3"/>
          <p:cNvSpPr/>
          <p:nvPr/>
        </p:nvSpPr>
        <p:spPr>
          <a:xfrm>
            <a:off x="793790" y="35946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Unique workflows or activities</a:t>
            </a:r>
            <a:endParaRPr lang="en-US" sz="1750" dirty="0"/>
          </a:p>
        </p:txBody>
      </p:sp>
      <p:sp>
        <p:nvSpPr>
          <p:cNvPr id="6" name="Text 4"/>
          <p:cNvSpPr/>
          <p:nvPr/>
        </p:nvSpPr>
        <p:spPr>
          <a:xfrm>
            <a:off x="793790" y="40368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User-defined fields (UDFs)</a:t>
            </a:r>
            <a:endParaRPr lang="en-US" sz="1750" dirty="0"/>
          </a:p>
        </p:txBody>
      </p:sp>
      <p:sp>
        <p:nvSpPr>
          <p:cNvPr id="7" name="Text 5"/>
          <p:cNvSpPr/>
          <p:nvPr/>
        </p:nvSpPr>
        <p:spPr>
          <a:xfrm>
            <a:off x="793790" y="44790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Automated reports/dashboards</a:t>
            </a:r>
            <a:endParaRPr lang="en-US" sz="1750" dirty="0"/>
          </a:p>
        </p:txBody>
      </p:sp>
      <p:sp>
        <p:nvSpPr>
          <p:cNvPr id="8" name="Text 6"/>
          <p:cNvSpPr/>
          <p:nvPr/>
        </p:nvSpPr>
        <p:spPr>
          <a:xfrm>
            <a:off x="793790" y="49212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Security roles and access levels</a:t>
            </a:r>
            <a:endParaRPr lang="en-US" sz="1750" dirty="0"/>
          </a:p>
        </p:txBody>
      </p:sp>
      <p:sp>
        <p:nvSpPr>
          <p:cNvPr id="9" name="Text 7"/>
          <p:cNvSpPr/>
          <p:nvPr/>
        </p:nvSpPr>
        <p:spPr>
          <a:xfrm>
            <a:off x="7599521" y="25712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257B8"/>
                </a:solidFill>
                <a:latin typeface="Roboto Slab" pitchFamily="34" charset="0"/>
                <a:ea typeface="Roboto Slab" pitchFamily="34" charset="-122"/>
                <a:cs typeface="Roboto Slab" pitchFamily="34" charset="-120"/>
              </a:rPr>
              <a:t>What to Document</a:t>
            </a:r>
            <a:endParaRPr lang="en-US" sz="2200" dirty="0"/>
          </a:p>
        </p:txBody>
      </p:sp>
      <p:sp>
        <p:nvSpPr>
          <p:cNvPr id="10" name="Text 8"/>
          <p:cNvSpPr/>
          <p:nvPr/>
        </p:nvSpPr>
        <p:spPr>
          <a:xfrm>
            <a:off x="7599521" y="31524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Detailed request specifications</a:t>
            </a:r>
            <a:endParaRPr lang="en-US" sz="1750" dirty="0"/>
          </a:p>
        </p:txBody>
      </p:sp>
      <p:sp>
        <p:nvSpPr>
          <p:cNvPr id="11" name="Text 9"/>
          <p:cNvSpPr/>
          <p:nvPr/>
        </p:nvSpPr>
        <p:spPr>
          <a:xfrm>
            <a:off x="7599521" y="35946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Business justification</a:t>
            </a:r>
            <a:endParaRPr lang="en-US" sz="1750" dirty="0"/>
          </a:p>
        </p:txBody>
      </p:sp>
      <p:sp>
        <p:nvSpPr>
          <p:cNvPr id="12" name="Text 10"/>
          <p:cNvSpPr/>
          <p:nvPr/>
        </p:nvSpPr>
        <p:spPr>
          <a:xfrm>
            <a:off x="7599521" y="403681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Priority classification</a:t>
            </a:r>
            <a:endParaRPr lang="en-US" sz="1750" dirty="0"/>
          </a:p>
        </p:txBody>
      </p:sp>
      <p:sp>
        <p:nvSpPr>
          <p:cNvPr id="13" name="Text 11"/>
          <p:cNvSpPr/>
          <p:nvPr/>
        </p:nvSpPr>
        <p:spPr>
          <a:xfrm>
            <a:off x="7599521" y="447901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Estimated implementation effort</a:t>
            </a:r>
            <a:endParaRPr lang="en-US" sz="1750" dirty="0"/>
          </a:p>
        </p:txBody>
      </p:sp>
      <p:sp>
        <p:nvSpPr>
          <p:cNvPr id="14" name="Text 12"/>
          <p:cNvSpPr/>
          <p:nvPr/>
        </p:nvSpPr>
        <p:spPr>
          <a:xfrm>
            <a:off x="7599521" y="492121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Dependencies and stakeholders</a:t>
            </a:r>
            <a:endParaRPr lang="en-US" sz="1750" dirty="0"/>
          </a:p>
        </p:txBody>
      </p:sp>
      <p:sp>
        <p:nvSpPr>
          <p:cNvPr id="15" name="Text 13"/>
          <p:cNvSpPr/>
          <p:nvPr/>
        </p:nvSpPr>
        <p:spPr>
          <a:xfrm>
            <a:off x="793790" y="561855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Using a centralized backlog tool like Jira, Excel, or SharePoint helps track all requests and prevents "hallway requirements" from derailing your project. Work with stakeholders to rank by business value rather than responding to whoever makes the loudest demands.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7357" y="595074"/>
            <a:ext cx="8288417" cy="540901"/>
          </a:xfrm>
          <a:prstGeom prst="rect">
            <a:avLst/>
          </a:prstGeom>
          <a:noFill/>
          <a:ln/>
        </p:spPr>
        <p:txBody>
          <a:bodyPr wrap="none" lIns="0" tIns="0" rIns="0" bIns="0" rtlCol="0" anchor="t"/>
          <a:lstStyle/>
          <a:p>
            <a:pPr marL="0" indent="0" algn="l">
              <a:lnSpc>
                <a:spcPts val="4250"/>
              </a:lnSpc>
              <a:buNone/>
            </a:pPr>
            <a:r>
              <a:rPr lang="en-US" sz="3400" dirty="0">
                <a:solidFill>
                  <a:srgbClr val="3257B8"/>
                </a:solidFill>
                <a:latin typeface="Roboto Slab" pitchFamily="34" charset="0"/>
                <a:ea typeface="Roboto Slab" pitchFamily="34" charset="-122"/>
                <a:cs typeface="Roboto Slab" pitchFamily="34" charset="-120"/>
              </a:rPr>
              <a:t>Aligning Scope with System Capabilities</a:t>
            </a:r>
            <a:endParaRPr lang="en-US" sz="3400" dirty="0"/>
          </a:p>
        </p:txBody>
      </p:sp>
      <p:pic>
        <p:nvPicPr>
          <p:cNvPr id="3" name="Image 0" descr="preencoded.png"/>
          <p:cNvPicPr>
            <a:picLocks noChangeAspect="1"/>
          </p:cNvPicPr>
          <p:nvPr/>
        </p:nvPicPr>
        <p:blipFill>
          <a:blip r:embed="rId3"/>
          <a:stretch>
            <a:fillRect/>
          </a:stretch>
        </p:blipFill>
        <p:spPr>
          <a:xfrm>
            <a:off x="2954179" y="1568768"/>
            <a:ext cx="2164080" cy="1246823"/>
          </a:xfrm>
          <a:prstGeom prst="rect">
            <a:avLst/>
          </a:prstGeom>
        </p:spPr>
      </p:pic>
      <p:pic>
        <p:nvPicPr>
          <p:cNvPr id="4" name="Image 1" descr="preencoded.png"/>
          <p:cNvPicPr>
            <a:picLocks noChangeAspect="1"/>
          </p:cNvPicPr>
          <p:nvPr/>
        </p:nvPicPr>
        <p:blipFill>
          <a:blip r:embed="rId4"/>
          <a:stretch>
            <a:fillRect/>
          </a:stretch>
        </p:blipFill>
        <p:spPr>
          <a:xfrm>
            <a:off x="3884057" y="2156460"/>
            <a:ext cx="304324" cy="380405"/>
          </a:xfrm>
          <a:prstGeom prst="rect">
            <a:avLst/>
          </a:prstGeom>
        </p:spPr>
      </p:pic>
      <p:sp>
        <p:nvSpPr>
          <p:cNvPr id="5" name="Text 1"/>
          <p:cNvSpPr/>
          <p:nvPr/>
        </p:nvSpPr>
        <p:spPr>
          <a:xfrm>
            <a:off x="5334595" y="1785104"/>
            <a:ext cx="3206710" cy="338138"/>
          </a:xfrm>
          <a:prstGeom prst="rect">
            <a:avLst/>
          </a:prstGeom>
          <a:noFill/>
          <a:ln/>
        </p:spPr>
        <p:txBody>
          <a:bodyPr wrap="none" lIns="0" tIns="0" rIns="0" bIns="0" rtlCol="0" anchor="t"/>
          <a:lstStyle/>
          <a:p>
            <a:pPr marL="0" indent="0" algn="l">
              <a:lnSpc>
                <a:spcPts val="2650"/>
              </a:lnSpc>
              <a:buNone/>
            </a:pPr>
            <a:r>
              <a:rPr lang="en-US" sz="2100" dirty="0">
                <a:solidFill>
                  <a:srgbClr val="15213F"/>
                </a:solidFill>
                <a:latin typeface="Roboto Slab" pitchFamily="34" charset="0"/>
                <a:ea typeface="Roboto Slab" pitchFamily="34" charset="-122"/>
                <a:cs typeface="Roboto Slab" pitchFamily="34" charset="-120"/>
              </a:rPr>
              <a:t>Out-of-Box Configuration</a:t>
            </a:r>
            <a:endParaRPr lang="en-US" sz="2100" dirty="0"/>
          </a:p>
        </p:txBody>
      </p:sp>
      <p:sp>
        <p:nvSpPr>
          <p:cNvPr id="6" name="Text 2"/>
          <p:cNvSpPr/>
          <p:nvPr/>
        </p:nvSpPr>
        <p:spPr>
          <a:xfrm>
            <a:off x="5334595" y="2253020"/>
            <a:ext cx="4444008" cy="346234"/>
          </a:xfrm>
          <a:prstGeom prst="rect">
            <a:avLst/>
          </a:prstGeom>
          <a:noFill/>
          <a:ln/>
        </p:spPr>
        <p:txBody>
          <a:bodyPr wrap="none" lIns="0" tIns="0" rIns="0" bIns="0" rtlCol="0" anchor="t"/>
          <a:lstStyle/>
          <a:p>
            <a:pPr marL="0" indent="0" algn="l">
              <a:lnSpc>
                <a:spcPts val="2700"/>
              </a:lnSpc>
              <a:buNone/>
            </a:pPr>
            <a:r>
              <a:rPr lang="en-US" sz="1700" dirty="0">
                <a:solidFill>
                  <a:srgbClr val="15213F"/>
                </a:solidFill>
                <a:latin typeface="Roboto" pitchFamily="34" charset="0"/>
                <a:ea typeface="Roboto" pitchFamily="34" charset="-122"/>
                <a:cs typeface="Roboto" pitchFamily="34" charset="-120"/>
              </a:rPr>
              <a:t>Simple changes using existing system options</a:t>
            </a:r>
            <a:endParaRPr lang="en-US" sz="1700" dirty="0"/>
          </a:p>
        </p:txBody>
      </p:sp>
      <p:sp>
        <p:nvSpPr>
          <p:cNvPr id="7" name="Shape 3"/>
          <p:cNvSpPr/>
          <p:nvPr/>
        </p:nvSpPr>
        <p:spPr>
          <a:xfrm>
            <a:off x="5172313" y="2827377"/>
            <a:ext cx="8646676" cy="15240"/>
          </a:xfrm>
          <a:prstGeom prst="roundRect">
            <a:avLst>
              <a:gd name="adj" fmla="val 213000"/>
            </a:avLst>
          </a:prstGeom>
          <a:solidFill>
            <a:srgbClr val="CFD2D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72139" y="2869644"/>
            <a:ext cx="4328160" cy="1246823"/>
          </a:xfrm>
          <a:prstGeom prst="rect">
            <a:avLst/>
          </a:prstGeom>
        </p:spPr>
      </p:pic>
      <p:pic>
        <p:nvPicPr>
          <p:cNvPr id="9" name="Image 3" descr="preencoded.png"/>
          <p:cNvPicPr>
            <a:picLocks noChangeAspect="1"/>
          </p:cNvPicPr>
          <p:nvPr/>
        </p:nvPicPr>
        <p:blipFill>
          <a:blip r:embed="rId6"/>
          <a:stretch>
            <a:fillRect/>
          </a:stretch>
        </p:blipFill>
        <p:spPr>
          <a:xfrm>
            <a:off x="3883938" y="3302794"/>
            <a:ext cx="304324" cy="380405"/>
          </a:xfrm>
          <a:prstGeom prst="rect">
            <a:avLst/>
          </a:prstGeom>
        </p:spPr>
      </p:pic>
      <p:sp>
        <p:nvSpPr>
          <p:cNvPr id="10" name="Text 4"/>
          <p:cNvSpPr/>
          <p:nvPr/>
        </p:nvSpPr>
        <p:spPr>
          <a:xfrm>
            <a:off x="6416635" y="3085981"/>
            <a:ext cx="3591639" cy="338138"/>
          </a:xfrm>
          <a:prstGeom prst="rect">
            <a:avLst/>
          </a:prstGeom>
          <a:noFill/>
          <a:ln/>
        </p:spPr>
        <p:txBody>
          <a:bodyPr wrap="none" lIns="0" tIns="0" rIns="0" bIns="0" rtlCol="0" anchor="t"/>
          <a:lstStyle/>
          <a:p>
            <a:pPr marL="0" indent="0" algn="l">
              <a:lnSpc>
                <a:spcPts val="2650"/>
              </a:lnSpc>
              <a:buNone/>
            </a:pPr>
            <a:r>
              <a:rPr lang="en-US" sz="2100" dirty="0">
                <a:solidFill>
                  <a:srgbClr val="15213F"/>
                </a:solidFill>
                <a:latin typeface="Roboto Slab" pitchFamily="34" charset="0"/>
                <a:ea typeface="Roboto Slab" pitchFamily="34" charset="-122"/>
                <a:cs typeface="Roboto Slab" pitchFamily="34" charset="-120"/>
              </a:rPr>
              <a:t>Admin-Level Customization</a:t>
            </a:r>
            <a:endParaRPr lang="en-US" sz="2100" dirty="0"/>
          </a:p>
        </p:txBody>
      </p:sp>
      <p:sp>
        <p:nvSpPr>
          <p:cNvPr id="11" name="Text 5"/>
          <p:cNvSpPr/>
          <p:nvPr/>
        </p:nvSpPr>
        <p:spPr>
          <a:xfrm>
            <a:off x="6416635" y="3553897"/>
            <a:ext cx="4129683" cy="346234"/>
          </a:xfrm>
          <a:prstGeom prst="rect">
            <a:avLst/>
          </a:prstGeom>
          <a:noFill/>
          <a:ln/>
        </p:spPr>
        <p:txBody>
          <a:bodyPr wrap="none" lIns="0" tIns="0" rIns="0" bIns="0" rtlCol="0" anchor="t"/>
          <a:lstStyle/>
          <a:p>
            <a:pPr marL="0" indent="0" algn="l">
              <a:lnSpc>
                <a:spcPts val="2700"/>
              </a:lnSpc>
              <a:buNone/>
            </a:pPr>
            <a:r>
              <a:rPr lang="en-US" sz="1700" dirty="0">
                <a:solidFill>
                  <a:srgbClr val="15213F"/>
                </a:solidFill>
                <a:latin typeface="Roboto" pitchFamily="34" charset="0"/>
                <a:ea typeface="Roboto" pitchFamily="34" charset="-122"/>
                <a:cs typeface="Roboto" pitchFamily="34" charset="-120"/>
              </a:rPr>
              <a:t>Changes requiring system admin privileges</a:t>
            </a:r>
            <a:endParaRPr lang="en-US" sz="1700" dirty="0"/>
          </a:p>
        </p:txBody>
      </p:sp>
      <p:sp>
        <p:nvSpPr>
          <p:cNvPr id="12" name="Shape 6"/>
          <p:cNvSpPr/>
          <p:nvPr/>
        </p:nvSpPr>
        <p:spPr>
          <a:xfrm>
            <a:off x="6254353" y="4128254"/>
            <a:ext cx="7564636" cy="15240"/>
          </a:xfrm>
          <a:prstGeom prst="roundRect">
            <a:avLst>
              <a:gd name="adj" fmla="val 213000"/>
            </a:avLst>
          </a:prstGeom>
          <a:solidFill>
            <a:srgbClr val="CFD2D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90099" y="4170521"/>
            <a:ext cx="6492240" cy="1246823"/>
          </a:xfrm>
          <a:prstGeom prst="rect">
            <a:avLst/>
          </a:prstGeom>
        </p:spPr>
      </p:pic>
      <p:pic>
        <p:nvPicPr>
          <p:cNvPr id="14" name="Image 5" descr="preencoded.png"/>
          <p:cNvPicPr>
            <a:picLocks noChangeAspect="1"/>
          </p:cNvPicPr>
          <p:nvPr/>
        </p:nvPicPr>
        <p:blipFill>
          <a:blip r:embed="rId8"/>
          <a:stretch>
            <a:fillRect/>
          </a:stretch>
        </p:blipFill>
        <p:spPr>
          <a:xfrm>
            <a:off x="3883938" y="4603671"/>
            <a:ext cx="304324" cy="380405"/>
          </a:xfrm>
          <a:prstGeom prst="rect">
            <a:avLst/>
          </a:prstGeom>
        </p:spPr>
      </p:pic>
      <p:sp>
        <p:nvSpPr>
          <p:cNvPr id="15" name="Text 7"/>
          <p:cNvSpPr/>
          <p:nvPr/>
        </p:nvSpPr>
        <p:spPr>
          <a:xfrm>
            <a:off x="7498675" y="4386858"/>
            <a:ext cx="3194685" cy="338138"/>
          </a:xfrm>
          <a:prstGeom prst="rect">
            <a:avLst/>
          </a:prstGeom>
          <a:noFill/>
          <a:ln/>
        </p:spPr>
        <p:txBody>
          <a:bodyPr wrap="none" lIns="0" tIns="0" rIns="0" bIns="0" rtlCol="0" anchor="t"/>
          <a:lstStyle/>
          <a:p>
            <a:pPr marL="0" indent="0" algn="l">
              <a:lnSpc>
                <a:spcPts val="2650"/>
              </a:lnSpc>
              <a:buNone/>
            </a:pPr>
            <a:r>
              <a:rPr lang="en-US" sz="2100" dirty="0">
                <a:solidFill>
                  <a:srgbClr val="15213F"/>
                </a:solidFill>
                <a:latin typeface="Roboto Slab" pitchFamily="34" charset="0"/>
                <a:ea typeface="Roboto Slab" pitchFamily="34" charset="-122"/>
                <a:cs typeface="Roboto Slab" pitchFamily="34" charset="-120"/>
              </a:rPr>
              <a:t>Technical Customization</a:t>
            </a:r>
            <a:endParaRPr lang="en-US" sz="2100" dirty="0"/>
          </a:p>
        </p:txBody>
      </p:sp>
      <p:sp>
        <p:nvSpPr>
          <p:cNvPr id="16" name="Text 8"/>
          <p:cNvSpPr/>
          <p:nvPr/>
        </p:nvSpPr>
        <p:spPr>
          <a:xfrm>
            <a:off x="7498675" y="4854773"/>
            <a:ext cx="4317921" cy="346234"/>
          </a:xfrm>
          <a:prstGeom prst="rect">
            <a:avLst/>
          </a:prstGeom>
          <a:noFill/>
          <a:ln/>
        </p:spPr>
        <p:txBody>
          <a:bodyPr wrap="none" lIns="0" tIns="0" rIns="0" bIns="0" rtlCol="0" anchor="t"/>
          <a:lstStyle/>
          <a:p>
            <a:pPr marL="0" indent="0" algn="l">
              <a:lnSpc>
                <a:spcPts val="2700"/>
              </a:lnSpc>
              <a:buNone/>
            </a:pPr>
            <a:r>
              <a:rPr lang="en-US" sz="1700" dirty="0">
                <a:solidFill>
                  <a:srgbClr val="15213F"/>
                </a:solidFill>
                <a:latin typeface="Roboto" pitchFamily="34" charset="0"/>
                <a:ea typeface="Roboto" pitchFamily="34" charset="-122"/>
                <a:cs typeface="Roboto" pitchFamily="34" charset="-120"/>
              </a:rPr>
              <a:t>Requires development or vendor involvement</a:t>
            </a:r>
            <a:endParaRPr lang="en-US" sz="1700" dirty="0"/>
          </a:p>
        </p:txBody>
      </p:sp>
      <p:sp>
        <p:nvSpPr>
          <p:cNvPr id="17" name="Text 9"/>
          <p:cNvSpPr/>
          <p:nvPr/>
        </p:nvSpPr>
        <p:spPr>
          <a:xfrm>
            <a:off x="757357" y="5660708"/>
            <a:ext cx="13115687" cy="1038701"/>
          </a:xfrm>
          <a:prstGeom prst="rect">
            <a:avLst/>
          </a:prstGeom>
          <a:noFill/>
          <a:ln/>
        </p:spPr>
        <p:txBody>
          <a:bodyPr wrap="square" lIns="0" tIns="0" rIns="0" bIns="0" rtlCol="0" anchor="t"/>
          <a:lstStyle/>
          <a:p>
            <a:pPr marL="0" indent="0" algn="l">
              <a:lnSpc>
                <a:spcPts val="2700"/>
              </a:lnSpc>
              <a:buNone/>
            </a:pPr>
            <a:r>
              <a:rPr lang="en-US" sz="1700" dirty="0">
                <a:solidFill>
                  <a:srgbClr val="15213F"/>
                </a:solidFill>
                <a:latin typeface="Roboto" pitchFamily="34" charset="0"/>
                <a:ea typeface="Roboto" pitchFamily="34" charset="-122"/>
                <a:cs typeface="Roboto" pitchFamily="34" charset="-120"/>
              </a:rPr>
              <a:t>Not every request is feasible to implement—or wise to pursue. Work with Applied Epic administrators or consultants to determine what's configurable versus what requires custom development or vendor support. Validate if workarounds exist using workflows, dashboards, or activities before committing to complex customizations.</a:t>
            </a:r>
            <a:endParaRPr lang="en-US" sz="1700" dirty="0"/>
          </a:p>
        </p:txBody>
      </p:sp>
      <p:sp>
        <p:nvSpPr>
          <p:cNvPr id="18" name="Text 10"/>
          <p:cNvSpPr/>
          <p:nvPr/>
        </p:nvSpPr>
        <p:spPr>
          <a:xfrm>
            <a:off x="757357" y="6942773"/>
            <a:ext cx="13115687" cy="692467"/>
          </a:xfrm>
          <a:prstGeom prst="rect">
            <a:avLst/>
          </a:prstGeom>
          <a:noFill/>
          <a:ln/>
        </p:spPr>
        <p:txBody>
          <a:bodyPr wrap="square" lIns="0" tIns="0" rIns="0" bIns="0" rtlCol="0" anchor="t"/>
          <a:lstStyle/>
          <a:p>
            <a:pPr marL="0" indent="0" algn="l">
              <a:lnSpc>
                <a:spcPts val="2700"/>
              </a:lnSpc>
              <a:buNone/>
            </a:pPr>
            <a:r>
              <a:rPr lang="en-US" sz="1700" dirty="0">
                <a:solidFill>
                  <a:srgbClr val="15213F"/>
                </a:solidFill>
                <a:latin typeface="Roboto" pitchFamily="34" charset="0"/>
                <a:ea typeface="Roboto" pitchFamily="34" charset="-122"/>
                <a:cs typeface="Roboto" pitchFamily="34" charset="-120"/>
              </a:rPr>
              <a:t>Create "guardrail" documentation defining acceptable customization types to prevent future upgrade complications. This proactive approach prevents technical debt that can hinder your agency's agility.</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50081"/>
            <a:ext cx="8058983"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Defining and Protecting Project Scope</a:t>
            </a:r>
            <a:endParaRPr lang="en-US" sz="3550" dirty="0"/>
          </a:p>
        </p:txBody>
      </p:sp>
      <p:sp>
        <p:nvSpPr>
          <p:cNvPr id="3" name="Text 1"/>
          <p:cNvSpPr/>
          <p:nvPr/>
        </p:nvSpPr>
        <p:spPr>
          <a:xfrm>
            <a:off x="1617345" y="2118717"/>
            <a:ext cx="3075146" cy="354330"/>
          </a:xfrm>
          <a:prstGeom prst="rect">
            <a:avLst/>
          </a:prstGeom>
          <a:noFill/>
          <a:ln/>
        </p:spPr>
        <p:txBody>
          <a:bodyPr wrap="none" lIns="0" tIns="0" rIns="0" bIns="0" rtlCol="0" anchor="t"/>
          <a:lstStyle/>
          <a:p>
            <a:pPr marL="0" indent="0" algn="r">
              <a:lnSpc>
                <a:spcPts val="2750"/>
              </a:lnSpc>
              <a:buNone/>
            </a:pPr>
            <a:r>
              <a:rPr lang="en-US" sz="2200" dirty="0">
                <a:solidFill>
                  <a:srgbClr val="15213F"/>
                </a:solidFill>
                <a:latin typeface="Roboto Slab" pitchFamily="34" charset="0"/>
                <a:ea typeface="Roboto Slab" pitchFamily="34" charset="-122"/>
                <a:cs typeface="Roboto Slab" pitchFamily="34" charset="-120"/>
              </a:rPr>
              <a:t>Baseline Requirements</a:t>
            </a:r>
            <a:endParaRPr lang="en-US" sz="2200" dirty="0"/>
          </a:p>
        </p:txBody>
      </p:sp>
      <p:sp>
        <p:nvSpPr>
          <p:cNvPr id="4" name="Text 2"/>
          <p:cNvSpPr/>
          <p:nvPr/>
        </p:nvSpPr>
        <p:spPr>
          <a:xfrm>
            <a:off x="793790" y="2609136"/>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5213F"/>
                </a:solidFill>
                <a:latin typeface="Roboto" pitchFamily="34" charset="0"/>
                <a:ea typeface="Roboto" pitchFamily="34" charset="-122"/>
                <a:cs typeface="Roboto" pitchFamily="34" charset="-120"/>
              </a:rPr>
              <a:t>Document and approve initial scope after requirements gathering</a:t>
            </a:r>
            <a:endParaRPr lang="en-US" sz="1750" dirty="0"/>
          </a:p>
        </p:txBody>
      </p:sp>
      <p:pic>
        <p:nvPicPr>
          <p:cNvPr id="5" name="Image 0" descr="preencoded.png"/>
          <p:cNvPicPr>
            <a:picLocks noChangeAspect="1"/>
          </p:cNvPicPr>
          <p:nvPr/>
        </p:nvPicPr>
        <p:blipFill>
          <a:blip r:embed="rId3"/>
          <a:stretch>
            <a:fillRect/>
          </a:stretch>
        </p:blipFill>
        <p:spPr>
          <a:xfrm>
            <a:off x="5032653" y="1670685"/>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2433757"/>
            <a:ext cx="339328" cy="424220"/>
          </a:xfrm>
          <a:prstGeom prst="rect">
            <a:avLst/>
          </a:prstGeom>
        </p:spPr>
      </p:pic>
      <p:sp>
        <p:nvSpPr>
          <p:cNvPr id="7" name="Text 3"/>
          <p:cNvSpPr/>
          <p:nvPr/>
        </p:nvSpPr>
        <p:spPr>
          <a:xfrm>
            <a:off x="9937790" y="21187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Guard Against Creep</a:t>
            </a:r>
            <a:endParaRPr lang="en-US" sz="2200" dirty="0"/>
          </a:p>
        </p:txBody>
      </p:sp>
      <p:sp>
        <p:nvSpPr>
          <p:cNvPr id="8" name="Text 4"/>
          <p:cNvSpPr/>
          <p:nvPr/>
        </p:nvSpPr>
        <p:spPr>
          <a:xfrm>
            <a:off x="9937790" y="2609136"/>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Implement change control processes to manage new requests</a:t>
            </a:r>
            <a:endParaRPr lang="en-US" sz="1750" dirty="0"/>
          </a:p>
        </p:txBody>
      </p:sp>
      <p:pic>
        <p:nvPicPr>
          <p:cNvPr id="9" name="Image 2" descr="preencoded.png"/>
          <p:cNvPicPr>
            <a:picLocks noChangeAspect="1"/>
          </p:cNvPicPr>
          <p:nvPr/>
        </p:nvPicPr>
        <p:blipFill>
          <a:blip r:embed="rId5"/>
          <a:stretch>
            <a:fillRect/>
          </a:stretch>
        </p:blipFill>
        <p:spPr>
          <a:xfrm>
            <a:off x="5032653" y="1670685"/>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2822258"/>
            <a:ext cx="339328" cy="424220"/>
          </a:xfrm>
          <a:prstGeom prst="rect">
            <a:avLst/>
          </a:prstGeom>
        </p:spPr>
      </p:pic>
      <p:sp>
        <p:nvSpPr>
          <p:cNvPr id="11" name="Text 5"/>
          <p:cNvSpPr/>
          <p:nvPr/>
        </p:nvSpPr>
        <p:spPr>
          <a:xfrm>
            <a:off x="9937790" y="457128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Assess Impact</a:t>
            </a:r>
            <a:endParaRPr lang="en-US" sz="2200" dirty="0"/>
          </a:p>
        </p:txBody>
      </p:sp>
      <p:sp>
        <p:nvSpPr>
          <p:cNvPr id="12" name="Text 6"/>
          <p:cNvSpPr/>
          <p:nvPr/>
        </p:nvSpPr>
        <p:spPr>
          <a:xfrm>
            <a:off x="9937790" y="5061704"/>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Evaluate schedule, budget and quality effects of changes</a:t>
            </a:r>
            <a:endParaRPr lang="en-US" sz="1750" dirty="0"/>
          </a:p>
        </p:txBody>
      </p:sp>
      <p:pic>
        <p:nvPicPr>
          <p:cNvPr id="13" name="Image 4" descr="preencoded.png"/>
          <p:cNvPicPr>
            <a:picLocks noChangeAspect="1"/>
          </p:cNvPicPr>
          <p:nvPr/>
        </p:nvPicPr>
        <p:blipFill>
          <a:blip r:embed="rId7"/>
          <a:stretch>
            <a:fillRect/>
          </a:stretch>
        </p:blipFill>
        <p:spPr>
          <a:xfrm>
            <a:off x="5032653" y="1670685"/>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048131"/>
            <a:ext cx="339328" cy="424220"/>
          </a:xfrm>
          <a:prstGeom prst="rect">
            <a:avLst/>
          </a:prstGeom>
        </p:spPr>
      </p:pic>
      <p:sp>
        <p:nvSpPr>
          <p:cNvPr id="15" name="Text 7"/>
          <p:cNvSpPr/>
          <p:nvPr/>
        </p:nvSpPr>
        <p:spPr>
          <a:xfrm>
            <a:off x="1857256" y="4571286"/>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5213F"/>
                </a:solidFill>
                <a:latin typeface="Roboto Slab" pitchFamily="34" charset="0"/>
                <a:ea typeface="Roboto Slab" pitchFamily="34" charset="-122"/>
                <a:cs typeface="Roboto Slab" pitchFamily="34" charset="-120"/>
              </a:rPr>
              <a:t>Formalize Changes</a:t>
            </a:r>
            <a:endParaRPr lang="en-US" sz="2200" dirty="0"/>
          </a:p>
        </p:txBody>
      </p:sp>
      <p:sp>
        <p:nvSpPr>
          <p:cNvPr id="16" name="Text 8"/>
          <p:cNvSpPr/>
          <p:nvPr/>
        </p:nvSpPr>
        <p:spPr>
          <a:xfrm>
            <a:off x="793790" y="5061704"/>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5213F"/>
                </a:solidFill>
                <a:latin typeface="Roboto" pitchFamily="34" charset="0"/>
                <a:ea typeface="Roboto" pitchFamily="34" charset="-122"/>
                <a:cs typeface="Roboto" pitchFamily="34" charset="-120"/>
              </a:rPr>
              <a:t>Document approvals and update project baseline</a:t>
            </a:r>
            <a:endParaRPr lang="en-US" sz="1750" dirty="0"/>
          </a:p>
        </p:txBody>
      </p:sp>
      <p:pic>
        <p:nvPicPr>
          <p:cNvPr id="17" name="Image 6" descr="preencoded.png"/>
          <p:cNvPicPr>
            <a:picLocks noChangeAspect="1"/>
          </p:cNvPicPr>
          <p:nvPr/>
        </p:nvPicPr>
        <p:blipFill>
          <a:blip r:embed="rId9"/>
          <a:stretch>
            <a:fillRect/>
          </a:stretch>
        </p:blipFill>
        <p:spPr>
          <a:xfrm>
            <a:off x="5032653" y="1670685"/>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4659630"/>
            <a:ext cx="339328" cy="424220"/>
          </a:xfrm>
          <a:prstGeom prst="rect">
            <a:avLst/>
          </a:prstGeom>
        </p:spPr>
      </p:pic>
      <p:sp>
        <p:nvSpPr>
          <p:cNvPr id="19" name="Text 9"/>
          <p:cNvSpPr/>
          <p:nvPr/>
        </p:nvSpPr>
        <p:spPr>
          <a:xfrm>
            <a:off x="793790" y="649081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Scope creep represents a major risk in customization-heavy Epic projects. Establish your scope baseline after the requirements phase and use change request logs to track additions or adjustments. Communicate regularly with stakeholders about what's in versus out of scope to manage expectations effectively.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94597" y="582573"/>
            <a:ext cx="6596539" cy="526375"/>
          </a:xfrm>
          <a:prstGeom prst="rect">
            <a:avLst/>
          </a:prstGeom>
          <a:noFill/>
          <a:ln/>
        </p:spPr>
        <p:txBody>
          <a:bodyPr wrap="none" lIns="0" tIns="0" rIns="0" bIns="0" rtlCol="0" anchor="t"/>
          <a:lstStyle/>
          <a:p>
            <a:pPr marL="0" indent="0" algn="l">
              <a:lnSpc>
                <a:spcPts val="4100"/>
              </a:lnSpc>
              <a:buNone/>
            </a:pPr>
            <a:r>
              <a:rPr lang="en-US" sz="3300" dirty="0">
                <a:solidFill>
                  <a:srgbClr val="3257B8"/>
                </a:solidFill>
                <a:latin typeface="Roboto Slab" pitchFamily="34" charset="0"/>
                <a:ea typeface="Roboto Slab" pitchFamily="34" charset="-122"/>
                <a:cs typeface="Roboto Slab" pitchFamily="34" charset="-120"/>
              </a:rPr>
              <a:t>Testing Customizations for Value</a:t>
            </a:r>
            <a:endParaRPr lang="en-US" sz="3300" dirty="0"/>
          </a:p>
        </p:txBody>
      </p:sp>
      <p:pic>
        <p:nvPicPr>
          <p:cNvPr id="4" name="Image 1" descr="preencoded.png"/>
          <p:cNvPicPr>
            <a:picLocks noChangeAspect="1"/>
          </p:cNvPicPr>
          <p:nvPr/>
        </p:nvPicPr>
        <p:blipFill>
          <a:blip r:embed="rId4"/>
          <a:stretch>
            <a:fillRect/>
          </a:stretch>
        </p:blipFill>
        <p:spPr>
          <a:xfrm>
            <a:off x="4394597" y="1345763"/>
            <a:ext cx="1052870" cy="1263372"/>
          </a:xfrm>
          <a:prstGeom prst="rect">
            <a:avLst/>
          </a:prstGeom>
        </p:spPr>
      </p:pic>
      <p:sp>
        <p:nvSpPr>
          <p:cNvPr id="5" name="Text 1"/>
          <p:cNvSpPr/>
          <p:nvPr/>
        </p:nvSpPr>
        <p:spPr>
          <a:xfrm>
            <a:off x="5657969" y="1556266"/>
            <a:ext cx="2724864" cy="328970"/>
          </a:xfrm>
          <a:prstGeom prst="rect">
            <a:avLst/>
          </a:prstGeom>
          <a:noFill/>
          <a:ln/>
        </p:spPr>
        <p:txBody>
          <a:bodyPr wrap="non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Design Test Scenarios</a:t>
            </a:r>
            <a:endParaRPr lang="en-US" sz="2050" dirty="0"/>
          </a:p>
        </p:txBody>
      </p:sp>
      <p:sp>
        <p:nvSpPr>
          <p:cNvPr id="6" name="Text 2"/>
          <p:cNvSpPr/>
          <p:nvPr/>
        </p:nvSpPr>
        <p:spPr>
          <a:xfrm>
            <a:off x="5657969" y="2011561"/>
            <a:ext cx="8235434" cy="336947"/>
          </a:xfrm>
          <a:prstGeom prst="rect">
            <a:avLst/>
          </a:prstGeom>
          <a:noFill/>
          <a:ln/>
        </p:spPr>
        <p:txBody>
          <a:bodyPr wrap="non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Create real-world use cases that reflect actual daily operations</a:t>
            </a:r>
            <a:endParaRPr lang="en-US" sz="1650" dirty="0"/>
          </a:p>
        </p:txBody>
      </p:sp>
      <p:pic>
        <p:nvPicPr>
          <p:cNvPr id="7" name="Image 2" descr="preencoded.png"/>
          <p:cNvPicPr>
            <a:picLocks noChangeAspect="1"/>
          </p:cNvPicPr>
          <p:nvPr/>
        </p:nvPicPr>
        <p:blipFill>
          <a:blip r:embed="rId5"/>
          <a:stretch>
            <a:fillRect/>
          </a:stretch>
        </p:blipFill>
        <p:spPr>
          <a:xfrm>
            <a:off x="4394597" y="2609136"/>
            <a:ext cx="1052870" cy="1263372"/>
          </a:xfrm>
          <a:prstGeom prst="rect">
            <a:avLst/>
          </a:prstGeom>
        </p:spPr>
      </p:pic>
      <p:sp>
        <p:nvSpPr>
          <p:cNvPr id="8" name="Text 3"/>
          <p:cNvSpPr/>
          <p:nvPr/>
        </p:nvSpPr>
        <p:spPr>
          <a:xfrm>
            <a:off x="5657969" y="2819638"/>
            <a:ext cx="2632234" cy="328970"/>
          </a:xfrm>
          <a:prstGeom prst="rect">
            <a:avLst/>
          </a:prstGeom>
          <a:noFill/>
          <a:ln/>
        </p:spPr>
        <p:txBody>
          <a:bodyPr wrap="non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Engage End Users</a:t>
            </a:r>
            <a:endParaRPr lang="en-US" sz="2050" dirty="0"/>
          </a:p>
        </p:txBody>
      </p:sp>
      <p:sp>
        <p:nvSpPr>
          <p:cNvPr id="9" name="Text 4"/>
          <p:cNvSpPr/>
          <p:nvPr/>
        </p:nvSpPr>
        <p:spPr>
          <a:xfrm>
            <a:off x="5657969" y="3274933"/>
            <a:ext cx="8235434" cy="336947"/>
          </a:xfrm>
          <a:prstGeom prst="rect">
            <a:avLst/>
          </a:prstGeom>
          <a:noFill/>
          <a:ln/>
        </p:spPr>
        <p:txBody>
          <a:bodyPr wrap="non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Include representatives from every impacted department</a:t>
            </a:r>
            <a:endParaRPr lang="en-US" sz="1650" dirty="0"/>
          </a:p>
        </p:txBody>
      </p:sp>
      <p:pic>
        <p:nvPicPr>
          <p:cNvPr id="10" name="Image 3" descr="preencoded.png"/>
          <p:cNvPicPr>
            <a:picLocks noChangeAspect="1"/>
          </p:cNvPicPr>
          <p:nvPr/>
        </p:nvPicPr>
        <p:blipFill>
          <a:blip r:embed="rId6"/>
          <a:stretch>
            <a:fillRect/>
          </a:stretch>
        </p:blipFill>
        <p:spPr>
          <a:xfrm>
            <a:off x="4394597" y="3872508"/>
            <a:ext cx="1052870" cy="1263372"/>
          </a:xfrm>
          <a:prstGeom prst="rect">
            <a:avLst/>
          </a:prstGeom>
        </p:spPr>
      </p:pic>
      <p:sp>
        <p:nvSpPr>
          <p:cNvPr id="11" name="Text 5"/>
          <p:cNvSpPr/>
          <p:nvPr/>
        </p:nvSpPr>
        <p:spPr>
          <a:xfrm>
            <a:off x="5657969" y="4083010"/>
            <a:ext cx="2949297" cy="328970"/>
          </a:xfrm>
          <a:prstGeom prst="rect">
            <a:avLst/>
          </a:prstGeom>
          <a:noFill/>
          <a:ln/>
        </p:spPr>
        <p:txBody>
          <a:bodyPr wrap="non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Measure Improvements</a:t>
            </a:r>
            <a:endParaRPr lang="en-US" sz="2050" dirty="0"/>
          </a:p>
        </p:txBody>
      </p:sp>
      <p:sp>
        <p:nvSpPr>
          <p:cNvPr id="12" name="Text 6"/>
          <p:cNvSpPr/>
          <p:nvPr/>
        </p:nvSpPr>
        <p:spPr>
          <a:xfrm>
            <a:off x="5657969" y="4538305"/>
            <a:ext cx="8235434" cy="336947"/>
          </a:xfrm>
          <a:prstGeom prst="rect">
            <a:avLst/>
          </a:prstGeom>
          <a:noFill/>
          <a:ln/>
        </p:spPr>
        <p:txBody>
          <a:bodyPr wrap="non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Compare metrics against pre-customization baseline</a:t>
            </a:r>
            <a:endParaRPr lang="en-US" sz="1650" dirty="0"/>
          </a:p>
        </p:txBody>
      </p:sp>
      <p:pic>
        <p:nvPicPr>
          <p:cNvPr id="13" name="Image 4" descr="preencoded.png"/>
          <p:cNvPicPr>
            <a:picLocks noChangeAspect="1"/>
          </p:cNvPicPr>
          <p:nvPr/>
        </p:nvPicPr>
        <p:blipFill>
          <a:blip r:embed="rId7"/>
          <a:stretch>
            <a:fillRect/>
          </a:stretch>
        </p:blipFill>
        <p:spPr>
          <a:xfrm>
            <a:off x="4394597" y="5135880"/>
            <a:ext cx="1052870" cy="1263372"/>
          </a:xfrm>
          <a:prstGeom prst="rect">
            <a:avLst/>
          </a:prstGeom>
        </p:spPr>
      </p:pic>
      <p:sp>
        <p:nvSpPr>
          <p:cNvPr id="14" name="Text 7"/>
          <p:cNvSpPr/>
          <p:nvPr/>
        </p:nvSpPr>
        <p:spPr>
          <a:xfrm>
            <a:off x="5657969" y="5346383"/>
            <a:ext cx="2632234" cy="328970"/>
          </a:xfrm>
          <a:prstGeom prst="rect">
            <a:avLst/>
          </a:prstGeom>
          <a:noFill/>
          <a:ln/>
        </p:spPr>
        <p:txBody>
          <a:bodyPr wrap="none" lIns="0" tIns="0" rIns="0" bIns="0" rtlCol="0" anchor="t"/>
          <a:lstStyle/>
          <a:p>
            <a:pPr marL="0" indent="0" algn="l">
              <a:lnSpc>
                <a:spcPts val="2550"/>
              </a:lnSpc>
              <a:buNone/>
            </a:pPr>
            <a:r>
              <a:rPr lang="en-US" sz="2050" dirty="0">
                <a:solidFill>
                  <a:srgbClr val="15213F"/>
                </a:solidFill>
                <a:latin typeface="Roboto Slab" pitchFamily="34" charset="0"/>
                <a:ea typeface="Roboto Slab" pitchFamily="34" charset="-122"/>
                <a:cs typeface="Roboto Slab" pitchFamily="34" charset="-120"/>
              </a:rPr>
              <a:t>Refine &amp; Adjust</a:t>
            </a:r>
            <a:endParaRPr lang="en-US" sz="2050" dirty="0"/>
          </a:p>
        </p:txBody>
      </p:sp>
      <p:sp>
        <p:nvSpPr>
          <p:cNvPr id="15" name="Text 8"/>
          <p:cNvSpPr/>
          <p:nvPr/>
        </p:nvSpPr>
        <p:spPr>
          <a:xfrm>
            <a:off x="5657969" y="5801678"/>
            <a:ext cx="8235434" cy="336947"/>
          </a:xfrm>
          <a:prstGeom prst="rect">
            <a:avLst/>
          </a:prstGeom>
          <a:noFill/>
          <a:ln/>
        </p:spPr>
        <p:txBody>
          <a:bodyPr wrap="non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Implement feedback before full deployment</a:t>
            </a:r>
            <a:endParaRPr lang="en-US" sz="1650" dirty="0"/>
          </a:p>
        </p:txBody>
      </p:sp>
      <p:sp>
        <p:nvSpPr>
          <p:cNvPr id="16" name="Text 9"/>
          <p:cNvSpPr/>
          <p:nvPr/>
        </p:nvSpPr>
        <p:spPr>
          <a:xfrm>
            <a:off x="4394597" y="6636068"/>
            <a:ext cx="9498806" cy="1010841"/>
          </a:xfrm>
          <a:prstGeom prst="rect">
            <a:avLst/>
          </a:prstGeom>
          <a:noFill/>
          <a:ln/>
        </p:spPr>
        <p:txBody>
          <a:bodyPr wrap="squar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Don't just test for functionality—test for usability and business value. Using real-world scenarios during User Acceptance Testing (UAT) with end users from every impacted team ensures customizations truly improve workflows rather than simply automating old inefficient processes.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33011"/>
            <a:ext cx="8126492"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Maintaining a Customization Register</a:t>
            </a:r>
            <a:endParaRPr lang="en-US" sz="3550" dirty="0"/>
          </a:p>
        </p:txBody>
      </p:sp>
      <p:sp>
        <p:nvSpPr>
          <p:cNvPr id="3" name="Shape 1"/>
          <p:cNvSpPr/>
          <p:nvPr/>
        </p:nvSpPr>
        <p:spPr>
          <a:xfrm>
            <a:off x="793790" y="2055138"/>
            <a:ext cx="13042821" cy="2616518"/>
          </a:xfrm>
          <a:prstGeom prst="roundRect">
            <a:avLst>
              <a:gd name="adj" fmla="val 1300"/>
            </a:avLst>
          </a:prstGeom>
          <a:noFill/>
          <a:ln w="7620">
            <a:solidFill>
              <a:srgbClr val="000000">
                <a:alpha val="8000"/>
              </a:srgbClr>
            </a:solidFill>
            <a:prstDash val="solid"/>
          </a:ln>
        </p:spPr>
        <p:txBody>
          <a:bodyPr/>
          <a:lstStyle/>
          <a:p>
            <a:endParaRPr lang="en-US"/>
          </a:p>
        </p:txBody>
      </p:sp>
      <p:sp>
        <p:nvSpPr>
          <p:cNvPr id="4" name="Shape 2"/>
          <p:cNvSpPr/>
          <p:nvPr/>
        </p:nvSpPr>
        <p:spPr>
          <a:xfrm>
            <a:off x="801410" y="2062758"/>
            <a:ext cx="13027581" cy="650319"/>
          </a:xfrm>
          <a:prstGeom prst="rect">
            <a:avLst/>
          </a:prstGeom>
          <a:solidFill>
            <a:srgbClr val="FFFFFF">
              <a:alpha val="4000"/>
            </a:srgbClr>
          </a:solidFill>
          <a:ln/>
        </p:spPr>
        <p:txBody>
          <a:bodyPr/>
          <a:lstStyle/>
          <a:p>
            <a:endParaRPr lang="en-US"/>
          </a:p>
        </p:txBody>
      </p:sp>
      <p:sp>
        <p:nvSpPr>
          <p:cNvPr id="5" name="Text 3"/>
          <p:cNvSpPr/>
          <p:nvPr/>
        </p:nvSpPr>
        <p:spPr>
          <a:xfrm>
            <a:off x="1028581" y="2206466"/>
            <a:ext cx="2149316"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Customization Name</a:t>
            </a:r>
            <a:endParaRPr lang="en-US" sz="1750" dirty="0"/>
          </a:p>
        </p:txBody>
      </p:sp>
      <p:sp>
        <p:nvSpPr>
          <p:cNvPr id="6" name="Text 4"/>
          <p:cNvSpPr/>
          <p:nvPr/>
        </p:nvSpPr>
        <p:spPr>
          <a:xfrm>
            <a:off x="3639145" y="2206466"/>
            <a:ext cx="240863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Purpose</a:t>
            </a:r>
            <a:endParaRPr lang="en-US" sz="1750" dirty="0"/>
          </a:p>
        </p:txBody>
      </p:sp>
      <p:sp>
        <p:nvSpPr>
          <p:cNvPr id="7" name="Text 5"/>
          <p:cNvSpPr/>
          <p:nvPr/>
        </p:nvSpPr>
        <p:spPr>
          <a:xfrm>
            <a:off x="6509028" y="2206466"/>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Business Owner</a:t>
            </a:r>
            <a:endParaRPr lang="en-US" sz="1750" dirty="0"/>
          </a:p>
        </p:txBody>
      </p:sp>
      <p:sp>
        <p:nvSpPr>
          <p:cNvPr id="8" name="Text 6"/>
          <p:cNvSpPr/>
          <p:nvPr/>
        </p:nvSpPr>
        <p:spPr>
          <a:xfrm>
            <a:off x="9025890" y="2206466"/>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Support Contact</a:t>
            </a:r>
            <a:endParaRPr lang="en-US" sz="1750" dirty="0"/>
          </a:p>
        </p:txBody>
      </p:sp>
      <p:sp>
        <p:nvSpPr>
          <p:cNvPr id="9" name="Text 7"/>
          <p:cNvSpPr/>
          <p:nvPr/>
        </p:nvSpPr>
        <p:spPr>
          <a:xfrm>
            <a:off x="11542752" y="2206466"/>
            <a:ext cx="205942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Review Cycle</a:t>
            </a:r>
            <a:endParaRPr lang="en-US" sz="1750" dirty="0"/>
          </a:p>
        </p:txBody>
      </p:sp>
      <p:sp>
        <p:nvSpPr>
          <p:cNvPr id="10" name="Shape 8"/>
          <p:cNvSpPr/>
          <p:nvPr/>
        </p:nvSpPr>
        <p:spPr>
          <a:xfrm>
            <a:off x="801410" y="2713077"/>
            <a:ext cx="13027581" cy="650319"/>
          </a:xfrm>
          <a:prstGeom prst="rect">
            <a:avLst/>
          </a:prstGeom>
          <a:solidFill>
            <a:srgbClr val="000000">
              <a:alpha val="4000"/>
            </a:srgbClr>
          </a:solidFill>
          <a:ln/>
        </p:spPr>
        <p:txBody>
          <a:bodyPr/>
          <a:lstStyle/>
          <a:p>
            <a:endParaRPr lang="en-US"/>
          </a:p>
        </p:txBody>
      </p:sp>
      <p:sp>
        <p:nvSpPr>
          <p:cNvPr id="11" name="Text 9"/>
          <p:cNvSpPr/>
          <p:nvPr/>
        </p:nvSpPr>
        <p:spPr>
          <a:xfrm>
            <a:off x="1028581" y="2856786"/>
            <a:ext cx="2149316"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Producer Dashboard</a:t>
            </a:r>
            <a:endParaRPr lang="en-US" sz="1750" dirty="0"/>
          </a:p>
        </p:txBody>
      </p:sp>
      <p:sp>
        <p:nvSpPr>
          <p:cNvPr id="12" name="Text 10"/>
          <p:cNvSpPr/>
          <p:nvPr/>
        </p:nvSpPr>
        <p:spPr>
          <a:xfrm>
            <a:off x="3639145" y="2856786"/>
            <a:ext cx="240863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Sales Pipeline Tracking</a:t>
            </a:r>
            <a:endParaRPr lang="en-US" sz="1750" dirty="0"/>
          </a:p>
        </p:txBody>
      </p:sp>
      <p:sp>
        <p:nvSpPr>
          <p:cNvPr id="13" name="Text 11"/>
          <p:cNvSpPr/>
          <p:nvPr/>
        </p:nvSpPr>
        <p:spPr>
          <a:xfrm>
            <a:off x="6509028" y="2856786"/>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Sales Director</a:t>
            </a:r>
            <a:endParaRPr lang="en-US" sz="1750" dirty="0"/>
          </a:p>
        </p:txBody>
      </p:sp>
      <p:sp>
        <p:nvSpPr>
          <p:cNvPr id="14" name="Text 12"/>
          <p:cNvSpPr/>
          <p:nvPr/>
        </p:nvSpPr>
        <p:spPr>
          <a:xfrm>
            <a:off x="9025890" y="2856786"/>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Epic Admin Team</a:t>
            </a:r>
            <a:endParaRPr lang="en-US" sz="1750" dirty="0"/>
          </a:p>
        </p:txBody>
      </p:sp>
      <p:sp>
        <p:nvSpPr>
          <p:cNvPr id="15" name="Text 13"/>
          <p:cNvSpPr/>
          <p:nvPr/>
        </p:nvSpPr>
        <p:spPr>
          <a:xfrm>
            <a:off x="11542752" y="2856786"/>
            <a:ext cx="205942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Quarterly</a:t>
            </a:r>
            <a:endParaRPr lang="en-US" sz="1750" dirty="0"/>
          </a:p>
        </p:txBody>
      </p:sp>
      <p:sp>
        <p:nvSpPr>
          <p:cNvPr id="16" name="Shape 14"/>
          <p:cNvSpPr/>
          <p:nvPr/>
        </p:nvSpPr>
        <p:spPr>
          <a:xfrm>
            <a:off x="801410" y="3363397"/>
            <a:ext cx="13027581" cy="650319"/>
          </a:xfrm>
          <a:prstGeom prst="rect">
            <a:avLst/>
          </a:prstGeom>
          <a:solidFill>
            <a:srgbClr val="FFFFFF">
              <a:alpha val="4000"/>
            </a:srgbClr>
          </a:solidFill>
          <a:ln/>
        </p:spPr>
        <p:txBody>
          <a:bodyPr/>
          <a:lstStyle/>
          <a:p>
            <a:endParaRPr lang="en-US"/>
          </a:p>
        </p:txBody>
      </p:sp>
      <p:sp>
        <p:nvSpPr>
          <p:cNvPr id="17" name="Text 15"/>
          <p:cNvSpPr/>
          <p:nvPr/>
        </p:nvSpPr>
        <p:spPr>
          <a:xfrm>
            <a:off x="1028581" y="3507105"/>
            <a:ext cx="2149316"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Renewal Workflow</a:t>
            </a:r>
            <a:endParaRPr lang="en-US" sz="1750" dirty="0"/>
          </a:p>
        </p:txBody>
      </p:sp>
      <p:sp>
        <p:nvSpPr>
          <p:cNvPr id="18" name="Text 16"/>
          <p:cNvSpPr/>
          <p:nvPr/>
        </p:nvSpPr>
        <p:spPr>
          <a:xfrm>
            <a:off x="3639145" y="3507105"/>
            <a:ext cx="240863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Streamline Renewals</a:t>
            </a:r>
            <a:endParaRPr lang="en-US" sz="1750" dirty="0"/>
          </a:p>
        </p:txBody>
      </p:sp>
      <p:sp>
        <p:nvSpPr>
          <p:cNvPr id="19" name="Text 17"/>
          <p:cNvSpPr/>
          <p:nvPr/>
        </p:nvSpPr>
        <p:spPr>
          <a:xfrm>
            <a:off x="6509028" y="3507105"/>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Service Manager</a:t>
            </a:r>
            <a:endParaRPr lang="en-US" sz="1750" dirty="0"/>
          </a:p>
        </p:txBody>
      </p:sp>
      <p:sp>
        <p:nvSpPr>
          <p:cNvPr id="20" name="Text 18"/>
          <p:cNvSpPr/>
          <p:nvPr/>
        </p:nvSpPr>
        <p:spPr>
          <a:xfrm>
            <a:off x="9025890" y="3507105"/>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Operations Analyst</a:t>
            </a:r>
            <a:endParaRPr lang="en-US" sz="1750" dirty="0"/>
          </a:p>
        </p:txBody>
      </p:sp>
      <p:sp>
        <p:nvSpPr>
          <p:cNvPr id="21" name="Text 19"/>
          <p:cNvSpPr/>
          <p:nvPr/>
        </p:nvSpPr>
        <p:spPr>
          <a:xfrm>
            <a:off x="11542752" y="3507105"/>
            <a:ext cx="205942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Semi-Annual</a:t>
            </a:r>
            <a:endParaRPr lang="en-US" sz="1750" dirty="0"/>
          </a:p>
        </p:txBody>
      </p:sp>
      <p:sp>
        <p:nvSpPr>
          <p:cNvPr id="22" name="Shape 20"/>
          <p:cNvSpPr/>
          <p:nvPr/>
        </p:nvSpPr>
        <p:spPr>
          <a:xfrm>
            <a:off x="801410" y="4013716"/>
            <a:ext cx="13027581" cy="650319"/>
          </a:xfrm>
          <a:prstGeom prst="rect">
            <a:avLst/>
          </a:prstGeom>
          <a:solidFill>
            <a:srgbClr val="000000">
              <a:alpha val="4000"/>
            </a:srgbClr>
          </a:solidFill>
          <a:ln/>
        </p:spPr>
        <p:txBody>
          <a:bodyPr/>
          <a:lstStyle/>
          <a:p>
            <a:endParaRPr lang="en-US"/>
          </a:p>
        </p:txBody>
      </p:sp>
      <p:sp>
        <p:nvSpPr>
          <p:cNvPr id="23" name="Text 21"/>
          <p:cNvSpPr/>
          <p:nvPr/>
        </p:nvSpPr>
        <p:spPr>
          <a:xfrm>
            <a:off x="1028581" y="4157424"/>
            <a:ext cx="2149316"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Custom Client Fields</a:t>
            </a:r>
            <a:endParaRPr lang="en-US" sz="1750" dirty="0"/>
          </a:p>
        </p:txBody>
      </p:sp>
      <p:sp>
        <p:nvSpPr>
          <p:cNvPr id="24" name="Text 22"/>
          <p:cNvSpPr/>
          <p:nvPr/>
        </p:nvSpPr>
        <p:spPr>
          <a:xfrm>
            <a:off x="3639145" y="4157424"/>
            <a:ext cx="240863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Regulatory Compliance</a:t>
            </a:r>
            <a:endParaRPr lang="en-US" sz="1750" dirty="0"/>
          </a:p>
        </p:txBody>
      </p:sp>
      <p:sp>
        <p:nvSpPr>
          <p:cNvPr id="25" name="Text 23"/>
          <p:cNvSpPr/>
          <p:nvPr/>
        </p:nvSpPr>
        <p:spPr>
          <a:xfrm>
            <a:off x="6509028" y="4157424"/>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Compliance Officer</a:t>
            </a:r>
            <a:endParaRPr lang="en-US" sz="1750" dirty="0"/>
          </a:p>
        </p:txBody>
      </p:sp>
      <p:sp>
        <p:nvSpPr>
          <p:cNvPr id="26" name="Text 24"/>
          <p:cNvSpPr/>
          <p:nvPr/>
        </p:nvSpPr>
        <p:spPr>
          <a:xfrm>
            <a:off x="9025890" y="4157424"/>
            <a:ext cx="205561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IT Support</a:t>
            </a:r>
            <a:endParaRPr lang="en-US" sz="1750" dirty="0"/>
          </a:p>
        </p:txBody>
      </p:sp>
      <p:sp>
        <p:nvSpPr>
          <p:cNvPr id="27" name="Text 25"/>
          <p:cNvSpPr/>
          <p:nvPr/>
        </p:nvSpPr>
        <p:spPr>
          <a:xfrm>
            <a:off x="11542752" y="4157424"/>
            <a:ext cx="205942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Annual</a:t>
            </a:r>
            <a:endParaRPr lang="en-US" sz="1750" dirty="0"/>
          </a:p>
        </p:txBody>
      </p:sp>
      <p:sp>
        <p:nvSpPr>
          <p:cNvPr id="28" name="Text 26"/>
          <p:cNvSpPr/>
          <p:nvPr/>
        </p:nvSpPr>
        <p:spPr>
          <a:xfrm>
            <a:off x="793790" y="492680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After go-live, maintain a comprehensive record of all implemented customizations. Document their purpose, business owner, support contacts, dependencies, and review cycle. This register becomes invaluable for troubleshooting, employee onboarding, compliance audits, and planning future system upgrades.</a:t>
            </a:r>
            <a:endParaRPr lang="en-US" sz="1750" dirty="0"/>
          </a:p>
        </p:txBody>
      </p:sp>
      <p:sp>
        <p:nvSpPr>
          <p:cNvPr id="29" name="Text 27"/>
          <p:cNvSpPr/>
          <p:nvPr/>
        </p:nvSpPr>
        <p:spPr>
          <a:xfrm>
            <a:off x="793790" y="627066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 well-maintained register transforms tribal knowledge into organizational documentation, reducing risk when key personnel change roles or leave the organization.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00550" y="753666"/>
            <a:ext cx="6370082" cy="530662"/>
          </a:xfrm>
          <a:prstGeom prst="rect">
            <a:avLst/>
          </a:prstGeom>
          <a:noFill/>
          <a:ln/>
        </p:spPr>
        <p:txBody>
          <a:bodyPr wrap="none" lIns="0" tIns="0" rIns="0" bIns="0" rtlCol="0" anchor="t"/>
          <a:lstStyle/>
          <a:p>
            <a:pPr marL="0" indent="0" algn="l">
              <a:lnSpc>
                <a:spcPts val="4150"/>
              </a:lnSpc>
              <a:buNone/>
            </a:pPr>
            <a:r>
              <a:rPr lang="en-US" sz="3300" dirty="0">
                <a:solidFill>
                  <a:srgbClr val="3257B8"/>
                </a:solidFill>
                <a:latin typeface="Roboto Slab" pitchFamily="34" charset="0"/>
                <a:ea typeface="Roboto Slab" pitchFamily="34" charset="-122"/>
                <a:cs typeface="Roboto Slab" pitchFamily="34" charset="-120"/>
              </a:rPr>
              <a:t>Common Customization Pitfalls</a:t>
            </a:r>
            <a:endParaRPr lang="en-US" sz="3300" dirty="0"/>
          </a:p>
        </p:txBody>
      </p:sp>
      <p:sp>
        <p:nvSpPr>
          <p:cNvPr id="4" name="Shape 1"/>
          <p:cNvSpPr/>
          <p:nvPr/>
        </p:nvSpPr>
        <p:spPr>
          <a:xfrm>
            <a:off x="4400550" y="1523047"/>
            <a:ext cx="4637365" cy="2241590"/>
          </a:xfrm>
          <a:prstGeom prst="roundRect">
            <a:avLst>
              <a:gd name="adj" fmla="val 1421"/>
            </a:avLst>
          </a:prstGeom>
          <a:solidFill>
            <a:srgbClr val="E9ECF2"/>
          </a:solidFill>
          <a:ln/>
        </p:spPr>
        <p:txBody>
          <a:bodyPr/>
          <a:lstStyle/>
          <a:p>
            <a:endParaRPr lang="en-US"/>
          </a:p>
        </p:txBody>
      </p:sp>
      <p:sp>
        <p:nvSpPr>
          <p:cNvPr id="5" name="Text 2"/>
          <p:cNvSpPr/>
          <p:nvPr/>
        </p:nvSpPr>
        <p:spPr>
          <a:xfrm>
            <a:off x="4612719" y="1735217"/>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15213F"/>
                </a:solidFill>
                <a:latin typeface="Roboto Slab" pitchFamily="34" charset="0"/>
                <a:ea typeface="Roboto Slab" pitchFamily="34" charset="-122"/>
                <a:cs typeface="Roboto Slab" pitchFamily="34" charset="-120"/>
              </a:rPr>
              <a:t>Over-Customization</a:t>
            </a:r>
            <a:endParaRPr lang="en-US" sz="2050" dirty="0"/>
          </a:p>
        </p:txBody>
      </p:sp>
      <p:sp>
        <p:nvSpPr>
          <p:cNvPr id="6" name="Text 3"/>
          <p:cNvSpPr/>
          <p:nvPr/>
        </p:nvSpPr>
        <p:spPr>
          <a:xfrm>
            <a:off x="4612719" y="2194203"/>
            <a:ext cx="4213027" cy="1358265"/>
          </a:xfrm>
          <a:prstGeom prst="rect">
            <a:avLst/>
          </a:prstGeom>
          <a:noFill/>
          <a:ln/>
        </p:spPr>
        <p:txBody>
          <a:bodyPr wrap="squar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Modifying everything possible rather than accepting standard functionality where appropriate, creating unnecessary complexity and maintenance burden</a:t>
            </a:r>
            <a:endParaRPr lang="en-US" sz="1650" dirty="0"/>
          </a:p>
        </p:txBody>
      </p:sp>
      <p:sp>
        <p:nvSpPr>
          <p:cNvPr id="7" name="Shape 4"/>
          <p:cNvSpPr/>
          <p:nvPr/>
        </p:nvSpPr>
        <p:spPr>
          <a:xfrm>
            <a:off x="9250085" y="1523047"/>
            <a:ext cx="4637365" cy="2241590"/>
          </a:xfrm>
          <a:prstGeom prst="roundRect">
            <a:avLst>
              <a:gd name="adj" fmla="val 1421"/>
            </a:avLst>
          </a:prstGeom>
          <a:solidFill>
            <a:srgbClr val="E9ECF2"/>
          </a:solidFill>
          <a:ln/>
        </p:spPr>
        <p:txBody>
          <a:bodyPr/>
          <a:lstStyle/>
          <a:p>
            <a:endParaRPr lang="en-US"/>
          </a:p>
        </p:txBody>
      </p:sp>
      <p:sp>
        <p:nvSpPr>
          <p:cNvPr id="8" name="Text 5"/>
          <p:cNvSpPr/>
          <p:nvPr/>
        </p:nvSpPr>
        <p:spPr>
          <a:xfrm>
            <a:off x="9462254" y="1735217"/>
            <a:ext cx="3061930" cy="331708"/>
          </a:xfrm>
          <a:prstGeom prst="rect">
            <a:avLst/>
          </a:prstGeom>
          <a:noFill/>
          <a:ln/>
        </p:spPr>
        <p:txBody>
          <a:bodyPr wrap="none" lIns="0" tIns="0" rIns="0" bIns="0" rtlCol="0" anchor="t"/>
          <a:lstStyle/>
          <a:p>
            <a:pPr marL="0" indent="0" algn="l">
              <a:lnSpc>
                <a:spcPts val="2600"/>
              </a:lnSpc>
              <a:buNone/>
            </a:pPr>
            <a:r>
              <a:rPr lang="en-US" sz="2050" dirty="0">
                <a:solidFill>
                  <a:srgbClr val="15213F"/>
                </a:solidFill>
                <a:latin typeface="Roboto Slab" pitchFamily="34" charset="0"/>
                <a:ea typeface="Roboto Slab" pitchFamily="34" charset="-122"/>
                <a:cs typeface="Roboto Slab" pitchFamily="34" charset="-120"/>
              </a:rPr>
              <a:t>Digitizing Bad Processes</a:t>
            </a:r>
            <a:endParaRPr lang="en-US" sz="2050" dirty="0"/>
          </a:p>
        </p:txBody>
      </p:sp>
      <p:sp>
        <p:nvSpPr>
          <p:cNvPr id="9" name="Text 6"/>
          <p:cNvSpPr/>
          <p:nvPr/>
        </p:nvSpPr>
        <p:spPr>
          <a:xfrm>
            <a:off x="9462254" y="2194203"/>
            <a:ext cx="4213027" cy="1018699"/>
          </a:xfrm>
          <a:prstGeom prst="rect">
            <a:avLst/>
          </a:prstGeom>
          <a:noFill/>
          <a:ln/>
        </p:spPr>
        <p:txBody>
          <a:bodyPr wrap="squar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Customizing Epic to match inefficient legacy workflows instead of taking the opportunity to improve and streamline operations</a:t>
            </a:r>
            <a:endParaRPr lang="en-US" sz="1650" dirty="0"/>
          </a:p>
        </p:txBody>
      </p:sp>
      <p:sp>
        <p:nvSpPr>
          <p:cNvPr id="10" name="Shape 7"/>
          <p:cNvSpPr/>
          <p:nvPr/>
        </p:nvSpPr>
        <p:spPr>
          <a:xfrm>
            <a:off x="4400550" y="3976807"/>
            <a:ext cx="4637365" cy="2241590"/>
          </a:xfrm>
          <a:prstGeom prst="roundRect">
            <a:avLst>
              <a:gd name="adj" fmla="val 1421"/>
            </a:avLst>
          </a:prstGeom>
          <a:solidFill>
            <a:srgbClr val="E9ECF2"/>
          </a:solidFill>
          <a:ln/>
        </p:spPr>
        <p:txBody>
          <a:bodyPr/>
          <a:lstStyle/>
          <a:p>
            <a:endParaRPr lang="en-US"/>
          </a:p>
        </p:txBody>
      </p:sp>
      <p:sp>
        <p:nvSpPr>
          <p:cNvPr id="11" name="Text 8"/>
          <p:cNvSpPr/>
          <p:nvPr/>
        </p:nvSpPr>
        <p:spPr>
          <a:xfrm>
            <a:off x="4612719" y="4188976"/>
            <a:ext cx="3276005" cy="331708"/>
          </a:xfrm>
          <a:prstGeom prst="rect">
            <a:avLst/>
          </a:prstGeom>
          <a:noFill/>
          <a:ln/>
        </p:spPr>
        <p:txBody>
          <a:bodyPr wrap="none" lIns="0" tIns="0" rIns="0" bIns="0" rtlCol="0" anchor="t"/>
          <a:lstStyle/>
          <a:p>
            <a:pPr marL="0" indent="0" algn="l">
              <a:lnSpc>
                <a:spcPts val="2600"/>
              </a:lnSpc>
              <a:buNone/>
            </a:pPr>
            <a:r>
              <a:rPr lang="en-US" sz="2050" dirty="0">
                <a:solidFill>
                  <a:srgbClr val="15213F"/>
                </a:solidFill>
                <a:latin typeface="Roboto Slab" pitchFamily="34" charset="0"/>
                <a:ea typeface="Roboto Slab" pitchFamily="34" charset="-122"/>
                <a:cs typeface="Roboto Slab" pitchFamily="34" charset="-120"/>
              </a:rPr>
              <a:t>Ignoring Upgrade Impacts</a:t>
            </a:r>
            <a:endParaRPr lang="en-US" sz="2050" dirty="0"/>
          </a:p>
        </p:txBody>
      </p:sp>
      <p:sp>
        <p:nvSpPr>
          <p:cNvPr id="12" name="Text 9"/>
          <p:cNvSpPr/>
          <p:nvPr/>
        </p:nvSpPr>
        <p:spPr>
          <a:xfrm>
            <a:off x="4612719" y="4647962"/>
            <a:ext cx="4213027" cy="1358265"/>
          </a:xfrm>
          <a:prstGeom prst="rect">
            <a:avLst/>
          </a:prstGeom>
          <a:noFill/>
          <a:ln/>
        </p:spPr>
        <p:txBody>
          <a:bodyPr wrap="squar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Implementing customizations that create barriers to future system upgrades, effectively locking the agency into an outdated version</a:t>
            </a:r>
            <a:endParaRPr lang="en-US" sz="1650" dirty="0"/>
          </a:p>
        </p:txBody>
      </p:sp>
      <p:sp>
        <p:nvSpPr>
          <p:cNvPr id="13" name="Shape 10"/>
          <p:cNvSpPr/>
          <p:nvPr/>
        </p:nvSpPr>
        <p:spPr>
          <a:xfrm>
            <a:off x="9250085" y="3976807"/>
            <a:ext cx="4637365" cy="2241590"/>
          </a:xfrm>
          <a:prstGeom prst="roundRect">
            <a:avLst>
              <a:gd name="adj" fmla="val 1421"/>
            </a:avLst>
          </a:prstGeom>
          <a:solidFill>
            <a:srgbClr val="E9ECF2"/>
          </a:solidFill>
          <a:ln/>
        </p:spPr>
        <p:txBody>
          <a:bodyPr/>
          <a:lstStyle/>
          <a:p>
            <a:endParaRPr lang="en-US"/>
          </a:p>
        </p:txBody>
      </p:sp>
      <p:sp>
        <p:nvSpPr>
          <p:cNvPr id="14" name="Text 11"/>
          <p:cNvSpPr/>
          <p:nvPr/>
        </p:nvSpPr>
        <p:spPr>
          <a:xfrm>
            <a:off x="9462254" y="4188976"/>
            <a:ext cx="3384352" cy="331708"/>
          </a:xfrm>
          <a:prstGeom prst="rect">
            <a:avLst/>
          </a:prstGeom>
          <a:noFill/>
          <a:ln/>
        </p:spPr>
        <p:txBody>
          <a:bodyPr wrap="none" lIns="0" tIns="0" rIns="0" bIns="0" rtlCol="0" anchor="t"/>
          <a:lstStyle/>
          <a:p>
            <a:pPr marL="0" indent="0" algn="l">
              <a:lnSpc>
                <a:spcPts val="2600"/>
              </a:lnSpc>
              <a:buNone/>
            </a:pPr>
            <a:r>
              <a:rPr lang="en-US" sz="2050" dirty="0">
                <a:solidFill>
                  <a:srgbClr val="15213F"/>
                </a:solidFill>
                <a:latin typeface="Roboto Slab" pitchFamily="34" charset="0"/>
                <a:ea typeface="Roboto Slab" pitchFamily="34" charset="-122"/>
                <a:cs typeface="Roboto Slab" pitchFamily="34" charset="-120"/>
              </a:rPr>
              <a:t>Inadequate Documentation</a:t>
            </a:r>
            <a:endParaRPr lang="en-US" sz="2050" dirty="0"/>
          </a:p>
        </p:txBody>
      </p:sp>
      <p:sp>
        <p:nvSpPr>
          <p:cNvPr id="15" name="Text 12"/>
          <p:cNvSpPr/>
          <p:nvPr/>
        </p:nvSpPr>
        <p:spPr>
          <a:xfrm>
            <a:off x="9462254" y="4647962"/>
            <a:ext cx="4213027" cy="1358265"/>
          </a:xfrm>
          <a:prstGeom prst="rect">
            <a:avLst/>
          </a:prstGeom>
          <a:noFill/>
          <a:ln/>
        </p:spPr>
        <p:txBody>
          <a:bodyPr wrap="squar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Failing to document the purpose, function, and maintenance procedures for customizations, creating knowledge silos dependent on specific individuals</a:t>
            </a:r>
            <a:endParaRPr lang="en-US" sz="1650" dirty="0"/>
          </a:p>
        </p:txBody>
      </p:sp>
      <p:sp>
        <p:nvSpPr>
          <p:cNvPr id="16" name="Text 13"/>
          <p:cNvSpPr/>
          <p:nvPr/>
        </p:nvSpPr>
        <p:spPr>
          <a:xfrm>
            <a:off x="4400550" y="6457117"/>
            <a:ext cx="9486900" cy="1018699"/>
          </a:xfrm>
          <a:prstGeom prst="rect">
            <a:avLst/>
          </a:prstGeom>
          <a:noFill/>
          <a:ln/>
        </p:spPr>
        <p:txBody>
          <a:bodyPr wrap="square" lIns="0" tIns="0" rIns="0" bIns="0" rtlCol="0" anchor="t"/>
          <a:lstStyle/>
          <a:p>
            <a:pPr marL="0" indent="0" algn="l">
              <a:lnSpc>
                <a:spcPts val="2650"/>
              </a:lnSpc>
              <a:buNone/>
            </a:pPr>
            <a:r>
              <a:rPr lang="en-US" sz="1650" dirty="0">
                <a:solidFill>
                  <a:srgbClr val="15213F"/>
                </a:solidFill>
                <a:latin typeface="Roboto" pitchFamily="34" charset="0"/>
                <a:ea typeface="Roboto" pitchFamily="34" charset="-122"/>
                <a:cs typeface="Roboto" pitchFamily="34" charset="-120"/>
              </a:rPr>
              <a:t>Recognizing these common pitfalls helps project managers avoid them. Remember that the most successful Epic implementations balance customization with standardization, leveraging out-of-box functionality where possible while customizing strategically for genuine competitive advantage.</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31583"/>
            <a:ext cx="8599289" cy="566976"/>
          </a:xfrm>
          <a:prstGeom prst="rect">
            <a:avLst/>
          </a:prstGeom>
          <a:noFill/>
          <a:ln/>
        </p:spPr>
        <p:txBody>
          <a:bodyPr wrap="none" lIns="0" tIns="0" rIns="0" bIns="0" rtlCol="0" anchor="t"/>
          <a:lstStyle/>
          <a:p>
            <a:pPr marL="0" indent="0" algn="l">
              <a:lnSpc>
                <a:spcPts val="4450"/>
              </a:lnSpc>
              <a:buNone/>
            </a:pPr>
            <a:r>
              <a:rPr lang="en-US" sz="3550" dirty="0">
                <a:solidFill>
                  <a:srgbClr val="3257B8"/>
                </a:solidFill>
                <a:latin typeface="Roboto Slab" pitchFamily="34" charset="0"/>
                <a:ea typeface="Roboto Slab" pitchFamily="34" charset="-122"/>
                <a:cs typeface="Roboto Slab" pitchFamily="34" charset="-120"/>
              </a:rPr>
              <a:t>Building an Effective Governance Model</a:t>
            </a:r>
            <a:endParaRPr lang="en-US" sz="3550" dirty="0"/>
          </a:p>
        </p:txBody>
      </p:sp>
      <p:pic>
        <p:nvPicPr>
          <p:cNvPr id="3" name="Image 0" descr="preencoded.png"/>
          <p:cNvPicPr>
            <a:picLocks noChangeAspect="1"/>
          </p:cNvPicPr>
          <p:nvPr/>
        </p:nvPicPr>
        <p:blipFill>
          <a:blip r:embed="rId3"/>
          <a:stretch>
            <a:fillRect/>
          </a:stretch>
        </p:blipFill>
        <p:spPr>
          <a:xfrm>
            <a:off x="793790" y="2252186"/>
            <a:ext cx="566976" cy="566976"/>
          </a:xfrm>
          <a:prstGeom prst="rect">
            <a:avLst/>
          </a:prstGeom>
        </p:spPr>
      </p:pic>
      <p:sp>
        <p:nvSpPr>
          <p:cNvPr id="4" name="Text 1"/>
          <p:cNvSpPr/>
          <p:nvPr/>
        </p:nvSpPr>
        <p:spPr>
          <a:xfrm>
            <a:off x="793790" y="3102650"/>
            <a:ext cx="3048000"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Executive Sponsorship</a:t>
            </a:r>
            <a:endParaRPr lang="en-US" sz="2200" dirty="0"/>
          </a:p>
        </p:txBody>
      </p:sp>
      <p:sp>
        <p:nvSpPr>
          <p:cNvPr id="5" name="Text 2"/>
          <p:cNvSpPr/>
          <p:nvPr/>
        </p:nvSpPr>
        <p:spPr>
          <a:xfrm>
            <a:off x="793790" y="3947398"/>
            <a:ext cx="304800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Senior leadership support and clear ownership</a:t>
            </a:r>
            <a:endParaRPr lang="en-US" sz="1750" dirty="0"/>
          </a:p>
        </p:txBody>
      </p:sp>
      <p:pic>
        <p:nvPicPr>
          <p:cNvPr id="6" name="Image 1" descr="preencoded.png"/>
          <p:cNvPicPr>
            <a:picLocks noChangeAspect="1"/>
          </p:cNvPicPr>
          <p:nvPr/>
        </p:nvPicPr>
        <p:blipFill>
          <a:blip r:embed="rId4"/>
          <a:stretch>
            <a:fillRect/>
          </a:stretch>
        </p:blipFill>
        <p:spPr>
          <a:xfrm>
            <a:off x="4125278" y="2252186"/>
            <a:ext cx="566976" cy="566976"/>
          </a:xfrm>
          <a:prstGeom prst="rect">
            <a:avLst/>
          </a:prstGeom>
        </p:spPr>
      </p:pic>
      <p:sp>
        <p:nvSpPr>
          <p:cNvPr id="7" name="Text 3"/>
          <p:cNvSpPr/>
          <p:nvPr/>
        </p:nvSpPr>
        <p:spPr>
          <a:xfrm>
            <a:off x="4125278" y="31026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Decision Framework</a:t>
            </a:r>
            <a:endParaRPr lang="en-US" sz="2200" dirty="0"/>
          </a:p>
        </p:txBody>
      </p:sp>
      <p:sp>
        <p:nvSpPr>
          <p:cNvPr id="8" name="Text 4"/>
          <p:cNvSpPr/>
          <p:nvPr/>
        </p:nvSpPr>
        <p:spPr>
          <a:xfrm>
            <a:off x="4125278" y="3593068"/>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Established criteria for evaluating requests</a:t>
            </a:r>
            <a:endParaRPr lang="en-US" sz="1750" dirty="0"/>
          </a:p>
        </p:txBody>
      </p:sp>
      <p:pic>
        <p:nvPicPr>
          <p:cNvPr id="9" name="Image 2" descr="preencoded.png"/>
          <p:cNvPicPr>
            <a:picLocks noChangeAspect="1"/>
          </p:cNvPicPr>
          <p:nvPr/>
        </p:nvPicPr>
        <p:blipFill>
          <a:blip r:embed="rId5"/>
          <a:stretch>
            <a:fillRect/>
          </a:stretch>
        </p:blipFill>
        <p:spPr>
          <a:xfrm>
            <a:off x="7456884" y="2252186"/>
            <a:ext cx="566976" cy="566976"/>
          </a:xfrm>
          <a:prstGeom prst="rect">
            <a:avLst/>
          </a:prstGeom>
        </p:spPr>
      </p:pic>
      <p:sp>
        <p:nvSpPr>
          <p:cNvPr id="10" name="Text 5"/>
          <p:cNvSpPr/>
          <p:nvPr/>
        </p:nvSpPr>
        <p:spPr>
          <a:xfrm>
            <a:off x="7456884" y="3102650"/>
            <a:ext cx="2904053"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Change Control Board</a:t>
            </a:r>
            <a:endParaRPr lang="en-US" sz="2200" dirty="0"/>
          </a:p>
        </p:txBody>
      </p:sp>
      <p:sp>
        <p:nvSpPr>
          <p:cNvPr id="11" name="Text 6"/>
          <p:cNvSpPr/>
          <p:nvPr/>
        </p:nvSpPr>
        <p:spPr>
          <a:xfrm>
            <a:off x="7456884" y="3593068"/>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Cross-functional team reviewing all changes</a:t>
            </a:r>
            <a:endParaRPr lang="en-US" sz="1750" dirty="0"/>
          </a:p>
        </p:txBody>
      </p:sp>
      <p:pic>
        <p:nvPicPr>
          <p:cNvPr id="12" name="Image 3" descr="preencoded.png"/>
          <p:cNvPicPr>
            <a:picLocks noChangeAspect="1"/>
          </p:cNvPicPr>
          <p:nvPr/>
        </p:nvPicPr>
        <p:blipFill>
          <a:blip r:embed="rId6"/>
          <a:stretch>
            <a:fillRect/>
          </a:stretch>
        </p:blipFill>
        <p:spPr>
          <a:xfrm>
            <a:off x="10788491" y="2252186"/>
            <a:ext cx="566976" cy="566976"/>
          </a:xfrm>
          <a:prstGeom prst="rect">
            <a:avLst/>
          </a:prstGeom>
        </p:spPr>
      </p:pic>
      <p:sp>
        <p:nvSpPr>
          <p:cNvPr id="13" name="Text 7"/>
          <p:cNvSpPr/>
          <p:nvPr/>
        </p:nvSpPr>
        <p:spPr>
          <a:xfrm>
            <a:off x="10788491" y="3102650"/>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Standardized Processes</a:t>
            </a:r>
            <a:endParaRPr lang="en-US" sz="2200" dirty="0"/>
          </a:p>
        </p:txBody>
      </p:sp>
      <p:sp>
        <p:nvSpPr>
          <p:cNvPr id="14" name="Text 8"/>
          <p:cNvSpPr/>
          <p:nvPr/>
        </p:nvSpPr>
        <p:spPr>
          <a:xfrm>
            <a:off x="10788491" y="3947398"/>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Consistent request and approval workflows</a:t>
            </a:r>
            <a:endParaRPr lang="en-US" sz="1750" dirty="0"/>
          </a:p>
        </p:txBody>
      </p:sp>
      <p:sp>
        <p:nvSpPr>
          <p:cNvPr id="15" name="Text 9"/>
          <p:cNvSpPr/>
          <p:nvPr/>
        </p:nvSpPr>
        <p:spPr>
          <a:xfrm>
            <a:off x="793790" y="492835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Effective governance provides the structure needed to manage customizations over time. Establish a cross-functional Change Control Board with representation from IT, operations, and business units to evaluate new customization requests against established criteria focused on business value, strategic alignment, and technical feasibility.</a:t>
            </a:r>
            <a:endParaRPr lang="en-US" sz="1750" dirty="0"/>
          </a:p>
        </p:txBody>
      </p:sp>
      <p:sp>
        <p:nvSpPr>
          <p:cNvPr id="16" name="Text 10"/>
          <p:cNvSpPr/>
          <p:nvPr/>
        </p:nvSpPr>
        <p:spPr>
          <a:xfrm>
            <a:off x="793790" y="627221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This governance model helps balance innovation with standardization, ensuring Epic remains both customized to your needs and sustainable over time.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1313</Words>
  <Application>Microsoft Office PowerPoint</Application>
  <PresentationFormat>Custom</PresentationFormat>
  <Paragraphs>141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 Slab</vt:lpstr>
      <vt:lpstr>Roboto Bold</vt:lpstr>
      <vt:lpstr>Arial</vt:lpstr>
      <vt:lpstr>Roboto</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1</cp:revision>
  <dcterms:created xsi:type="dcterms:W3CDTF">2025-06-11T23:28:02Z</dcterms:created>
  <dcterms:modified xsi:type="dcterms:W3CDTF">2025-06-11T23:38:30Z</dcterms:modified>
</cp:coreProperties>
</file>