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Montserrat" panose="00000500000000000000" pitchFamily="2" charset="0"/>
      <p:regular r:id="rId17"/>
    </p:embeddedFont>
    <p:embeddedFont>
      <p:font typeface="Montserrat Medium" panose="000006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1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408039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Essential Tools for Distributed Agile Teams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158377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collaboration is the glue that keeps distributed Agile teams aligned and productive. The right tools don't just support Agile—they enable it.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6244709" y="5458420"/>
            <a:ext cx="346591" cy="346591"/>
          </a:xfrm>
          <a:prstGeom prst="roundRect">
            <a:avLst>
              <a:gd name="adj" fmla="val 26380043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29958" y="5582960"/>
            <a:ext cx="17609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699528" y="5442228"/>
            <a:ext cx="3018353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100" b="1" dirty="0">
                <a:solidFill>
                  <a:srgbClr val="38465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by Kimberly Wiethoff</a:t>
            </a: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18805"/>
            <a:ext cx="4703326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Tool Selection Strategy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58309" y="1922145"/>
            <a:ext cx="1639133" cy="1265992"/>
          </a:xfrm>
          <a:prstGeom prst="roundRect">
            <a:avLst>
              <a:gd name="adj" fmla="val 2567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35" y="2364700"/>
            <a:ext cx="304681" cy="38076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14017" y="213872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Assess Team Needs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14017" y="2624852"/>
            <a:ext cx="4737021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Identify communication and workflow gaps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2505670" y="3172897"/>
            <a:ext cx="11258193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58309" y="3296364"/>
            <a:ext cx="3278386" cy="1265992"/>
          </a:xfrm>
          <a:prstGeom prst="roundRect">
            <a:avLst>
              <a:gd name="adj" fmla="val 2567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162" y="3738920"/>
            <a:ext cx="304681" cy="38076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53270" y="351293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Evaluate Integrations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53270" y="3999071"/>
            <a:ext cx="415802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Ensure tools work together seamlessly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4144923" y="4547116"/>
            <a:ext cx="9618940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58309" y="4670584"/>
            <a:ext cx="4917638" cy="1265992"/>
          </a:xfrm>
          <a:prstGeom prst="roundRect">
            <a:avLst>
              <a:gd name="adj" fmla="val 2567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788" y="5113139"/>
            <a:ext cx="304681" cy="38076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92522" y="4887158"/>
            <a:ext cx="309895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Consider Learning Curve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892522" y="5373291"/>
            <a:ext cx="5224701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Balance powerful features with ease of adoption</a:t>
            </a:r>
            <a:endParaRPr lang="en-US" sz="1700" dirty="0"/>
          </a:p>
        </p:txBody>
      </p:sp>
      <p:sp>
        <p:nvSpPr>
          <p:cNvPr id="17" name="Shape 12"/>
          <p:cNvSpPr/>
          <p:nvPr/>
        </p:nvSpPr>
        <p:spPr>
          <a:xfrm>
            <a:off x="5784175" y="5921335"/>
            <a:ext cx="7979688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58309" y="6044803"/>
            <a:ext cx="6556891" cy="1265992"/>
          </a:xfrm>
          <a:prstGeom prst="roundRect">
            <a:avLst>
              <a:gd name="adj" fmla="val 2567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414" y="6487358"/>
            <a:ext cx="304681" cy="380762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31775" y="626137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Measure Impact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31775" y="6747510"/>
            <a:ext cx="597384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Track productivity improvements after implementation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46227"/>
            <a:ext cx="4794528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Building Trust Remotely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249567"/>
            <a:ext cx="4190762" cy="25900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5110401"/>
            <a:ext cx="383583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Collaborative Problem-Solving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5596533"/>
            <a:ext cx="419076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digital whiteboards for brainstorming. Shared creativity builds stronger connections between team members.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819" y="2249567"/>
            <a:ext cx="4190762" cy="25900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19819" y="511040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Virtual Team Building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19819" y="5596533"/>
            <a:ext cx="419076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Schedule regular non-work activities. Online games and virtual coffees create personal connections across distances.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329" y="2249567"/>
            <a:ext cx="4190762" cy="259008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81329" y="511040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Knowledge Sharing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81329" y="5596533"/>
            <a:ext cx="419076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Rotate presentation duties for tech talks. Sharing expertise builds respect and camaraderie among team members.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2738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371" y="2027396"/>
            <a:ext cx="5585103" cy="510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Cross-Time Zone Collaboration</a:t>
            </a:r>
            <a:endParaRPr lang="en-US" sz="3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71" y="2756654"/>
            <a:ext cx="970598" cy="116466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41076" y="2950726"/>
            <a:ext cx="255424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Map Time Zones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1941076" y="3386376"/>
            <a:ext cx="12009953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Create a visual representation of everyone's working hours. Identify and maximize overlap periods for synchronous work.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71" y="3921323"/>
            <a:ext cx="970598" cy="116466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41076" y="4115395"/>
            <a:ext cx="255424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Rotate Meeting Times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941076" y="4551045"/>
            <a:ext cx="12009953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Share the burden of off-hours meetings fairly. No single region should always adjust their schedule.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71" y="5085993"/>
            <a:ext cx="970598" cy="116466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41076" y="5280065"/>
            <a:ext cx="255424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Document Everything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941076" y="5715714"/>
            <a:ext cx="12009953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Maintain detailed notes and recordings. Team members should never miss critical information due to time differences.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71" y="6250662"/>
            <a:ext cx="970598" cy="116466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41076" y="6444734"/>
            <a:ext cx="2554248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Plan Handoffs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941076" y="6880384"/>
            <a:ext cx="12009953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Structure work to flow across time zones. Clear status updates enable seamless transitions between regions.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4048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15909" y="1141571"/>
            <a:ext cx="7434382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Measuring Distributed Team Success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15909" y="1955363"/>
            <a:ext cx="9456182" cy="5132546"/>
          </a:xfrm>
          <a:prstGeom prst="roundRect">
            <a:avLst>
              <a:gd name="adj" fmla="val 633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423529" y="1962983"/>
            <a:ext cx="9439989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641056" y="2100501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Metric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791212" y="2100501"/>
            <a:ext cx="27055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937558" y="2100501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Tool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4423529" y="2584728"/>
            <a:ext cx="9439989" cy="9684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641056" y="2722245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Cycle Time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7791212" y="2722245"/>
            <a:ext cx="270557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Measure work completion efficiency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10937558" y="2722245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Jira, EazyBI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4423529" y="3553182"/>
            <a:ext cx="9439989" cy="968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641056" y="3690699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Team Velocity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7791212" y="3690699"/>
            <a:ext cx="270557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Track delivery predictability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10937558" y="3690699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Jira, Azure DevOps</a:t>
            </a:r>
            <a:endParaRPr lang="en-US" sz="1700" dirty="0"/>
          </a:p>
        </p:txBody>
      </p:sp>
      <p:sp>
        <p:nvSpPr>
          <p:cNvPr id="17" name="Shape 14"/>
          <p:cNvSpPr/>
          <p:nvPr/>
        </p:nvSpPr>
        <p:spPr>
          <a:xfrm>
            <a:off x="4423529" y="4521637"/>
            <a:ext cx="9439989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641056" y="4659154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Quality Metrics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7791212" y="4659154"/>
            <a:ext cx="27055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Monitor defect rates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10937558" y="4659154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SonarQube, Power BI</a:t>
            </a:r>
            <a:endParaRPr lang="en-US" sz="1700" dirty="0"/>
          </a:p>
        </p:txBody>
      </p:sp>
      <p:sp>
        <p:nvSpPr>
          <p:cNvPr id="21" name="Shape 18"/>
          <p:cNvSpPr/>
          <p:nvPr/>
        </p:nvSpPr>
        <p:spPr>
          <a:xfrm>
            <a:off x="4423529" y="5143381"/>
            <a:ext cx="9439989" cy="968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4641056" y="5280898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Team Health</a:t>
            </a:r>
            <a:endParaRPr lang="en-US" sz="1700" dirty="0"/>
          </a:p>
        </p:txBody>
      </p:sp>
      <p:sp>
        <p:nvSpPr>
          <p:cNvPr id="23" name="Text 20"/>
          <p:cNvSpPr/>
          <p:nvPr/>
        </p:nvSpPr>
        <p:spPr>
          <a:xfrm>
            <a:off x="7791212" y="5280898"/>
            <a:ext cx="270557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Assess collaboration effectiveness</a:t>
            </a:r>
            <a:endParaRPr lang="en-US" sz="1700" dirty="0"/>
          </a:p>
        </p:txBody>
      </p:sp>
      <p:sp>
        <p:nvSpPr>
          <p:cNvPr id="24" name="Text 21"/>
          <p:cNvSpPr/>
          <p:nvPr/>
        </p:nvSpPr>
        <p:spPr>
          <a:xfrm>
            <a:off x="10937558" y="5280898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Surveys, Retrospectives</a:t>
            </a:r>
            <a:endParaRPr lang="en-US" sz="1700" dirty="0"/>
          </a:p>
        </p:txBody>
      </p:sp>
      <p:sp>
        <p:nvSpPr>
          <p:cNvPr id="25" name="Shape 22"/>
          <p:cNvSpPr/>
          <p:nvPr/>
        </p:nvSpPr>
        <p:spPr>
          <a:xfrm>
            <a:off x="4423529" y="6111835"/>
            <a:ext cx="9439989" cy="9684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4641056" y="6249353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Lead Time</a:t>
            </a:r>
            <a:endParaRPr lang="en-US" sz="1700" dirty="0"/>
          </a:p>
        </p:txBody>
      </p:sp>
      <p:sp>
        <p:nvSpPr>
          <p:cNvPr id="27" name="Text 24"/>
          <p:cNvSpPr/>
          <p:nvPr/>
        </p:nvSpPr>
        <p:spPr>
          <a:xfrm>
            <a:off x="7791212" y="6249353"/>
            <a:ext cx="270557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Evaluate idea-to-production speed</a:t>
            </a:r>
            <a:endParaRPr lang="en-US" sz="1700" dirty="0"/>
          </a:p>
        </p:txBody>
      </p:sp>
      <p:sp>
        <p:nvSpPr>
          <p:cNvPr id="28" name="Text 25"/>
          <p:cNvSpPr/>
          <p:nvPr/>
        </p:nvSpPr>
        <p:spPr>
          <a:xfrm>
            <a:off x="10937558" y="6249353"/>
            <a:ext cx="27093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GitLab, GitHub Actions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63811"/>
            <a:ext cx="4561284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Key Takeaways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29" y="2106930"/>
            <a:ext cx="3144679" cy="314467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844" y="2106930"/>
            <a:ext cx="3144679" cy="314467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758" y="2106930"/>
            <a:ext cx="3144679" cy="3144679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9673" y="2106930"/>
            <a:ext cx="3144798" cy="3144798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58309" y="5635228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Choose tools that integrate seamlessly. Prioritize transparency in all aspects of work. Balance synchronous and asynchronous communication. Measure success with meaningful metrics.</a:t>
            </a:r>
            <a:endParaRPr lang="en-US" sz="1700" dirty="0"/>
          </a:p>
        </p:txBody>
      </p:sp>
      <p:sp>
        <p:nvSpPr>
          <p:cNvPr id="8" name="Text 2"/>
          <p:cNvSpPr/>
          <p:nvPr/>
        </p:nvSpPr>
        <p:spPr>
          <a:xfrm>
            <a:off x="758309" y="6572369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With the right tools and intentional practices, distributed Agile teams can achieve exceptional results across any distance.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698903"/>
            <a:ext cx="6993374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Communication: The Team Lifeline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709" y="2512695"/>
            <a:ext cx="541615" cy="5416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4709" y="3270885"/>
            <a:ext cx="236196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Slack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44709" y="3757017"/>
            <a:ext cx="2361962" cy="2426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Real-time messaging, team channels, and integrations with Jira and GitHub. Perfect for asynchronous stand-ups.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419" y="2512695"/>
            <a:ext cx="541615" cy="5416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77419" y="3270885"/>
            <a:ext cx="236196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Microsoft Teams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77419" y="3757017"/>
            <a:ext cx="2361962" cy="2773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Video meetings and document collaboration within the Microsoft ecosystem. Streamlines workflow in Windows environments.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0129" y="2512695"/>
            <a:ext cx="541615" cy="5416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10129" y="3270885"/>
            <a:ext cx="236196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Zoom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10129" y="3757017"/>
            <a:ext cx="2361962" cy="2426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High-quality video conferencing for sprint planning and retrospectives. Essential for cross-time zone team bonding.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220272"/>
            <a:ext cx="6800017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Work Management &amp; Agile Boards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488430" y="2034064"/>
            <a:ext cx="30480" cy="4975146"/>
          </a:xfrm>
          <a:prstGeom prst="roundRect">
            <a:avLst>
              <a:gd name="adj" fmla="val 1066251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01671" y="2262545"/>
            <a:ext cx="649962" cy="30480"/>
          </a:xfrm>
          <a:prstGeom prst="roundRect">
            <a:avLst>
              <a:gd name="adj" fmla="val 1066251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44709" y="2034064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97" y="2064008"/>
            <a:ext cx="342067" cy="42755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571661" y="210847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Jira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571661" y="2594610"/>
            <a:ext cx="6300430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Gold standard for Agile teams. Customizable boards, backlogs, and built-in reporting make sprint management seamless.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6701671" y="4296489"/>
            <a:ext cx="649962" cy="30480"/>
          </a:xfrm>
          <a:prstGeom prst="roundRect">
            <a:avLst>
              <a:gd name="adj" fmla="val 1066251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44709" y="4068008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97" y="4097953"/>
            <a:ext cx="342067" cy="42755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571661" y="414242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Azure DevOps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571661" y="4628555"/>
            <a:ext cx="63004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Combines code repositories, CI/CD, and Agile boards. Ideal for technical teams using Microsoft tools.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6701671" y="5983724"/>
            <a:ext cx="649962" cy="30480"/>
          </a:xfrm>
          <a:prstGeom prst="roundRect">
            <a:avLst>
              <a:gd name="adj" fmla="val 1066251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44709" y="5755243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397" y="5785187"/>
            <a:ext cx="342067" cy="42755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571661" y="582965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Trello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571661" y="6315789"/>
            <a:ext cx="63004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Simple, visual Kanban boards great for smaller teams. Low learning curve with powerful automation capabilities.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451610"/>
            <a:ext cx="7512844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Documentation &amp; Knowledge Sharing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244709" y="2265402"/>
            <a:ext cx="3705463" cy="2668072"/>
          </a:xfrm>
          <a:prstGeom prst="roundRect">
            <a:avLst>
              <a:gd name="adj" fmla="val 1218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68904" y="248959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Confluence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68904" y="2975729"/>
            <a:ext cx="3257074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Pairs perfectly with Jira. Ideal for project wikis, retrospectives, and technical specifications. Supports rich content.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6747" y="2265402"/>
            <a:ext cx="3705463" cy="2668072"/>
          </a:xfrm>
          <a:prstGeom prst="roundRect">
            <a:avLst>
              <a:gd name="adj" fmla="val 1218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90942" y="248959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Notion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0942" y="2975729"/>
            <a:ext cx="325707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All-in-one workspace gaining popularity for flexibility. Combines docs, databases, and tasks in a single platform.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4709" y="5150048"/>
            <a:ext cx="7627382" cy="1627942"/>
          </a:xfrm>
          <a:prstGeom prst="roundRect">
            <a:avLst>
              <a:gd name="adj" fmla="val 1996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68904" y="537424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Google Workspace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468904" y="5860375"/>
            <a:ext cx="7178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Docs, Sheets, Slides, and Drive provide intuitive real-time collaboration. Universal accessibility across devices.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318260"/>
            <a:ext cx="5525929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DevOps &amp; CI/CD Integration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736288" y="367998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GitHub + Actions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166116"/>
            <a:ext cx="3828693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Code version control with integrated CI/CD workflows. Industry standard with robust community support.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70" y="2321600"/>
            <a:ext cx="4589740" cy="458974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518" y="4137600"/>
            <a:ext cx="324088" cy="4051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4932" y="253793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Bitbucket + Pipelines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4932" y="3024068"/>
            <a:ext cx="39371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Seamlessly integrates with Jira for visibility from code to deployment. Strong Atlassian ecosystem integration.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270" y="2321600"/>
            <a:ext cx="4589740" cy="4589740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463" y="3181410"/>
            <a:ext cx="324088" cy="4051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4932" y="516862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GitLab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4932" y="5654754"/>
            <a:ext cx="39371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End-to-end DevOps platform. Ideal for teams that want everything in one comprehensive tool.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270" y="2321600"/>
            <a:ext cx="4589740" cy="458974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5070" y="5922347"/>
            <a:ext cx="324088" cy="405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348984"/>
            <a:ext cx="6516410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Reporting &amp; Metrics Dashboards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58309" y="337935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Power BI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952161"/>
            <a:ext cx="4018359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Creates powerful dashboards by pulling data from Jira, DevOps, or custom databases. Highly customizable visualizations deliver executive-ready reports.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312926" y="337935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EazyBI for Jira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12926" y="3952161"/>
            <a:ext cx="4018359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specialized add-on providing deep-dive Agile metrics. Offers pre-built templates for sprint velocity, cycle time, and team capacity planning.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867543" y="337935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Jira Dashboards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7543" y="3952161"/>
            <a:ext cx="40183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Built-in widgets for velocity charts, sprint burndowns, and more. Quick setup with no additional cost or integration requirements.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2229" y="860941"/>
            <a:ext cx="5685949" cy="520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Communication Best Practices</a:t>
            </a:r>
            <a:endParaRPr lang="en-US" sz="3250" dirty="0"/>
          </a:p>
        </p:txBody>
      </p:sp>
      <p:sp>
        <p:nvSpPr>
          <p:cNvPr id="4" name="Shape 1"/>
          <p:cNvSpPr/>
          <p:nvPr/>
        </p:nvSpPr>
        <p:spPr>
          <a:xfrm>
            <a:off x="692229" y="1603772"/>
            <a:ext cx="444937" cy="444937"/>
          </a:xfrm>
          <a:prstGeom prst="roundRect">
            <a:avLst>
              <a:gd name="adj" fmla="val 6668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88" y="1631037"/>
            <a:ext cx="312301" cy="39028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34929" y="1671757"/>
            <a:ext cx="3891677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Mix Synchronous &amp; Asynchronous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334929" y="2115622"/>
            <a:ext cx="7116842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Balance real-time meetings with asynchronous updates. Record important sessions for team members in different time zones.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692229" y="3143845"/>
            <a:ext cx="444937" cy="444937"/>
          </a:xfrm>
          <a:prstGeom prst="roundRect">
            <a:avLst>
              <a:gd name="adj" fmla="val 6668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88" y="3171111"/>
            <a:ext cx="312301" cy="39028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34929" y="3211830"/>
            <a:ext cx="2602587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Document Decisions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1334929" y="3655695"/>
            <a:ext cx="7116842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Capture key decisions in shared spaces. This creates transparency and reduces misunderstandings across distributed teams.</a:t>
            </a:r>
            <a:endParaRPr lang="en-US" sz="1550" dirty="0"/>
          </a:p>
        </p:txBody>
      </p:sp>
      <p:sp>
        <p:nvSpPr>
          <p:cNvPr id="12" name="Shape 7"/>
          <p:cNvSpPr/>
          <p:nvPr/>
        </p:nvSpPr>
        <p:spPr>
          <a:xfrm>
            <a:off x="692229" y="4683919"/>
            <a:ext cx="444937" cy="444937"/>
          </a:xfrm>
          <a:prstGeom prst="roundRect">
            <a:avLst>
              <a:gd name="adj" fmla="val 6668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88" y="4711184"/>
            <a:ext cx="312301" cy="39028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34929" y="4751903"/>
            <a:ext cx="2602587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Establish Core Hours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1334929" y="5195768"/>
            <a:ext cx="7116842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Define overlap times when all team members are available. Schedule crucial ceremonies during these windows.</a:t>
            </a:r>
            <a:endParaRPr lang="en-US" sz="1550" dirty="0"/>
          </a:p>
        </p:txBody>
      </p:sp>
      <p:sp>
        <p:nvSpPr>
          <p:cNvPr id="16" name="Shape 10"/>
          <p:cNvSpPr/>
          <p:nvPr/>
        </p:nvSpPr>
        <p:spPr>
          <a:xfrm>
            <a:off x="692229" y="6223992"/>
            <a:ext cx="444937" cy="444937"/>
          </a:xfrm>
          <a:prstGeom prst="roundRect">
            <a:avLst>
              <a:gd name="adj" fmla="val 6668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488" y="6251258"/>
            <a:ext cx="312301" cy="390287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34929" y="6291977"/>
            <a:ext cx="2795111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Foster Team Connection</a:t>
            </a:r>
            <a:endParaRPr lang="en-US" sz="2000" dirty="0"/>
          </a:p>
        </p:txBody>
      </p:sp>
      <p:sp>
        <p:nvSpPr>
          <p:cNvPr id="19" name="Text 12"/>
          <p:cNvSpPr/>
          <p:nvPr/>
        </p:nvSpPr>
        <p:spPr>
          <a:xfrm>
            <a:off x="1334929" y="6735842"/>
            <a:ext cx="7116842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Create virtual spaces for casual interaction. Virtual coffee breaks and team-building activities build trust across distances.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000006"/>
            <a:ext cx="5133856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Optimizing Work Visibility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284" y="2003346"/>
            <a:ext cx="1622822" cy="126599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295" y="2603302"/>
            <a:ext cx="304681" cy="3807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64681" y="221992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Transparency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64681" y="2706053"/>
            <a:ext cx="323635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Make work visible to everyone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4902160" y="3281124"/>
            <a:ext cx="8915876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873" y="3323392"/>
            <a:ext cx="3245644" cy="126599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295" y="3765947"/>
            <a:ext cx="304681" cy="38076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76092" y="353996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Real-time Updates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76092" y="4026098"/>
            <a:ext cx="440578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boards current throughout the day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5713571" y="4601170"/>
            <a:ext cx="8104465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462" y="4643438"/>
            <a:ext cx="4868466" cy="126599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295" y="5085993"/>
            <a:ext cx="304681" cy="38076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7503" y="486001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Detailed Tasks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687503" y="5346144"/>
            <a:ext cx="5341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Include context, acceptance criteria, and blockers</a:t>
            </a:r>
            <a:endParaRPr lang="en-US" sz="1700" dirty="0"/>
          </a:p>
        </p:txBody>
      </p:sp>
      <p:sp>
        <p:nvSpPr>
          <p:cNvPr id="17" name="Shape 9"/>
          <p:cNvSpPr/>
          <p:nvPr/>
        </p:nvSpPr>
        <p:spPr>
          <a:xfrm>
            <a:off x="6524982" y="5921216"/>
            <a:ext cx="7293054" cy="15240"/>
          </a:xfrm>
          <a:prstGeom prst="roundRect">
            <a:avLst>
              <a:gd name="adj" fmla="val 2132502"/>
            </a:avLst>
          </a:prstGeom>
          <a:solidFill>
            <a:srgbClr val="BACF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051" y="5963483"/>
            <a:ext cx="6491288" cy="1265992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4295" y="6406039"/>
            <a:ext cx="304681" cy="380762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8913" y="618005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Clear Filters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498913" y="6666190"/>
            <a:ext cx="41519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Enable easy discovery of relevant work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742236"/>
            <a:ext cx="6010751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Virtual Ceremonies That Work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58309" y="1556028"/>
            <a:ext cx="162401" cy="1179552"/>
          </a:xfrm>
          <a:prstGeom prst="roundRect">
            <a:avLst>
              <a:gd name="adj" fmla="val 20011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45632" y="15560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Daily Standups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245632" y="2042160"/>
            <a:ext cx="71400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to 15 minutes. Use video to maintain connection. Consider asynchronous formats for teams across many time zones.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83231" y="2952155"/>
            <a:ext cx="162401" cy="1179552"/>
          </a:xfrm>
          <a:prstGeom prst="roundRect">
            <a:avLst>
              <a:gd name="adj" fmla="val 20011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570553" y="295215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Sprint Planning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570553" y="3438287"/>
            <a:ext cx="681513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screen sharing to review the backlog. Collaborative estimation tools help reach consensus on story points.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408271" y="4348282"/>
            <a:ext cx="162401" cy="1526262"/>
          </a:xfrm>
          <a:prstGeom prst="roundRect">
            <a:avLst>
              <a:gd name="adj" fmla="val 20011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895594" y="434828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Retrospectives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895594" y="4834414"/>
            <a:ext cx="649009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whiteboards enable anonymous feedback. Virtual sticky notes encourage honest reflection on team performance.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733193" y="6091118"/>
            <a:ext cx="162401" cy="1179552"/>
          </a:xfrm>
          <a:prstGeom prst="roundRect">
            <a:avLst>
              <a:gd name="adj" fmla="val 20011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220516" y="609111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Demos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220516" y="6577251"/>
            <a:ext cx="616517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Record demonstrations for stakeholders who cannot attend. Use feature flags to show work-in-progress safely.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Custom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Montserrat</vt:lpstr>
      <vt:lpstr>Arial</vt:lpstr>
      <vt:lpstr>Barlow Bold</vt:lpstr>
      <vt:lpstr>Montserrat Bold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2025-05-12T20:07:49Z</dcterms:created>
  <dcterms:modified xsi:type="dcterms:W3CDTF">2025-05-12T20:08:31Z</dcterms:modified>
</cp:coreProperties>
</file>