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7" d="100"/>
          <a:sy n="87" d="100"/>
        </p:scale>
        <p:origin x="81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84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txBody>
          <a:bodyPr/>
          <a:lstStyle/>
          <a:p>
            <a:endParaRPr lang="en-US"/>
          </a:p>
        </p:txBody>
      </p:sp>
      <p:sp>
        <p:nvSpPr>
          <p:cNvPr id="3" name="Shape 1"/>
          <p:cNvSpPr/>
          <p:nvPr/>
        </p:nvSpPr>
        <p:spPr>
          <a:xfrm>
            <a:off x="0" y="0"/>
            <a:ext cx="14630400" cy="8229600"/>
          </a:xfrm>
          <a:prstGeom prst="rect">
            <a:avLst/>
          </a:prstGeom>
          <a:solidFill>
            <a:srgbClr val="FDFBF7"/>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DED2"/>
          </a:solidFill>
          <a:ln/>
        </p:spPr>
      </p:sp>
      <p:sp>
        <p:nvSpPr>
          <p:cNvPr id="3" name="Shape 1"/>
          <p:cNvSpPr/>
          <p:nvPr/>
        </p:nvSpPr>
        <p:spPr>
          <a:xfrm>
            <a:off x="0" y="0"/>
            <a:ext cx="14630400" cy="8229600"/>
          </a:xfrm>
          <a:prstGeom prst="rect">
            <a:avLst/>
          </a:prstGeom>
          <a:solidFill>
            <a:srgbClr val="FDFBF7"/>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165741"/>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Building Lightweight AI Assistants to Surface Delivery Risks During Sprints</a:t>
            </a:r>
            <a:endParaRPr lang="en-US" sz="3900" dirty="0"/>
          </a:p>
        </p:txBody>
      </p:sp>
      <p:sp>
        <p:nvSpPr>
          <p:cNvPr id="4" name="Text 1"/>
          <p:cNvSpPr/>
          <p:nvPr/>
        </p:nvSpPr>
        <p:spPr>
          <a:xfrm>
            <a:off x="6280190" y="332363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Modern Agile teams move fast—sometimes too fast for traditional risk management to keep up. Discover how AI-driven assistants can automatically detect silent risks and proactively notify teams before problems escalate.</a:t>
            </a:r>
            <a:endParaRPr lang="en-US" sz="1550" dirty="0"/>
          </a:p>
        </p:txBody>
      </p:sp>
      <p:pic>
        <p:nvPicPr>
          <p:cNvPr id="5" name="Image 1" descr="preencoded.png"/>
          <p:cNvPicPr>
            <a:picLocks noChangeAspect="1"/>
          </p:cNvPicPr>
          <p:nvPr/>
        </p:nvPicPr>
        <p:blipFill>
          <a:blip r:embed="rId4"/>
          <a:stretch>
            <a:fillRect/>
          </a:stretch>
        </p:blipFill>
        <p:spPr>
          <a:xfrm>
            <a:off x="6280190" y="4499491"/>
            <a:ext cx="7556421" cy="1388507"/>
          </a:xfrm>
          <a:prstGeom prst="rect">
            <a:avLst/>
          </a:prstGeom>
        </p:spPr>
      </p:pic>
      <p:sp>
        <p:nvSpPr>
          <p:cNvPr id="6" name="Text 2"/>
          <p:cNvSpPr/>
          <p:nvPr/>
        </p:nvSpPr>
        <p:spPr>
          <a:xfrm>
            <a:off x="6280190" y="6111240"/>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#AgileDelivery #AIDrivenScrum #AIProjectManagement #AzureDevOps #DigitalTransformation #ScrumMasterLife #ManagingProjectsTheAgileWay #AgileLeadership #AIForPMOs #SprintPlanning #AgileRiskManagement</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86458"/>
            <a:ext cx="6225064"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5: Apply Risk Scoring</a:t>
            </a:r>
            <a:endParaRPr lang="en-US" sz="3900" dirty="0"/>
          </a:p>
        </p:txBody>
      </p:sp>
      <p:sp>
        <p:nvSpPr>
          <p:cNvPr id="3" name="Text 1"/>
          <p:cNvSpPr/>
          <p:nvPr/>
        </p:nvSpPr>
        <p:spPr>
          <a:xfrm>
            <a:off x="793790" y="2203371"/>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Rather than overwhelming teams with noise, intelligently rank risks based on their potential impact to sprint delivery.</a:t>
            </a:r>
            <a:endParaRPr lang="en-US" sz="1550" dirty="0"/>
          </a:p>
        </p:txBody>
      </p:sp>
      <p:sp>
        <p:nvSpPr>
          <p:cNvPr id="4" name="Shape 2"/>
          <p:cNvSpPr/>
          <p:nvPr/>
        </p:nvSpPr>
        <p:spPr>
          <a:xfrm>
            <a:off x="793790" y="2744152"/>
            <a:ext cx="13042821" cy="3440668"/>
          </a:xfrm>
          <a:prstGeom prst="roundRect">
            <a:avLst>
              <a:gd name="adj" fmla="val 2423"/>
            </a:avLst>
          </a:prstGeom>
          <a:noFill/>
          <a:ln w="7620">
            <a:solidFill>
              <a:srgbClr val="000000">
                <a:alpha val="8000"/>
              </a:srgbClr>
            </a:solidFill>
            <a:prstDash val="solid"/>
          </a:ln>
        </p:spPr>
        <p:txBody>
          <a:bodyPr/>
          <a:lstStyle/>
          <a:p>
            <a:endParaRPr lang="en-US"/>
          </a:p>
        </p:txBody>
      </p:sp>
      <p:sp>
        <p:nvSpPr>
          <p:cNvPr id="5" name="Shape 3"/>
          <p:cNvSpPr/>
          <p:nvPr/>
        </p:nvSpPr>
        <p:spPr>
          <a:xfrm>
            <a:off x="801410" y="2751773"/>
            <a:ext cx="13027581" cy="570905"/>
          </a:xfrm>
          <a:prstGeom prst="rect">
            <a:avLst/>
          </a:prstGeom>
          <a:solidFill>
            <a:srgbClr val="FFFFFF">
              <a:alpha val="4000"/>
            </a:srgbClr>
          </a:solidFill>
          <a:ln/>
        </p:spPr>
        <p:txBody>
          <a:bodyPr/>
          <a:lstStyle/>
          <a:p>
            <a:endParaRPr lang="en-US"/>
          </a:p>
        </p:txBody>
      </p:sp>
      <p:sp>
        <p:nvSpPr>
          <p:cNvPr id="6" name="Text 4"/>
          <p:cNvSpPr/>
          <p:nvPr/>
        </p:nvSpPr>
        <p:spPr>
          <a:xfrm>
            <a:off x="1000006" y="2878455"/>
            <a:ext cx="3507700"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Risk Type</a:t>
            </a:r>
            <a:endParaRPr lang="en-US" sz="1550" dirty="0"/>
          </a:p>
        </p:txBody>
      </p:sp>
      <p:sp>
        <p:nvSpPr>
          <p:cNvPr id="7" name="Text 5"/>
          <p:cNvSpPr/>
          <p:nvPr/>
        </p:nvSpPr>
        <p:spPr>
          <a:xfrm>
            <a:off x="4912043" y="2878455"/>
            <a:ext cx="4155281"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Trigger Condition</a:t>
            </a:r>
            <a:endParaRPr lang="en-US" sz="1550" dirty="0"/>
          </a:p>
        </p:txBody>
      </p:sp>
      <p:sp>
        <p:nvSpPr>
          <p:cNvPr id="8" name="Text 6"/>
          <p:cNvSpPr/>
          <p:nvPr/>
        </p:nvSpPr>
        <p:spPr>
          <a:xfrm>
            <a:off x="9471660" y="2878455"/>
            <a:ext cx="1549717"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Score</a:t>
            </a:r>
            <a:endParaRPr lang="en-US" sz="1550" dirty="0"/>
          </a:p>
        </p:txBody>
      </p:sp>
      <p:sp>
        <p:nvSpPr>
          <p:cNvPr id="9" name="Text 7"/>
          <p:cNvSpPr/>
          <p:nvPr/>
        </p:nvSpPr>
        <p:spPr>
          <a:xfrm>
            <a:off x="11425714" y="2878455"/>
            <a:ext cx="2204918" cy="317540"/>
          </a:xfrm>
          <a:prstGeom prst="rect">
            <a:avLst/>
          </a:prstGeom>
          <a:noFill/>
          <a:ln/>
        </p:spPr>
        <p:txBody>
          <a:bodyPr wrap="non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Priority</a:t>
            </a:r>
            <a:endParaRPr lang="en-US" sz="1550" dirty="0"/>
          </a:p>
        </p:txBody>
      </p:sp>
      <p:sp>
        <p:nvSpPr>
          <p:cNvPr id="10" name="Shape 8"/>
          <p:cNvSpPr/>
          <p:nvPr/>
        </p:nvSpPr>
        <p:spPr>
          <a:xfrm>
            <a:off x="801410" y="3322677"/>
            <a:ext cx="13027581" cy="570905"/>
          </a:xfrm>
          <a:prstGeom prst="rect">
            <a:avLst/>
          </a:prstGeom>
          <a:solidFill>
            <a:srgbClr val="000000">
              <a:alpha val="4000"/>
            </a:srgbClr>
          </a:solidFill>
          <a:ln/>
        </p:spPr>
        <p:txBody>
          <a:bodyPr/>
          <a:lstStyle/>
          <a:p>
            <a:endParaRPr lang="en-US"/>
          </a:p>
        </p:txBody>
      </p:sp>
      <p:sp>
        <p:nvSpPr>
          <p:cNvPr id="11" name="Text 9"/>
          <p:cNvSpPr/>
          <p:nvPr/>
        </p:nvSpPr>
        <p:spPr>
          <a:xfrm>
            <a:off x="1000006" y="3449360"/>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Stalled Work</a:t>
            </a:r>
            <a:endParaRPr lang="en-US" sz="1550" dirty="0"/>
          </a:p>
        </p:txBody>
      </p:sp>
      <p:sp>
        <p:nvSpPr>
          <p:cNvPr id="12" name="Text 10"/>
          <p:cNvSpPr/>
          <p:nvPr/>
        </p:nvSpPr>
        <p:spPr>
          <a:xfrm>
            <a:off x="4912043" y="3449360"/>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&gt;3 days no movement</a:t>
            </a:r>
            <a:endParaRPr lang="en-US" sz="1550" dirty="0"/>
          </a:p>
        </p:txBody>
      </p:sp>
      <p:sp>
        <p:nvSpPr>
          <p:cNvPr id="13" name="Text 11"/>
          <p:cNvSpPr/>
          <p:nvPr/>
        </p:nvSpPr>
        <p:spPr>
          <a:xfrm>
            <a:off x="9471660" y="3449360"/>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3</a:t>
            </a:r>
            <a:endParaRPr lang="en-US" sz="1550" dirty="0"/>
          </a:p>
        </p:txBody>
      </p:sp>
      <p:sp>
        <p:nvSpPr>
          <p:cNvPr id="14" name="Text 12"/>
          <p:cNvSpPr/>
          <p:nvPr/>
        </p:nvSpPr>
        <p:spPr>
          <a:xfrm>
            <a:off x="11425714" y="3449360"/>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Critical</a:t>
            </a:r>
            <a:endParaRPr lang="en-US" sz="1550" dirty="0"/>
          </a:p>
        </p:txBody>
      </p:sp>
      <p:sp>
        <p:nvSpPr>
          <p:cNvPr id="15" name="Shape 13"/>
          <p:cNvSpPr/>
          <p:nvPr/>
        </p:nvSpPr>
        <p:spPr>
          <a:xfrm>
            <a:off x="801410" y="3893582"/>
            <a:ext cx="13027581" cy="570905"/>
          </a:xfrm>
          <a:prstGeom prst="rect">
            <a:avLst/>
          </a:prstGeom>
          <a:solidFill>
            <a:srgbClr val="FFFFFF">
              <a:alpha val="4000"/>
            </a:srgbClr>
          </a:solidFill>
          <a:ln/>
        </p:spPr>
        <p:txBody>
          <a:bodyPr/>
          <a:lstStyle/>
          <a:p>
            <a:endParaRPr lang="en-US"/>
          </a:p>
        </p:txBody>
      </p:sp>
      <p:sp>
        <p:nvSpPr>
          <p:cNvPr id="16" name="Text 14"/>
          <p:cNvSpPr/>
          <p:nvPr/>
        </p:nvSpPr>
        <p:spPr>
          <a:xfrm>
            <a:off x="1000006" y="402026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Dependency Conflict</a:t>
            </a:r>
            <a:endParaRPr lang="en-US" sz="1550" dirty="0"/>
          </a:p>
        </p:txBody>
      </p:sp>
      <p:sp>
        <p:nvSpPr>
          <p:cNvPr id="17" name="Text 15"/>
          <p:cNvSpPr/>
          <p:nvPr/>
        </p:nvSpPr>
        <p:spPr>
          <a:xfrm>
            <a:off x="4912043" y="4020264"/>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 dependency chain</a:t>
            </a:r>
            <a:endParaRPr lang="en-US" sz="1550" dirty="0"/>
          </a:p>
        </p:txBody>
      </p:sp>
      <p:sp>
        <p:nvSpPr>
          <p:cNvPr id="18" name="Text 16"/>
          <p:cNvSpPr/>
          <p:nvPr/>
        </p:nvSpPr>
        <p:spPr>
          <a:xfrm>
            <a:off x="9471660" y="4020264"/>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19" name="Text 17"/>
          <p:cNvSpPr/>
          <p:nvPr/>
        </p:nvSpPr>
        <p:spPr>
          <a:xfrm>
            <a:off x="11425714" y="4020264"/>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20" name="Shape 18"/>
          <p:cNvSpPr/>
          <p:nvPr/>
        </p:nvSpPr>
        <p:spPr>
          <a:xfrm>
            <a:off x="801410" y="4464487"/>
            <a:ext cx="13027581" cy="570905"/>
          </a:xfrm>
          <a:prstGeom prst="rect">
            <a:avLst/>
          </a:prstGeom>
          <a:solidFill>
            <a:srgbClr val="000000">
              <a:alpha val="4000"/>
            </a:srgbClr>
          </a:solidFill>
          <a:ln/>
        </p:spPr>
        <p:txBody>
          <a:bodyPr/>
          <a:lstStyle/>
          <a:p>
            <a:endParaRPr lang="en-US"/>
          </a:p>
        </p:txBody>
      </p:sp>
      <p:sp>
        <p:nvSpPr>
          <p:cNvPr id="21" name="Text 19"/>
          <p:cNvSpPr/>
          <p:nvPr/>
        </p:nvSpPr>
        <p:spPr>
          <a:xfrm>
            <a:off x="1000006" y="4591169"/>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Lack of Clarity</a:t>
            </a:r>
            <a:endParaRPr lang="en-US" sz="1550" dirty="0"/>
          </a:p>
        </p:txBody>
      </p:sp>
      <p:sp>
        <p:nvSpPr>
          <p:cNvPr id="22" name="Text 20"/>
          <p:cNvSpPr/>
          <p:nvPr/>
        </p:nvSpPr>
        <p:spPr>
          <a:xfrm>
            <a:off x="4912043" y="4591169"/>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acceptance criteria</a:t>
            </a:r>
            <a:endParaRPr lang="en-US" sz="1550" dirty="0"/>
          </a:p>
        </p:txBody>
      </p:sp>
      <p:sp>
        <p:nvSpPr>
          <p:cNvPr id="23" name="Text 21"/>
          <p:cNvSpPr/>
          <p:nvPr/>
        </p:nvSpPr>
        <p:spPr>
          <a:xfrm>
            <a:off x="9471660" y="4591169"/>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1</a:t>
            </a:r>
            <a:endParaRPr lang="en-US" sz="1550" dirty="0"/>
          </a:p>
        </p:txBody>
      </p:sp>
      <p:sp>
        <p:nvSpPr>
          <p:cNvPr id="24" name="Text 22"/>
          <p:cNvSpPr/>
          <p:nvPr/>
        </p:nvSpPr>
        <p:spPr>
          <a:xfrm>
            <a:off x="11425714" y="4591169"/>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Medium</a:t>
            </a:r>
            <a:endParaRPr lang="en-US" sz="1550" dirty="0"/>
          </a:p>
        </p:txBody>
      </p:sp>
      <p:sp>
        <p:nvSpPr>
          <p:cNvPr id="25" name="Shape 23"/>
          <p:cNvSpPr/>
          <p:nvPr/>
        </p:nvSpPr>
        <p:spPr>
          <a:xfrm>
            <a:off x="801410" y="5035391"/>
            <a:ext cx="13027581" cy="570905"/>
          </a:xfrm>
          <a:prstGeom prst="rect">
            <a:avLst/>
          </a:prstGeom>
          <a:solidFill>
            <a:srgbClr val="FFFFFF">
              <a:alpha val="4000"/>
            </a:srgbClr>
          </a:solidFill>
          <a:ln/>
        </p:spPr>
        <p:txBody>
          <a:bodyPr/>
          <a:lstStyle/>
          <a:p>
            <a:endParaRPr lang="en-US"/>
          </a:p>
        </p:txBody>
      </p:sp>
      <p:sp>
        <p:nvSpPr>
          <p:cNvPr id="26" name="Text 24"/>
          <p:cNvSpPr/>
          <p:nvPr/>
        </p:nvSpPr>
        <p:spPr>
          <a:xfrm>
            <a:off x="1000006" y="5162074"/>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Delivery Drift</a:t>
            </a:r>
            <a:endParaRPr lang="en-US" sz="1550" dirty="0"/>
          </a:p>
        </p:txBody>
      </p:sp>
      <p:sp>
        <p:nvSpPr>
          <p:cNvPr id="27" name="Text 25"/>
          <p:cNvSpPr/>
          <p:nvPr/>
        </p:nvSpPr>
        <p:spPr>
          <a:xfrm>
            <a:off x="4912043" y="5162074"/>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out of range</a:t>
            </a:r>
            <a:endParaRPr lang="en-US" sz="1550" dirty="0"/>
          </a:p>
        </p:txBody>
      </p:sp>
      <p:sp>
        <p:nvSpPr>
          <p:cNvPr id="28" name="Text 26"/>
          <p:cNvSpPr/>
          <p:nvPr/>
        </p:nvSpPr>
        <p:spPr>
          <a:xfrm>
            <a:off x="9471660" y="5162074"/>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29" name="Text 27"/>
          <p:cNvSpPr/>
          <p:nvPr/>
        </p:nvSpPr>
        <p:spPr>
          <a:xfrm>
            <a:off x="11425714" y="5162074"/>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30" name="Shape 28"/>
          <p:cNvSpPr/>
          <p:nvPr/>
        </p:nvSpPr>
        <p:spPr>
          <a:xfrm>
            <a:off x="801410" y="5606296"/>
            <a:ext cx="13027581" cy="570905"/>
          </a:xfrm>
          <a:prstGeom prst="rect">
            <a:avLst/>
          </a:prstGeom>
          <a:solidFill>
            <a:srgbClr val="000000">
              <a:alpha val="4000"/>
            </a:srgbClr>
          </a:solidFill>
          <a:ln/>
        </p:spPr>
        <p:txBody>
          <a:bodyPr/>
          <a:lstStyle/>
          <a:p>
            <a:endParaRPr lang="en-US"/>
          </a:p>
        </p:txBody>
      </p:sp>
      <p:sp>
        <p:nvSpPr>
          <p:cNvPr id="31" name="Text 29"/>
          <p:cNvSpPr/>
          <p:nvPr/>
        </p:nvSpPr>
        <p:spPr>
          <a:xfrm>
            <a:off x="1000006" y="5732978"/>
            <a:ext cx="3507700"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WIP Overload</a:t>
            </a:r>
            <a:endParaRPr lang="en-US" sz="1550" dirty="0"/>
          </a:p>
        </p:txBody>
      </p:sp>
      <p:sp>
        <p:nvSpPr>
          <p:cNvPr id="32" name="Text 30"/>
          <p:cNvSpPr/>
          <p:nvPr/>
        </p:nvSpPr>
        <p:spPr>
          <a:xfrm>
            <a:off x="4912043" y="5732978"/>
            <a:ext cx="4155281"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&gt;3 concurrent items</a:t>
            </a:r>
            <a:endParaRPr lang="en-US" sz="1550" dirty="0"/>
          </a:p>
        </p:txBody>
      </p:sp>
      <p:sp>
        <p:nvSpPr>
          <p:cNvPr id="33" name="Text 31"/>
          <p:cNvSpPr/>
          <p:nvPr/>
        </p:nvSpPr>
        <p:spPr>
          <a:xfrm>
            <a:off x="9471660" y="5732978"/>
            <a:ext cx="1549717"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2</a:t>
            </a:r>
            <a:endParaRPr lang="en-US" sz="1550" dirty="0"/>
          </a:p>
        </p:txBody>
      </p:sp>
      <p:sp>
        <p:nvSpPr>
          <p:cNvPr id="34" name="Text 32"/>
          <p:cNvSpPr/>
          <p:nvPr/>
        </p:nvSpPr>
        <p:spPr>
          <a:xfrm>
            <a:off x="11425714" y="5732978"/>
            <a:ext cx="2204918"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High</a:t>
            </a:r>
            <a:endParaRPr lang="en-US" sz="1550" dirty="0"/>
          </a:p>
        </p:txBody>
      </p:sp>
      <p:sp>
        <p:nvSpPr>
          <p:cNvPr id="35" name="Text 33"/>
          <p:cNvSpPr/>
          <p:nvPr/>
        </p:nvSpPr>
        <p:spPr>
          <a:xfrm>
            <a:off x="793790" y="640806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Your assistant highlights the top 3 critical risks, explains why they matter, suggests specific actions, and identifies who should own the resolution.</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090970"/>
            <a:ext cx="9385221" cy="992267"/>
          </a:xfrm>
          <a:prstGeom prst="rect">
            <a:avLst/>
          </a:prstGeom>
          <a:noFill/>
          <a:ln/>
        </p:spPr>
        <p:txBody>
          <a:bodyPr wrap="squar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Steps 6-7: Deliver Insights &amp; Integrate with Ceremonies</a:t>
            </a:r>
            <a:endParaRPr lang="en-US" sz="3100" dirty="0"/>
          </a:p>
        </p:txBody>
      </p:sp>
      <p:sp>
        <p:nvSpPr>
          <p:cNvPr id="4" name="Text 1"/>
          <p:cNvSpPr/>
          <p:nvPr/>
        </p:nvSpPr>
        <p:spPr>
          <a:xfrm>
            <a:off x="793790" y="2579251"/>
            <a:ext cx="3296126"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Proactive Notifications</a:t>
            </a:r>
            <a:endParaRPr lang="en-US" sz="2300" dirty="0"/>
          </a:p>
        </p:txBody>
      </p:sp>
      <p:sp>
        <p:nvSpPr>
          <p:cNvPr id="5" name="Text 2"/>
          <p:cNvSpPr/>
          <p:nvPr/>
        </p:nvSpPr>
        <p:spPr>
          <a:xfrm>
            <a:off x="793790" y="3149679"/>
            <a:ext cx="4450556"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Push insights directly where teams work:</a:t>
            </a:r>
            <a:endParaRPr lang="en-US" sz="1550" dirty="0"/>
          </a:p>
        </p:txBody>
      </p:sp>
      <p:sp>
        <p:nvSpPr>
          <p:cNvPr id="6" name="Text 3"/>
          <p:cNvSpPr/>
          <p:nvPr/>
        </p:nvSpPr>
        <p:spPr>
          <a:xfrm>
            <a:off x="793790" y="3645813"/>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Daily risk reports at 8 AM in Microsoft Teams</a:t>
            </a:r>
            <a:endParaRPr lang="en-US" sz="1550" dirty="0"/>
          </a:p>
        </p:txBody>
      </p:sp>
      <p:sp>
        <p:nvSpPr>
          <p:cNvPr id="7" name="Text 4"/>
          <p:cNvSpPr/>
          <p:nvPr/>
        </p:nvSpPr>
        <p:spPr>
          <a:xfrm>
            <a:off x="793790" y="4350306"/>
            <a:ext cx="44505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Instant alerts when blockers exceed 24 hours</a:t>
            </a:r>
            <a:endParaRPr lang="en-US" sz="1550" dirty="0"/>
          </a:p>
        </p:txBody>
      </p:sp>
      <p:sp>
        <p:nvSpPr>
          <p:cNvPr id="8" name="Text 5"/>
          <p:cNvSpPr/>
          <p:nvPr/>
        </p:nvSpPr>
        <p:spPr>
          <a:xfrm>
            <a:off x="793790" y="5054798"/>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Pre-planning backlog quality scans</a:t>
            </a:r>
            <a:endParaRPr lang="en-US" sz="1550" dirty="0"/>
          </a:p>
        </p:txBody>
      </p:sp>
      <p:sp>
        <p:nvSpPr>
          <p:cNvPr id="9" name="Text 6"/>
          <p:cNvSpPr/>
          <p:nvPr/>
        </p:nvSpPr>
        <p:spPr>
          <a:xfrm>
            <a:off x="793790" y="5441752"/>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Email summaries for Product Owners</a:t>
            </a:r>
            <a:endParaRPr lang="en-US" sz="1550" dirty="0"/>
          </a:p>
        </p:txBody>
      </p:sp>
      <p:sp>
        <p:nvSpPr>
          <p:cNvPr id="10" name="Text 7"/>
          <p:cNvSpPr/>
          <p:nvPr/>
        </p:nvSpPr>
        <p:spPr>
          <a:xfrm>
            <a:off x="793790" y="5828705"/>
            <a:ext cx="44505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DevOps dashboard widgets</a:t>
            </a:r>
            <a:endParaRPr lang="en-US" sz="1550" dirty="0"/>
          </a:p>
        </p:txBody>
      </p:sp>
      <p:sp>
        <p:nvSpPr>
          <p:cNvPr id="11" name="Text 8"/>
          <p:cNvSpPr/>
          <p:nvPr/>
        </p:nvSpPr>
        <p:spPr>
          <a:xfrm>
            <a:off x="793790" y="6324838"/>
            <a:ext cx="445055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closes the feedback loop before issues compound into major problems.</a:t>
            </a:r>
            <a:endParaRPr lang="en-US" sz="1550" dirty="0"/>
          </a:p>
        </p:txBody>
      </p:sp>
      <p:sp>
        <p:nvSpPr>
          <p:cNvPr id="12" name="Text 9"/>
          <p:cNvSpPr/>
          <p:nvPr/>
        </p:nvSpPr>
        <p:spPr>
          <a:xfrm>
            <a:off x="5736074" y="2579251"/>
            <a:ext cx="4184333"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Scrum Ceremony Integration</a:t>
            </a:r>
            <a:endParaRPr lang="en-US" sz="2300" dirty="0"/>
          </a:p>
        </p:txBody>
      </p:sp>
      <p:sp>
        <p:nvSpPr>
          <p:cNvPr id="13" name="Text 10"/>
          <p:cNvSpPr/>
          <p:nvPr/>
        </p:nvSpPr>
        <p:spPr>
          <a:xfrm>
            <a:off x="5736074" y="3149679"/>
            <a:ext cx="4450556" cy="64269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Daily Standups:</a:t>
            </a:r>
            <a:r>
              <a:rPr lang="en-US" sz="1550" dirty="0">
                <a:solidFill>
                  <a:srgbClr val="4C4C4C"/>
                </a:solidFill>
                <a:latin typeface="Noto Serif" pitchFamily="34" charset="0"/>
                <a:ea typeface="Noto Serif" pitchFamily="34" charset="-122"/>
                <a:cs typeface="Noto Serif" pitchFamily="34" charset="-120"/>
              </a:rPr>
              <a:t> AI posts "</a:t>
            </a:r>
            <a:r>
              <a:rPr lang="en-US" sz="1550" dirty="0">
                <a:solidFill>
                  <a:srgbClr val="000000"/>
                </a:solidFill>
                <a:latin typeface="Noto Serif" pitchFamily="34" charset="0"/>
                <a:ea typeface="Noto Serif" pitchFamily="34" charset="-122"/>
                <a:cs typeface="Noto Serif" pitchFamily="34" charset="-120"/>
              </a:rPr>
              <a:t>🛑</a:t>
            </a:r>
            <a:r>
              <a:rPr lang="en-US" sz="1550" dirty="0">
                <a:solidFill>
                  <a:srgbClr val="4C4C4C"/>
                </a:solidFill>
                <a:latin typeface="Noto Serif" pitchFamily="34" charset="0"/>
                <a:ea typeface="Noto Serif" pitchFamily="34" charset="-122"/>
                <a:cs typeface="Noto Serif" pitchFamily="34" charset="-120"/>
              </a:rPr>
              <a:t> 2 items stalled more than 3 days"</a:t>
            </a:r>
            <a:endParaRPr lang="en-US" sz="1550" dirty="0"/>
          </a:p>
        </p:txBody>
      </p:sp>
      <p:sp>
        <p:nvSpPr>
          <p:cNvPr id="14" name="Text 11"/>
          <p:cNvSpPr/>
          <p:nvPr/>
        </p:nvSpPr>
        <p:spPr>
          <a:xfrm>
            <a:off x="5736074" y="3970973"/>
            <a:ext cx="4450556"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Backlog Refinement:</a:t>
            </a:r>
            <a:r>
              <a:rPr lang="en-US" sz="1550" dirty="0">
                <a:solidFill>
                  <a:srgbClr val="4C4C4C"/>
                </a:solidFill>
                <a:latin typeface="Noto Serif" pitchFamily="34" charset="0"/>
                <a:ea typeface="Noto Serif" pitchFamily="34" charset="-122"/>
                <a:cs typeface="Noto Serif" pitchFamily="34" charset="-120"/>
              </a:rPr>
              <a:t> AI reviews stories for clarity and dependency visibility</a:t>
            </a:r>
            <a:endParaRPr lang="en-US" sz="1550" dirty="0"/>
          </a:p>
        </p:txBody>
      </p:sp>
      <p:sp>
        <p:nvSpPr>
          <p:cNvPr id="15" name="Text 12"/>
          <p:cNvSpPr/>
          <p:nvPr/>
        </p:nvSpPr>
        <p:spPr>
          <a:xfrm>
            <a:off x="5736074" y="4784646"/>
            <a:ext cx="4450556" cy="63507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Sprint Planning:</a:t>
            </a:r>
            <a:r>
              <a:rPr lang="en-US" sz="1550" dirty="0">
                <a:solidFill>
                  <a:srgbClr val="4C4C4C"/>
                </a:solidFill>
                <a:latin typeface="Noto Serif" pitchFamily="34" charset="0"/>
                <a:ea typeface="Noto Serif" pitchFamily="34" charset="-122"/>
                <a:cs typeface="Noto Serif" pitchFamily="34" charset="-120"/>
              </a:rPr>
              <a:t> AI estimates workload vs. capacity and flags overload risks</a:t>
            </a:r>
            <a:endParaRPr lang="en-US" sz="1550" dirty="0"/>
          </a:p>
        </p:txBody>
      </p:sp>
      <p:sp>
        <p:nvSpPr>
          <p:cNvPr id="16" name="Text 13"/>
          <p:cNvSpPr/>
          <p:nvPr/>
        </p:nvSpPr>
        <p:spPr>
          <a:xfrm>
            <a:off x="5736074" y="5598319"/>
            <a:ext cx="4450556" cy="952619"/>
          </a:xfrm>
          <a:prstGeom prst="rect">
            <a:avLst/>
          </a:prstGeom>
          <a:noFill/>
          <a:ln/>
        </p:spPr>
        <p:txBody>
          <a:bodyPr wrap="square" lIns="0" tIns="0" rIns="0" bIns="0" rtlCol="0" anchor="t"/>
          <a:lstStyle/>
          <a:p>
            <a:pPr marL="0" indent="0" algn="l">
              <a:lnSpc>
                <a:spcPts val="2500"/>
              </a:lnSpc>
              <a:buNone/>
            </a:pPr>
            <a:r>
              <a:rPr lang="en-US" sz="1550" b="1" dirty="0">
                <a:solidFill>
                  <a:srgbClr val="4C4C4C"/>
                </a:solidFill>
                <a:latin typeface="Noto Serif" pitchFamily="34" charset="0"/>
                <a:ea typeface="Noto Serif" pitchFamily="34" charset="-122"/>
                <a:cs typeface="Noto Serif" pitchFamily="34" charset="-120"/>
              </a:rPr>
              <a:t>Retrospectives:</a:t>
            </a:r>
            <a:r>
              <a:rPr lang="en-US" sz="1550" dirty="0">
                <a:solidFill>
                  <a:srgbClr val="4C4C4C"/>
                </a:solidFill>
                <a:latin typeface="Noto Serif" pitchFamily="34" charset="0"/>
                <a:ea typeface="Noto Serif" pitchFamily="34" charset="-122"/>
                <a:cs typeface="Noto Serif" pitchFamily="34" charset="-120"/>
              </a:rPr>
              <a:t> AI summarizes cycle time trends, blocker frequency, and WIP aging patterns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98696"/>
            <a:ext cx="10225921"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8: Continuously Evolve Your Assistant</a:t>
            </a:r>
            <a:endParaRPr lang="en-US" sz="3900" dirty="0"/>
          </a:p>
        </p:txBody>
      </p:sp>
      <p:sp>
        <p:nvSpPr>
          <p:cNvPr id="3" name="Shape 1"/>
          <p:cNvSpPr/>
          <p:nvPr/>
        </p:nvSpPr>
        <p:spPr>
          <a:xfrm>
            <a:off x="793790" y="2313265"/>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4" name="Shape 2"/>
          <p:cNvSpPr/>
          <p:nvPr/>
        </p:nvSpPr>
        <p:spPr>
          <a:xfrm>
            <a:off x="793790" y="2290405"/>
            <a:ext cx="6422231" cy="91440"/>
          </a:xfrm>
          <a:prstGeom prst="roundRect">
            <a:avLst>
              <a:gd name="adj" fmla="val 91163"/>
            </a:avLst>
          </a:prstGeom>
          <a:solidFill>
            <a:srgbClr val="E6DED2"/>
          </a:solidFill>
          <a:ln/>
        </p:spPr>
        <p:txBody>
          <a:bodyPr/>
          <a:lstStyle/>
          <a:p>
            <a:endParaRPr lang="en-US"/>
          </a:p>
        </p:txBody>
      </p:sp>
      <p:sp>
        <p:nvSpPr>
          <p:cNvPr id="5" name="Shape 3"/>
          <p:cNvSpPr/>
          <p:nvPr/>
        </p:nvSpPr>
        <p:spPr>
          <a:xfrm>
            <a:off x="3707249" y="2015609"/>
            <a:ext cx="595313" cy="595313"/>
          </a:xfrm>
          <a:prstGeom prst="roundRect">
            <a:avLst>
              <a:gd name="adj" fmla="val 153600"/>
            </a:avLst>
          </a:prstGeom>
          <a:solidFill>
            <a:srgbClr val="E6DED2">
              <a:alpha val="50000"/>
            </a:srgbClr>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85843" y="2194203"/>
            <a:ext cx="238125" cy="238125"/>
          </a:xfrm>
          <a:prstGeom prst="rect">
            <a:avLst/>
          </a:prstGeom>
        </p:spPr>
      </p:pic>
      <p:sp>
        <p:nvSpPr>
          <p:cNvPr id="7" name="Text 4"/>
          <p:cNvSpPr/>
          <p:nvPr/>
        </p:nvSpPr>
        <p:spPr>
          <a:xfrm>
            <a:off x="1015008" y="2809399"/>
            <a:ext cx="2893576"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Expand Signal Coverage</a:t>
            </a:r>
            <a:endParaRPr lang="en-US" sz="1950" dirty="0"/>
          </a:p>
        </p:txBody>
      </p:sp>
      <p:sp>
        <p:nvSpPr>
          <p:cNvPr id="8" name="Text 5"/>
          <p:cNvSpPr/>
          <p:nvPr/>
        </p:nvSpPr>
        <p:spPr>
          <a:xfrm>
            <a:off x="1015008" y="3238619"/>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Add new data sources like test coverage, PR aging, and alert severity as your understanding matures</a:t>
            </a:r>
            <a:endParaRPr lang="en-US" sz="1550" dirty="0"/>
          </a:p>
        </p:txBody>
      </p:sp>
      <p:sp>
        <p:nvSpPr>
          <p:cNvPr id="9" name="Shape 6"/>
          <p:cNvSpPr/>
          <p:nvPr/>
        </p:nvSpPr>
        <p:spPr>
          <a:xfrm>
            <a:off x="7414379" y="2313265"/>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10" name="Shape 7"/>
          <p:cNvSpPr/>
          <p:nvPr/>
        </p:nvSpPr>
        <p:spPr>
          <a:xfrm>
            <a:off x="7414379" y="2290405"/>
            <a:ext cx="6422231" cy="91440"/>
          </a:xfrm>
          <a:prstGeom prst="roundRect">
            <a:avLst>
              <a:gd name="adj" fmla="val 91163"/>
            </a:avLst>
          </a:prstGeom>
          <a:solidFill>
            <a:srgbClr val="E6DED2"/>
          </a:solidFill>
          <a:ln/>
        </p:spPr>
        <p:txBody>
          <a:bodyPr/>
          <a:lstStyle/>
          <a:p>
            <a:endParaRPr lang="en-US"/>
          </a:p>
        </p:txBody>
      </p:sp>
      <p:sp>
        <p:nvSpPr>
          <p:cNvPr id="11" name="Shape 8"/>
          <p:cNvSpPr/>
          <p:nvPr/>
        </p:nvSpPr>
        <p:spPr>
          <a:xfrm>
            <a:off x="10327838" y="2015609"/>
            <a:ext cx="595313" cy="595313"/>
          </a:xfrm>
          <a:prstGeom prst="roundRect">
            <a:avLst>
              <a:gd name="adj" fmla="val 153600"/>
            </a:avLst>
          </a:prstGeom>
          <a:solidFill>
            <a:srgbClr val="E6DED2">
              <a:alpha val="50000"/>
            </a:srgbClr>
          </a:solidFill>
          <a:ln/>
        </p:spPr>
        <p:txBody>
          <a:bodyPr/>
          <a:lstStyle/>
          <a:p>
            <a:endParaRPr lang="en-US"/>
          </a:p>
        </p:txBody>
      </p:sp>
      <p:pic>
        <p:nvPicPr>
          <p:cNvPr id="12"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06432" y="2194203"/>
            <a:ext cx="238125" cy="238125"/>
          </a:xfrm>
          <a:prstGeom prst="rect">
            <a:avLst/>
          </a:prstGeom>
        </p:spPr>
      </p:pic>
      <p:sp>
        <p:nvSpPr>
          <p:cNvPr id="13" name="Text 9"/>
          <p:cNvSpPr/>
          <p:nvPr/>
        </p:nvSpPr>
        <p:spPr>
          <a:xfrm>
            <a:off x="7635597" y="280939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Tune Thresholds</a:t>
            </a:r>
            <a:endParaRPr lang="en-US" sz="1950" dirty="0"/>
          </a:p>
        </p:txBody>
      </p:sp>
      <p:sp>
        <p:nvSpPr>
          <p:cNvPr id="14" name="Text 10"/>
          <p:cNvSpPr/>
          <p:nvPr/>
        </p:nvSpPr>
        <p:spPr>
          <a:xfrm>
            <a:off x="7635597" y="3238619"/>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Adjust sensitivity based on team feedback and false positive rates to maintain signal quality</a:t>
            </a:r>
            <a:endParaRPr lang="en-US" sz="1550" dirty="0"/>
          </a:p>
        </p:txBody>
      </p:sp>
      <p:sp>
        <p:nvSpPr>
          <p:cNvPr id="15" name="Shape 11"/>
          <p:cNvSpPr/>
          <p:nvPr/>
        </p:nvSpPr>
        <p:spPr>
          <a:xfrm>
            <a:off x="793790" y="4590931"/>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16" name="Shape 12"/>
          <p:cNvSpPr/>
          <p:nvPr/>
        </p:nvSpPr>
        <p:spPr>
          <a:xfrm>
            <a:off x="793790" y="4568071"/>
            <a:ext cx="6422231" cy="91440"/>
          </a:xfrm>
          <a:prstGeom prst="roundRect">
            <a:avLst>
              <a:gd name="adj" fmla="val 91163"/>
            </a:avLst>
          </a:prstGeom>
          <a:solidFill>
            <a:srgbClr val="E6DED2"/>
          </a:solidFill>
          <a:ln/>
        </p:spPr>
        <p:txBody>
          <a:bodyPr/>
          <a:lstStyle/>
          <a:p>
            <a:endParaRPr lang="en-US"/>
          </a:p>
        </p:txBody>
      </p:sp>
      <p:sp>
        <p:nvSpPr>
          <p:cNvPr id="17" name="Shape 13"/>
          <p:cNvSpPr/>
          <p:nvPr/>
        </p:nvSpPr>
        <p:spPr>
          <a:xfrm>
            <a:off x="3707249" y="4293275"/>
            <a:ext cx="595313" cy="595313"/>
          </a:xfrm>
          <a:prstGeom prst="roundRect">
            <a:avLst>
              <a:gd name="adj" fmla="val 153600"/>
            </a:avLst>
          </a:prstGeom>
          <a:solidFill>
            <a:srgbClr val="E6DED2">
              <a:alpha val="50000"/>
            </a:srgbClr>
          </a:solidFill>
          <a:ln/>
        </p:spPr>
        <p:txBody>
          <a:bodyPr/>
          <a:lstStyle/>
          <a:p>
            <a:endParaRPr lang="en-US"/>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5843" y="4471868"/>
            <a:ext cx="238125" cy="238125"/>
          </a:xfrm>
          <a:prstGeom prst="rect">
            <a:avLst/>
          </a:prstGeom>
        </p:spPr>
      </p:pic>
      <p:sp>
        <p:nvSpPr>
          <p:cNvPr id="19" name="Text 14"/>
          <p:cNvSpPr/>
          <p:nvPr/>
        </p:nvSpPr>
        <p:spPr>
          <a:xfrm>
            <a:off x="1015008" y="50870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Enhance Analysis</a:t>
            </a:r>
            <a:endParaRPr lang="en-US" sz="1950" dirty="0"/>
          </a:p>
        </p:txBody>
      </p:sp>
      <p:sp>
        <p:nvSpPr>
          <p:cNvPr id="20" name="Text 15"/>
          <p:cNvSpPr/>
          <p:nvPr/>
        </p:nvSpPr>
        <p:spPr>
          <a:xfrm>
            <a:off x="1015008" y="5516285"/>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Deepen AI reasoning capabilities with lessons learned and team-specific context</a:t>
            </a:r>
            <a:endParaRPr lang="en-US" sz="1550" dirty="0"/>
          </a:p>
        </p:txBody>
      </p:sp>
      <p:sp>
        <p:nvSpPr>
          <p:cNvPr id="21" name="Shape 16"/>
          <p:cNvSpPr/>
          <p:nvPr/>
        </p:nvSpPr>
        <p:spPr>
          <a:xfrm>
            <a:off x="7414379" y="4590931"/>
            <a:ext cx="6422231" cy="1781651"/>
          </a:xfrm>
          <a:prstGeom prst="roundRect">
            <a:avLst>
              <a:gd name="adj" fmla="val 6159"/>
            </a:avLst>
          </a:prstGeom>
          <a:solidFill>
            <a:srgbClr val="FDFBF7"/>
          </a:solidFill>
          <a:ln/>
          <a:effectLst>
            <a:outerShdw dist="17780" dir="2700000" algn="bl" rotWithShape="0">
              <a:srgbClr val="E6DED2">
                <a:alpha val="100000"/>
              </a:srgbClr>
            </a:outerShdw>
          </a:effectLst>
        </p:spPr>
        <p:txBody>
          <a:bodyPr/>
          <a:lstStyle/>
          <a:p>
            <a:endParaRPr lang="en-US"/>
          </a:p>
        </p:txBody>
      </p:sp>
      <p:sp>
        <p:nvSpPr>
          <p:cNvPr id="22" name="Shape 17"/>
          <p:cNvSpPr/>
          <p:nvPr/>
        </p:nvSpPr>
        <p:spPr>
          <a:xfrm>
            <a:off x="7414379" y="4568071"/>
            <a:ext cx="6422231" cy="91440"/>
          </a:xfrm>
          <a:prstGeom prst="roundRect">
            <a:avLst>
              <a:gd name="adj" fmla="val 91163"/>
            </a:avLst>
          </a:prstGeom>
          <a:solidFill>
            <a:srgbClr val="E6DED2"/>
          </a:solidFill>
          <a:ln/>
        </p:spPr>
        <p:txBody>
          <a:bodyPr/>
          <a:lstStyle/>
          <a:p>
            <a:endParaRPr lang="en-US"/>
          </a:p>
        </p:txBody>
      </p:sp>
      <p:sp>
        <p:nvSpPr>
          <p:cNvPr id="23" name="Shape 18"/>
          <p:cNvSpPr/>
          <p:nvPr/>
        </p:nvSpPr>
        <p:spPr>
          <a:xfrm>
            <a:off x="10327838" y="4293275"/>
            <a:ext cx="595313" cy="595313"/>
          </a:xfrm>
          <a:prstGeom prst="roundRect">
            <a:avLst>
              <a:gd name="adj" fmla="val 153600"/>
            </a:avLst>
          </a:prstGeom>
          <a:solidFill>
            <a:srgbClr val="E6DED2">
              <a:alpha val="50000"/>
            </a:srgbClr>
          </a:solidFill>
          <a:ln/>
        </p:spPr>
        <p:txBody>
          <a:bodyPr/>
          <a:lstStyle/>
          <a:p>
            <a:endParaRPr lang="en-US"/>
          </a:p>
        </p:txBody>
      </p:sp>
      <p:pic>
        <p:nvPicPr>
          <p:cNvPr id="24"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06432" y="4471868"/>
            <a:ext cx="238125" cy="238125"/>
          </a:xfrm>
          <a:prstGeom prst="rect">
            <a:avLst/>
          </a:prstGeom>
        </p:spPr>
      </p:pic>
      <p:sp>
        <p:nvSpPr>
          <p:cNvPr id="25" name="Text 19"/>
          <p:cNvSpPr/>
          <p:nvPr/>
        </p:nvSpPr>
        <p:spPr>
          <a:xfrm>
            <a:off x="7635597" y="5087064"/>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Scale Capabilities</a:t>
            </a:r>
            <a:endParaRPr lang="en-US" sz="1950" dirty="0"/>
          </a:p>
        </p:txBody>
      </p:sp>
      <p:sp>
        <p:nvSpPr>
          <p:cNvPr id="26" name="Text 20"/>
          <p:cNvSpPr/>
          <p:nvPr/>
        </p:nvSpPr>
        <p:spPr>
          <a:xfrm>
            <a:off x="7635597" y="5516285"/>
            <a:ext cx="5979795"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Extend to multiple teams, portfolios, and increasingly sophisticated risk patterns</a:t>
            </a:r>
            <a:endParaRPr lang="en-US" sz="1550" dirty="0"/>
          </a:p>
        </p:txBody>
      </p:sp>
      <p:sp>
        <p:nvSpPr>
          <p:cNvPr id="27" name="Text 21"/>
          <p:cNvSpPr/>
          <p:nvPr/>
        </p:nvSpPr>
        <p:spPr>
          <a:xfrm>
            <a:off x="793790" y="659582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Like Agile itself, continuous improvement is the real differentiator. Your AI assistant should grow alongside your team's maturity and evolving needs.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023818"/>
            <a:ext cx="8331994" cy="496133"/>
          </a:xfrm>
          <a:prstGeom prst="rect">
            <a:avLst/>
          </a:prstGeom>
          <a:noFill/>
          <a:ln/>
        </p:spPr>
        <p:txBody>
          <a:bodyPr wrap="none" lIns="0" tIns="0" rIns="0" bIns="0" rtlCol="0" anchor="t"/>
          <a:lstStyle/>
          <a:p>
            <a:pPr marL="0" indent="0" algn="l">
              <a:lnSpc>
                <a:spcPts val="3900"/>
              </a:lnSpc>
              <a:buNone/>
            </a:pPr>
            <a:r>
              <a:rPr lang="en-US" sz="3100" dirty="0">
                <a:solidFill>
                  <a:srgbClr val="3A3A3A"/>
                </a:solidFill>
                <a:latin typeface="Noto Serif Medium" pitchFamily="34" charset="0"/>
                <a:ea typeface="Noto Serif Medium" pitchFamily="34" charset="-122"/>
                <a:cs typeface="Noto Serif Medium" pitchFamily="34" charset="-120"/>
              </a:rPr>
              <a:t>The Measurable Value AI Assistants Deliver</a:t>
            </a:r>
            <a:endParaRPr lang="en-US" sz="3100" dirty="0"/>
          </a:p>
        </p:txBody>
      </p:sp>
      <p:sp>
        <p:nvSpPr>
          <p:cNvPr id="4" name="Text 1"/>
          <p:cNvSpPr/>
          <p:nvPr/>
        </p:nvSpPr>
        <p:spPr>
          <a:xfrm>
            <a:off x="4451390" y="1916787"/>
            <a:ext cx="4568547"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47%</a:t>
            </a:r>
            <a:endParaRPr lang="en-US" sz="5150" dirty="0"/>
          </a:p>
        </p:txBody>
      </p:sp>
      <p:sp>
        <p:nvSpPr>
          <p:cNvPr id="5" name="Text 2"/>
          <p:cNvSpPr/>
          <p:nvPr/>
        </p:nvSpPr>
        <p:spPr>
          <a:xfrm>
            <a:off x="5085040" y="2819757"/>
            <a:ext cx="3301246"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Fewer Mid-Sprint Surprises</a:t>
            </a:r>
            <a:endParaRPr lang="en-US" sz="1950" dirty="0"/>
          </a:p>
        </p:txBody>
      </p:sp>
      <p:sp>
        <p:nvSpPr>
          <p:cNvPr id="6" name="Text 3"/>
          <p:cNvSpPr/>
          <p:nvPr/>
        </p:nvSpPr>
        <p:spPr>
          <a:xfrm>
            <a:off x="4451390" y="3248978"/>
            <a:ext cx="4568547"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Teams catch issues early before they derail delivery commitments</a:t>
            </a:r>
            <a:endParaRPr lang="en-US" sz="1550" dirty="0"/>
          </a:p>
        </p:txBody>
      </p:sp>
      <p:sp>
        <p:nvSpPr>
          <p:cNvPr id="7" name="Text 4"/>
          <p:cNvSpPr/>
          <p:nvPr/>
        </p:nvSpPr>
        <p:spPr>
          <a:xfrm>
            <a:off x="9267944" y="1916787"/>
            <a:ext cx="4568666"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35%</a:t>
            </a:r>
            <a:endParaRPr lang="en-US" sz="5150" dirty="0"/>
          </a:p>
        </p:txBody>
      </p:sp>
      <p:sp>
        <p:nvSpPr>
          <p:cNvPr id="8" name="Text 5"/>
          <p:cNvSpPr/>
          <p:nvPr/>
        </p:nvSpPr>
        <p:spPr>
          <a:xfrm>
            <a:off x="10292834" y="2819757"/>
            <a:ext cx="2518767"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Reduced Cycle Times</a:t>
            </a:r>
            <a:endParaRPr lang="en-US" sz="1950" dirty="0"/>
          </a:p>
        </p:txBody>
      </p:sp>
      <p:sp>
        <p:nvSpPr>
          <p:cNvPr id="9" name="Text 6"/>
          <p:cNvSpPr/>
          <p:nvPr/>
        </p:nvSpPr>
        <p:spPr>
          <a:xfrm>
            <a:off x="9267944" y="3248978"/>
            <a:ext cx="4568666"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Faster identification and resolution of blockers accelerates flow</a:t>
            </a:r>
            <a:endParaRPr lang="en-US" sz="1550" dirty="0"/>
          </a:p>
        </p:txBody>
      </p:sp>
      <p:sp>
        <p:nvSpPr>
          <p:cNvPr id="10" name="Text 7"/>
          <p:cNvSpPr/>
          <p:nvPr/>
        </p:nvSpPr>
        <p:spPr>
          <a:xfrm>
            <a:off x="4451390" y="4380071"/>
            <a:ext cx="4568547"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62%</a:t>
            </a:r>
            <a:endParaRPr lang="en-US" sz="5150" dirty="0"/>
          </a:p>
        </p:txBody>
      </p:sp>
      <p:sp>
        <p:nvSpPr>
          <p:cNvPr id="11" name="Text 8"/>
          <p:cNvSpPr/>
          <p:nvPr/>
        </p:nvSpPr>
        <p:spPr>
          <a:xfrm>
            <a:off x="5294590" y="5283041"/>
            <a:ext cx="2882146"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Improved Predictability</a:t>
            </a:r>
            <a:endParaRPr lang="en-US" sz="1950" dirty="0"/>
          </a:p>
        </p:txBody>
      </p:sp>
      <p:sp>
        <p:nvSpPr>
          <p:cNvPr id="12" name="Text 9"/>
          <p:cNvSpPr/>
          <p:nvPr/>
        </p:nvSpPr>
        <p:spPr>
          <a:xfrm>
            <a:off x="4451390" y="5712262"/>
            <a:ext cx="4568547"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Better visibility enables more accurate sprint forecasting and planning</a:t>
            </a:r>
            <a:endParaRPr lang="en-US" sz="1550" dirty="0"/>
          </a:p>
        </p:txBody>
      </p:sp>
      <p:sp>
        <p:nvSpPr>
          <p:cNvPr id="13" name="Text 10"/>
          <p:cNvSpPr/>
          <p:nvPr/>
        </p:nvSpPr>
        <p:spPr>
          <a:xfrm>
            <a:off x="9267944" y="4380071"/>
            <a:ext cx="4568666" cy="654963"/>
          </a:xfrm>
          <a:prstGeom prst="rect">
            <a:avLst/>
          </a:prstGeom>
          <a:noFill/>
          <a:ln/>
        </p:spPr>
        <p:txBody>
          <a:bodyPr wrap="none" lIns="0" tIns="0" rIns="0" bIns="0" rtlCol="0" anchor="t"/>
          <a:lstStyle/>
          <a:p>
            <a:pPr marL="0" indent="0" algn="ctr">
              <a:lnSpc>
                <a:spcPts val="5150"/>
              </a:lnSpc>
              <a:buNone/>
            </a:pPr>
            <a:r>
              <a:rPr lang="en-US" sz="5150" dirty="0">
                <a:solidFill>
                  <a:srgbClr val="4C4C4C"/>
                </a:solidFill>
                <a:latin typeface="Noto Serif Medium" pitchFamily="34" charset="0"/>
                <a:ea typeface="Noto Serif Medium" pitchFamily="34" charset="-122"/>
                <a:cs typeface="Noto Serif Medium" pitchFamily="34" charset="-120"/>
              </a:rPr>
              <a:t>89%</a:t>
            </a:r>
            <a:endParaRPr lang="en-US" sz="5150" dirty="0"/>
          </a:p>
        </p:txBody>
      </p:sp>
      <p:sp>
        <p:nvSpPr>
          <p:cNvPr id="14" name="Text 11"/>
          <p:cNvSpPr/>
          <p:nvPr/>
        </p:nvSpPr>
        <p:spPr>
          <a:xfrm>
            <a:off x="10040779" y="5283041"/>
            <a:ext cx="3022997" cy="310158"/>
          </a:xfrm>
          <a:prstGeom prst="rect">
            <a:avLst/>
          </a:prstGeom>
          <a:noFill/>
          <a:ln/>
        </p:spPr>
        <p:txBody>
          <a:bodyPr wrap="none" lIns="0" tIns="0" rIns="0" bIns="0" rtlCol="0" anchor="t"/>
          <a:lstStyle/>
          <a:p>
            <a:pPr marL="0" indent="0" algn="ctr">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Higher Team Satisfaction</a:t>
            </a:r>
            <a:endParaRPr lang="en-US" sz="1950" dirty="0"/>
          </a:p>
        </p:txBody>
      </p:sp>
      <p:sp>
        <p:nvSpPr>
          <p:cNvPr id="15" name="Text 12"/>
          <p:cNvSpPr/>
          <p:nvPr/>
        </p:nvSpPr>
        <p:spPr>
          <a:xfrm>
            <a:off x="9267944" y="5712262"/>
            <a:ext cx="4568666" cy="635079"/>
          </a:xfrm>
          <a:prstGeom prst="rect">
            <a:avLst/>
          </a:prstGeom>
          <a:noFill/>
          <a:ln/>
        </p:spPr>
        <p:txBody>
          <a:bodyPr wrap="square" lIns="0" tIns="0" rIns="0" bIns="0" rtlCol="0" anchor="t"/>
          <a:lstStyle/>
          <a:p>
            <a:pPr marL="0" indent="0" algn="ctr">
              <a:lnSpc>
                <a:spcPts val="2500"/>
              </a:lnSpc>
              <a:buNone/>
            </a:pPr>
            <a:r>
              <a:rPr lang="en-US" sz="1550" dirty="0">
                <a:solidFill>
                  <a:srgbClr val="4C4C4C"/>
                </a:solidFill>
                <a:latin typeface="Noto Serif" pitchFamily="34" charset="0"/>
                <a:ea typeface="Noto Serif" pitchFamily="34" charset="-122"/>
                <a:cs typeface="Noto Serif" pitchFamily="34" charset="-120"/>
              </a:rPr>
              <a:t>Reduced stress and firefighting leads to improved morale and retention</a:t>
            </a:r>
            <a:endParaRPr lang="en-US" sz="1550" dirty="0"/>
          </a:p>
        </p:txBody>
      </p:sp>
      <p:sp>
        <p:nvSpPr>
          <p:cNvPr id="16" name="Text 13"/>
          <p:cNvSpPr/>
          <p:nvPr/>
        </p:nvSpPr>
        <p:spPr>
          <a:xfrm>
            <a:off x="4451390" y="6570583"/>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doesn't replace the Scrum Master—it augments them with superpowers to monitor flow, optimize delivery, and improve team health with unprecedented visibility into delivery dynamics.</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60421"/>
            <a:ext cx="724459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Future of Agile Is Smarter</a:t>
            </a:r>
            <a:endParaRPr lang="en-US" sz="3900" dirty="0"/>
          </a:p>
        </p:txBody>
      </p:sp>
      <p:sp>
        <p:nvSpPr>
          <p:cNvPr id="4" name="Text 1"/>
          <p:cNvSpPr/>
          <p:nvPr/>
        </p:nvSpPr>
        <p:spPr>
          <a:xfrm>
            <a:off x="793790" y="2378154"/>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The future of Agile delivery isn't just about moving faster—it's about moving smarter. AI assistants help teams catch risks in real time, make informed decisions with data-backed insights, and focus energy on the work that truly drives value.</a:t>
            </a:r>
            <a:endParaRPr lang="en-US" sz="1550" dirty="0"/>
          </a:p>
        </p:txBody>
      </p:sp>
      <p:sp>
        <p:nvSpPr>
          <p:cNvPr id="5" name="Text 2"/>
          <p:cNvSpPr/>
          <p:nvPr/>
        </p:nvSpPr>
        <p:spPr>
          <a:xfrm>
            <a:off x="793790" y="3871555"/>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transformation isn't reserved for organizations with massive budgets or advanced AI expertise. Any team can start building lightweight AI assistants today using M365, Azure DevOps, and a few well-crafted AI prompts.</a:t>
            </a:r>
            <a:endParaRPr lang="en-US" sz="1550" dirty="0"/>
          </a:p>
        </p:txBody>
      </p:sp>
      <p:sp>
        <p:nvSpPr>
          <p:cNvPr id="6" name="Text 3"/>
          <p:cNvSpPr/>
          <p:nvPr/>
        </p:nvSpPr>
        <p:spPr>
          <a:xfrm>
            <a:off x="793790" y="5047417"/>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Agile is ultimately about maintaining sustainable flow. AI has become one of the most powerful tools we have to protect that flow, surface hidden risks, and unlock team potential at unprecedented scale.</a:t>
            </a:r>
            <a:endParaRPr lang="en-US" sz="1550" dirty="0"/>
          </a:p>
        </p:txBody>
      </p:sp>
      <p:pic>
        <p:nvPicPr>
          <p:cNvPr id="7" name="Image 1" descr="preencoded.png"/>
          <p:cNvPicPr>
            <a:picLocks noChangeAspect="1"/>
          </p:cNvPicPr>
          <p:nvPr/>
        </p:nvPicPr>
        <p:blipFill>
          <a:blip r:embed="rId4"/>
          <a:stretch>
            <a:fillRect/>
          </a:stretch>
        </p:blipFill>
        <p:spPr>
          <a:xfrm>
            <a:off x="2824163" y="6223278"/>
            <a:ext cx="3495675" cy="5457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2750463"/>
            <a:ext cx="8039457"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The Challenge of Moving Too Fast</a:t>
            </a:r>
            <a:endParaRPr lang="en-US" sz="3900" dirty="0"/>
          </a:p>
        </p:txBody>
      </p:sp>
      <p:sp>
        <p:nvSpPr>
          <p:cNvPr id="4" name="Text 1"/>
          <p:cNvSpPr/>
          <p:nvPr/>
        </p:nvSpPr>
        <p:spPr>
          <a:xfrm>
            <a:off x="793790" y="3668197"/>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Modern Agile teams operate at unprecedented velocity, but this speed creates blind spots. By the time a stalled user story or dependency issue is discovered, the sprint has already drifted off course. Morale dips, the release train suffers, and teams scramble to recover.</a:t>
            </a:r>
            <a:endParaRPr lang="en-US" sz="1550" dirty="0"/>
          </a:p>
        </p:txBody>
      </p:sp>
      <p:sp>
        <p:nvSpPr>
          <p:cNvPr id="5" name="Text 2"/>
          <p:cNvSpPr/>
          <p:nvPr/>
        </p:nvSpPr>
        <p:spPr>
          <a:xfrm>
            <a:off x="793790" y="4844058"/>
            <a:ext cx="93852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Traditional risk management practices simply can't keep pace with today's delivery tempo. Manual inspection of every user story, commit, blocker, and dependency chain becomes impossible at scale.</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464231"/>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What If Risks Could Surface Themselves?</a:t>
            </a:r>
            <a:endParaRPr lang="en-US" sz="3900" dirty="0"/>
          </a:p>
        </p:txBody>
      </p:sp>
      <p:sp>
        <p:nvSpPr>
          <p:cNvPr id="4" name="Shape 1"/>
          <p:cNvSpPr/>
          <p:nvPr/>
        </p:nvSpPr>
        <p:spPr>
          <a:xfrm>
            <a:off x="793790" y="3002042"/>
            <a:ext cx="2996089"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999768" y="3208020"/>
            <a:ext cx="595313" cy="595313"/>
          </a:xfrm>
          <a:prstGeom prst="roundRect">
            <a:avLst>
              <a:gd name="adj" fmla="val 15358451"/>
            </a:avLst>
          </a:prstGeom>
          <a:solidFill>
            <a:srgbClr val="E6DED2"/>
          </a:solidFill>
          <a:ln/>
        </p:spPr>
        <p:txBody>
          <a:bodyPr/>
          <a:lstStyle/>
          <a:p>
            <a:endParaRPr lang="en-US"/>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479" y="3371612"/>
            <a:ext cx="267891" cy="267891"/>
          </a:xfrm>
          <a:prstGeom prst="rect">
            <a:avLst/>
          </a:prstGeom>
        </p:spPr>
      </p:pic>
      <p:sp>
        <p:nvSpPr>
          <p:cNvPr id="7" name="Text 3"/>
          <p:cNvSpPr/>
          <p:nvPr/>
        </p:nvSpPr>
        <p:spPr>
          <a:xfrm>
            <a:off x="999768" y="4001691"/>
            <a:ext cx="2545318"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Continuous Scanning</a:t>
            </a:r>
            <a:endParaRPr lang="en-US" sz="1950" dirty="0"/>
          </a:p>
        </p:txBody>
      </p:sp>
      <p:sp>
        <p:nvSpPr>
          <p:cNvPr id="8" name="Text 4"/>
          <p:cNvSpPr/>
          <p:nvPr/>
        </p:nvSpPr>
        <p:spPr>
          <a:xfrm>
            <a:off x="999768" y="4430911"/>
            <a:ext cx="258413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monitors sprint activity 24/7, never missing a signal</a:t>
            </a:r>
            <a:endParaRPr lang="en-US" sz="1550" dirty="0"/>
          </a:p>
        </p:txBody>
      </p:sp>
      <p:sp>
        <p:nvSpPr>
          <p:cNvPr id="9" name="Shape 5"/>
          <p:cNvSpPr/>
          <p:nvPr/>
        </p:nvSpPr>
        <p:spPr>
          <a:xfrm>
            <a:off x="3988237" y="3002042"/>
            <a:ext cx="29962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0" name="Shape 6"/>
          <p:cNvSpPr/>
          <p:nvPr/>
        </p:nvSpPr>
        <p:spPr>
          <a:xfrm>
            <a:off x="4194215" y="3208020"/>
            <a:ext cx="595313" cy="595313"/>
          </a:xfrm>
          <a:prstGeom prst="roundRect">
            <a:avLst>
              <a:gd name="adj" fmla="val 15358451"/>
            </a:avLst>
          </a:prstGeom>
          <a:solidFill>
            <a:srgbClr val="E6DED2"/>
          </a:solidFill>
          <a:ln/>
        </p:spPr>
        <p:txBody>
          <a:bodyPr/>
          <a:lstStyle/>
          <a:p>
            <a:endParaRPr lang="en-US"/>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57926" y="3371612"/>
            <a:ext cx="267891" cy="267891"/>
          </a:xfrm>
          <a:prstGeom prst="rect">
            <a:avLst/>
          </a:prstGeom>
        </p:spPr>
      </p:pic>
      <p:sp>
        <p:nvSpPr>
          <p:cNvPr id="12" name="Text 7"/>
          <p:cNvSpPr/>
          <p:nvPr/>
        </p:nvSpPr>
        <p:spPr>
          <a:xfrm>
            <a:off x="4194215" y="40016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Intelligent Detection</a:t>
            </a:r>
            <a:endParaRPr lang="en-US" sz="1950" dirty="0"/>
          </a:p>
        </p:txBody>
      </p:sp>
      <p:sp>
        <p:nvSpPr>
          <p:cNvPr id="13" name="Text 8"/>
          <p:cNvSpPr/>
          <p:nvPr/>
        </p:nvSpPr>
        <p:spPr>
          <a:xfrm>
            <a:off x="4194215" y="4430911"/>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Pattern recognition identifies risks before they escalate</a:t>
            </a:r>
            <a:endParaRPr lang="en-US" sz="1550" dirty="0"/>
          </a:p>
        </p:txBody>
      </p:sp>
      <p:sp>
        <p:nvSpPr>
          <p:cNvPr id="14" name="Shape 9"/>
          <p:cNvSpPr/>
          <p:nvPr/>
        </p:nvSpPr>
        <p:spPr>
          <a:xfrm>
            <a:off x="7182803" y="3002042"/>
            <a:ext cx="2996208" cy="2587466"/>
          </a:xfrm>
          <a:prstGeom prst="roundRect">
            <a:avLst>
              <a:gd name="adj" fmla="val 3222"/>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5" name="Shape 10"/>
          <p:cNvSpPr/>
          <p:nvPr/>
        </p:nvSpPr>
        <p:spPr>
          <a:xfrm>
            <a:off x="7388781" y="3208020"/>
            <a:ext cx="595313" cy="595313"/>
          </a:xfrm>
          <a:prstGeom prst="roundRect">
            <a:avLst>
              <a:gd name="adj" fmla="val 15358451"/>
            </a:avLst>
          </a:prstGeom>
          <a:solidFill>
            <a:srgbClr val="E6DED2"/>
          </a:solidFill>
          <a:ln/>
        </p:spPr>
        <p:txBody>
          <a:bodyPr/>
          <a:lstStyle/>
          <a:p>
            <a:endParaRPr lang="en-US"/>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52492" y="3371612"/>
            <a:ext cx="267891" cy="267891"/>
          </a:xfrm>
          <a:prstGeom prst="rect">
            <a:avLst/>
          </a:prstGeom>
        </p:spPr>
      </p:pic>
      <p:sp>
        <p:nvSpPr>
          <p:cNvPr id="17" name="Text 11"/>
          <p:cNvSpPr/>
          <p:nvPr/>
        </p:nvSpPr>
        <p:spPr>
          <a:xfrm>
            <a:off x="7388781" y="400169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Proactive Alerts</a:t>
            </a:r>
            <a:endParaRPr lang="en-US" sz="1950" dirty="0"/>
          </a:p>
        </p:txBody>
      </p:sp>
      <p:sp>
        <p:nvSpPr>
          <p:cNvPr id="18" name="Text 12"/>
          <p:cNvSpPr/>
          <p:nvPr/>
        </p:nvSpPr>
        <p:spPr>
          <a:xfrm>
            <a:off x="7388781" y="4430911"/>
            <a:ext cx="258425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Real-time notifications deliver insights when teams need them</a:t>
            </a:r>
            <a:endParaRPr lang="en-US" sz="1550" dirty="0"/>
          </a:p>
        </p:txBody>
      </p:sp>
      <p:sp>
        <p:nvSpPr>
          <p:cNvPr id="19" name="Text 13"/>
          <p:cNvSpPr/>
          <p:nvPr/>
        </p:nvSpPr>
        <p:spPr>
          <a:xfrm>
            <a:off x="793790" y="5812750"/>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Lightweight AI assistants make this vision possible today—even without heavy engineering investment. The result is cleaner flow, fewer surprises, and measurably improved team predictability.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352675"/>
            <a:ext cx="7268885"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Silent Risks That Form Quietly</a:t>
            </a:r>
            <a:endParaRPr lang="en-US" sz="3900" dirty="0"/>
          </a:p>
        </p:txBody>
      </p:sp>
      <p:sp>
        <p:nvSpPr>
          <p:cNvPr id="4" name="Shape 1"/>
          <p:cNvSpPr/>
          <p:nvPr/>
        </p:nvSpPr>
        <p:spPr>
          <a:xfrm>
            <a:off x="793790" y="3270409"/>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2"/>
          <p:cNvSpPr/>
          <p:nvPr/>
        </p:nvSpPr>
        <p:spPr>
          <a:xfrm>
            <a:off x="770930" y="3270409"/>
            <a:ext cx="91440" cy="1824276"/>
          </a:xfrm>
          <a:prstGeom prst="roundRect">
            <a:avLst>
              <a:gd name="adj" fmla="val 91163"/>
            </a:avLst>
          </a:prstGeom>
          <a:solidFill>
            <a:srgbClr val="E6DED2"/>
          </a:solidFill>
          <a:ln/>
        </p:spPr>
        <p:txBody>
          <a:bodyPr/>
          <a:lstStyle/>
          <a:p>
            <a:endParaRPr lang="en-US"/>
          </a:p>
        </p:txBody>
      </p:sp>
      <p:sp>
        <p:nvSpPr>
          <p:cNvPr id="6" name="Text 3"/>
          <p:cNvSpPr/>
          <p:nvPr/>
        </p:nvSpPr>
        <p:spPr>
          <a:xfrm>
            <a:off x="1083588"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Stalled Work</a:t>
            </a:r>
            <a:endParaRPr lang="en-US" sz="1950" dirty="0"/>
          </a:p>
        </p:txBody>
      </p:sp>
      <p:sp>
        <p:nvSpPr>
          <p:cNvPr id="7" name="Text 4"/>
          <p:cNvSpPr/>
          <p:nvPr/>
        </p:nvSpPr>
        <p:spPr>
          <a:xfrm>
            <a:off x="1083588" y="3920847"/>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User stories sit untouched for three days while everyone assumes someone else is handling them</a:t>
            </a:r>
            <a:endParaRPr lang="en-US" sz="1550" dirty="0"/>
          </a:p>
        </p:txBody>
      </p:sp>
      <p:sp>
        <p:nvSpPr>
          <p:cNvPr id="8" name="Shape 5"/>
          <p:cNvSpPr/>
          <p:nvPr/>
        </p:nvSpPr>
        <p:spPr>
          <a:xfrm>
            <a:off x="5207437" y="3270409"/>
            <a:ext cx="4215408"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9" name="Shape 6"/>
          <p:cNvSpPr/>
          <p:nvPr/>
        </p:nvSpPr>
        <p:spPr>
          <a:xfrm>
            <a:off x="5184577" y="3270409"/>
            <a:ext cx="91440" cy="1824276"/>
          </a:xfrm>
          <a:prstGeom prst="roundRect">
            <a:avLst>
              <a:gd name="adj" fmla="val 91163"/>
            </a:avLst>
          </a:prstGeom>
          <a:solidFill>
            <a:srgbClr val="E6DED2"/>
          </a:solidFill>
          <a:ln/>
        </p:spPr>
        <p:txBody>
          <a:bodyPr/>
          <a:lstStyle/>
          <a:p>
            <a:endParaRPr lang="en-US"/>
          </a:p>
        </p:txBody>
      </p:sp>
      <p:sp>
        <p:nvSpPr>
          <p:cNvPr id="10" name="Text 7"/>
          <p:cNvSpPr/>
          <p:nvPr/>
        </p:nvSpPr>
        <p:spPr>
          <a:xfrm>
            <a:off x="5497235"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Dependency Chains</a:t>
            </a:r>
            <a:endParaRPr lang="en-US" sz="1950" dirty="0"/>
          </a:p>
        </p:txBody>
      </p:sp>
      <p:sp>
        <p:nvSpPr>
          <p:cNvPr id="11" name="Text 8"/>
          <p:cNvSpPr/>
          <p:nvPr/>
        </p:nvSpPr>
        <p:spPr>
          <a:xfrm>
            <a:off x="5497235" y="3920847"/>
            <a:ext cx="3704392"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items create cascading delays that ripple through downstream work</a:t>
            </a:r>
            <a:endParaRPr lang="en-US" sz="1550" dirty="0"/>
          </a:p>
        </p:txBody>
      </p:sp>
      <p:sp>
        <p:nvSpPr>
          <p:cNvPr id="12" name="Shape 9"/>
          <p:cNvSpPr/>
          <p:nvPr/>
        </p:nvSpPr>
        <p:spPr>
          <a:xfrm>
            <a:off x="9621203" y="3270409"/>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3" name="Shape 10"/>
          <p:cNvSpPr/>
          <p:nvPr/>
        </p:nvSpPr>
        <p:spPr>
          <a:xfrm>
            <a:off x="9598343" y="3270409"/>
            <a:ext cx="91440" cy="1824276"/>
          </a:xfrm>
          <a:prstGeom prst="roundRect">
            <a:avLst>
              <a:gd name="adj" fmla="val 91163"/>
            </a:avLst>
          </a:prstGeom>
          <a:solidFill>
            <a:srgbClr val="E6DED2"/>
          </a:solidFill>
          <a:ln/>
        </p:spPr>
        <p:txBody>
          <a:bodyPr/>
          <a:lstStyle/>
          <a:p>
            <a:endParaRPr lang="en-US"/>
          </a:p>
        </p:txBody>
      </p:sp>
      <p:sp>
        <p:nvSpPr>
          <p:cNvPr id="14" name="Text 11"/>
          <p:cNvSpPr/>
          <p:nvPr/>
        </p:nvSpPr>
        <p:spPr>
          <a:xfrm>
            <a:off x="9911001" y="349162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Clarity Gaps</a:t>
            </a:r>
            <a:endParaRPr lang="en-US" sz="1950" dirty="0"/>
          </a:p>
        </p:txBody>
      </p:sp>
      <p:sp>
        <p:nvSpPr>
          <p:cNvPr id="15" name="Text 12"/>
          <p:cNvSpPr/>
          <p:nvPr/>
        </p:nvSpPr>
        <p:spPr>
          <a:xfrm>
            <a:off x="9911001" y="3920847"/>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or unclear acceptance criteria leave developers guessing at requirements</a:t>
            </a:r>
            <a:endParaRPr lang="en-US" sz="1550" dirty="0"/>
          </a:p>
        </p:txBody>
      </p:sp>
      <p:sp>
        <p:nvSpPr>
          <p:cNvPr id="16" name="Shape 13"/>
          <p:cNvSpPr/>
          <p:nvPr/>
        </p:nvSpPr>
        <p:spPr>
          <a:xfrm>
            <a:off x="793790" y="5293043"/>
            <a:ext cx="4215289"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7" name="Shape 14"/>
          <p:cNvSpPr/>
          <p:nvPr/>
        </p:nvSpPr>
        <p:spPr>
          <a:xfrm>
            <a:off x="770930" y="5293043"/>
            <a:ext cx="91440" cy="1824276"/>
          </a:xfrm>
          <a:prstGeom prst="roundRect">
            <a:avLst>
              <a:gd name="adj" fmla="val 91163"/>
            </a:avLst>
          </a:prstGeom>
          <a:solidFill>
            <a:srgbClr val="E6DED2"/>
          </a:solidFill>
          <a:ln/>
        </p:spPr>
        <p:txBody>
          <a:bodyPr/>
          <a:lstStyle/>
          <a:p>
            <a:endParaRPr lang="en-US"/>
          </a:p>
        </p:txBody>
      </p:sp>
      <p:sp>
        <p:nvSpPr>
          <p:cNvPr id="18" name="Text 15"/>
          <p:cNvSpPr/>
          <p:nvPr/>
        </p:nvSpPr>
        <p:spPr>
          <a:xfrm>
            <a:off x="1083588" y="551426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Rising Cycle Time</a:t>
            </a:r>
            <a:endParaRPr lang="en-US" sz="1950" dirty="0"/>
          </a:p>
        </p:txBody>
      </p:sp>
      <p:sp>
        <p:nvSpPr>
          <p:cNvPr id="19" name="Text 16"/>
          <p:cNvSpPr/>
          <p:nvPr/>
        </p:nvSpPr>
        <p:spPr>
          <a:xfrm>
            <a:off x="1083588" y="5943481"/>
            <a:ext cx="3704273"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Work takes unexpectedly longer to complete, but the trend goes unnoticed until too late</a:t>
            </a:r>
            <a:endParaRPr lang="en-US" sz="1550" dirty="0"/>
          </a:p>
        </p:txBody>
      </p:sp>
      <p:sp>
        <p:nvSpPr>
          <p:cNvPr id="20" name="Shape 17"/>
          <p:cNvSpPr/>
          <p:nvPr/>
        </p:nvSpPr>
        <p:spPr>
          <a:xfrm>
            <a:off x="5207437" y="5293043"/>
            <a:ext cx="4215408" cy="1824276"/>
          </a:xfrm>
          <a:prstGeom prst="roundRect">
            <a:avLst>
              <a:gd name="adj" fmla="val 6015"/>
            </a:avLst>
          </a:prstGeom>
          <a:solidFill>
            <a:srgbClr val="FDFBF7"/>
          </a:solidFill>
          <a:ln w="2286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21" name="Shape 18"/>
          <p:cNvSpPr/>
          <p:nvPr/>
        </p:nvSpPr>
        <p:spPr>
          <a:xfrm>
            <a:off x="5184577" y="5293043"/>
            <a:ext cx="91440" cy="1824276"/>
          </a:xfrm>
          <a:prstGeom prst="roundRect">
            <a:avLst>
              <a:gd name="adj" fmla="val 91163"/>
            </a:avLst>
          </a:prstGeom>
          <a:solidFill>
            <a:srgbClr val="E6DED2"/>
          </a:solidFill>
          <a:ln/>
        </p:spPr>
        <p:txBody>
          <a:bodyPr/>
          <a:lstStyle/>
          <a:p>
            <a:endParaRPr lang="en-US"/>
          </a:p>
        </p:txBody>
      </p:sp>
      <p:sp>
        <p:nvSpPr>
          <p:cNvPr id="22" name="Text 19"/>
          <p:cNvSpPr/>
          <p:nvPr/>
        </p:nvSpPr>
        <p:spPr>
          <a:xfrm>
            <a:off x="5497235" y="5514261"/>
            <a:ext cx="2602111"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Contributor Overload</a:t>
            </a:r>
            <a:endParaRPr lang="en-US" sz="1950" dirty="0"/>
          </a:p>
        </p:txBody>
      </p:sp>
      <p:sp>
        <p:nvSpPr>
          <p:cNvPr id="23" name="Text 20"/>
          <p:cNvSpPr/>
          <p:nvPr/>
        </p:nvSpPr>
        <p:spPr>
          <a:xfrm>
            <a:off x="5497235" y="5943481"/>
            <a:ext cx="3704392"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Developers juggle too many WIP items simultaneously, reducing throughput and quality</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2274094"/>
            <a:ext cx="6427946"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AI Bridges the Gap at Scale</a:t>
            </a:r>
            <a:endParaRPr lang="en-US" sz="3900" dirty="0"/>
          </a:p>
        </p:txBody>
      </p:sp>
      <p:sp>
        <p:nvSpPr>
          <p:cNvPr id="4" name="Text 1"/>
          <p:cNvSpPr/>
          <p:nvPr/>
        </p:nvSpPr>
        <p:spPr>
          <a:xfrm>
            <a:off x="6280190" y="3191828"/>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Scrum Masters simply cannot manually inspect every detail across multiple teams and sprints. The volume of information overwhelms even the most dedicated practitioners.</a:t>
            </a:r>
            <a:endParaRPr lang="en-US" sz="1550" dirty="0"/>
          </a:p>
        </p:txBody>
      </p:sp>
      <p:sp>
        <p:nvSpPr>
          <p:cNvPr id="5" name="Text 2"/>
          <p:cNvSpPr/>
          <p:nvPr/>
        </p:nvSpPr>
        <p:spPr>
          <a:xfrm>
            <a:off x="6280190" y="4367689"/>
            <a:ext cx="7556421" cy="1587698"/>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assistants continuously listen for signals, analyze patterns across vast datasets, and push insights at precisely the moment teams need them. Instead of looking backward during retrospectives, teams can now course-correct mid-sprint—transforming reactive problem-solving into proactive risk management.</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637943"/>
            <a:ext cx="8863489"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1: Define Your Risk Watchpoints</a:t>
            </a:r>
            <a:endParaRPr lang="en-US" sz="3900" dirty="0"/>
          </a:p>
        </p:txBody>
      </p:sp>
      <p:sp>
        <p:nvSpPr>
          <p:cNvPr id="3" name="Text 1"/>
          <p:cNvSpPr/>
          <p:nvPr/>
        </p:nvSpPr>
        <p:spPr>
          <a:xfrm>
            <a:off x="793790" y="265485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Begin by identifying exactly which delivery issues demand detection. These become the "watchpoints" your AI assistant continuously monitors throughout every sprint.</a:t>
            </a:r>
            <a:endParaRPr lang="en-US" sz="15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513177"/>
            <a:ext cx="496133" cy="496133"/>
          </a:xfrm>
          <a:prstGeom prst="rect">
            <a:avLst/>
          </a:prstGeom>
        </p:spPr>
      </p:pic>
      <p:sp>
        <p:nvSpPr>
          <p:cNvPr id="5" name="Text 2"/>
          <p:cNvSpPr/>
          <p:nvPr/>
        </p:nvSpPr>
        <p:spPr>
          <a:xfrm>
            <a:off x="1537930" y="36309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Stalled Work</a:t>
            </a:r>
            <a:endParaRPr lang="en-US" sz="1950" dirty="0"/>
          </a:p>
        </p:txBody>
      </p:sp>
      <p:sp>
        <p:nvSpPr>
          <p:cNvPr id="6" name="Text 3"/>
          <p:cNvSpPr/>
          <p:nvPr/>
        </p:nvSpPr>
        <p:spPr>
          <a:xfrm>
            <a:off x="1537930" y="4060150"/>
            <a:ext cx="343804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No status updates or activity for a defined threshold period</a:t>
            </a:r>
            <a:endParaRPr lang="en-US" sz="15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23986" y="3513177"/>
            <a:ext cx="496133" cy="496133"/>
          </a:xfrm>
          <a:prstGeom prst="rect">
            <a:avLst/>
          </a:prstGeom>
        </p:spPr>
      </p:pic>
      <p:sp>
        <p:nvSpPr>
          <p:cNvPr id="8" name="Text 4"/>
          <p:cNvSpPr/>
          <p:nvPr/>
        </p:nvSpPr>
        <p:spPr>
          <a:xfrm>
            <a:off x="5968127" y="3630930"/>
            <a:ext cx="2598896"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Dependency Conflicts</a:t>
            </a:r>
            <a:endParaRPr lang="en-US" sz="1950" dirty="0"/>
          </a:p>
        </p:txBody>
      </p:sp>
      <p:sp>
        <p:nvSpPr>
          <p:cNvPr id="9" name="Text 5"/>
          <p:cNvSpPr/>
          <p:nvPr/>
        </p:nvSpPr>
        <p:spPr>
          <a:xfrm>
            <a:off x="5968127" y="4060150"/>
            <a:ext cx="3438168" cy="95261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Blocked work items or long dependency chains that threaten flow</a:t>
            </a:r>
            <a:endParaRPr lang="en-US" sz="15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4302" y="3513177"/>
            <a:ext cx="496133" cy="496133"/>
          </a:xfrm>
          <a:prstGeom prst="rect">
            <a:avLst/>
          </a:prstGeom>
        </p:spPr>
      </p:pic>
      <p:sp>
        <p:nvSpPr>
          <p:cNvPr id="11" name="Text 6"/>
          <p:cNvSpPr/>
          <p:nvPr/>
        </p:nvSpPr>
        <p:spPr>
          <a:xfrm>
            <a:off x="10398443" y="363093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Clarity Gaps</a:t>
            </a:r>
            <a:endParaRPr lang="en-US" sz="1950" dirty="0"/>
          </a:p>
        </p:txBody>
      </p:sp>
      <p:sp>
        <p:nvSpPr>
          <p:cNvPr id="12" name="Text 7"/>
          <p:cNvSpPr/>
          <p:nvPr/>
        </p:nvSpPr>
        <p:spPr>
          <a:xfrm>
            <a:off x="10398443" y="4060150"/>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Missing acceptance criteria or undefined task descriptions</a:t>
            </a:r>
            <a:endParaRPr lang="en-US" sz="15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790" y="5409605"/>
            <a:ext cx="496133" cy="496133"/>
          </a:xfrm>
          <a:prstGeom prst="rect">
            <a:avLst/>
          </a:prstGeom>
        </p:spPr>
      </p:pic>
      <p:sp>
        <p:nvSpPr>
          <p:cNvPr id="14" name="Text 8"/>
          <p:cNvSpPr/>
          <p:nvPr/>
        </p:nvSpPr>
        <p:spPr>
          <a:xfrm>
            <a:off x="1537930" y="55273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Delivery Drift</a:t>
            </a:r>
            <a:endParaRPr lang="en-US" sz="1950" dirty="0"/>
          </a:p>
        </p:txBody>
      </p:sp>
      <p:sp>
        <p:nvSpPr>
          <p:cNvPr id="15" name="Text 9"/>
          <p:cNvSpPr/>
          <p:nvPr/>
        </p:nvSpPr>
        <p:spPr>
          <a:xfrm>
            <a:off x="1537930" y="5956578"/>
            <a:ext cx="3438049"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trending above historical norms for similar work</a:t>
            </a:r>
            <a:endParaRPr lang="en-US" sz="15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3986" y="5409605"/>
            <a:ext cx="496133" cy="496133"/>
          </a:xfrm>
          <a:prstGeom prst="rect">
            <a:avLst/>
          </a:prstGeom>
        </p:spPr>
      </p:pic>
      <p:sp>
        <p:nvSpPr>
          <p:cNvPr id="17" name="Text 10"/>
          <p:cNvSpPr/>
          <p:nvPr/>
        </p:nvSpPr>
        <p:spPr>
          <a:xfrm>
            <a:off x="5968127" y="552735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WIP Overload</a:t>
            </a:r>
            <a:endParaRPr lang="en-US" sz="1950" dirty="0"/>
          </a:p>
        </p:txBody>
      </p:sp>
      <p:sp>
        <p:nvSpPr>
          <p:cNvPr id="18" name="Text 11"/>
          <p:cNvSpPr/>
          <p:nvPr/>
        </p:nvSpPr>
        <p:spPr>
          <a:xfrm>
            <a:off x="5968127" y="5956578"/>
            <a:ext cx="3438168"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Excessive work-in-progress items per team member</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696397"/>
            <a:ext cx="8954333"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2: Connect to Your Delivery Data</a:t>
            </a:r>
            <a:endParaRPr lang="en-US" sz="3900" dirty="0"/>
          </a:p>
        </p:txBody>
      </p:sp>
      <p:sp>
        <p:nvSpPr>
          <p:cNvPr id="3" name="Text 1"/>
          <p:cNvSpPr/>
          <p:nvPr/>
        </p:nvSpPr>
        <p:spPr>
          <a:xfrm>
            <a:off x="793790" y="171330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AI assistants derive their power from the data they can access. Your assistant needs visibility into the actual work streams, not just status reports.</a:t>
            </a:r>
            <a:endParaRPr lang="en-US" sz="1550" dirty="0"/>
          </a:p>
        </p:txBody>
      </p:sp>
      <p:sp>
        <p:nvSpPr>
          <p:cNvPr id="4" name="Shape 2"/>
          <p:cNvSpPr/>
          <p:nvPr/>
        </p:nvSpPr>
        <p:spPr>
          <a:xfrm>
            <a:off x="793790" y="2571631"/>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5" name="Shape 3"/>
          <p:cNvSpPr/>
          <p:nvPr/>
        </p:nvSpPr>
        <p:spPr>
          <a:xfrm>
            <a:off x="999768" y="2777609"/>
            <a:ext cx="595313" cy="595313"/>
          </a:xfrm>
          <a:prstGeom prst="roundRect">
            <a:avLst>
              <a:gd name="adj" fmla="val 15358451"/>
            </a:avLst>
          </a:prstGeom>
          <a:solidFill>
            <a:srgbClr val="E6DED2"/>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3479" y="2941201"/>
            <a:ext cx="267891" cy="267891"/>
          </a:xfrm>
          <a:prstGeom prst="rect">
            <a:avLst/>
          </a:prstGeom>
        </p:spPr>
      </p:pic>
      <p:sp>
        <p:nvSpPr>
          <p:cNvPr id="7" name="Text 4"/>
          <p:cNvSpPr/>
          <p:nvPr/>
        </p:nvSpPr>
        <p:spPr>
          <a:xfrm>
            <a:off x="999768" y="3571280"/>
            <a:ext cx="2609374"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Azure DevOps Boards</a:t>
            </a:r>
            <a:endParaRPr lang="en-US" sz="1950" dirty="0"/>
          </a:p>
        </p:txBody>
      </p:sp>
      <p:sp>
        <p:nvSpPr>
          <p:cNvPr id="8" name="Text 5"/>
          <p:cNvSpPr/>
          <p:nvPr/>
        </p:nvSpPr>
        <p:spPr>
          <a:xfrm>
            <a:off x="999768"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Work item states, assignments, and updates</a:t>
            </a:r>
            <a:endParaRPr lang="en-US" sz="1550" dirty="0"/>
          </a:p>
        </p:txBody>
      </p:sp>
      <p:sp>
        <p:nvSpPr>
          <p:cNvPr id="9" name="Shape 6"/>
          <p:cNvSpPr/>
          <p:nvPr/>
        </p:nvSpPr>
        <p:spPr>
          <a:xfrm>
            <a:off x="7414379" y="2571631"/>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0" name="Shape 7"/>
          <p:cNvSpPr/>
          <p:nvPr/>
        </p:nvSpPr>
        <p:spPr>
          <a:xfrm>
            <a:off x="7620357" y="2777609"/>
            <a:ext cx="595313" cy="595313"/>
          </a:xfrm>
          <a:prstGeom prst="roundRect">
            <a:avLst>
              <a:gd name="adj" fmla="val 15358451"/>
            </a:avLst>
          </a:prstGeom>
          <a:solidFill>
            <a:srgbClr val="E6DED2"/>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4068" y="2941201"/>
            <a:ext cx="267891" cy="267891"/>
          </a:xfrm>
          <a:prstGeom prst="rect">
            <a:avLst/>
          </a:prstGeom>
        </p:spPr>
      </p:pic>
      <p:sp>
        <p:nvSpPr>
          <p:cNvPr id="12" name="Text 8"/>
          <p:cNvSpPr/>
          <p:nvPr/>
        </p:nvSpPr>
        <p:spPr>
          <a:xfrm>
            <a:off x="7620357" y="35712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Commit History</a:t>
            </a:r>
            <a:endParaRPr lang="en-US" sz="1950" dirty="0"/>
          </a:p>
        </p:txBody>
      </p:sp>
      <p:sp>
        <p:nvSpPr>
          <p:cNvPr id="13" name="Text 9"/>
          <p:cNvSpPr/>
          <p:nvPr/>
        </p:nvSpPr>
        <p:spPr>
          <a:xfrm>
            <a:off x="7620357" y="4000500"/>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Development activity and code changes from repos</a:t>
            </a:r>
            <a:endParaRPr lang="en-US" sz="1550" dirty="0"/>
          </a:p>
        </p:txBody>
      </p:sp>
      <p:sp>
        <p:nvSpPr>
          <p:cNvPr id="14" name="Shape 10"/>
          <p:cNvSpPr/>
          <p:nvPr/>
        </p:nvSpPr>
        <p:spPr>
          <a:xfrm>
            <a:off x="793790" y="4722376"/>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15" name="Shape 11"/>
          <p:cNvSpPr/>
          <p:nvPr/>
        </p:nvSpPr>
        <p:spPr>
          <a:xfrm>
            <a:off x="999768" y="4928354"/>
            <a:ext cx="595313" cy="595313"/>
          </a:xfrm>
          <a:prstGeom prst="roundRect">
            <a:avLst>
              <a:gd name="adj" fmla="val 15358451"/>
            </a:avLst>
          </a:prstGeom>
          <a:solidFill>
            <a:srgbClr val="E6DED2"/>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479" y="5091946"/>
            <a:ext cx="267891" cy="267891"/>
          </a:xfrm>
          <a:prstGeom prst="rect">
            <a:avLst/>
          </a:prstGeom>
        </p:spPr>
      </p:pic>
      <p:sp>
        <p:nvSpPr>
          <p:cNvPr id="17" name="Text 12"/>
          <p:cNvSpPr/>
          <p:nvPr/>
        </p:nvSpPr>
        <p:spPr>
          <a:xfrm>
            <a:off x="999768" y="572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Sprint Analytics</a:t>
            </a:r>
            <a:endParaRPr lang="en-US" sz="1950" dirty="0"/>
          </a:p>
        </p:txBody>
      </p:sp>
      <p:sp>
        <p:nvSpPr>
          <p:cNvPr id="18" name="Text 13"/>
          <p:cNvSpPr/>
          <p:nvPr/>
        </p:nvSpPr>
        <p:spPr>
          <a:xfrm>
            <a:off x="999768"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Cycle time, throughput, and WIP aging metrics</a:t>
            </a:r>
            <a:endParaRPr lang="en-US" sz="1550" dirty="0"/>
          </a:p>
        </p:txBody>
      </p:sp>
      <p:sp>
        <p:nvSpPr>
          <p:cNvPr id="19" name="Shape 14"/>
          <p:cNvSpPr/>
          <p:nvPr/>
        </p:nvSpPr>
        <p:spPr>
          <a:xfrm>
            <a:off x="7414379" y="4722376"/>
            <a:ext cx="6422231" cy="1952387"/>
          </a:xfrm>
          <a:prstGeom prst="roundRect">
            <a:avLst>
              <a:gd name="adj" fmla="val 4270"/>
            </a:avLst>
          </a:prstGeom>
          <a:solidFill>
            <a:srgbClr val="F2EDE5"/>
          </a:solidFill>
          <a:ln w="7620">
            <a:solidFill>
              <a:srgbClr val="E6DED2"/>
            </a:solidFill>
            <a:prstDash val="solid"/>
          </a:ln>
          <a:effectLst>
            <a:outerShdw dist="17780" dir="2700000" algn="bl" rotWithShape="0">
              <a:srgbClr val="E6DED2">
                <a:alpha val="100000"/>
              </a:srgbClr>
            </a:outerShdw>
          </a:effectLst>
        </p:spPr>
        <p:txBody>
          <a:bodyPr/>
          <a:lstStyle/>
          <a:p>
            <a:endParaRPr lang="en-US"/>
          </a:p>
        </p:txBody>
      </p:sp>
      <p:sp>
        <p:nvSpPr>
          <p:cNvPr id="20" name="Shape 15"/>
          <p:cNvSpPr/>
          <p:nvPr/>
        </p:nvSpPr>
        <p:spPr>
          <a:xfrm>
            <a:off x="7620357" y="4928354"/>
            <a:ext cx="595313" cy="595313"/>
          </a:xfrm>
          <a:prstGeom prst="roundRect">
            <a:avLst>
              <a:gd name="adj" fmla="val 15358451"/>
            </a:avLst>
          </a:prstGeom>
          <a:solidFill>
            <a:srgbClr val="E6DED2"/>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84068" y="5091946"/>
            <a:ext cx="267891" cy="267891"/>
          </a:xfrm>
          <a:prstGeom prst="rect">
            <a:avLst/>
          </a:prstGeom>
        </p:spPr>
      </p:pic>
      <p:sp>
        <p:nvSpPr>
          <p:cNvPr id="22" name="Text 16"/>
          <p:cNvSpPr/>
          <p:nvPr/>
        </p:nvSpPr>
        <p:spPr>
          <a:xfrm>
            <a:off x="7620357" y="572202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C4C4C"/>
                </a:solidFill>
                <a:latin typeface="Noto Serif Medium" pitchFamily="34" charset="0"/>
                <a:ea typeface="Noto Serif Medium" pitchFamily="34" charset="-122"/>
                <a:cs typeface="Noto Serif Medium" pitchFamily="34" charset="-120"/>
              </a:rPr>
              <a:t>Team Context</a:t>
            </a:r>
            <a:endParaRPr lang="en-US" sz="1950" dirty="0"/>
          </a:p>
        </p:txBody>
      </p:sp>
      <p:sp>
        <p:nvSpPr>
          <p:cNvPr id="23" name="Text 17"/>
          <p:cNvSpPr/>
          <p:nvPr/>
        </p:nvSpPr>
        <p:spPr>
          <a:xfrm>
            <a:off x="7620357" y="6151245"/>
            <a:ext cx="6010275"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Backlog refinement fields and availability data</a:t>
            </a:r>
            <a:endParaRPr lang="en-US" sz="1550" dirty="0"/>
          </a:p>
        </p:txBody>
      </p:sp>
      <p:sp>
        <p:nvSpPr>
          <p:cNvPr id="24" name="Text 18"/>
          <p:cNvSpPr/>
          <p:nvPr/>
        </p:nvSpPr>
        <p:spPr>
          <a:xfrm>
            <a:off x="793790" y="689800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Tools like Power Automate, Azure DevOps REST API, and Copilot Studio make these connections straightforward without requiring heavy custom code development.</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240393"/>
          </a:xfrm>
          <a:prstGeom prst="rect">
            <a:avLst/>
          </a:prstGeom>
        </p:spPr>
      </p:pic>
      <p:sp>
        <p:nvSpPr>
          <p:cNvPr id="3" name="Text 0"/>
          <p:cNvSpPr/>
          <p:nvPr/>
        </p:nvSpPr>
        <p:spPr>
          <a:xfrm>
            <a:off x="793790" y="2281833"/>
            <a:ext cx="7699058"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3: Build AI Reasoning Logic</a:t>
            </a:r>
            <a:endParaRPr lang="en-US" sz="3900" dirty="0"/>
          </a:p>
        </p:txBody>
      </p:sp>
      <p:sp>
        <p:nvSpPr>
          <p:cNvPr id="4" name="Text 1"/>
          <p:cNvSpPr/>
          <p:nvPr/>
        </p:nvSpPr>
        <p:spPr>
          <a:xfrm>
            <a:off x="793790" y="33979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Hard Rules</a:t>
            </a:r>
            <a:endParaRPr lang="en-US" sz="2300" dirty="0"/>
          </a:p>
        </p:txBody>
      </p:sp>
      <p:sp>
        <p:nvSpPr>
          <p:cNvPr id="5" name="Text 2"/>
          <p:cNvSpPr/>
          <p:nvPr/>
        </p:nvSpPr>
        <p:spPr>
          <a:xfrm>
            <a:off x="793790" y="3968353"/>
            <a:ext cx="6279356"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Clear, deterministic triggers that fire when specific conditions are met:</a:t>
            </a:r>
            <a:endParaRPr lang="en-US" sz="1550" dirty="0"/>
          </a:p>
        </p:txBody>
      </p:sp>
      <p:sp>
        <p:nvSpPr>
          <p:cNvPr id="6" name="Text 3"/>
          <p:cNvSpPr/>
          <p:nvPr/>
        </p:nvSpPr>
        <p:spPr>
          <a:xfrm>
            <a:off x="793790" y="478202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No update in 3 days = stalled</a:t>
            </a:r>
            <a:endParaRPr lang="en-US" sz="1550" dirty="0"/>
          </a:p>
        </p:txBody>
      </p:sp>
      <p:sp>
        <p:nvSpPr>
          <p:cNvPr id="7" name="Text 4"/>
          <p:cNvSpPr/>
          <p:nvPr/>
        </p:nvSpPr>
        <p:spPr>
          <a:xfrm>
            <a:off x="793790" y="516897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Blocked status &gt;24 hours = dependency risk</a:t>
            </a:r>
            <a:endParaRPr lang="en-US" sz="1550" dirty="0"/>
          </a:p>
        </p:txBody>
      </p:sp>
      <p:sp>
        <p:nvSpPr>
          <p:cNvPr id="8" name="Text 5"/>
          <p:cNvSpPr/>
          <p:nvPr/>
        </p:nvSpPr>
        <p:spPr>
          <a:xfrm>
            <a:off x="793790" y="555593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Cycle time &gt;2x average = drift warning</a:t>
            </a:r>
            <a:endParaRPr lang="en-US" sz="1550" dirty="0"/>
          </a:p>
        </p:txBody>
      </p:sp>
      <p:sp>
        <p:nvSpPr>
          <p:cNvPr id="9" name="Text 6"/>
          <p:cNvSpPr/>
          <p:nvPr/>
        </p:nvSpPr>
        <p:spPr>
          <a:xfrm>
            <a:off x="793790" y="594288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WIP count &gt;3 items = overload alert</a:t>
            </a:r>
            <a:endParaRPr lang="en-US" sz="1550" dirty="0"/>
          </a:p>
        </p:txBody>
      </p:sp>
      <p:sp>
        <p:nvSpPr>
          <p:cNvPr id="10" name="Text 7"/>
          <p:cNvSpPr/>
          <p:nvPr/>
        </p:nvSpPr>
        <p:spPr>
          <a:xfrm>
            <a:off x="7564874" y="3397925"/>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3A3A3A"/>
                </a:solidFill>
                <a:latin typeface="Noto Serif Medium" pitchFamily="34" charset="0"/>
                <a:ea typeface="Noto Serif Medium" pitchFamily="34" charset="-122"/>
                <a:cs typeface="Noto Serif Medium" pitchFamily="34" charset="-120"/>
              </a:rPr>
              <a:t>Soft Reasoning</a:t>
            </a:r>
            <a:endParaRPr lang="en-US" sz="2300" dirty="0"/>
          </a:p>
        </p:txBody>
      </p:sp>
      <p:sp>
        <p:nvSpPr>
          <p:cNvPr id="11" name="Text 8"/>
          <p:cNvSpPr/>
          <p:nvPr/>
        </p:nvSpPr>
        <p:spPr>
          <a:xfrm>
            <a:off x="7564874" y="3968353"/>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LLM-powered interpretation for nuanced analysis:</a:t>
            </a:r>
            <a:endParaRPr lang="en-US" sz="1550" dirty="0"/>
          </a:p>
        </p:txBody>
      </p:sp>
      <p:sp>
        <p:nvSpPr>
          <p:cNvPr id="12" name="Text 9"/>
          <p:cNvSpPr/>
          <p:nvPr/>
        </p:nvSpPr>
        <p:spPr>
          <a:xfrm>
            <a:off x="7564874" y="4464487"/>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"Analyze these user stories and identify clarity gaps"</a:t>
            </a:r>
            <a:endParaRPr lang="en-US" sz="1550" dirty="0"/>
          </a:p>
        </p:txBody>
      </p:sp>
      <p:sp>
        <p:nvSpPr>
          <p:cNvPr id="13" name="Text 10"/>
          <p:cNvSpPr/>
          <p:nvPr/>
        </p:nvSpPr>
        <p:spPr>
          <a:xfrm>
            <a:off x="7564874" y="4851440"/>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"What items risk not completing based on current throughput?"</a:t>
            </a:r>
            <a:endParaRPr lang="en-US" sz="1550" dirty="0"/>
          </a:p>
        </p:txBody>
      </p:sp>
      <p:sp>
        <p:nvSpPr>
          <p:cNvPr id="14" name="Text 11"/>
          <p:cNvSpPr/>
          <p:nvPr/>
        </p:nvSpPr>
        <p:spPr>
          <a:xfrm>
            <a:off x="7564874" y="555593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"Detect hidden dependencies in this backlog"</a:t>
            </a:r>
            <a:endParaRPr lang="en-US" sz="1550" dirty="0"/>
          </a:p>
        </p:txBody>
      </p:sp>
      <p:sp>
        <p:nvSpPr>
          <p:cNvPr id="15" name="Text 12"/>
          <p:cNvSpPr/>
          <p:nvPr/>
        </p:nvSpPr>
        <p:spPr>
          <a:xfrm>
            <a:off x="7564874" y="594288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4C4C4C"/>
                </a:solidFill>
                <a:latin typeface="Noto Serif" pitchFamily="34" charset="0"/>
                <a:ea typeface="Noto Serif" pitchFamily="34" charset="-122"/>
                <a:cs typeface="Noto Serif" pitchFamily="34" charset="-120"/>
              </a:rPr>
              <a:t>"Assess requirement completeness"</a:t>
            </a:r>
            <a:endParaRPr lang="en-US" sz="1550" dirty="0"/>
          </a:p>
        </p:txBody>
      </p:sp>
      <p:sp>
        <p:nvSpPr>
          <p:cNvPr id="16" name="Text 13"/>
          <p:cNvSpPr/>
          <p:nvPr/>
        </p:nvSpPr>
        <p:spPr>
          <a:xfrm>
            <a:off x="793790" y="655308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This hybrid approach keeps risk detection both mathematically accurate and contextually intelligent—combining the precision of automation with human-centered reasoning.</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702350"/>
            <a:ext cx="6564392" cy="620078"/>
          </a:xfrm>
          <a:prstGeom prst="rect">
            <a:avLst/>
          </a:prstGeom>
          <a:noFill/>
          <a:ln/>
        </p:spPr>
        <p:txBody>
          <a:bodyPr wrap="none" lIns="0" tIns="0" rIns="0" bIns="0" rtlCol="0" anchor="t"/>
          <a:lstStyle/>
          <a:p>
            <a:pPr marL="0" indent="0" algn="l">
              <a:lnSpc>
                <a:spcPts val="4850"/>
              </a:lnSpc>
              <a:buNone/>
            </a:pPr>
            <a:r>
              <a:rPr lang="en-US" sz="3900" dirty="0">
                <a:solidFill>
                  <a:srgbClr val="3A3A3A"/>
                </a:solidFill>
                <a:latin typeface="Noto Serif Medium" pitchFamily="34" charset="0"/>
                <a:ea typeface="Noto Serif Medium" pitchFamily="34" charset="-122"/>
                <a:cs typeface="Noto Serif Medium" pitchFamily="34" charset="-120"/>
              </a:rPr>
              <a:t>Step 4: Build Your Assistant</a:t>
            </a:r>
            <a:endParaRPr lang="en-US" sz="3900" dirty="0"/>
          </a:p>
        </p:txBody>
      </p:sp>
      <p:sp>
        <p:nvSpPr>
          <p:cNvPr id="4" name="Shape 1"/>
          <p:cNvSpPr/>
          <p:nvPr/>
        </p:nvSpPr>
        <p:spPr>
          <a:xfrm>
            <a:off x="793790" y="1620083"/>
            <a:ext cx="3679031" cy="3056573"/>
          </a:xfrm>
          <a:prstGeom prst="roundRect">
            <a:avLst>
              <a:gd name="adj" fmla="val 27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5" name="Text 2"/>
          <p:cNvSpPr/>
          <p:nvPr/>
        </p:nvSpPr>
        <p:spPr>
          <a:xfrm>
            <a:off x="999768" y="1826062"/>
            <a:ext cx="3267075"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A: Microsoft Copilot Studio</a:t>
            </a:r>
            <a:endParaRPr lang="en-US" sz="1950" dirty="0"/>
          </a:p>
        </p:txBody>
      </p:sp>
      <p:sp>
        <p:nvSpPr>
          <p:cNvPr id="6" name="Text 3"/>
          <p:cNvSpPr/>
          <p:nvPr/>
        </p:nvSpPr>
        <p:spPr>
          <a:xfrm>
            <a:off x="999768" y="2565440"/>
            <a:ext cx="3267075"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Create a conversational bot that team members can query directly: "What are today's sprint risks?" It fetches live data, analyzes with AI, and responds instantly in natural language.</a:t>
            </a:r>
            <a:endParaRPr lang="en-US" sz="1550" dirty="0"/>
          </a:p>
        </p:txBody>
      </p:sp>
      <p:sp>
        <p:nvSpPr>
          <p:cNvPr id="7" name="Shape 4"/>
          <p:cNvSpPr/>
          <p:nvPr/>
        </p:nvSpPr>
        <p:spPr>
          <a:xfrm>
            <a:off x="4671179" y="1620083"/>
            <a:ext cx="3679031" cy="3056573"/>
          </a:xfrm>
          <a:prstGeom prst="roundRect">
            <a:avLst>
              <a:gd name="adj" fmla="val 272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8" name="Text 5"/>
          <p:cNvSpPr/>
          <p:nvPr/>
        </p:nvSpPr>
        <p:spPr>
          <a:xfrm>
            <a:off x="4877157" y="1826062"/>
            <a:ext cx="3267075" cy="620316"/>
          </a:xfrm>
          <a:prstGeom prst="rect">
            <a:avLst/>
          </a:prstGeom>
          <a:noFill/>
          <a:ln/>
        </p:spPr>
        <p:txBody>
          <a:bodyPr wrap="squar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B: Power Automate Flow</a:t>
            </a:r>
            <a:endParaRPr lang="en-US" sz="1950" dirty="0"/>
          </a:p>
        </p:txBody>
      </p:sp>
      <p:sp>
        <p:nvSpPr>
          <p:cNvPr id="9" name="Text 6"/>
          <p:cNvSpPr/>
          <p:nvPr/>
        </p:nvSpPr>
        <p:spPr>
          <a:xfrm>
            <a:off x="4877157" y="2565440"/>
            <a:ext cx="3267075" cy="158769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Schedule automated checks that run daily or hourly: Pull ADO items, feed to AI model, generate risk summary, and post results directly in Teams channels.</a:t>
            </a:r>
            <a:endParaRPr lang="en-US" sz="1550" dirty="0"/>
          </a:p>
        </p:txBody>
      </p:sp>
      <p:sp>
        <p:nvSpPr>
          <p:cNvPr id="10" name="Shape 7"/>
          <p:cNvSpPr/>
          <p:nvPr/>
        </p:nvSpPr>
        <p:spPr>
          <a:xfrm>
            <a:off x="793790" y="4875014"/>
            <a:ext cx="7556421" cy="1793796"/>
          </a:xfrm>
          <a:prstGeom prst="roundRect">
            <a:avLst>
              <a:gd name="adj" fmla="val 4647"/>
            </a:avLst>
          </a:prstGeom>
          <a:solidFill>
            <a:srgbClr val="E6DED2">
              <a:alpha val="50000"/>
            </a:srgbClr>
          </a:solidFill>
          <a:ln w="7620">
            <a:solidFill>
              <a:srgbClr val="CCC4B8"/>
            </a:solidFill>
            <a:prstDash val="solid"/>
          </a:ln>
          <a:effectLst>
            <a:outerShdw dist="17780" dir="2700000" algn="bl" rotWithShape="0">
              <a:srgbClr val="CCC4B8">
                <a:alpha val="100000"/>
              </a:srgbClr>
            </a:outerShdw>
          </a:effectLst>
        </p:spPr>
        <p:txBody>
          <a:bodyPr/>
          <a:lstStyle/>
          <a:p>
            <a:endParaRPr lang="en-US"/>
          </a:p>
        </p:txBody>
      </p:sp>
      <p:sp>
        <p:nvSpPr>
          <p:cNvPr id="11" name="Text 8"/>
          <p:cNvSpPr/>
          <p:nvPr/>
        </p:nvSpPr>
        <p:spPr>
          <a:xfrm>
            <a:off x="999768" y="5080992"/>
            <a:ext cx="3037880"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Noto Serif Medium" pitchFamily="34" charset="0"/>
                <a:ea typeface="Noto Serif Medium" pitchFamily="34" charset="-122"/>
                <a:cs typeface="Noto Serif Medium" pitchFamily="34" charset="-120"/>
              </a:rPr>
              <a:t>Option C: Azure Function</a:t>
            </a:r>
            <a:endParaRPr lang="en-US" sz="1950" dirty="0"/>
          </a:p>
        </p:txBody>
      </p:sp>
      <p:sp>
        <p:nvSpPr>
          <p:cNvPr id="12" name="Text 9"/>
          <p:cNvSpPr/>
          <p:nvPr/>
        </p:nvSpPr>
        <p:spPr>
          <a:xfrm>
            <a:off x="999768" y="5510213"/>
            <a:ext cx="7144464" cy="952619"/>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Noto Serif" pitchFamily="34" charset="0"/>
                <a:ea typeface="Noto Serif" pitchFamily="34" charset="-122"/>
                <a:cs typeface="Noto Serif" pitchFamily="34" charset="-120"/>
              </a:rPr>
              <a:t>Deploy a lightweight Python or JavaScript script that runs on-demand or scheduled, posting intelligent updates to your collaboration tools with minimal infrastructure.</a:t>
            </a:r>
            <a:endParaRPr lang="en-US" sz="1550" dirty="0"/>
          </a:p>
        </p:txBody>
      </p:sp>
      <p:sp>
        <p:nvSpPr>
          <p:cNvPr id="13" name="Text 10"/>
          <p:cNvSpPr/>
          <p:nvPr/>
        </p:nvSpPr>
        <p:spPr>
          <a:xfrm>
            <a:off x="793790" y="6892052"/>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C4C4C"/>
                </a:solidFill>
                <a:latin typeface="Noto Serif" pitchFamily="34" charset="0"/>
                <a:ea typeface="Noto Serif" pitchFamily="34" charset="-122"/>
                <a:cs typeface="Noto Serif" pitchFamily="34" charset="-120"/>
              </a:rPr>
              <a:t>You don't need enterprise-scale engineering resources to unlock transformational value from AI-enhanced risk detection.</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1335</Words>
  <Application>Microsoft Office PowerPoint</Application>
  <PresentationFormat>Custom</PresentationFormat>
  <Paragraphs>156</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Noto Serif</vt:lpstr>
      <vt:lpstr>Noto Serif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1</cp:revision>
  <dcterms:created xsi:type="dcterms:W3CDTF">2025-11-25T20:33:54Z</dcterms:created>
  <dcterms:modified xsi:type="dcterms:W3CDTF">2025-11-25T20:34:28Z</dcterms:modified>
</cp:coreProperties>
</file>