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4630400" cy="8229600"/>
  <p:notesSz cx="8229600" cy="14630400"/>
  <p:embeddedFontLst>
    <p:embeddedFont>
      <p:font typeface="Inter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1820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776532"/>
            <a:ext cx="7556421" cy="22327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Why Program &amp; Project Managers Need CompTIA Security+</a:t>
            </a:r>
            <a:endParaRPr lang="en-US" sz="4650" dirty="0"/>
          </a:p>
        </p:txBody>
      </p:sp>
      <p:sp>
        <p:nvSpPr>
          <p:cNvPr id="4" name="Text 1"/>
          <p:cNvSpPr/>
          <p:nvPr/>
        </p:nvSpPr>
        <p:spPr>
          <a:xfrm>
            <a:off x="6280190" y="4349472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 today's digital landscape, cybersecurity is a business-critical function affecting project execution, risk management, and organizational success. For Program and Project Managers (PMs), the CompTIA Security+ certification can be a game-changer.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6073140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379131" y="6205776"/>
            <a:ext cx="164902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6756440" y="6056233"/>
            <a:ext cx="2903815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637586"/>
            <a:ext cx="75564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Benefits of Security+ for PMs</a:t>
            </a:r>
            <a:endParaRPr lang="en-US" sz="46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3466267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4260056"/>
            <a:ext cx="2291953" cy="7441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Improved Risk Management</a:t>
            </a:r>
            <a:endParaRPr lang="en-US" sz="2300" dirty="0"/>
          </a:p>
        </p:txBody>
      </p:sp>
      <p:sp>
        <p:nvSpPr>
          <p:cNvPr id="6" name="Text 2"/>
          <p:cNvSpPr/>
          <p:nvPr/>
        </p:nvSpPr>
        <p:spPr>
          <a:xfrm>
            <a:off x="6280190" y="5140285"/>
            <a:ext cx="22919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Apply cybersecurity lens to project risks.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2304" y="3466267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912304" y="4260056"/>
            <a:ext cx="2292072" cy="7441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Enhanced Expertise</a:t>
            </a:r>
            <a:endParaRPr lang="en-US" sz="2300" dirty="0"/>
          </a:p>
        </p:txBody>
      </p:sp>
      <p:sp>
        <p:nvSpPr>
          <p:cNvPr id="9" name="Text 4"/>
          <p:cNvSpPr/>
          <p:nvPr/>
        </p:nvSpPr>
        <p:spPr>
          <a:xfrm>
            <a:off x="8912304" y="5140285"/>
            <a:ext cx="229207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Understand and communicate security concepts effectively.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4538" y="3466267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44538" y="4260056"/>
            <a:ext cx="2291953" cy="7441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Stronger Leadership</a:t>
            </a:r>
            <a:endParaRPr lang="en-US" sz="2300" dirty="0"/>
          </a:p>
        </p:txBody>
      </p:sp>
      <p:sp>
        <p:nvSpPr>
          <p:cNvPr id="12" name="Text 6"/>
          <p:cNvSpPr/>
          <p:nvPr/>
        </p:nvSpPr>
        <p:spPr>
          <a:xfrm>
            <a:off x="11544538" y="5140285"/>
            <a:ext cx="22919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Lead secure, compliant, and successful projects.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96397"/>
            <a:ext cx="10266759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Cybersecurity in Project Management</a:t>
            </a:r>
            <a:endParaRPr lang="en-US" sz="4650" dirty="0"/>
          </a:p>
        </p:txBody>
      </p:sp>
      <p:sp>
        <p:nvSpPr>
          <p:cNvPr id="3" name="Shape 1"/>
          <p:cNvSpPr/>
          <p:nvPr/>
        </p:nvSpPr>
        <p:spPr>
          <a:xfrm>
            <a:off x="793790" y="1894284"/>
            <a:ext cx="1630323" cy="1324689"/>
          </a:xfrm>
          <a:prstGeom prst="roundRect">
            <a:avLst>
              <a:gd name="adj" fmla="val 7192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1028224" y="2329815"/>
            <a:ext cx="12132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2650927" y="2121098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Integration</a:t>
            </a:r>
            <a:endParaRPr lang="en-US" sz="2300" dirty="0"/>
          </a:p>
        </p:txBody>
      </p:sp>
      <p:sp>
        <p:nvSpPr>
          <p:cNvPr id="6" name="Text 4"/>
          <p:cNvSpPr/>
          <p:nvPr/>
        </p:nvSpPr>
        <p:spPr>
          <a:xfrm>
            <a:off x="2650927" y="2629257"/>
            <a:ext cx="662797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Incorporate security into every phase of project management.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2537460" y="3203734"/>
            <a:ext cx="11185803" cy="15240"/>
          </a:xfrm>
          <a:prstGeom prst="roundRect">
            <a:avLst>
              <a:gd name="adj" fmla="val 625116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793790" y="3332321"/>
            <a:ext cx="3260646" cy="1324689"/>
          </a:xfrm>
          <a:prstGeom prst="roundRect">
            <a:avLst>
              <a:gd name="adj" fmla="val 7192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1028224" y="3767852"/>
            <a:ext cx="160734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4281249" y="3559135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Communication</a:t>
            </a:r>
            <a:endParaRPr lang="en-US" sz="2300" dirty="0"/>
          </a:p>
        </p:txBody>
      </p:sp>
      <p:sp>
        <p:nvSpPr>
          <p:cNvPr id="11" name="Text 9"/>
          <p:cNvSpPr/>
          <p:nvPr/>
        </p:nvSpPr>
        <p:spPr>
          <a:xfrm>
            <a:off x="4281249" y="4067294"/>
            <a:ext cx="710957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Bridge the gap between technical and non-technical stakeholders.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4167783" y="4641771"/>
            <a:ext cx="9555480" cy="15240"/>
          </a:xfrm>
          <a:prstGeom prst="roundRect">
            <a:avLst>
              <a:gd name="adj" fmla="val 625116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793790" y="4770358"/>
            <a:ext cx="4890968" cy="1324689"/>
          </a:xfrm>
          <a:prstGeom prst="roundRect">
            <a:avLst>
              <a:gd name="adj" fmla="val 7192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1028224" y="5205889"/>
            <a:ext cx="160496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5911572" y="4997172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Risk Mitigation</a:t>
            </a:r>
            <a:endParaRPr lang="en-US" sz="2300" dirty="0"/>
          </a:p>
        </p:txBody>
      </p:sp>
      <p:sp>
        <p:nvSpPr>
          <p:cNvPr id="16" name="Text 14"/>
          <p:cNvSpPr/>
          <p:nvPr/>
        </p:nvSpPr>
        <p:spPr>
          <a:xfrm>
            <a:off x="5911572" y="5505331"/>
            <a:ext cx="49913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Identify and address security risks proactively.</a:t>
            </a:r>
            <a:endParaRPr lang="en-US" sz="1750" dirty="0"/>
          </a:p>
        </p:txBody>
      </p:sp>
      <p:sp>
        <p:nvSpPr>
          <p:cNvPr id="17" name="Shape 15"/>
          <p:cNvSpPr/>
          <p:nvPr/>
        </p:nvSpPr>
        <p:spPr>
          <a:xfrm>
            <a:off x="5798106" y="6079808"/>
            <a:ext cx="7925157" cy="15240"/>
          </a:xfrm>
          <a:prstGeom prst="roundRect">
            <a:avLst>
              <a:gd name="adj" fmla="val 625116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793790" y="6208395"/>
            <a:ext cx="6521410" cy="1324689"/>
          </a:xfrm>
          <a:prstGeom prst="roundRect">
            <a:avLst>
              <a:gd name="adj" fmla="val 7192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1028224" y="6643926"/>
            <a:ext cx="152757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4</a:t>
            </a:r>
            <a:endParaRPr lang="en-US" sz="2200" dirty="0"/>
          </a:p>
        </p:txBody>
      </p:sp>
      <p:sp>
        <p:nvSpPr>
          <p:cNvPr id="20" name="Text 18"/>
          <p:cNvSpPr/>
          <p:nvPr/>
        </p:nvSpPr>
        <p:spPr>
          <a:xfrm>
            <a:off x="7542014" y="6435209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Compliance</a:t>
            </a:r>
            <a:endParaRPr lang="en-US" sz="2300" dirty="0"/>
          </a:p>
        </p:txBody>
      </p:sp>
      <p:sp>
        <p:nvSpPr>
          <p:cNvPr id="21" name="Text 19"/>
          <p:cNvSpPr/>
          <p:nvPr/>
        </p:nvSpPr>
        <p:spPr>
          <a:xfrm>
            <a:off x="7542014" y="6943368"/>
            <a:ext cx="601444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Ensure projects meet regulatory and industry standards.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979884"/>
            <a:ext cx="6925866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Security+ Exam Overview</a:t>
            </a:r>
            <a:endParaRPr lang="en-US" sz="4650" dirty="0"/>
          </a:p>
        </p:txBody>
      </p:sp>
      <p:sp>
        <p:nvSpPr>
          <p:cNvPr id="4" name="Shape 1"/>
          <p:cNvSpPr/>
          <p:nvPr/>
        </p:nvSpPr>
        <p:spPr>
          <a:xfrm>
            <a:off x="6280190" y="231945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458903" y="2395895"/>
            <a:ext cx="152876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8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2800" dirty="0"/>
          </a:p>
        </p:txBody>
      </p:sp>
      <p:sp>
        <p:nvSpPr>
          <p:cNvPr id="6" name="Text 3"/>
          <p:cNvSpPr/>
          <p:nvPr/>
        </p:nvSpPr>
        <p:spPr>
          <a:xfrm>
            <a:off x="7017306" y="2319457"/>
            <a:ext cx="4971574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Attacks, Threats, and Vulnerabilities</a:t>
            </a:r>
            <a:endParaRPr lang="en-US" sz="2300" dirty="0"/>
          </a:p>
        </p:txBody>
      </p:sp>
      <p:sp>
        <p:nvSpPr>
          <p:cNvPr id="7" name="Text 4"/>
          <p:cNvSpPr/>
          <p:nvPr/>
        </p:nvSpPr>
        <p:spPr>
          <a:xfrm>
            <a:off x="7017306" y="2827615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Understand various types of cybersecurity threats.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6280190" y="367248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6434018" y="3748921"/>
            <a:ext cx="202525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8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2800" dirty="0"/>
          </a:p>
        </p:txBody>
      </p:sp>
      <p:sp>
        <p:nvSpPr>
          <p:cNvPr id="10" name="Text 7"/>
          <p:cNvSpPr/>
          <p:nvPr/>
        </p:nvSpPr>
        <p:spPr>
          <a:xfrm>
            <a:off x="7017306" y="3672483"/>
            <a:ext cx="3320534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Architecture and Design</a:t>
            </a:r>
            <a:endParaRPr lang="en-US" sz="2300" dirty="0"/>
          </a:p>
        </p:txBody>
      </p:sp>
      <p:sp>
        <p:nvSpPr>
          <p:cNvPr id="11" name="Text 8"/>
          <p:cNvSpPr/>
          <p:nvPr/>
        </p:nvSpPr>
        <p:spPr>
          <a:xfrm>
            <a:off x="7017306" y="4180642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Learn about secure network and system design principles.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6280190" y="502550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6434257" y="5101947"/>
            <a:ext cx="202168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8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2800" dirty="0"/>
          </a:p>
        </p:txBody>
      </p:sp>
      <p:sp>
        <p:nvSpPr>
          <p:cNvPr id="14" name="Text 11"/>
          <p:cNvSpPr/>
          <p:nvPr/>
        </p:nvSpPr>
        <p:spPr>
          <a:xfrm>
            <a:off x="7017306" y="5025509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Implementation</a:t>
            </a:r>
            <a:endParaRPr lang="en-US" sz="2300" dirty="0"/>
          </a:p>
        </p:txBody>
      </p:sp>
      <p:sp>
        <p:nvSpPr>
          <p:cNvPr id="15" name="Text 12"/>
          <p:cNvSpPr/>
          <p:nvPr/>
        </p:nvSpPr>
        <p:spPr>
          <a:xfrm>
            <a:off x="7017306" y="5533668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Explore how to implement security controls.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6280190" y="637853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6439019" y="6454973"/>
            <a:ext cx="192524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8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4</a:t>
            </a:r>
            <a:endParaRPr lang="en-US" sz="2800" dirty="0"/>
          </a:p>
        </p:txBody>
      </p:sp>
      <p:sp>
        <p:nvSpPr>
          <p:cNvPr id="18" name="Text 15"/>
          <p:cNvSpPr/>
          <p:nvPr/>
        </p:nvSpPr>
        <p:spPr>
          <a:xfrm>
            <a:off x="7017306" y="6378535"/>
            <a:ext cx="4695230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Operations and Incident Response</a:t>
            </a:r>
            <a:endParaRPr lang="en-US" sz="2300" dirty="0"/>
          </a:p>
        </p:txBody>
      </p:sp>
      <p:sp>
        <p:nvSpPr>
          <p:cNvPr id="19" name="Text 16"/>
          <p:cNvSpPr/>
          <p:nvPr/>
        </p:nvSpPr>
        <p:spPr>
          <a:xfrm>
            <a:off x="7017306" y="6886694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Understand how to respond to security incidents.</a:t>
            </a: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83638"/>
            <a:ext cx="6391870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Preparing for Security+</a:t>
            </a:r>
            <a:endParaRPr lang="en-US" sz="46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681526"/>
            <a:ext cx="4120753" cy="25467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511760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Self-Study</a:t>
            </a:r>
            <a:endParaRPr lang="en-US" sz="2300" dirty="0"/>
          </a:p>
        </p:txBody>
      </p:sp>
      <p:sp>
        <p:nvSpPr>
          <p:cNvPr id="5" name="Text 2"/>
          <p:cNvSpPr/>
          <p:nvPr/>
        </p:nvSpPr>
        <p:spPr>
          <a:xfrm>
            <a:off x="793790" y="6019919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Use CompTIA-approved study materials and practice exams.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2681526"/>
            <a:ext cx="4120872" cy="254686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5511879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Online Courses</a:t>
            </a:r>
            <a:endParaRPr lang="en-US" sz="2300" dirty="0"/>
          </a:p>
        </p:txBody>
      </p:sp>
      <p:sp>
        <p:nvSpPr>
          <p:cNvPr id="8" name="Text 4"/>
          <p:cNvSpPr/>
          <p:nvPr/>
        </p:nvSpPr>
        <p:spPr>
          <a:xfrm>
            <a:off x="5254704" y="6020038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Enroll in instructor-led or self-paced online training.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2681526"/>
            <a:ext cx="4120753" cy="25467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5511760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Hands-On Practice</a:t>
            </a:r>
            <a:endParaRPr lang="en-US" sz="2300" dirty="0"/>
          </a:p>
        </p:txBody>
      </p:sp>
      <p:sp>
        <p:nvSpPr>
          <p:cNvPr id="11" name="Text 6"/>
          <p:cNvSpPr/>
          <p:nvPr/>
        </p:nvSpPr>
        <p:spPr>
          <a:xfrm>
            <a:off x="9715738" y="6019919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Gain practical experience through labs and simulations.</a:t>
            </a:r>
            <a:endParaRPr lang="en-US" sz="17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21625" y="488394"/>
            <a:ext cx="5242084" cy="5828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550"/>
              </a:lnSpc>
              <a:buNone/>
            </a:pPr>
            <a:r>
              <a:rPr lang="en-US" sz="3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ROI of Security+ for PMs</a:t>
            </a:r>
            <a:endParaRPr lang="en-US" sz="36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25" y="1426369"/>
            <a:ext cx="10482977" cy="587037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1625" y="7496532"/>
            <a:ext cx="13387149" cy="284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sz="13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Security+ certification offers significant benefits for PMs, with the highest impact on risk mitigation and project success rates.</a:t>
            </a:r>
            <a:endParaRPr lang="en-US" sz="13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745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6875" y="563166"/>
            <a:ext cx="7710249" cy="13442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r>
              <a:rPr lang="en-US" sz="42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Take Action: Get Security+ Certified</a:t>
            </a:r>
            <a:endParaRPr lang="en-US" sz="4200" dirty="0"/>
          </a:p>
        </p:txBody>
      </p:sp>
      <p:sp>
        <p:nvSpPr>
          <p:cNvPr id="4" name="Shape 1"/>
          <p:cNvSpPr/>
          <p:nvPr/>
        </p:nvSpPr>
        <p:spPr>
          <a:xfrm>
            <a:off x="716875" y="2214563"/>
            <a:ext cx="7710249" cy="1211342"/>
          </a:xfrm>
          <a:prstGeom prst="roundRect">
            <a:avLst>
              <a:gd name="adj" fmla="val 7102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929283" y="2426970"/>
            <a:ext cx="2688312" cy="335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Research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929283" y="2885837"/>
            <a:ext cx="7285434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Explore the Security+ exam objectives and requirements.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716875" y="3630692"/>
            <a:ext cx="7710249" cy="1211342"/>
          </a:xfrm>
          <a:prstGeom prst="roundRect">
            <a:avLst>
              <a:gd name="adj" fmla="val 7102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929283" y="3843099"/>
            <a:ext cx="2688312" cy="335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Plan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929283" y="4301966"/>
            <a:ext cx="7285434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Create a study schedule and choose your preparation methods.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716875" y="5046821"/>
            <a:ext cx="7710249" cy="1211342"/>
          </a:xfrm>
          <a:prstGeom prst="roundRect">
            <a:avLst>
              <a:gd name="adj" fmla="val 7102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929283" y="5259229"/>
            <a:ext cx="2688312" cy="335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Prepare</a:t>
            </a:r>
            <a:endParaRPr lang="en-US" sz="2100" dirty="0"/>
          </a:p>
        </p:txBody>
      </p:sp>
      <p:sp>
        <p:nvSpPr>
          <p:cNvPr id="12" name="Text 9"/>
          <p:cNvSpPr/>
          <p:nvPr/>
        </p:nvSpPr>
        <p:spPr>
          <a:xfrm>
            <a:off x="929283" y="5718096"/>
            <a:ext cx="7285434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Study, practice, and gain hands-on experience.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716875" y="6462951"/>
            <a:ext cx="7710249" cy="1211342"/>
          </a:xfrm>
          <a:prstGeom prst="roundRect">
            <a:avLst>
              <a:gd name="adj" fmla="val 7102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929283" y="6675358"/>
            <a:ext cx="2688312" cy="335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Certify</a:t>
            </a:r>
            <a:endParaRPr lang="en-US" sz="2100" dirty="0"/>
          </a:p>
        </p:txBody>
      </p:sp>
      <p:sp>
        <p:nvSpPr>
          <p:cNvPr id="15" name="Text 12"/>
          <p:cNvSpPr/>
          <p:nvPr/>
        </p:nvSpPr>
        <p:spPr>
          <a:xfrm>
            <a:off x="929283" y="7134225"/>
            <a:ext cx="7285434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Schedule and take the Security+ exam.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686038"/>
            <a:ext cx="75564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Cybersecurity: A Core Business Risk</a:t>
            </a:r>
            <a:endParaRPr lang="en-US" sz="4650" dirty="0"/>
          </a:p>
        </p:txBody>
      </p:sp>
      <p:sp>
        <p:nvSpPr>
          <p:cNvPr id="4" name="Shape 1"/>
          <p:cNvSpPr/>
          <p:nvPr/>
        </p:nvSpPr>
        <p:spPr>
          <a:xfrm>
            <a:off x="6280190" y="276987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458903" y="2846308"/>
            <a:ext cx="152876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8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2800" dirty="0"/>
          </a:p>
        </p:txBody>
      </p:sp>
      <p:sp>
        <p:nvSpPr>
          <p:cNvPr id="6" name="Text 3"/>
          <p:cNvSpPr/>
          <p:nvPr/>
        </p:nvSpPr>
        <p:spPr>
          <a:xfrm>
            <a:off x="7017306" y="2769870"/>
            <a:ext cx="2927747" cy="7441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Data, Technology, and Security Risks</a:t>
            </a:r>
            <a:endParaRPr lang="en-US" sz="2300" dirty="0"/>
          </a:p>
        </p:txBody>
      </p:sp>
      <p:sp>
        <p:nvSpPr>
          <p:cNvPr id="7" name="Text 4"/>
          <p:cNvSpPr/>
          <p:nvPr/>
        </p:nvSpPr>
        <p:spPr>
          <a:xfrm>
            <a:off x="7017306" y="3650099"/>
            <a:ext cx="2927747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Every project involves these risks, whether deploying software, migrating systems, or managing vendor contracts.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10171867" y="276987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10325695" y="2846308"/>
            <a:ext cx="202525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8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2800" dirty="0"/>
          </a:p>
        </p:txBody>
      </p:sp>
      <p:sp>
        <p:nvSpPr>
          <p:cNvPr id="10" name="Text 7"/>
          <p:cNvSpPr/>
          <p:nvPr/>
        </p:nvSpPr>
        <p:spPr>
          <a:xfrm>
            <a:off x="10908983" y="2769870"/>
            <a:ext cx="2927747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Potential Threats</a:t>
            </a:r>
            <a:endParaRPr lang="en-US" sz="2300" dirty="0"/>
          </a:p>
        </p:txBody>
      </p:sp>
      <p:sp>
        <p:nvSpPr>
          <p:cNvPr id="11" name="Text 8"/>
          <p:cNvSpPr/>
          <p:nvPr/>
        </p:nvSpPr>
        <p:spPr>
          <a:xfrm>
            <a:off x="10908983" y="3278029"/>
            <a:ext cx="2927747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Data breaches, ransomware attacks, and compliance failures can derail projects, increase costs, and damage reputations.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6280190" y="630947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6434257" y="6385917"/>
            <a:ext cx="202168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8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2800" dirty="0"/>
          </a:p>
        </p:txBody>
      </p:sp>
      <p:sp>
        <p:nvSpPr>
          <p:cNvPr id="14" name="Text 11"/>
          <p:cNvSpPr/>
          <p:nvPr/>
        </p:nvSpPr>
        <p:spPr>
          <a:xfrm>
            <a:off x="7017306" y="6309479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PM Responsibility</a:t>
            </a:r>
            <a:endParaRPr lang="en-US" sz="2300" dirty="0"/>
          </a:p>
        </p:txBody>
      </p:sp>
      <p:sp>
        <p:nvSpPr>
          <p:cNvPr id="15" name="Text 12"/>
          <p:cNvSpPr/>
          <p:nvPr/>
        </p:nvSpPr>
        <p:spPr>
          <a:xfrm>
            <a:off x="7017306" y="6817638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Security is no longer just IT's job. PMs must factor cybersecurity into planning, risk assessments, and execution.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646873"/>
            <a:ext cx="7230070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Security+ Benefits for PMs</a:t>
            </a:r>
            <a:endParaRPr lang="en-US" sz="46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731294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3525083"/>
            <a:ext cx="2291953" cy="7441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Fundamental Understanding</a:t>
            </a:r>
            <a:endParaRPr lang="en-US" sz="2300" dirty="0"/>
          </a:p>
        </p:txBody>
      </p:sp>
      <p:sp>
        <p:nvSpPr>
          <p:cNvPr id="6" name="Text 2"/>
          <p:cNvSpPr/>
          <p:nvPr/>
        </p:nvSpPr>
        <p:spPr>
          <a:xfrm>
            <a:off x="6280190" y="4405313"/>
            <a:ext cx="2291953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Gain knowledge of security best practices to incorporate into projects from day one.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2304" y="2731294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912304" y="3525083"/>
            <a:ext cx="2292072" cy="7441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Ask Right Questions</a:t>
            </a:r>
            <a:endParaRPr lang="en-US" sz="2300" dirty="0"/>
          </a:p>
        </p:txBody>
      </p:sp>
      <p:sp>
        <p:nvSpPr>
          <p:cNvPr id="9" name="Text 4"/>
          <p:cNvSpPr/>
          <p:nvPr/>
        </p:nvSpPr>
        <p:spPr>
          <a:xfrm>
            <a:off x="8912304" y="4405313"/>
            <a:ext cx="229207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Proactively address vulnerabilities before they become major issues.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4538" y="2731294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44538" y="3525083"/>
            <a:ext cx="2291953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Bridge the Gap</a:t>
            </a:r>
            <a:endParaRPr lang="en-US" sz="2300" dirty="0"/>
          </a:p>
        </p:txBody>
      </p:sp>
      <p:sp>
        <p:nvSpPr>
          <p:cNvPr id="12" name="Text 6"/>
          <p:cNvSpPr/>
          <p:nvPr/>
        </p:nvSpPr>
        <p:spPr>
          <a:xfrm>
            <a:off x="11544538" y="4033242"/>
            <a:ext cx="2291953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Effectively communicate between IT teams and business stakeholders.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31839"/>
            <a:ext cx="6835378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Bridging IT and Business</a:t>
            </a:r>
            <a:endParaRPr lang="en-US" sz="4650" dirty="0"/>
          </a:p>
        </p:txBody>
      </p:sp>
      <p:sp>
        <p:nvSpPr>
          <p:cNvPr id="3" name="Text 1"/>
          <p:cNvSpPr/>
          <p:nvPr/>
        </p:nvSpPr>
        <p:spPr>
          <a:xfrm>
            <a:off x="793790" y="3643074"/>
            <a:ext cx="2845594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Communication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793790" y="4241959"/>
            <a:ext cx="2845594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Effectively communicate cybersecurity requirements to non-technical stakeholders.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4200406" y="3643074"/>
            <a:ext cx="2845594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Understanding</a:t>
            </a:r>
            <a:endParaRPr lang="en-US" sz="2300" dirty="0"/>
          </a:p>
        </p:txBody>
      </p:sp>
      <p:sp>
        <p:nvSpPr>
          <p:cNvPr id="6" name="Text 4"/>
          <p:cNvSpPr/>
          <p:nvPr/>
        </p:nvSpPr>
        <p:spPr>
          <a:xfrm>
            <a:off x="4200406" y="4241959"/>
            <a:ext cx="2845594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Grasp security controls impacting system design, development, and implementation.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607022" y="3643074"/>
            <a:ext cx="2845594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Compliance</a:t>
            </a:r>
            <a:endParaRPr lang="en-US" sz="2300" dirty="0"/>
          </a:p>
        </p:txBody>
      </p:sp>
      <p:sp>
        <p:nvSpPr>
          <p:cNvPr id="8" name="Text 6"/>
          <p:cNvSpPr/>
          <p:nvPr/>
        </p:nvSpPr>
        <p:spPr>
          <a:xfrm>
            <a:off x="7607022" y="4241959"/>
            <a:ext cx="2845594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Ensure adherence to industry standards like NIST, ISO 27001, GDPR, and HIPAA.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11013638" y="3643074"/>
            <a:ext cx="2845594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Decision-Making</a:t>
            </a:r>
            <a:endParaRPr lang="en-US" sz="2300" dirty="0"/>
          </a:p>
        </p:txBody>
      </p:sp>
      <p:sp>
        <p:nvSpPr>
          <p:cNvPr id="10" name="Text 8"/>
          <p:cNvSpPr/>
          <p:nvPr/>
        </p:nvSpPr>
        <p:spPr>
          <a:xfrm>
            <a:off x="11013638" y="4241959"/>
            <a:ext cx="2845594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Facilitate risk-based decisions balancing security, cost, and business objectives.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33368"/>
            <a:ext cx="10713244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Enhancing Risk Management Expertise</a:t>
            </a:r>
            <a:endParaRPr lang="en-US" sz="4650" dirty="0"/>
          </a:p>
        </p:txBody>
      </p:sp>
      <p:sp>
        <p:nvSpPr>
          <p:cNvPr id="3" name="Text 1"/>
          <p:cNvSpPr/>
          <p:nvPr/>
        </p:nvSpPr>
        <p:spPr>
          <a:xfrm>
            <a:off x="1715453" y="2779752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Threat Identification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793790" y="3287911"/>
            <a:ext cx="389870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Understand different attack types like phishing, malware, and insider threats.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31256"/>
            <a:ext cx="4564975" cy="45649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335673" y="3179683"/>
            <a:ext cx="12132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9937790" y="2961203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Risk Assessment</a:t>
            </a:r>
            <a:endParaRPr lang="en-US" sz="2300" dirty="0"/>
          </a:p>
        </p:txBody>
      </p:sp>
      <p:sp>
        <p:nvSpPr>
          <p:cNvPr id="8" name="Text 5"/>
          <p:cNvSpPr/>
          <p:nvPr/>
        </p:nvSpPr>
        <p:spPr>
          <a:xfrm>
            <a:off x="9937790" y="3469362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Apply structured approaches to mitigate risks.</a:t>
            </a:r>
            <a:endParaRPr lang="en-US" sz="17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431256"/>
            <a:ext cx="4564975" cy="456497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541901" y="3568184"/>
            <a:ext cx="160734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9937790" y="5413772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Incident Response</a:t>
            </a:r>
            <a:endParaRPr lang="en-US" sz="2300" dirty="0"/>
          </a:p>
        </p:txBody>
      </p:sp>
      <p:sp>
        <p:nvSpPr>
          <p:cNvPr id="12" name="Text 8"/>
          <p:cNvSpPr/>
          <p:nvPr/>
        </p:nvSpPr>
        <p:spPr>
          <a:xfrm>
            <a:off x="9937790" y="5921931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Know how to react when security incidents impact project timelines.</a:t>
            </a:r>
            <a:endParaRPr lang="en-US" sz="175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31256"/>
            <a:ext cx="4564975" cy="456497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153519" y="5794058"/>
            <a:ext cx="160496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1715453" y="5413772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Compliance</a:t>
            </a:r>
            <a:endParaRPr lang="en-US" sz="2300" dirty="0"/>
          </a:p>
        </p:txBody>
      </p:sp>
      <p:sp>
        <p:nvSpPr>
          <p:cNvPr id="16" name="Text 11"/>
          <p:cNvSpPr/>
          <p:nvPr/>
        </p:nvSpPr>
        <p:spPr>
          <a:xfrm>
            <a:off x="793790" y="5921931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Ensure projects adhere to security regulations and industry standards.</a:t>
            </a:r>
            <a:endParaRPr lang="en-US" sz="175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653" y="2431256"/>
            <a:ext cx="4564975" cy="4564975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5931456" y="5405557"/>
            <a:ext cx="152757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669012"/>
            <a:ext cx="75564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Competitive Advantage in Career</a:t>
            </a:r>
            <a:endParaRPr lang="en-US" sz="46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497693"/>
            <a:ext cx="1134070" cy="168759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54422" y="2724507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Differentiation</a:t>
            </a:r>
            <a:endParaRPr lang="en-US" sz="2300" dirty="0"/>
          </a:p>
        </p:txBody>
      </p:sp>
      <p:sp>
        <p:nvSpPr>
          <p:cNvPr id="6" name="Text 2"/>
          <p:cNvSpPr/>
          <p:nvPr/>
        </p:nvSpPr>
        <p:spPr>
          <a:xfrm>
            <a:off x="7754422" y="3232666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Stand out from other PMs competing for IT and digital transformation roles.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4185285"/>
            <a:ext cx="1134070" cy="168759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754422" y="4412099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New Opportunities</a:t>
            </a:r>
            <a:endParaRPr lang="en-US" sz="2300" dirty="0"/>
          </a:p>
        </p:txBody>
      </p:sp>
      <p:sp>
        <p:nvSpPr>
          <p:cNvPr id="9" name="Text 4"/>
          <p:cNvSpPr/>
          <p:nvPr/>
        </p:nvSpPr>
        <p:spPr>
          <a:xfrm>
            <a:off x="7754422" y="4920258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Qualify for cybersecurity-related PM roles like Cybersecurity Project Manager.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5872877"/>
            <a:ext cx="1134070" cy="168759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754422" y="6099691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Higher Earnings</a:t>
            </a:r>
            <a:endParaRPr lang="en-US" sz="2300" dirty="0"/>
          </a:p>
        </p:txBody>
      </p:sp>
      <p:sp>
        <p:nvSpPr>
          <p:cNvPr id="12" name="Text 6"/>
          <p:cNvSpPr/>
          <p:nvPr/>
        </p:nvSpPr>
        <p:spPr>
          <a:xfrm>
            <a:off x="7754422" y="6607850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PMs with security expertise often command higher salaries.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745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3275" y="563166"/>
            <a:ext cx="7710249" cy="13442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r>
              <a:rPr lang="en-US" sz="42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Industries Valuing Security Expertise</a:t>
            </a:r>
            <a:endParaRPr lang="en-US" sz="4200" dirty="0"/>
          </a:p>
        </p:txBody>
      </p:sp>
      <p:sp>
        <p:nvSpPr>
          <p:cNvPr id="4" name="Shape 1"/>
          <p:cNvSpPr/>
          <p:nvPr/>
        </p:nvSpPr>
        <p:spPr>
          <a:xfrm>
            <a:off x="6203275" y="2214563"/>
            <a:ext cx="7710249" cy="1211342"/>
          </a:xfrm>
          <a:prstGeom prst="roundRect">
            <a:avLst>
              <a:gd name="adj" fmla="val 7102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415683" y="2426970"/>
            <a:ext cx="2688312" cy="335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Finance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6415683" y="2885837"/>
            <a:ext cx="7285434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Protect sensitive financial data and transactions.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6203275" y="3630692"/>
            <a:ext cx="7710249" cy="1211342"/>
          </a:xfrm>
          <a:prstGeom prst="roundRect">
            <a:avLst>
              <a:gd name="adj" fmla="val 7102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6415683" y="3843099"/>
            <a:ext cx="2688312" cy="335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Healthcare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6415683" y="4301966"/>
            <a:ext cx="7285434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Ensure patient data privacy and regulatory compliance.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6203275" y="5046821"/>
            <a:ext cx="7710249" cy="1211342"/>
          </a:xfrm>
          <a:prstGeom prst="roundRect">
            <a:avLst>
              <a:gd name="adj" fmla="val 7102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6415683" y="5259229"/>
            <a:ext cx="2688312" cy="335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Government</a:t>
            </a:r>
            <a:endParaRPr lang="en-US" sz="2100" dirty="0"/>
          </a:p>
        </p:txBody>
      </p:sp>
      <p:sp>
        <p:nvSpPr>
          <p:cNvPr id="12" name="Text 9"/>
          <p:cNvSpPr/>
          <p:nvPr/>
        </p:nvSpPr>
        <p:spPr>
          <a:xfrm>
            <a:off x="6415683" y="5718096"/>
            <a:ext cx="7285434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Safeguard national security and citizen information.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6203275" y="6462951"/>
            <a:ext cx="7710249" cy="1211342"/>
          </a:xfrm>
          <a:prstGeom prst="roundRect">
            <a:avLst>
              <a:gd name="adj" fmla="val 7102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6415683" y="6675358"/>
            <a:ext cx="2688312" cy="335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Cloud Computing</a:t>
            </a:r>
            <a:endParaRPr lang="en-US" sz="2100" dirty="0"/>
          </a:p>
        </p:txBody>
      </p:sp>
      <p:sp>
        <p:nvSpPr>
          <p:cNvPr id="15" name="Text 12"/>
          <p:cNvSpPr/>
          <p:nvPr/>
        </p:nvSpPr>
        <p:spPr>
          <a:xfrm>
            <a:off x="6415683" y="7134225"/>
            <a:ext cx="7285434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Secure distributed systems and data in the cloud.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3183" y="552450"/>
            <a:ext cx="7089934" cy="6592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Security+ as a Stepping Stone</a:t>
            </a:r>
            <a:endParaRPr lang="en-US" sz="41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586" y="1613416"/>
            <a:ext cx="1309092" cy="117312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55375" y="2144911"/>
            <a:ext cx="107513" cy="4017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5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1950" dirty="0"/>
          </a:p>
        </p:txBody>
      </p:sp>
      <p:sp>
        <p:nvSpPr>
          <p:cNvPr id="5" name="Text 2"/>
          <p:cNvSpPr/>
          <p:nvPr/>
        </p:nvSpPr>
        <p:spPr>
          <a:xfrm>
            <a:off x="4864537" y="1814274"/>
            <a:ext cx="2636996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CISSP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4864537" y="2264331"/>
            <a:ext cx="3920490" cy="321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For senior-level security leadership roles.</a:t>
            </a:r>
            <a:endParaRPr lang="en-US" sz="1550" dirty="0"/>
          </a:p>
        </p:txBody>
      </p:sp>
      <p:sp>
        <p:nvSpPr>
          <p:cNvPr id="7" name="Shape 4"/>
          <p:cNvSpPr/>
          <p:nvPr/>
        </p:nvSpPr>
        <p:spPr>
          <a:xfrm>
            <a:off x="4713803" y="2802017"/>
            <a:ext cx="9163288" cy="11430"/>
          </a:xfrm>
          <a:prstGeom prst="roundRect">
            <a:avLst>
              <a:gd name="adj" fmla="val 738279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980" y="2836664"/>
            <a:ext cx="2618303" cy="1173123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37873" y="3222308"/>
            <a:ext cx="142399" cy="4017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5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1950" dirty="0"/>
          </a:p>
        </p:txBody>
      </p:sp>
      <p:sp>
        <p:nvSpPr>
          <p:cNvPr id="10" name="Text 6"/>
          <p:cNvSpPr/>
          <p:nvPr/>
        </p:nvSpPr>
        <p:spPr>
          <a:xfrm>
            <a:off x="5519142" y="3037522"/>
            <a:ext cx="2636996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CISM</a:t>
            </a:r>
            <a:endParaRPr lang="en-US" sz="2050" dirty="0"/>
          </a:p>
        </p:txBody>
      </p:sp>
      <p:sp>
        <p:nvSpPr>
          <p:cNvPr id="11" name="Text 7"/>
          <p:cNvSpPr/>
          <p:nvPr/>
        </p:nvSpPr>
        <p:spPr>
          <a:xfrm>
            <a:off x="5519142" y="3487579"/>
            <a:ext cx="4434483" cy="321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Focuses on risk management and governance.</a:t>
            </a:r>
            <a:endParaRPr lang="en-US" sz="1550" dirty="0"/>
          </a:p>
        </p:txBody>
      </p:sp>
      <p:sp>
        <p:nvSpPr>
          <p:cNvPr id="12" name="Shape 8"/>
          <p:cNvSpPr/>
          <p:nvPr/>
        </p:nvSpPr>
        <p:spPr>
          <a:xfrm>
            <a:off x="5368409" y="4025265"/>
            <a:ext cx="8508683" cy="11430"/>
          </a:xfrm>
          <a:prstGeom prst="roundRect">
            <a:avLst>
              <a:gd name="adj" fmla="val 738279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5375" y="4059912"/>
            <a:ext cx="3927515" cy="1173123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37992" y="4445556"/>
            <a:ext cx="142161" cy="4017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5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1950" dirty="0"/>
          </a:p>
        </p:txBody>
      </p:sp>
      <p:sp>
        <p:nvSpPr>
          <p:cNvPr id="15" name="Text 10"/>
          <p:cNvSpPr/>
          <p:nvPr/>
        </p:nvSpPr>
        <p:spPr>
          <a:xfrm>
            <a:off x="6173748" y="4260771"/>
            <a:ext cx="2636996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CRISC</a:t>
            </a:r>
            <a:endParaRPr lang="en-US" sz="2050" dirty="0"/>
          </a:p>
        </p:txBody>
      </p:sp>
      <p:sp>
        <p:nvSpPr>
          <p:cNvPr id="16" name="Text 11"/>
          <p:cNvSpPr/>
          <p:nvPr/>
        </p:nvSpPr>
        <p:spPr>
          <a:xfrm>
            <a:off x="6173748" y="4710827"/>
            <a:ext cx="3804642" cy="321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Ideal for managing IT and security risks.</a:t>
            </a:r>
            <a:endParaRPr lang="en-US" sz="1550" dirty="0"/>
          </a:p>
        </p:txBody>
      </p:sp>
      <p:sp>
        <p:nvSpPr>
          <p:cNvPr id="17" name="Shape 12"/>
          <p:cNvSpPr/>
          <p:nvPr/>
        </p:nvSpPr>
        <p:spPr>
          <a:xfrm>
            <a:off x="6023015" y="5248513"/>
            <a:ext cx="7854077" cy="11430"/>
          </a:xfrm>
          <a:prstGeom prst="roundRect">
            <a:avLst>
              <a:gd name="adj" fmla="val 738279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0769" y="5283160"/>
            <a:ext cx="5236607" cy="1173123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941326" y="5668804"/>
            <a:ext cx="135374" cy="4017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5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4</a:t>
            </a:r>
            <a:endParaRPr lang="en-US" sz="1950" dirty="0"/>
          </a:p>
        </p:txBody>
      </p:sp>
      <p:sp>
        <p:nvSpPr>
          <p:cNvPr id="20" name="Text 14"/>
          <p:cNvSpPr/>
          <p:nvPr/>
        </p:nvSpPr>
        <p:spPr>
          <a:xfrm>
            <a:off x="6828234" y="5484019"/>
            <a:ext cx="2636996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PMI-RMP</a:t>
            </a:r>
            <a:endParaRPr lang="en-US" sz="2050" dirty="0"/>
          </a:p>
        </p:txBody>
      </p:sp>
      <p:sp>
        <p:nvSpPr>
          <p:cNvPr id="21" name="Text 15"/>
          <p:cNvSpPr/>
          <p:nvPr/>
        </p:nvSpPr>
        <p:spPr>
          <a:xfrm>
            <a:off x="6828234" y="5934075"/>
            <a:ext cx="5285423" cy="321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Covers broader enterprise risk, including cybersecurity.</a:t>
            </a:r>
            <a:endParaRPr lang="en-US" sz="1550" dirty="0"/>
          </a:p>
        </p:txBody>
      </p:sp>
      <p:sp>
        <p:nvSpPr>
          <p:cNvPr id="22" name="Shape 16"/>
          <p:cNvSpPr/>
          <p:nvPr/>
        </p:nvSpPr>
        <p:spPr>
          <a:xfrm>
            <a:off x="6677501" y="6471761"/>
            <a:ext cx="7199590" cy="11430"/>
          </a:xfrm>
          <a:prstGeom prst="roundRect">
            <a:avLst>
              <a:gd name="adj" fmla="val 738279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163" y="6506408"/>
            <a:ext cx="6545818" cy="1173123"/>
          </a:xfrm>
          <a:prstGeom prst="rect">
            <a:avLst/>
          </a:prstGeom>
        </p:spPr>
      </p:pic>
      <p:sp>
        <p:nvSpPr>
          <p:cNvPr id="24" name="Text 17"/>
          <p:cNvSpPr/>
          <p:nvPr/>
        </p:nvSpPr>
        <p:spPr>
          <a:xfrm>
            <a:off x="3937754" y="6892052"/>
            <a:ext cx="142637" cy="4017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5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5</a:t>
            </a:r>
            <a:endParaRPr lang="en-US" sz="1950" dirty="0"/>
          </a:p>
        </p:txBody>
      </p:sp>
      <p:sp>
        <p:nvSpPr>
          <p:cNvPr id="25" name="Text 18"/>
          <p:cNvSpPr/>
          <p:nvPr/>
        </p:nvSpPr>
        <p:spPr>
          <a:xfrm>
            <a:off x="7482840" y="6707267"/>
            <a:ext cx="2636996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Security+</a:t>
            </a:r>
            <a:endParaRPr lang="en-US" sz="2050" dirty="0"/>
          </a:p>
        </p:txBody>
      </p:sp>
      <p:sp>
        <p:nvSpPr>
          <p:cNvPr id="26" name="Text 19"/>
          <p:cNvSpPr/>
          <p:nvPr/>
        </p:nvSpPr>
        <p:spPr>
          <a:xfrm>
            <a:off x="7482840" y="7157323"/>
            <a:ext cx="3721537" cy="321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Foundation for advanced certifications.</a:t>
            </a:r>
            <a:endParaRPr lang="en-US" sz="15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29778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43295" y="2803208"/>
            <a:ext cx="5999678" cy="6031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00"/>
              </a:lnSpc>
              <a:buNone/>
            </a:pPr>
            <a:r>
              <a:rPr lang="en-US" sz="37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Who Should Get Security+?</a:t>
            </a:r>
            <a:endParaRPr lang="en-US" sz="3750" dirty="0"/>
          </a:p>
        </p:txBody>
      </p:sp>
      <p:sp>
        <p:nvSpPr>
          <p:cNvPr id="4" name="Shape 1"/>
          <p:cNvSpPr/>
          <p:nvPr/>
        </p:nvSpPr>
        <p:spPr>
          <a:xfrm>
            <a:off x="7303770" y="3682008"/>
            <a:ext cx="22860" cy="4043720"/>
          </a:xfrm>
          <a:prstGeom prst="roundRect">
            <a:avLst>
              <a:gd name="adj" fmla="val 337744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488013" y="4083963"/>
            <a:ext cx="643295" cy="22860"/>
          </a:xfrm>
          <a:prstGeom prst="roundRect">
            <a:avLst>
              <a:gd name="adj" fmla="val 337744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7108448" y="3888700"/>
            <a:ext cx="413504" cy="413504"/>
          </a:xfrm>
          <a:prstGeom prst="roundRect">
            <a:avLst>
              <a:gd name="adj" fmla="val 18672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7253228" y="3950613"/>
            <a:ext cx="123944" cy="2895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2250" dirty="0"/>
          </a:p>
        </p:txBody>
      </p:sp>
      <p:sp>
        <p:nvSpPr>
          <p:cNvPr id="8" name="Text 5"/>
          <p:cNvSpPr/>
          <p:nvPr/>
        </p:nvSpPr>
        <p:spPr>
          <a:xfrm>
            <a:off x="3891558" y="3865721"/>
            <a:ext cx="2412683" cy="3014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IT Project Managers</a:t>
            </a:r>
            <a:endParaRPr lang="en-US" sz="1850" dirty="0"/>
          </a:p>
        </p:txBody>
      </p:sp>
      <p:sp>
        <p:nvSpPr>
          <p:cNvPr id="9" name="Text 6"/>
          <p:cNvSpPr/>
          <p:nvPr/>
        </p:nvSpPr>
        <p:spPr>
          <a:xfrm>
            <a:off x="643295" y="4277439"/>
            <a:ext cx="5660946" cy="2940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3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Enhance expertise in managing technology-driven projects.</a:t>
            </a: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7499092" y="5002887"/>
            <a:ext cx="643295" cy="22860"/>
          </a:xfrm>
          <a:prstGeom prst="roundRect">
            <a:avLst>
              <a:gd name="adj" fmla="val 337744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7108448" y="4807625"/>
            <a:ext cx="413504" cy="413504"/>
          </a:xfrm>
          <a:prstGeom prst="roundRect">
            <a:avLst>
              <a:gd name="adj" fmla="val 18672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7233106" y="4869537"/>
            <a:ext cx="164187" cy="2895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2250" dirty="0"/>
          </a:p>
        </p:txBody>
      </p:sp>
      <p:sp>
        <p:nvSpPr>
          <p:cNvPr id="13" name="Text 10"/>
          <p:cNvSpPr/>
          <p:nvPr/>
        </p:nvSpPr>
        <p:spPr>
          <a:xfrm>
            <a:off x="8326160" y="4784646"/>
            <a:ext cx="2958108" cy="3014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Cloud Migration Managers</a:t>
            </a:r>
            <a:endParaRPr lang="en-US" sz="1850" dirty="0"/>
          </a:p>
        </p:txBody>
      </p:sp>
      <p:sp>
        <p:nvSpPr>
          <p:cNvPr id="14" name="Text 11"/>
          <p:cNvSpPr/>
          <p:nvPr/>
        </p:nvSpPr>
        <p:spPr>
          <a:xfrm>
            <a:off x="8326160" y="5196364"/>
            <a:ext cx="5660946" cy="2940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Understand security implications of moving to the cloud.</a:t>
            </a:r>
            <a:endParaRPr lang="en-US" sz="1400" dirty="0"/>
          </a:p>
        </p:txBody>
      </p:sp>
      <p:sp>
        <p:nvSpPr>
          <p:cNvPr id="15" name="Shape 12"/>
          <p:cNvSpPr/>
          <p:nvPr/>
        </p:nvSpPr>
        <p:spPr>
          <a:xfrm>
            <a:off x="6488013" y="5830014"/>
            <a:ext cx="643295" cy="22860"/>
          </a:xfrm>
          <a:prstGeom prst="roundRect">
            <a:avLst>
              <a:gd name="adj" fmla="val 337744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7108448" y="5634752"/>
            <a:ext cx="413504" cy="413504"/>
          </a:xfrm>
          <a:prstGeom prst="roundRect">
            <a:avLst>
              <a:gd name="adj" fmla="val 18672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7233225" y="5696664"/>
            <a:ext cx="163830" cy="2895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2250" dirty="0"/>
          </a:p>
        </p:txBody>
      </p:sp>
      <p:sp>
        <p:nvSpPr>
          <p:cNvPr id="18" name="Text 15"/>
          <p:cNvSpPr/>
          <p:nvPr/>
        </p:nvSpPr>
        <p:spPr>
          <a:xfrm>
            <a:off x="2951440" y="5611773"/>
            <a:ext cx="3352800" cy="3014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Application Development PMs</a:t>
            </a:r>
            <a:endParaRPr lang="en-US" sz="1850" dirty="0"/>
          </a:p>
        </p:txBody>
      </p:sp>
      <p:sp>
        <p:nvSpPr>
          <p:cNvPr id="19" name="Text 16"/>
          <p:cNvSpPr/>
          <p:nvPr/>
        </p:nvSpPr>
        <p:spPr>
          <a:xfrm>
            <a:off x="643295" y="6023491"/>
            <a:ext cx="5660946" cy="2940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3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Incorporate security into the software development lifecycle.</a:t>
            </a:r>
            <a:endParaRPr lang="en-US" sz="1400" dirty="0"/>
          </a:p>
        </p:txBody>
      </p:sp>
      <p:sp>
        <p:nvSpPr>
          <p:cNvPr id="20" name="Shape 17"/>
          <p:cNvSpPr/>
          <p:nvPr/>
        </p:nvSpPr>
        <p:spPr>
          <a:xfrm>
            <a:off x="7499092" y="6657142"/>
            <a:ext cx="643295" cy="22860"/>
          </a:xfrm>
          <a:prstGeom prst="roundRect">
            <a:avLst>
              <a:gd name="adj" fmla="val 337744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8"/>
          <p:cNvSpPr/>
          <p:nvPr/>
        </p:nvSpPr>
        <p:spPr>
          <a:xfrm>
            <a:off x="7108448" y="6461879"/>
            <a:ext cx="413504" cy="413504"/>
          </a:xfrm>
          <a:prstGeom prst="roundRect">
            <a:avLst>
              <a:gd name="adj" fmla="val 18672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19"/>
          <p:cNvSpPr/>
          <p:nvPr/>
        </p:nvSpPr>
        <p:spPr>
          <a:xfrm>
            <a:off x="7237155" y="6523792"/>
            <a:ext cx="156091" cy="2895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4</a:t>
            </a:r>
            <a:endParaRPr lang="en-US" sz="2250" dirty="0"/>
          </a:p>
        </p:txBody>
      </p:sp>
      <p:sp>
        <p:nvSpPr>
          <p:cNvPr id="23" name="Text 20"/>
          <p:cNvSpPr/>
          <p:nvPr/>
        </p:nvSpPr>
        <p:spPr>
          <a:xfrm>
            <a:off x="8326160" y="6438900"/>
            <a:ext cx="3490555" cy="3014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Digital Transformation Leaders</a:t>
            </a:r>
            <a:endParaRPr lang="en-US" sz="1850" dirty="0"/>
          </a:p>
        </p:txBody>
      </p:sp>
      <p:sp>
        <p:nvSpPr>
          <p:cNvPr id="24" name="Text 21"/>
          <p:cNvSpPr/>
          <p:nvPr/>
        </p:nvSpPr>
        <p:spPr>
          <a:xfrm>
            <a:off x="8326160" y="6850618"/>
            <a:ext cx="5660946" cy="2940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Ensure security is part of organizational change initiatives.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731</Words>
  <Application>Microsoft Office PowerPoint</Application>
  <PresentationFormat>Custom</PresentationFormat>
  <Paragraphs>154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Petrona Bold</vt:lpstr>
      <vt:lpstr>Inter Bold</vt:lpstr>
      <vt:lpstr>Inter Medium</vt:lpstr>
      <vt:lpstr>Inter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1</cp:revision>
  <dcterms:created xsi:type="dcterms:W3CDTF">2025-02-25T13:46:33Z</dcterms:created>
  <dcterms:modified xsi:type="dcterms:W3CDTF">2025-02-25T13:50:22Z</dcterms:modified>
</cp:coreProperties>
</file>