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Inter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82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76532"/>
            <a:ext cx="7556421" cy="223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Program &amp; Project Managers Need CompTIA Security+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434947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today's digital landscape, cybersecurity is a business-critical function affecting project execution, risk management, and organizational success. For Program and Project Managers (PMs), the CompTIA Security+ certification can be a game-changer.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073140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79131" y="6205776"/>
            <a:ext cx="16490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6056233"/>
            <a:ext cx="290381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3758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Benefits of Security+ for PMs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46626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4260056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Improved Risk Management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5140285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cybersecurity lens to project risks.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346626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4260056"/>
            <a:ext cx="229207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Enhanced Expertise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8912304" y="5140285"/>
            <a:ext cx="22920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and communicate security concepts effectively.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346626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4260056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Stronger Leadership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1544538" y="5140285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 secure, compliant, and successful projects.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6397"/>
            <a:ext cx="10266759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Cybersecurity in Project Management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1894284"/>
            <a:ext cx="1630323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28224" y="2329815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2650927" y="212109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Integration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2650927" y="2629257"/>
            <a:ext cx="6627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Incorporate security into every phase of project management.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93790" y="3332321"/>
            <a:ext cx="3260646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8224" y="3767852"/>
            <a:ext cx="16073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281249" y="35591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Communication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4281249" y="4067294"/>
            <a:ext cx="71095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Bridge the gap between technical and non-technical stakeholders.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4167783" y="4641771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93790" y="4770358"/>
            <a:ext cx="4890968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8224" y="5205889"/>
            <a:ext cx="16049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911572" y="49971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Mitigation</a:t>
            </a:r>
            <a:endParaRPr lang="en-US" sz="2300" dirty="0"/>
          </a:p>
        </p:txBody>
      </p:sp>
      <p:sp>
        <p:nvSpPr>
          <p:cNvPr id="16" name="Text 14"/>
          <p:cNvSpPr/>
          <p:nvPr/>
        </p:nvSpPr>
        <p:spPr>
          <a:xfrm>
            <a:off x="5911572" y="5505331"/>
            <a:ext cx="49913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and address security risks proactively.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5798106" y="6079808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93790" y="6208395"/>
            <a:ext cx="6521410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28224" y="6643926"/>
            <a:ext cx="15275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542014" y="643520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Compliance</a:t>
            </a:r>
            <a:endParaRPr lang="en-US" sz="2300" dirty="0"/>
          </a:p>
        </p:txBody>
      </p:sp>
      <p:sp>
        <p:nvSpPr>
          <p:cNvPr id="21" name="Text 19"/>
          <p:cNvSpPr/>
          <p:nvPr/>
        </p:nvSpPr>
        <p:spPr>
          <a:xfrm>
            <a:off x="7542014" y="6943368"/>
            <a:ext cx="60144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projects meet regulatory and industry standards.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79884"/>
            <a:ext cx="692586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Security+ Exam Overview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31945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58903" y="2395895"/>
            <a:ext cx="1528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7017306" y="2319457"/>
            <a:ext cx="497157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Attacks, Threats, and Vulnerabilities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7017306" y="282761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various types of cybersecurity threats.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36724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34018" y="3748921"/>
            <a:ext cx="202525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017306" y="3672483"/>
            <a:ext cx="332053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Architecture and Design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7017306" y="418064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Learn about secure network and system design principles.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502550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34257" y="5101947"/>
            <a:ext cx="202168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7017306" y="502550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Implementation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7017306" y="553366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how to implement security controls.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6280190" y="637853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39019" y="6454973"/>
            <a:ext cx="192524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7017306" y="6378535"/>
            <a:ext cx="469523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Operations and Incident Response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017306" y="688669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how to respond to security incidents.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83638"/>
            <a:ext cx="6391870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Preparing for Security+</a:t>
            </a:r>
            <a:endParaRPr lang="en-US" sz="4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81526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176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Self-Study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6019919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CompTIA-approved study materials and practice exams.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681526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51187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Online Courses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5254704" y="6020038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Enroll in instructor-led or self-paced online training.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681526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51176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Hands-On Practice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9715738" y="6019919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Gain practical experience through labs and simulations.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625" y="488394"/>
            <a:ext cx="5242084" cy="582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ROI of Security+ for PMs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25" y="1426369"/>
            <a:ext cx="10482977" cy="58703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625" y="7496532"/>
            <a:ext cx="13387149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Security+ certification offers significant benefits for PMs, with the highest impact on risk mitigation and project success rates.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74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6875" y="563166"/>
            <a:ext cx="7710249" cy="1344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Take Action: Get Security+ Certified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16875" y="2214563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29283" y="2426970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Research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29283" y="2885837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the Security+ exam objectives and requirements.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16875" y="3630692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29283" y="3843099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Plan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929283" y="4301966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a study schedule and choose your preparation methods.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16875" y="5046821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29283" y="5259229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Prepare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29283" y="5718096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Study, practice, and gain hands-on experience.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16875" y="6462951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929283" y="6675358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Certify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929283" y="7134225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 and take the Security+ exam.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8603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Cybersecurity: A Core Business Risk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76987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58903" y="2846308"/>
            <a:ext cx="1528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7017306" y="2769870"/>
            <a:ext cx="292774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Data, Technology, and Security Risks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7017306" y="3650099"/>
            <a:ext cx="2927747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project involves these risks, whether deploying software, migrating systems, or managing vendor contracts.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867" y="276987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325695" y="2846308"/>
            <a:ext cx="202525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0908983" y="2769870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Potential Threats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0908983" y="3278029"/>
            <a:ext cx="2927747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breaches, ransomware attacks, and compliance failures can derail projects, increase costs, and damage reputations.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630947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34257" y="6385917"/>
            <a:ext cx="202168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7017306" y="630947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PM Responsibility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7017306" y="6817638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is no longer just IT's job. PMs must factor cybersecurity into planning, risk assessments, and execution.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46873"/>
            <a:ext cx="7230070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Security+ Benefits for PMs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73129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525083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Fundamental Understanding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4405313"/>
            <a:ext cx="2291953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Gain knowledge of security best practices to incorporate into projects from day one.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273129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3525083"/>
            <a:ext cx="229207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Ask Right Questions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8912304" y="4405313"/>
            <a:ext cx="22920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Proactively address vulnerabilities before they become major issues.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273129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3525083"/>
            <a:ext cx="229195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Bridge the Gap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1544538" y="4033242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Effectively communicate between IT teams and business stakeholders.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31839"/>
            <a:ext cx="6835378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Bridging IT and Business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643074"/>
            <a:ext cx="28455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Communication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241959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Effectively communicate cybersecurity requirements to non-technical stakeholders.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3643074"/>
            <a:ext cx="28455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Understanding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4200406" y="4241959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Grasp security controls impacting system design, development, and implementation.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3643074"/>
            <a:ext cx="28455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Compliance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7607022" y="4241959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adherence to industry standards like NIST, ISO 27001, GDPR, and HIPAA.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3643074"/>
            <a:ext cx="28455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Decision-Making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11013638" y="4241959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Facilitate risk-based decisions balancing security, cost, and business objectives.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3368"/>
            <a:ext cx="10713244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Enhancing Risk Management Expertise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715453" y="277975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Threat Identification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287911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different attack types like phishing, malware, and insider threats.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35673" y="3179683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937790" y="296120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Assessment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9937790" y="346936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structured approaches to mitigate risks.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541901" y="3568184"/>
            <a:ext cx="16073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937790" y="54137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Incident Response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9937790" y="5921931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Know how to react when security incidents impact project timelines.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153519" y="5794058"/>
            <a:ext cx="16049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1715453" y="54137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Compliance</a:t>
            </a:r>
            <a:endParaRPr lang="en-US" sz="2300" dirty="0"/>
          </a:p>
        </p:txBody>
      </p:sp>
      <p:sp>
        <p:nvSpPr>
          <p:cNvPr id="16" name="Text 11"/>
          <p:cNvSpPr/>
          <p:nvPr/>
        </p:nvSpPr>
        <p:spPr>
          <a:xfrm>
            <a:off x="793790" y="5921931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projects adhere to security regulations and industry standards.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931456" y="5405557"/>
            <a:ext cx="15275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69012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Competitive Advantage in Career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497693"/>
            <a:ext cx="1134070" cy="16875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72450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Differentiation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7754422" y="3232666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 out from other PMs competing for IT and digital transformation roles.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185285"/>
            <a:ext cx="1134070" cy="16875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41209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New Opportunities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7754422" y="4920258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Qualify for cybersecurity-related PM roles like Cybersecurity Project Manager.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872877"/>
            <a:ext cx="1134070" cy="16875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609969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Higher Earnings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7754422" y="6607850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PMs with security expertise often command higher salaries.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74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3275" y="563166"/>
            <a:ext cx="7710249" cy="1344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Industries Valuing Security Expertise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6203275" y="2214563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15683" y="2426970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Finance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415683" y="2885837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 sensitive financial data and transactions.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03275" y="3630692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15683" y="3843099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Healthcare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6415683" y="4301966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patient data privacy and regulatory compliance.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03275" y="5046821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15683" y="5259229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Government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6415683" y="5718096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 national security and citizen information.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03275" y="6462951"/>
            <a:ext cx="7710249" cy="1211342"/>
          </a:xfrm>
          <a:prstGeom prst="roundRect">
            <a:avLst>
              <a:gd name="adj" fmla="val 710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15683" y="6675358"/>
            <a:ext cx="2688312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Cloud Computing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6415683" y="7134225"/>
            <a:ext cx="7285434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 distributed systems and data in the cloud.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3183" y="552450"/>
            <a:ext cx="7089934" cy="659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Security+ as a Stepping Stone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4586" y="1613416"/>
            <a:ext cx="1309092" cy="1173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5375" y="2144911"/>
            <a:ext cx="107513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4864537" y="1814274"/>
            <a:ext cx="2636996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CISSP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4864537" y="2264331"/>
            <a:ext cx="3920490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senior-level security leadership roles.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4713803" y="2802017"/>
            <a:ext cx="9163288" cy="11430"/>
          </a:xfrm>
          <a:prstGeom prst="roundRect">
            <a:avLst>
              <a:gd name="adj" fmla="val 73827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980" y="2836664"/>
            <a:ext cx="2618303" cy="117312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37873" y="3222308"/>
            <a:ext cx="142399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5519142" y="3037522"/>
            <a:ext cx="2636996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CISM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5519142" y="3487579"/>
            <a:ext cx="4434483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Focuses on risk management and governance.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5368409" y="4025265"/>
            <a:ext cx="8508683" cy="11430"/>
          </a:xfrm>
          <a:prstGeom prst="roundRect">
            <a:avLst>
              <a:gd name="adj" fmla="val 73827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375" y="4059912"/>
            <a:ext cx="3927515" cy="117312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37992" y="4445556"/>
            <a:ext cx="142161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6173748" y="4260771"/>
            <a:ext cx="2636996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CRISC</a:t>
            </a:r>
            <a:endParaRPr lang="en-US" sz="2050" dirty="0"/>
          </a:p>
        </p:txBody>
      </p:sp>
      <p:sp>
        <p:nvSpPr>
          <p:cNvPr id="16" name="Text 11"/>
          <p:cNvSpPr/>
          <p:nvPr/>
        </p:nvSpPr>
        <p:spPr>
          <a:xfrm>
            <a:off x="6173748" y="4710827"/>
            <a:ext cx="3804642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Ideal for managing IT and security risks.</a:t>
            </a:r>
            <a:endParaRPr lang="en-US" sz="1550" dirty="0"/>
          </a:p>
        </p:txBody>
      </p:sp>
      <p:sp>
        <p:nvSpPr>
          <p:cNvPr id="17" name="Shape 12"/>
          <p:cNvSpPr/>
          <p:nvPr/>
        </p:nvSpPr>
        <p:spPr>
          <a:xfrm>
            <a:off x="6023015" y="5248513"/>
            <a:ext cx="7854077" cy="11430"/>
          </a:xfrm>
          <a:prstGeom prst="roundRect">
            <a:avLst>
              <a:gd name="adj" fmla="val 73827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769" y="5283160"/>
            <a:ext cx="5236607" cy="117312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941326" y="5668804"/>
            <a:ext cx="135374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950" dirty="0"/>
          </a:p>
        </p:txBody>
      </p:sp>
      <p:sp>
        <p:nvSpPr>
          <p:cNvPr id="20" name="Text 14"/>
          <p:cNvSpPr/>
          <p:nvPr/>
        </p:nvSpPr>
        <p:spPr>
          <a:xfrm>
            <a:off x="6828234" y="5484019"/>
            <a:ext cx="2636996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PMI-RMP</a:t>
            </a:r>
            <a:endParaRPr lang="en-US" sz="2050" dirty="0"/>
          </a:p>
        </p:txBody>
      </p:sp>
      <p:sp>
        <p:nvSpPr>
          <p:cNvPr id="21" name="Text 15"/>
          <p:cNvSpPr/>
          <p:nvPr/>
        </p:nvSpPr>
        <p:spPr>
          <a:xfrm>
            <a:off x="6828234" y="5934075"/>
            <a:ext cx="5285423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Covers broader enterprise risk, including cybersecurity.</a:t>
            </a:r>
            <a:endParaRPr lang="en-US" sz="1550" dirty="0"/>
          </a:p>
        </p:txBody>
      </p:sp>
      <p:sp>
        <p:nvSpPr>
          <p:cNvPr id="22" name="Shape 16"/>
          <p:cNvSpPr/>
          <p:nvPr/>
        </p:nvSpPr>
        <p:spPr>
          <a:xfrm>
            <a:off x="6677501" y="6471761"/>
            <a:ext cx="7199590" cy="11430"/>
          </a:xfrm>
          <a:prstGeom prst="roundRect">
            <a:avLst>
              <a:gd name="adj" fmla="val 73827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163" y="6506408"/>
            <a:ext cx="6545818" cy="117312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937754" y="6892052"/>
            <a:ext cx="142637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5</a:t>
            </a:r>
            <a:endParaRPr lang="en-US" sz="1950" dirty="0"/>
          </a:p>
        </p:txBody>
      </p:sp>
      <p:sp>
        <p:nvSpPr>
          <p:cNvPr id="25" name="Text 18"/>
          <p:cNvSpPr/>
          <p:nvPr/>
        </p:nvSpPr>
        <p:spPr>
          <a:xfrm>
            <a:off x="7482840" y="6707267"/>
            <a:ext cx="2636996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Security+</a:t>
            </a:r>
            <a:endParaRPr lang="en-US" sz="2050" dirty="0"/>
          </a:p>
        </p:txBody>
      </p:sp>
      <p:sp>
        <p:nvSpPr>
          <p:cNvPr id="26" name="Text 19"/>
          <p:cNvSpPr/>
          <p:nvPr/>
        </p:nvSpPr>
        <p:spPr>
          <a:xfrm>
            <a:off x="7482840" y="7157323"/>
            <a:ext cx="3721537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Foundation for advanced certifications.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9778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3295" y="2803208"/>
            <a:ext cx="5999678" cy="603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Who Should Get Security+?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303770" y="3682008"/>
            <a:ext cx="22860" cy="4043720"/>
          </a:xfrm>
          <a:prstGeom prst="roundRect">
            <a:avLst>
              <a:gd name="adj" fmla="val 33774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488013" y="4083963"/>
            <a:ext cx="643295" cy="22860"/>
          </a:xfrm>
          <a:prstGeom prst="roundRect">
            <a:avLst>
              <a:gd name="adj" fmla="val 33774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108448" y="3888700"/>
            <a:ext cx="413504" cy="413504"/>
          </a:xfrm>
          <a:prstGeom prst="roundRect">
            <a:avLst>
              <a:gd name="adj" fmla="val 1867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253228" y="3950613"/>
            <a:ext cx="123944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3891558" y="3865721"/>
            <a:ext cx="2412683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IT Project Managers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643295" y="4277439"/>
            <a:ext cx="5660946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 expertise in managing technology-driven projects.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499092" y="5002887"/>
            <a:ext cx="643295" cy="22860"/>
          </a:xfrm>
          <a:prstGeom prst="roundRect">
            <a:avLst>
              <a:gd name="adj" fmla="val 33774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108448" y="4807625"/>
            <a:ext cx="413504" cy="413504"/>
          </a:xfrm>
          <a:prstGeom prst="roundRect">
            <a:avLst>
              <a:gd name="adj" fmla="val 1867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233106" y="4869537"/>
            <a:ext cx="164187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8326160" y="4784646"/>
            <a:ext cx="2958108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Cloud Migration Managers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8326160" y="5196364"/>
            <a:ext cx="5660946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security implications of moving to the cloud.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488013" y="5830014"/>
            <a:ext cx="643295" cy="22860"/>
          </a:xfrm>
          <a:prstGeom prst="roundRect">
            <a:avLst>
              <a:gd name="adj" fmla="val 33774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108448" y="5634752"/>
            <a:ext cx="413504" cy="413504"/>
          </a:xfrm>
          <a:prstGeom prst="roundRect">
            <a:avLst>
              <a:gd name="adj" fmla="val 1867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233225" y="5696664"/>
            <a:ext cx="163830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2951440" y="5611773"/>
            <a:ext cx="3352800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Application Development PMs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643295" y="6023491"/>
            <a:ext cx="5660946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Incorporate security into the software development lifecycle.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7499092" y="6657142"/>
            <a:ext cx="643295" cy="22860"/>
          </a:xfrm>
          <a:prstGeom prst="roundRect">
            <a:avLst>
              <a:gd name="adj" fmla="val 33774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108448" y="6461879"/>
            <a:ext cx="413504" cy="413504"/>
          </a:xfrm>
          <a:prstGeom prst="roundRect">
            <a:avLst>
              <a:gd name="adj" fmla="val 1867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7237155" y="6523792"/>
            <a:ext cx="156091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250" dirty="0"/>
          </a:p>
        </p:txBody>
      </p:sp>
      <p:sp>
        <p:nvSpPr>
          <p:cNvPr id="23" name="Text 20"/>
          <p:cNvSpPr/>
          <p:nvPr/>
        </p:nvSpPr>
        <p:spPr>
          <a:xfrm>
            <a:off x="8326160" y="6438900"/>
            <a:ext cx="3490555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Digital Transformation Leaders</a:t>
            </a:r>
            <a:endParaRPr lang="en-US" sz="1850" dirty="0"/>
          </a:p>
        </p:txBody>
      </p:sp>
      <p:sp>
        <p:nvSpPr>
          <p:cNvPr id="24" name="Text 21"/>
          <p:cNvSpPr/>
          <p:nvPr/>
        </p:nvSpPr>
        <p:spPr>
          <a:xfrm>
            <a:off x="8326160" y="6850618"/>
            <a:ext cx="5660946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security is part of organizational change initiatives.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731</Words>
  <Application>Microsoft Office PowerPoint</Application>
  <PresentationFormat>Custom</PresentationFormat>
  <Paragraphs>154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Petrona Bold</vt:lpstr>
      <vt:lpstr>Inter Bold</vt:lpstr>
      <vt:lpstr>Inter Medium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1</cp:revision>
  <dcterms:created xsi:type="dcterms:W3CDTF">2025-02-25T13:46:33Z</dcterms:created>
  <dcterms:modified xsi:type="dcterms:W3CDTF">2025-02-25T13:50:22Z</dcterms:modified>
</cp:coreProperties>
</file>