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Lora" pitchFamily="2" charset="0"/>
      <p:regular r:id="rId15"/>
      <p:bold r:id="rId16"/>
      <p:italic r:id="rId17"/>
      <p:boldItalic r:id="rId18"/>
    </p:embeddedFont>
    <p:embeddedFont>
      <p:font typeface="Source Sans Pro" panose="020B0503030403020204" pitchFamily="3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63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US"/>
          </a:p>
        </p:txBody>
      </p:sp>
      <p:sp>
        <p:nvSpPr>
          <p:cNvPr id="3" name="Shape 1"/>
          <p:cNvSpPr/>
          <p:nvPr/>
        </p:nvSpPr>
        <p:spPr>
          <a:xfrm>
            <a:off x="0" y="0"/>
            <a:ext cx="14630400" cy="8229600"/>
          </a:xfrm>
          <a:prstGeom prst="rect">
            <a:avLst/>
          </a:prstGeom>
          <a:solidFill>
            <a:srgbClr val="FEF5E7"/>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103004" y="0"/>
            <a:ext cx="4527395" cy="8231624"/>
          </a:xfrm>
          <a:prstGeom prst="rect">
            <a:avLst/>
          </a:prstGeom>
        </p:spPr>
      </p:pic>
      <p:sp>
        <p:nvSpPr>
          <p:cNvPr id="3" name="Text 0"/>
          <p:cNvSpPr/>
          <p:nvPr/>
        </p:nvSpPr>
        <p:spPr>
          <a:xfrm>
            <a:off x="804267" y="631865"/>
            <a:ext cx="8841538" cy="1442262"/>
          </a:xfrm>
          <a:prstGeom prst="rect">
            <a:avLst/>
          </a:prstGeom>
          <a:noFill/>
          <a:ln/>
        </p:spPr>
        <p:txBody>
          <a:bodyPr wrap="square" lIns="0" tIns="0" rIns="0" bIns="0" rtlCol="0" anchor="t"/>
          <a:lstStyle/>
          <a:p>
            <a:pPr marL="0" indent="0" algn="l">
              <a:lnSpc>
                <a:spcPts val="5300"/>
              </a:lnSpc>
              <a:buNone/>
            </a:pPr>
            <a:r>
              <a:rPr lang="en-US" sz="4250" dirty="0">
                <a:solidFill>
                  <a:srgbClr val="38512F"/>
                </a:solidFill>
                <a:latin typeface="Lora" pitchFamily="34" charset="0"/>
                <a:ea typeface="Lora" pitchFamily="34" charset="-122"/>
                <a:cs typeface="Lora" pitchFamily="34" charset="-120"/>
              </a:rPr>
              <a:t>Building Excellence: Managing High-Performing Tech Teams</a:t>
            </a:r>
            <a:endParaRPr lang="en-US" sz="4250" dirty="0"/>
          </a:p>
        </p:txBody>
      </p:sp>
      <p:sp>
        <p:nvSpPr>
          <p:cNvPr id="4" name="Text 1"/>
          <p:cNvSpPr/>
          <p:nvPr/>
        </p:nvSpPr>
        <p:spPr>
          <a:xfrm>
            <a:off x="804267" y="2209144"/>
            <a:ext cx="8841538" cy="1545751"/>
          </a:xfrm>
          <a:prstGeom prst="rect">
            <a:avLst/>
          </a:prstGeom>
          <a:noFill/>
          <a:ln/>
        </p:spPr>
        <p:txBody>
          <a:bodyPr wrap="square" lIns="0" tIns="0" rIns="0" bIns="0" rtlCol="0" anchor="t"/>
          <a:lstStyle/>
          <a:p>
            <a:pPr marL="0" indent="0" algn="l">
              <a:lnSpc>
                <a:spcPts val="2850"/>
              </a:lnSpc>
              <a:buNone/>
            </a:pPr>
            <a:r>
              <a:rPr lang="en-US" sz="1800" dirty="0">
                <a:solidFill>
                  <a:srgbClr val="3A3630"/>
                </a:solidFill>
                <a:latin typeface="Source Sans Pro" pitchFamily="34" charset="0"/>
                <a:ea typeface="Source Sans Pro" pitchFamily="34" charset="-122"/>
                <a:cs typeface="Source Sans Pro" pitchFamily="34" charset="-120"/>
              </a:rPr>
              <a:t>In today's rapidly evolving technology landscape, leading high-performing application development and infrastructure teams requires a unique blend of technical expertise and leadership skills. This presentation explores proven strategies for IT managers and team leads to build, nurture, and sustain exceptional teams that deliver consistent results.</a:t>
            </a:r>
            <a:endParaRPr lang="en-US" sz="1800" dirty="0"/>
          </a:p>
        </p:txBody>
      </p:sp>
      <p:sp>
        <p:nvSpPr>
          <p:cNvPr id="5" name="Text 2"/>
          <p:cNvSpPr/>
          <p:nvPr/>
        </p:nvSpPr>
        <p:spPr>
          <a:xfrm>
            <a:off x="804267" y="3889912"/>
            <a:ext cx="8841538" cy="1838325"/>
          </a:xfrm>
          <a:prstGeom prst="rect">
            <a:avLst/>
          </a:prstGeom>
          <a:noFill/>
          <a:ln/>
        </p:spPr>
        <p:txBody>
          <a:bodyPr wrap="square" lIns="0" tIns="0" rIns="0" bIns="0" rtlCol="0" anchor="t"/>
          <a:lstStyle/>
          <a:p>
            <a:pPr marL="0" indent="0" algn="l">
              <a:lnSpc>
                <a:spcPts val="2850"/>
              </a:lnSpc>
              <a:buNone/>
            </a:pPr>
            <a:r>
              <a:rPr lang="en-US" sz="1800" dirty="0">
                <a:solidFill>
                  <a:srgbClr val="3A3630"/>
                </a:solidFill>
                <a:latin typeface="Source Sans Pro" pitchFamily="34" charset="0"/>
                <a:ea typeface="Source Sans Pro" pitchFamily="34" charset="-122"/>
                <a:cs typeface="Source Sans Pro" pitchFamily="34" charset="-120"/>
              </a:rPr>
              <a:t>We'll examine approaches for establishing clear expectations, fostering collaboration, implementing best practices, and developing talent while preventing burnout. These strategies apply across development and infrastructure domains, helping you create an environment where innovation and excellence can flourish.</a:t>
            </a:r>
            <a:endParaRPr lang="en-US" sz="1800" dirty="0"/>
          </a:p>
        </p:txBody>
      </p:sp>
      <p:pic>
        <p:nvPicPr>
          <p:cNvPr id="9" name="Image 1" descr="preencoded.png">
            <a:extLst>
              <a:ext uri="{FF2B5EF4-FFF2-40B4-BE49-F238E27FC236}">
                <a16:creationId xmlns:a16="http://schemas.microsoft.com/office/drawing/2014/main" id="{A03B2233-EE81-1546-6CB5-44C662AC1412}"/>
              </a:ext>
            </a:extLst>
          </p:cNvPr>
          <p:cNvPicPr>
            <a:picLocks noChangeAspect="1"/>
          </p:cNvPicPr>
          <p:nvPr/>
        </p:nvPicPr>
        <p:blipFill>
          <a:blip r:embed="rId4"/>
          <a:stretch>
            <a:fillRect/>
          </a:stretch>
        </p:blipFill>
        <p:spPr>
          <a:xfrm>
            <a:off x="804268" y="5464434"/>
            <a:ext cx="5273148" cy="972441"/>
          </a:xfrm>
          <a:prstGeom prst="rect">
            <a:avLst/>
          </a:prstGeom>
        </p:spPr>
      </p:pic>
      <p:sp>
        <p:nvSpPr>
          <p:cNvPr id="11" name="TextBox 10">
            <a:extLst>
              <a:ext uri="{FF2B5EF4-FFF2-40B4-BE49-F238E27FC236}">
                <a16:creationId xmlns:a16="http://schemas.microsoft.com/office/drawing/2014/main" id="{E863B5A1-B6DA-84B3-E56B-3D734BB1BC4E}"/>
              </a:ext>
            </a:extLst>
          </p:cNvPr>
          <p:cNvSpPr txBox="1"/>
          <p:nvPr/>
        </p:nvSpPr>
        <p:spPr>
          <a:xfrm>
            <a:off x="804268" y="6487425"/>
            <a:ext cx="9311269" cy="1077218"/>
          </a:xfrm>
          <a:prstGeom prst="rect">
            <a:avLst/>
          </a:prstGeom>
          <a:noFill/>
        </p:spPr>
        <p:txBody>
          <a:bodyPr wrap="square">
            <a:spAutoFit/>
          </a:bodyPr>
          <a:lstStyle/>
          <a:p>
            <a:r>
              <a:rPr lang="en-US" sz="1600" dirty="0"/>
              <a:t>#HighPerformingTeams #TechLeadership #ITLeadership #AgileLeadership #DevOps #EngineeringLeadership #TeamManagement #DigitalTransformation #LeadershipStrategy #ContinuousImprovement #TeamCulture #EmployeeEngagement #InnovationLeadership #FutureOfWork #PeopleLeadership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73048" y="550783"/>
            <a:ext cx="5383173" cy="481608"/>
          </a:xfrm>
          <a:prstGeom prst="rect">
            <a:avLst/>
          </a:prstGeom>
          <a:noFill/>
          <a:ln/>
        </p:spPr>
        <p:txBody>
          <a:bodyPr wrap="none" lIns="0" tIns="0" rIns="0" bIns="0" rtlCol="0" anchor="t"/>
          <a:lstStyle/>
          <a:p>
            <a:pPr marL="0" indent="0" algn="l">
              <a:lnSpc>
                <a:spcPts val="3750"/>
              </a:lnSpc>
              <a:buNone/>
            </a:pPr>
            <a:r>
              <a:rPr lang="en-US" sz="3000" dirty="0">
                <a:solidFill>
                  <a:srgbClr val="38512F"/>
                </a:solidFill>
                <a:latin typeface="Lora" pitchFamily="34" charset="0"/>
                <a:ea typeface="Lora" pitchFamily="34" charset="-122"/>
                <a:cs typeface="Lora" pitchFamily="34" charset="-120"/>
              </a:rPr>
              <a:t>Measuring Team Performance</a:t>
            </a:r>
            <a:endParaRPr lang="en-US" sz="3000" dirty="0"/>
          </a:p>
        </p:txBody>
      </p:sp>
      <p:pic>
        <p:nvPicPr>
          <p:cNvPr id="3" name="Image 0" descr="preencoded.png"/>
          <p:cNvPicPr>
            <a:picLocks noChangeAspect="1"/>
          </p:cNvPicPr>
          <p:nvPr/>
        </p:nvPicPr>
        <p:blipFill>
          <a:blip r:embed="rId3"/>
          <a:stretch>
            <a:fillRect/>
          </a:stretch>
        </p:blipFill>
        <p:spPr>
          <a:xfrm>
            <a:off x="573048" y="1359813"/>
            <a:ext cx="9222819" cy="4673441"/>
          </a:xfrm>
          <a:prstGeom prst="rect">
            <a:avLst/>
          </a:prstGeom>
        </p:spPr>
      </p:pic>
      <p:sp>
        <p:nvSpPr>
          <p:cNvPr id="4" name="Shape 1"/>
          <p:cNvSpPr/>
          <p:nvPr/>
        </p:nvSpPr>
        <p:spPr>
          <a:xfrm>
            <a:off x="4149447" y="6033254"/>
            <a:ext cx="163711" cy="163711"/>
          </a:xfrm>
          <a:prstGeom prst="roundRect">
            <a:avLst>
              <a:gd name="adj" fmla="val 11171"/>
            </a:avLst>
          </a:prstGeom>
          <a:solidFill>
            <a:srgbClr val="21301C"/>
          </a:solidFill>
          <a:ln/>
        </p:spPr>
        <p:txBody>
          <a:bodyPr/>
          <a:lstStyle/>
          <a:p>
            <a:endParaRPr lang="en-US"/>
          </a:p>
        </p:txBody>
      </p:sp>
      <p:sp>
        <p:nvSpPr>
          <p:cNvPr id="5" name="Text 2"/>
          <p:cNvSpPr/>
          <p:nvPr/>
        </p:nvSpPr>
        <p:spPr>
          <a:xfrm>
            <a:off x="4374118" y="6033254"/>
            <a:ext cx="734139" cy="163711"/>
          </a:xfrm>
          <a:prstGeom prst="rect">
            <a:avLst/>
          </a:prstGeom>
          <a:noFill/>
          <a:ln/>
        </p:spPr>
        <p:txBody>
          <a:bodyPr wrap="none" lIns="0" tIns="0" rIns="0" bIns="0" rtlCol="0" anchor="t"/>
          <a:lstStyle/>
          <a:p>
            <a:pPr marL="0" indent="0" algn="l">
              <a:lnSpc>
                <a:spcPts val="1250"/>
              </a:lnSpc>
              <a:buNone/>
            </a:pPr>
            <a:r>
              <a:rPr lang="en-US" sz="1250" dirty="0">
                <a:solidFill>
                  <a:srgbClr val="3A3630"/>
                </a:solidFill>
                <a:latin typeface="Source Sans Pro" pitchFamily="34" charset="0"/>
                <a:ea typeface="Source Sans Pro" pitchFamily="34" charset="-122"/>
                <a:cs typeface="Source Sans Pro" pitchFamily="34" charset="-120"/>
              </a:rPr>
              <a:t>Dev Teams</a:t>
            </a:r>
            <a:endParaRPr lang="en-US" sz="1250" dirty="0"/>
          </a:p>
        </p:txBody>
      </p:sp>
      <p:sp>
        <p:nvSpPr>
          <p:cNvPr id="6" name="Shape 3"/>
          <p:cNvSpPr/>
          <p:nvPr/>
        </p:nvSpPr>
        <p:spPr>
          <a:xfrm>
            <a:off x="5260658" y="6033254"/>
            <a:ext cx="163711" cy="163711"/>
          </a:xfrm>
          <a:prstGeom prst="roundRect">
            <a:avLst>
              <a:gd name="adj" fmla="val 11171"/>
            </a:avLst>
          </a:prstGeom>
          <a:solidFill>
            <a:srgbClr val="45643A"/>
          </a:solidFill>
          <a:ln/>
        </p:spPr>
        <p:txBody>
          <a:bodyPr/>
          <a:lstStyle/>
          <a:p>
            <a:endParaRPr lang="en-US"/>
          </a:p>
        </p:txBody>
      </p:sp>
      <p:sp>
        <p:nvSpPr>
          <p:cNvPr id="7" name="Text 4"/>
          <p:cNvSpPr/>
          <p:nvPr/>
        </p:nvSpPr>
        <p:spPr>
          <a:xfrm>
            <a:off x="5485328" y="6033254"/>
            <a:ext cx="790694" cy="163711"/>
          </a:xfrm>
          <a:prstGeom prst="rect">
            <a:avLst/>
          </a:prstGeom>
          <a:noFill/>
          <a:ln/>
        </p:spPr>
        <p:txBody>
          <a:bodyPr wrap="none" lIns="0" tIns="0" rIns="0" bIns="0" rtlCol="0" anchor="t"/>
          <a:lstStyle/>
          <a:p>
            <a:pPr marL="0" indent="0" algn="l">
              <a:lnSpc>
                <a:spcPts val="1250"/>
              </a:lnSpc>
              <a:buNone/>
            </a:pPr>
            <a:r>
              <a:rPr lang="en-US" sz="1250" dirty="0">
                <a:solidFill>
                  <a:srgbClr val="3A3630"/>
                </a:solidFill>
                <a:latin typeface="Source Sans Pro" pitchFamily="34" charset="0"/>
                <a:ea typeface="Source Sans Pro" pitchFamily="34" charset="-122"/>
                <a:cs typeface="Source Sans Pro" pitchFamily="34" charset="-120"/>
              </a:rPr>
              <a:t>Infra Teams</a:t>
            </a:r>
            <a:endParaRPr lang="en-US" sz="1250" dirty="0"/>
          </a:p>
        </p:txBody>
      </p:sp>
      <p:sp>
        <p:nvSpPr>
          <p:cNvPr id="8" name="Text 5"/>
          <p:cNvSpPr/>
          <p:nvPr/>
        </p:nvSpPr>
        <p:spPr>
          <a:xfrm>
            <a:off x="573048" y="6708696"/>
            <a:ext cx="13484304" cy="523875"/>
          </a:xfrm>
          <a:prstGeom prst="rect">
            <a:avLst/>
          </a:prstGeom>
          <a:noFill/>
          <a:ln/>
        </p:spPr>
        <p:txBody>
          <a:bodyPr wrap="square" lIns="0" tIns="0" rIns="0" bIns="0" rtlCol="0" anchor="t"/>
          <a:lstStyle/>
          <a:p>
            <a:pPr marL="0" indent="0" algn="l">
              <a:lnSpc>
                <a:spcPts val="2050"/>
              </a:lnSpc>
              <a:buNone/>
            </a:pPr>
            <a:r>
              <a:rPr lang="en-US" sz="1250" dirty="0">
                <a:solidFill>
                  <a:srgbClr val="3A3630"/>
                </a:solidFill>
                <a:latin typeface="Source Sans Pro" pitchFamily="34" charset="0"/>
                <a:ea typeface="Source Sans Pro" pitchFamily="34" charset="-122"/>
                <a:cs typeface="Source Sans Pro" pitchFamily="34" charset="-120"/>
              </a:rPr>
              <a:t>High-performing teams require balanced measurement across multiple dimensions. Track delivery velocity through metrics like story points completed or deployment frequency. Monitor quality through defect rates, uptime, or mean time to recovery. Measure team health through engagement surveys and retention rates.</a:t>
            </a:r>
            <a:endParaRPr lang="en-US" sz="1250" dirty="0"/>
          </a:p>
        </p:txBody>
      </p:sp>
      <p:sp>
        <p:nvSpPr>
          <p:cNvPr id="9" name="Text 6"/>
          <p:cNvSpPr/>
          <p:nvPr/>
        </p:nvSpPr>
        <p:spPr>
          <a:xfrm>
            <a:off x="573048" y="7416760"/>
            <a:ext cx="13484304" cy="261937"/>
          </a:xfrm>
          <a:prstGeom prst="rect">
            <a:avLst/>
          </a:prstGeom>
          <a:noFill/>
          <a:ln/>
        </p:spPr>
        <p:txBody>
          <a:bodyPr wrap="none" lIns="0" tIns="0" rIns="0" bIns="0" rtlCol="0" anchor="t"/>
          <a:lstStyle/>
          <a:p>
            <a:pPr marL="0" indent="0" algn="l">
              <a:lnSpc>
                <a:spcPts val="2050"/>
              </a:lnSpc>
              <a:buNone/>
            </a:pPr>
            <a:r>
              <a:rPr lang="en-US" sz="1250" dirty="0">
                <a:solidFill>
                  <a:srgbClr val="3A3630"/>
                </a:solidFill>
                <a:latin typeface="Source Sans Pro" pitchFamily="34" charset="0"/>
                <a:ea typeface="Source Sans Pro" pitchFamily="34" charset="-122"/>
                <a:cs typeface="Source Sans Pro" pitchFamily="34" charset="-120"/>
              </a:rPr>
              <a:t>Different team types may excel in different areas – development teams often show higher velocity and innovation metrics, while infrastructure teams typically lead in stability and quality indicators.</a:t>
            </a:r>
            <a:endParaRPr lang="en-US" sz="1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11624" y="505063"/>
            <a:ext cx="6575584" cy="513993"/>
          </a:xfrm>
          <a:prstGeom prst="rect">
            <a:avLst/>
          </a:prstGeom>
          <a:noFill/>
          <a:ln/>
        </p:spPr>
        <p:txBody>
          <a:bodyPr wrap="none" lIns="0" tIns="0" rIns="0" bIns="0" rtlCol="0" anchor="t"/>
          <a:lstStyle/>
          <a:p>
            <a:pPr marL="0" indent="0" algn="l">
              <a:lnSpc>
                <a:spcPts val="4000"/>
              </a:lnSpc>
              <a:buNone/>
            </a:pPr>
            <a:r>
              <a:rPr lang="en-US" sz="3200" dirty="0">
                <a:solidFill>
                  <a:srgbClr val="38512F"/>
                </a:solidFill>
                <a:latin typeface="Lora" pitchFamily="34" charset="0"/>
                <a:ea typeface="Lora" pitchFamily="34" charset="-122"/>
                <a:cs typeface="Lora" pitchFamily="34" charset="-120"/>
              </a:rPr>
              <a:t>Handling Challenges and Conflicts</a:t>
            </a:r>
            <a:endParaRPr lang="en-US" sz="3200" dirty="0"/>
          </a:p>
        </p:txBody>
      </p:sp>
      <p:sp>
        <p:nvSpPr>
          <p:cNvPr id="4" name="Shape 1"/>
          <p:cNvSpPr/>
          <p:nvPr/>
        </p:nvSpPr>
        <p:spPr>
          <a:xfrm>
            <a:off x="808196" y="1281113"/>
            <a:ext cx="22860" cy="6443305"/>
          </a:xfrm>
          <a:prstGeom prst="roundRect">
            <a:avLst>
              <a:gd name="adj" fmla="val 114668"/>
            </a:avLst>
          </a:prstGeom>
          <a:solidFill>
            <a:srgbClr val="D9CDBA"/>
          </a:solidFill>
          <a:ln/>
        </p:spPr>
        <p:txBody>
          <a:bodyPr/>
          <a:lstStyle/>
          <a:p>
            <a:endParaRPr lang="en-US"/>
          </a:p>
        </p:txBody>
      </p:sp>
      <p:sp>
        <p:nvSpPr>
          <p:cNvPr id="5" name="Shape 2"/>
          <p:cNvSpPr/>
          <p:nvPr/>
        </p:nvSpPr>
        <p:spPr>
          <a:xfrm>
            <a:off x="981908" y="1662827"/>
            <a:ext cx="524232" cy="22860"/>
          </a:xfrm>
          <a:prstGeom prst="roundRect">
            <a:avLst>
              <a:gd name="adj" fmla="val 114668"/>
            </a:avLst>
          </a:prstGeom>
          <a:solidFill>
            <a:srgbClr val="D9CDBA"/>
          </a:solidFill>
          <a:ln/>
        </p:spPr>
        <p:txBody>
          <a:bodyPr/>
          <a:lstStyle/>
          <a:p>
            <a:endParaRPr lang="en-US"/>
          </a:p>
        </p:txBody>
      </p:sp>
      <p:sp>
        <p:nvSpPr>
          <p:cNvPr id="6" name="Shape 3"/>
          <p:cNvSpPr/>
          <p:nvPr/>
        </p:nvSpPr>
        <p:spPr>
          <a:xfrm>
            <a:off x="611624" y="1477685"/>
            <a:ext cx="393144" cy="393144"/>
          </a:xfrm>
          <a:prstGeom prst="roundRect">
            <a:avLst>
              <a:gd name="adj" fmla="val 6668"/>
            </a:avLst>
          </a:prstGeom>
          <a:solidFill>
            <a:srgbClr val="F3E7D4"/>
          </a:solidFill>
          <a:ln/>
        </p:spPr>
        <p:txBody>
          <a:bodyPr/>
          <a:lstStyle/>
          <a:p>
            <a:endParaRPr lang="en-US"/>
          </a:p>
        </p:txBody>
      </p:sp>
      <p:sp>
        <p:nvSpPr>
          <p:cNvPr id="7" name="Text 4"/>
          <p:cNvSpPr/>
          <p:nvPr/>
        </p:nvSpPr>
        <p:spPr>
          <a:xfrm>
            <a:off x="684848" y="1520071"/>
            <a:ext cx="246698" cy="308372"/>
          </a:xfrm>
          <a:prstGeom prst="rect">
            <a:avLst/>
          </a:prstGeom>
          <a:noFill/>
          <a:ln/>
        </p:spPr>
        <p:txBody>
          <a:bodyPr wrap="none" lIns="0" tIns="0" rIns="0" bIns="0" rtlCol="0" anchor="t"/>
          <a:lstStyle/>
          <a:p>
            <a:pPr marL="0" indent="0" algn="ctr">
              <a:lnSpc>
                <a:spcPts val="1900"/>
              </a:lnSpc>
              <a:buNone/>
            </a:pPr>
            <a:r>
              <a:rPr lang="en-US" sz="1900" dirty="0">
                <a:solidFill>
                  <a:srgbClr val="3A3630"/>
                </a:solidFill>
                <a:latin typeface="Lora" pitchFamily="34" charset="0"/>
                <a:ea typeface="Lora" pitchFamily="34" charset="-122"/>
                <a:cs typeface="Lora" pitchFamily="34" charset="-120"/>
              </a:rPr>
              <a:t>1</a:t>
            </a:r>
            <a:endParaRPr lang="en-US" sz="1900" dirty="0"/>
          </a:p>
        </p:txBody>
      </p:sp>
      <p:sp>
        <p:nvSpPr>
          <p:cNvPr id="8" name="Text 5"/>
          <p:cNvSpPr/>
          <p:nvPr/>
        </p:nvSpPr>
        <p:spPr>
          <a:xfrm>
            <a:off x="1681996" y="1455777"/>
            <a:ext cx="2055852" cy="256937"/>
          </a:xfrm>
          <a:prstGeom prst="rect">
            <a:avLst/>
          </a:prstGeom>
          <a:noFill/>
          <a:ln/>
        </p:spPr>
        <p:txBody>
          <a:bodyPr wrap="none" lIns="0" tIns="0" rIns="0" bIns="0" rtlCol="0" anchor="t"/>
          <a:lstStyle/>
          <a:p>
            <a:pPr marL="0" indent="0" algn="l">
              <a:lnSpc>
                <a:spcPts val="2000"/>
              </a:lnSpc>
              <a:buNone/>
            </a:pPr>
            <a:r>
              <a:rPr lang="en-US" sz="1600" dirty="0">
                <a:solidFill>
                  <a:srgbClr val="3A3630"/>
                </a:solidFill>
                <a:latin typeface="Lora" pitchFamily="34" charset="0"/>
                <a:ea typeface="Lora" pitchFamily="34" charset="-122"/>
                <a:cs typeface="Lora" pitchFamily="34" charset="-120"/>
              </a:rPr>
              <a:t>Early Identification</a:t>
            </a:r>
            <a:endParaRPr lang="en-US" sz="1600" dirty="0"/>
          </a:p>
        </p:txBody>
      </p:sp>
      <p:sp>
        <p:nvSpPr>
          <p:cNvPr id="9" name="Text 6"/>
          <p:cNvSpPr/>
          <p:nvPr/>
        </p:nvSpPr>
        <p:spPr>
          <a:xfrm>
            <a:off x="1681996" y="1817489"/>
            <a:ext cx="6850380" cy="838676"/>
          </a:xfrm>
          <a:prstGeom prst="rect">
            <a:avLst/>
          </a:prstGeom>
          <a:noFill/>
          <a:ln/>
        </p:spPr>
        <p:txBody>
          <a:bodyPr wrap="square" lIns="0" tIns="0" rIns="0" bIns="0" rtlCol="0" anchor="t"/>
          <a:lstStyle/>
          <a:p>
            <a:pPr marL="0" indent="0" algn="l">
              <a:lnSpc>
                <a:spcPts val="2200"/>
              </a:lnSpc>
              <a:buNone/>
            </a:pPr>
            <a:r>
              <a:rPr lang="en-US" sz="1350" dirty="0">
                <a:solidFill>
                  <a:srgbClr val="3A3630"/>
                </a:solidFill>
                <a:latin typeface="Source Sans Pro" pitchFamily="34" charset="0"/>
                <a:ea typeface="Source Sans Pro" pitchFamily="34" charset="-122"/>
                <a:cs typeface="Source Sans Pro" pitchFamily="34" charset="-120"/>
              </a:rPr>
              <a:t>Watch for warning signs like communication breakdowns, missed deadlines, or quality issues. Creating systems that surface problems early allows for intervention before conflicts escalate or performance deteriorates significantly.</a:t>
            </a:r>
            <a:endParaRPr lang="en-US" sz="1350" dirty="0"/>
          </a:p>
        </p:txBody>
      </p:sp>
      <p:sp>
        <p:nvSpPr>
          <p:cNvPr id="10" name="Shape 7"/>
          <p:cNvSpPr/>
          <p:nvPr/>
        </p:nvSpPr>
        <p:spPr>
          <a:xfrm>
            <a:off x="981908" y="3387209"/>
            <a:ext cx="524232" cy="22860"/>
          </a:xfrm>
          <a:prstGeom prst="roundRect">
            <a:avLst>
              <a:gd name="adj" fmla="val 114668"/>
            </a:avLst>
          </a:prstGeom>
          <a:solidFill>
            <a:srgbClr val="D9CDBA"/>
          </a:solidFill>
          <a:ln/>
        </p:spPr>
        <p:txBody>
          <a:bodyPr/>
          <a:lstStyle/>
          <a:p>
            <a:endParaRPr lang="en-US"/>
          </a:p>
        </p:txBody>
      </p:sp>
      <p:sp>
        <p:nvSpPr>
          <p:cNvPr id="11" name="Shape 8"/>
          <p:cNvSpPr/>
          <p:nvPr/>
        </p:nvSpPr>
        <p:spPr>
          <a:xfrm>
            <a:off x="611624" y="3202067"/>
            <a:ext cx="393144" cy="393144"/>
          </a:xfrm>
          <a:prstGeom prst="roundRect">
            <a:avLst>
              <a:gd name="adj" fmla="val 6668"/>
            </a:avLst>
          </a:prstGeom>
          <a:solidFill>
            <a:srgbClr val="F3E7D4"/>
          </a:solidFill>
          <a:ln/>
        </p:spPr>
        <p:txBody>
          <a:bodyPr/>
          <a:lstStyle/>
          <a:p>
            <a:endParaRPr lang="en-US"/>
          </a:p>
        </p:txBody>
      </p:sp>
      <p:sp>
        <p:nvSpPr>
          <p:cNvPr id="12" name="Text 9"/>
          <p:cNvSpPr/>
          <p:nvPr/>
        </p:nvSpPr>
        <p:spPr>
          <a:xfrm>
            <a:off x="684848" y="3244453"/>
            <a:ext cx="246698" cy="308372"/>
          </a:xfrm>
          <a:prstGeom prst="rect">
            <a:avLst/>
          </a:prstGeom>
          <a:noFill/>
          <a:ln/>
        </p:spPr>
        <p:txBody>
          <a:bodyPr wrap="none" lIns="0" tIns="0" rIns="0" bIns="0" rtlCol="0" anchor="t"/>
          <a:lstStyle/>
          <a:p>
            <a:pPr marL="0" indent="0" algn="ctr">
              <a:lnSpc>
                <a:spcPts val="1900"/>
              </a:lnSpc>
              <a:buNone/>
            </a:pPr>
            <a:r>
              <a:rPr lang="en-US" sz="1900" dirty="0">
                <a:solidFill>
                  <a:srgbClr val="3A3630"/>
                </a:solidFill>
                <a:latin typeface="Lora" pitchFamily="34" charset="0"/>
                <a:ea typeface="Lora" pitchFamily="34" charset="-122"/>
                <a:cs typeface="Lora" pitchFamily="34" charset="-120"/>
              </a:rPr>
              <a:t>2</a:t>
            </a:r>
            <a:endParaRPr lang="en-US" sz="1900" dirty="0"/>
          </a:p>
        </p:txBody>
      </p:sp>
      <p:sp>
        <p:nvSpPr>
          <p:cNvPr id="13" name="Text 10"/>
          <p:cNvSpPr/>
          <p:nvPr/>
        </p:nvSpPr>
        <p:spPr>
          <a:xfrm>
            <a:off x="1681996" y="3180159"/>
            <a:ext cx="2055852" cy="256937"/>
          </a:xfrm>
          <a:prstGeom prst="rect">
            <a:avLst/>
          </a:prstGeom>
          <a:noFill/>
          <a:ln/>
        </p:spPr>
        <p:txBody>
          <a:bodyPr wrap="none" lIns="0" tIns="0" rIns="0" bIns="0" rtlCol="0" anchor="t"/>
          <a:lstStyle/>
          <a:p>
            <a:pPr marL="0" indent="0" algn="l">
              <a:lnSpc>
                <a:spcPts val="2000"/>
              </a:lnSpc>
              <a:buNone/>
            </a:pPr>
            <a:r>
              <a:rPr lang="en-US" sz="1600" dirty="0">
                <a:solidFill>
                  <a:srgbClr val="3A3630"/>
                </a:solidFill>
                <a:latin typeface="Lora" pitchFamily="34" charset="0"/>
                <a:ea typeface="Lora" pitchFamily="34" charset="-122"/>
                <a:cs typeface="Lora" pitchFamily="34" charset="-120"/>
              </a:rPr>
              <a:t>Direct Conversation</a:t>
            </a:r>
            <a:endParaRPr lang="en-US" sz="1600" dirty="0"/>
          </a:p>
        </p:txBody>
      </p:sp>
      <p:sp>
        <p:nvSpPr>
          <p:cNvPr id="14" name="Text 11"/>
          <p:cNvSpPr/>
          <p:nvPr/>
        </p:nvSpPr>
        <p:spPr>
          <a:xfrm>
            <a:off x="1681996" y="3541871"/>
            <a:ext cx="6850380" cy="838676"/>
          </a:xfrm>
          <a:prstGeom prst="rect">
            <a:avLst/>
          </a:prstGeom>
          <a:noFill/>
          <a:ln/>
        </p:spPr>
        <p:txBody>
          <a:bodyPr wrap="square" lIns="0" tIns="0" rIns="0" bIns="0" rtlCol="0" anchor="t"/>
          <a:lstStyle/>
          <a:p>
            <a:pPr marL="0" indent="0" algn="l">
              <a:lnSpc>
                <a:spcPts val="2200"/>
              </a:lnSpc>
              <a:buNone/>
            </a:pPr>
            <a:r>
              <a:rPr lang="en-US" sz="1350" dirty="0">
                <a:solidFill>
                  <a:srgbClr val="3A3630"/>
                </a:solidFill>
                <a:latin typeface="Source Sans Pro" pitchFamily="34" charset="0"/>
                <a:ea typeface="Source Sans Pro" pitchFamily="34" charset="-122"/>
                <a:cs typeface="Source Sans Pro" pitchFamily="34" charset="-120"/>
              </a:rPr>
              <a:t>Address issues promptly through honest, fact-based discussions. Frame conversations around specific behaviors and impact rather than personalities. Maintain privacy and show respect throughout difficult conversations.</a:t>
            </a:r>
            <a:endParaRPr lang="en-US" sz="1350" dirty="0"/>
          </a:p>
        </p:txBody>
      </p:sp>
      <p:sp>
        <p:nvSpPr>
          <p:cNvPr id="15" name="Shape 12"/>
          <p:cNvSpPr/>
          <p:nvPr/>
        </p:nvSpPr>
        <p:spPr>
          <a:xfrm>
            <a:off x="981908" y="5111591"/>
            <a:ext cx="524232" cy="22860"/>
          </a:xfrm>
          <a:prstGeom prst="roundRect">
            <a:avLst>
              <a:gd name="adj" fmla="val 114668"/>
            </a:avLst>
          </a:prstGeom>
          <a:solidFill>
            <a:srgbClr val="D9CDBA"/>
          </a:solidFill>
          <a:ln/>
        </p:spPr>
        <p:txBody>
          <a:bodyPr/>
          <a:lstStyle/>
          <a:p>
            <a:endParaRPr lang="en-US"/>
          </a:p>
        </p:txBody>
      </p:sp>
      <p:sp>
        <p:nvSpPr>
          <p:cNvPr id="16" name="Shape 13"/>
          <p:cNvSpPr/>
          <p:nvPr/>
        </p:nvSpPr>
        <p:spPr>
          <a:xfrm>
            <a:off x="611624" y="4926449"/>
            <a:ext cx="393144" cy="393144"/>
          </a:xfrm>
          <a:prstGeom prst="roundRect">
            <a:avLst>
              <a:gd name="adj" fmla="val 6668"/>
            </a:avLst>
          </a:prstGeom>
          <a:solidFill>
            <a:srgbClr val="F3E7D4"/>
          </a:solidFill>
          <a:ln/>
        </p:spPr>
        <p:txBody>
          <a:bodyPr/>
          <a:lstStyle/>
          <a:p>
            <a:endParaRPr lang="en-US"/>
          </a:p>
        </p:txBody>
      </p:sp>
      <p:sp>
        <p:nvSpPr>
          <p:cNvPr id="17" name="Text 14"/>
          <p:cNvSpPr/>
          <p:nvPr/>
        </p:nvSpPr>
        <p:spPr>
          <a:xfrm>
            <a:off x="684848" y="4968835"/>
            <a:ext cx="246698" cy="308372"/>
          </a:xfrm>
          <a:prstGeom prst="rect">
            <a:avLst/>
          </a:prstGeom>
          <a:noFill/>
          <a:ln/>
        </p:spPr>
        <p:txBody>
          <a:bodyPr wrap="none" lIns="0" tIns="0" rIns="0" bIns="0" rtlCol="0" anchor="t"/>
          <a:lstStyle/>
          <a:p>
            <a:pPr marL="0" indent="0" algn="ctr">
              <a:lnSpc>
                <a:spcPts val="1900"/>
              </a:lnSpc>
              <a:buNone/>
            </a:pPr>
            <a:r>
              <a:rPr lang="en-US" sz="1900" dirty="0">
                <a:solidFill>
                  <a:srgbClr val="3A3630"/>
                </a:solidFill>
                <a:latin typeface="Lora" pitchFamily="34" charset="0"/>
                <a:ea typeface="Lora" pitchFamily="34" charset="-122"/>
                <a:cs typeface="Lora" pitchFamily="34" charset="-120"/>
              </a:rPr>
              <a:t>3</a:t>
            </a:r>
            <a:endParaRPr lang="en-US" sz="1900" dirty="0"/>
          </a:p>
        </p:txBody>
      </p:sp>
      <p:sp>
        <p:nvSpPr>
          <p:cNvPr id="18" name="Text 15"/>
          <p:cNvSpPr/>
          <p:nvPr/>
        </p:nvSpPr>
        <p:spPr>
          <a:xfrm>
            <a:off x="1681996" y="4904542"/>
            <a:ext cx="2334339" cy="256937"/>
          </a:xfrm>
          <a:prstGeom prst="rect">
            <a:avLst/>
          </a:prstGeom>
          <a:noFill/>
          <a:ln/>
        </p:spPr>
        <p:txBody>
          <a:bodyPr wrap="none" lIns="0" tIns="0" rIns="0" bIns="0" rtlCol="0" anchor="t"/>
          <a:lstStyle/>
          <a:p>
            <a:pPr marL="0" indent="0" algn="l">
              <a:lnSpc>
                <a:spcPts val="2000"/>
              </a:lnSpc>
              <a:buNone/>
            </a:pPr>
            <a:r>
              <a:rPr lang="en-US" sz="1600" dirty="0">
                <a:solidFill>
                  <a:srgbClr val="3A3630"/>
                </a:solidFill>
                <a:latin typeface="Lora" pitchFamily="34" charset="0"/>
                <a:ea typeface="Lora" pitchFamily="34" charset="-122"/>
                <a:cs typeface="Lora" pitchFamily="34" charset="-120"/>
              </a:rPr>
              <a:t>Collaborative Resolution</a:t>
            </a:r>
            <a:endParaRPr lang="en-US" sz="1600" dirty="0"/>
          </a:p>
        </p:txBody>
      </p:sp>
      <p:sp>
        <p:nvSpPr>
          <p:cNvPr id="19" name="Text 16"/>
          <p:cNvSpPr/>
          <p:nvPr/>
        </p:nvSpPr>
        <p:spPr>
          <a:xfrm>
            <a:off x="1681996" y="5266253"/>
            <a:ext cx="6850380" cy="838676"/>
          </a:xfrm>
          <a:prstGeom prst="rect">
            <a:avLst/>
          </a:prstGeom>
          <a:noFill/>
          <a:ln/>
        </p:spPr>
        <p:txBody>
          <a:bodyPr wrap="square" lIns="0" tIns="0" rIns="0" bIns="0" rtlCol="0" anchor="t"/>
          <a:lstStyle/>
          <a:p>
            <a:pPr marL="0" indent="0" algn="l">
              <a:lnSpc>
                <a:spcPts val="2200"/>
              </a:lnSpc>
              <a:buNone/>
            </a:pPr>
            <a:r>
              <a:rPr lang="en-US" sz="1350" dirty="0">
                <a:solidFill>
                  <a:srgbClr val="3A3630"/>
                </a:solidFill>
                <a:latin typeface="Source Sans Pro" pitchFamily="34" charset="0"/>
                <a:ea typeface="Source Sans Pro" pitchFamily="34" charset="-122"/>
                <a:cs typeface="Source Sans Pro" pitchFamily="34" charset="-120"/>
              </a:rPr>
              <a:t>Work together to develop action plans with clear ownership and timelines. Document agreements and establish follow-up mechanisms to ensure accountability and track progress toward resolution.</a:t>
            </a:r>
            <a:endParaRPr lang="en-US" sz="1350" dirty="0"/>
          </a:p>
        </p:txBody>
      </p:sp>
      <p:sp>
        <p:nvSpPr>
          <p:cNvPr id="20" name="Shape 17"/>
          <p:cNvSpPr/>
          <p:nvPr/>
        </p:nvSpPr>
        <p:spPr>
          <a:xfrm>
            <a:off x="981908" y="6835973"/>
            <a:ext cx="524232" cy="22860"/>
          </a:xfrm>
          <a:prstGeom prst="roundRect">
            <a:avLst>
              <a:gd name="adj" fmla="val 114668"/>
            </a:avLst>
          </a:prstGeom>
          <a:solidFill>
            <a:srgbClr val="D9CDBA"/>
          </a:solidFill>
          <a:ln/>
        </p:spPr>
        <p:txBody>
          <a:bodyPr/>
          <a:lstStyle/>
          <a:p>
            <a:endParaRPr lang="en-US"/>
          </a:p>
        </p:txBody>
      </p:sp>
      <p:sp>
        <p:nvSpPr>
          <p:cNvPr id="21" name="Shape 18"/>
          <p:cNvSpPr/>
          <p:nvPr/>
        </p:nvSpPr>
        <p:spPr>
          <a:xfrm>
            <a:off x="611624" y="6650831"/>
            <a:ext cx="393144" cy="393144"/>
          </a:xfrm>
          <a:prstGeom prst="roundRect">
            <a:avLst>
              <a:gd name="adj" fmla="val 6668"/>
            </a:avLst>
          </a:prstGeom>
          <a:solidFill>
            <a:srgbClr val="F3E7D4"/>
          </a:solidFill>
          <a:ln/>
        </p:spPr>
        <p:txBody>
          <a:bodyPr/>
          <a:lstStyle/>
          <a:p>
            <a:endParaRPr lang="en-US"/>
          </a:p>
        </p:txBody>
      </p:sp>
      <p:sp>
        <p:nvSpPr>
          <p:cNvPr id="22" name="Text 19"/>
          <p:cNvSpPr/>
          <p:nvPr/>
        </p:nvSpPr>
        <p:spPr>
          <a:xfrm>
            <a:off x="684848" y="6693218"/>
            <a:ext cx="246698" cy="308372"/>
          </a:xfrm>
          <a:prstGeom prst="rect">
            <a:avLst/>
          </a:prstGeom>
          <a:noFill/>
          <a:ln/>
        </p:spPr>
        <p:txBody>
          <a:bodyPr wrap="none" lIns="0" tIns="0" rIns="0" bIns="0" rtlCol="0" anchor="t"/>
          <a:lstStyle/>
          <a:p>
            <a:pPr marL="0" indent="0" algn="ctr">
              <a:lnSpc>
                <a:spcPts val="1900"/>
              </a:lnSpc>
              <a:buNone/>
            </a:pPr>
            <a:r>
              <a:rPr lang="en-US" sz="1900" dirty="0">
                <a:solidFill>
                  <a:srgbClr val="3A3630"/>
                </a:solidFill>
                <a:latin typeface="Lora" pitchFamily="34" charset="0"/>
                <a:ea typeface="Lora" pitchFamily="34" charset="-122"/>
                <a:cs typeface="Lora" pitchFamily="34" charset="-120"/>
              </a:rPr>
              <a:t>4</a:t>
            </a:r>
            <a:endParaRPr lang="en-US" sz="1900" dirty="0"/>
          </a:p>
        </p:txBody>
      </p:sp>
      <p:sp>
        <p:nvSpPr>
          <p:cNvPr id="23" name="Text 20"/>
          <p:cNvSpPr/>
          <p:nvPr/>
        </p:nvSpPr>
        <p:spPr>
          <a:xfrm>
            <a:off x="1681996" y="6628924"/>
            <a:ext cx="2284809" cy="256937"/>
          </a:xfrm>
          <a:prstGeom prst="rect">
            <a:avLst/>
          </a:prstGeom>
          <a:noFill/>
          <a:ln/>
        </p:spPr>
        <p:txBody>
          <a:bodyPr wrap="none" lIns="0" tIns="0" rIns="0" bIns="0" rtlCol="0" anchor="t"/>
          <a:lstStyle/>
          <a:p>
            <a:pPr marL="0" indent="0" algn="l">
              <a:lnSpc>
                <a:spcPts val="2000"/>
              </a:lnSpc>
              <a:buNone/>
            </a:pPr>
            <a:r>
              <a:rPr lang="en-US" sz="1600" dirty="0">
                <a:solidFill>
                  <a:srgbClr val="3A3630"/>
                </a:solidFill>
                <a:latin typeface="Lora" pitchFamily="34" charset="0"/>
                <a:ea typeface="Lora" pitchFamily="34" charset="-122"/>
                <a:cs typeface="Lora" pitchFamily="34" charset="-120"/>
              </a:rPr>
              <a:t>Reflection and Learning</a:t>
            </a:r>
            <a:endParaRPr lang="en-US" sz="1600" dirty="0"/>
          </a:p>
        </p:txBody>
      </p:sp>
      <p:sp>
        <p:nvSpPr>
          <p:cNvPr id="24" name="Text 21"/>
          <p:cNvSpPr/>
          <p:nvPr/>
        </p:nvSpPr>
        <p:spPr>
          <a:xfrm>
            <a:off x="1681996" y="6990636"/>
            <a:ext cx="6850380" cy="559118"/>
          </a:xfrm>
          <a:prstGeom prst="rect">
            <a:avLst/>
          </a:prstGeom>
          <a:noFill/>
          <a:ln/>
        </p:spPr>
        <p:txBody>
          <a:bodyPr wrap="square" lIns="0" tIns="0" rIns="0" bIns="0" rtlCol="0" anchor="t"/>
          <a:lstStyle/>
          <a:p>
            <a:pPr marL="0" indent="0" algn="l">
              <a:lnSpc>
                <a:spcPts val="2200"/>
              </a:lnSpc>
              <a:buNone/>
            </a:pPr>
            <a:r>
              <a:rPr lang="en-US" sz="1350" dirty="0">
                <a:solidFill>
                  <a:srgbClr val="3A3630"/>
                </a:solidFill>
                <a:latin typeface="Source Sans Pro" pitchFamily="34" charset="0"/>
                <a:ea typeface="Source Sans Pro" pitchFamily="34" charset="-122"/>
                <a:cs typeface="Source Sans Pro" pitchFamily="34" charset="-120"/>
              </a:rPr>
              <a:t>After resolving conflicts, examine root causes and implement preventive measures. Create systems that reduce the likelihood of similar issues occurring in the future.</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17364" y="642223"/>
            <a:ext cx="11025783" cy="686752"/>
          </a:xfrm>
          <a:prstGeom prst="rect">
            <a:avLst/>
          </a:prstGeom>
          <a:noFill/>
          <a:ln/>
        </p:spPr>
        <p:txBody>
          <a:bodyPr wrap="none" lIns="0" tIns="0" rIns="0" bIns="0" rtlCol="0" anchor="t"/>
          <a:lstStyle/>
          <a:p>
            <a:pPr marL="0" indent="0" algn="l">
              <a:lnSpc>
                <a:spcPts val="5400"/>
              </a:lnSpc>
              <a:buNone/>
            </a:pPr>
            <a:r>
              <a:rPr lang="en-US" sz="4300" dirty="0">
                <a:solidFill>
                  <a:srgbClr val="38512F"/>
                </a:solidFill>
                <a:latin typeface="Lora" pitchFamily="34" charset="0"/>
                <a:ea typeface="Lora" pitchFamily="34" charset="-122"/>
                <a:cs typeface="Lora" pitchFamily="34" charset="-120"/>
              </a:rPr>
              <a:t>Key Takeaways for Technical Team Leaders</a:t>
            </a:r>
            <a:endParaRPr lang="en-US" sz="4300" dirty="0"/>
          </a:p>
        </p:txBody>
      </p:sp>
      <p:sp>
        <p:nvSpPr>
          <p:cNvPr id="3" name="Shape 1"/>
          <p:cNvSpPr/>
          <p:nvPr/>
        </p:nvSpPr>
        <p:spPr>
          <a:xfrm>
            <a:off x="817364" y="2846903"/>
            <a:ext cx="2986207" cy="233482"/>
          </a:xfrm>
          <a:prstGeom prst="roundRect">
            <a:avLst>
              <a:gd name="adj" fmla="val 15004"/>
            </a:avLst>
          </a:prstGeom>
          <a:solidFill>
            <a:srgbClr val="F3E7D4"/>
          </a:solidFill>
          <a:ln/>
        </p:spPr>
        <p:txBody>
          <a:bodyPr/>
          <a:lstStyle/>
          <a:p>
            <a:endParaRPr lang="en-US"/>
          </a:p>
        </p:txBody>
      </p:sp>
      <p:sp>
        <p:nvSpPr>
          <p:cNvPr id="4" name="Text 2"/>
          <p:cNvSpPr/>
          <p:nvPr/>
        </p:nvSpPr>
        <p:spPr>
          <a:xfrm>
            <a:off x="817364" y="3430667"/>
            <a:ext cx="2986207" cy="1030486"/>
          </a:xfrm>
          <a:prstGeom prst="rect">
            <a:avLst/>
          </a:prstGeom>
          <a:noFill/>
          <a:ln/>
        </p:spPr>
        <p:txBody>
          <a:bodyPr wrap="squar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Balance Technical Leadership with People Management</a:t>
            </a:r>
            <a:endParaRPr lang="en-US" sz="2150" dirty="0"/>
          </a:p>
        </p:txBody>
      </p:sp>
      <p:sp>
        <p:nvSpPr>
          <p:cNvPr id="5" name="Text 3"/>
          <p:cNvSpPr/>
          <p:nvPr/>
        </p:nvSpPr>
        <p:spPr>
          <a:xfrm>
            <a:off x="817364" y="4601170"/>
            <a:ext cx="2986207" cy="2989898"/>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Your role requires both deep technical understanding and strong interpersonal skills. Technical expertise establishes credibility, while leadership ability unlocks team potential. Neither is sufficient alone.</a:t>
            </a:r>
            <a:endParaRPr lang="en-US" sz="1800" dirty="0"/>
          </a:p>
        </p:txBody>
      </p:sp>
      <p:sp>
        <p:nvSpPr>
          <p:cNvPr id="6" name="Shape 4"/>
          <p:cNvSpPr/>
          <p:nvPr/>
        </p:nvSpPr>
        <p:spPr>
          <a:xfrm>
            <a:off x="4153853" y="2496622"/>
            <a:ext cx="2986207" cy="233482"/>
          </a:xfrm>
          <a:prstGeom prst="roundRect">
            <a:avLst>
              <a:gd name="adj" fmla="val 15004"/>
            </a:avLst>
          </a:prstGeom>
          <a:solidFill>
            <a:srgbClr val="F3E7D4"/>
          </a:solidFill>
          <a:ln/>
        </p:spPr>
        <p:txBody>
          <a:bodyPr/>
          <a:lstStyle/>
          <a:p>
            <a:endParaRPr lang="en-US"/>
          </a:p>
        </p:txBody>
      </p:sp>
      <p:sp>
        <p:nvSpPr>
          <p:cNvPr id="7" name="Text 5"/>
          <p:cNvSpPr/>
          <p:nvPr/>
        </p:nvSpPr>
        <p:spPr>
          <a:xfrm>
            <a:off x="4153853" y="3080385"/>
            <a:ext cx="2986207" cy="686991"/>
          </a:xfrm>
          <a:prstGeom prst="rect">
            <a:avLst/>
          </a:prstGeom>
          <a:noFill/>
          <a:ln/>
        </p:spPr>
        <p:txBody>
          <a:bodyPr wrap="squar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Create Systems, Not Just Solutions</a:t>
            </a:r>
            <a:endParaRPr lang="en-US" sz="2150" dirty="0"/>
          </a:p>
        </p:txBody>
      </p:sp>
      <p:sp>
        <p:nvSpPr>
          <p:cNvPr id="8" name="Text 6"/>
          <p:cNvSpPr/>
          <p:nvPr/>
        </p:nvSpPr>
        <p:spPr>
          <a:xfrm>
            <a:off x="4153853" y="3907393"/>
            <a:ext cx="2986207" cy="2989898"/>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Focus on establishing processes and frameworks that enable consistent performance. Individual solutions solve immediate problems, but systems and culture drive long-term excellence.</a:t>
            </a:r>
            <a:endParaRPr lang="en-US" sz="1800" dirty="0"/>
          </a:p>
        </p:txBody>
      </p:sp>
      <p:sp>
        <p:nvSpPr>
          <p:cNvPr id="9" name="Shape 7"/>
          <p:cNvSpPr/>
          <p:nvPr/>
        </p:nvSpPr>
        <p:spPr>
          <a:xfrm>
            <a:off x="7490341" y="2146340"/>
            <a:ext cx="2986207" cy="233482"/>
          </a:xfrm>
          <a:prstGeom prst="roundRect">
            <a:avLst>
              <a:gd name="adj" fmla="val 15004"/>
            </a:avLst>
          </a:prstGeom>
          <a:solidFill>
            <a:srgbClr val="F3E7D4"/>
          </a:solidFill>
          <a:ln/>
        </p:spPr>
        <p:txBody>
          <a:bodyPr/>
          <a:lstStyle/>
          <a:p>
            <a:endParaRPr lang="en-US"/>
          </a:p>
        </p:txBody>
      </p:sp>
      <p:sp>
        <p:nvSpPr>
          <p:cNvPr id="10" name="Text 8"/>
          <p:cNvSpPr/>
          <p:nvPr/>
        </p:nvSpPr>
        <p:spPr>
          <a:xfrm>
            <a:off x="7490341" y="2730103"/>
            <a:ext cx="2986207" cy="686991"/>
          </a:xfrm>
          <a:prstGeom prst="rect">
            <a:avLst/>
          </a:prstGeom>
          <a:noFill/>
          <a:ln/>
        </p:spPr>
        <p:txBody>
          <a:bodyPr wrap="squar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Evolve Your Approach as Teams Mature</a:t>
            </a:r>
            <a:endParaRPr lang="en-US" sz="2150" dirty="0"/>
          </a:p>
        </p:txBody>
      </p:sp>
      <p:sp>
        <p:nvSpPr>
          <p:cNvPr id="11" name="Text 9"/>
          <p:cNvSpPr/>
          <p:nvPr/>
        </p:nvSpPr>
        <p:spPr>
          <a:xfrm>
            <a:off x="7490341" y="3557111"/>
            <a:ext cx="2986207" cy="2616160"/>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Different team maturity levels require different leadership styles. New teams need more structure and guidance, while established teams benefit from greater autonomy and strategic direction.</a:t>
            </a:r>
            <a:endParaRPr lang="en-US" sz="1800" dirty="0"/>
          </a:p>
        </p:txBody>
      </p:sp>
      <p:sp>
        <p:nvSpPr>
          <p:cNvPr id="12" name="Shape 10"/>
          <p:cNvSpPr/>
          <p:nvPr/>
        </p:nvSpPr>
        <p:spPr>
          <a:xfrm>
            <a:off x="10826829" y="1796058"/>
            <a:ext cx="2986207" cy="233482"/>
          </a:xfrm>
          <a:prstGeom prst="roundRect">
            <a:avLst>
              <a:gd name="adj" fmla="val 15004"/>
            </a:avLst>
          </a:prstGeom>
          <a:solidFill>
            <a:srgbClr val="F3E7D4"/>
          </a:solidFill>
          <a:ln/>
        </p:spPr>
        <p:txBody>
          <a:bodyPr/>
          <a:lstStyle/>
          <a:p>
            <a:endParaRPr lang="en-US"/>
          </a:p>
        </p:txBody>
      </p:sp>
      <p:sp>
        <p:nvSpPr>
          <p:cNvPr id="13" name="Text 11"/>
          <p:cNvSpPr/>
          <p:nvPr/>
        </p:nvSpPr>
        <p:spPr>
          <a:xfrm>
            <a:off x="10826829" y="2379821"/>
            <a:ext cx="2986207" cy="686991"/>
          </a:xfrm>
          <a:prstGeom prst="rect">
            <a:avLst/>
          </a:prstGeom>
          <a:noFill/>
          <a:ln/>
        </p:spPr>
        <p:txBody>
          <a:bodyPr wrap="square" lIns="0" tIns="0" rIns="0" bIns="0" rtlCol="0" anchor="t"/>
          <a:lstStyle/>
          <a:p>
            <a:pPr marL="0" indent="0" algn="l">
              <a:lnSpc>
                <a:spcPts val="2700"/>
              </a:lnSpc>
              <a:buNone/>
            </a:pPr>
            <a:r>
              <a:rPr lang="en-US" sz="2150" dirty="0">
                <a:solidFill>
                  <a:srgbClr val="3A3630"/>
                </a:solidFill>
                <a:latin typeface="Lora" pitchFamily="34" charset="0"/>
                <a:ea typeface="Lora" pitchFamily="34" charset="-122"/>
                <a:cs typeface="Lora" pitchFamily="34" charset="-120"/>
              </a:rPr>
              <a:t>Measure What Matters Most</a:t>
            </a:r>
            <a:endParaRPr lang="en-US" sz="2150" dirty="0"/>
          </a:p>
        </p:txBody>
      </p:sp>
      <p:sp>
        <p:nvSpPr>
          <p:cNvPr id="14" name="Text 12"/>
          <p:cNvSpPr/>
          <p:nvPr/>
        </p:nvSpPr>
        <p:spPr>
          <a:xfrm>
            <a:off x="10826829" y="3206829"/>
            <a:ext cx="2986207" cy="2242423"/>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Select metrics that align with business goals and incentivize desired behaviors. Avoid metrics that drive unintended consequences or optimize for the wrong outcomes.</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9737" y="661630"/>
            <a:ext cx="7644527" cy="1260158"/>
          </a:xfrm>
          <a:prstGeom prst="rect">
            <a:avLst/>
          </a:prstGeom>
          <a:noFill/>
          <a:ln/>
        </p:spPr>
        <p:txBody>
          <a:bodyPr wrap="square" lIns="0" tIns="0" rIns="0" bIns="0" rtlCol="0" anchor="t"/>
          <a:lstStyle/>
          <a:p>
            <a:pPr marL="0" indent="0" algn="l">
              <a:lnSpc>
                <a:spcPts val="4950"/>
              </a:lnSpc>
              <a:buNone/>
            </a:pPr>
            <a:r>
              <a:rPr lang="en-US" sz="3950" dirty="0">
                <a:solidFill>
                  <a:srgbClr val="38512F"/>
                </a:solidFill>
                <a:latin typeface="Lora" pitchFamily="34" charset="0"/>
                <a:ea typeface="Lora" pitchFamily="34" charset="-122"/>
                <a:cs typeface="Lora" pitchFamily="34" charset="-120"/>
              </a:rPr>
              <a:t>Establishing a Strong Foundation</a:t>
            </a:r>
            <a:endParaRPr lang="en-US" sz="3950" dirty="0"/>
          </a:p>
        </p:txBody>
      </p:sp>
      <p:sp>
        <p:nvSpPr>
          <p:cNvPr id="4" name="Shape 1"/>
          <p:cNvSpPr/>
          <p:nvPr/>
        </p:nvSpPr>
        <p:spPr>
          <a:xfrm>
            <a:off x="749737" y="2484120"/>
            <a:ext cx="481965" cy="481965"/>
          </a:xfrm>
          <a:prstGeom prst="roundRect">
            <a:avLst>
              <a:gd name="adj" fmla="val 6668"/>
            </a:avLst>
          </a:prstGeom>
          <a:solidFill>
            <a:srgbClr val="F3E7D4"/>
          </a:solidFill>
          <a:ln/>
        </p:spPr>
        <p:txBody>
          <a:bodyPr/>
          <a:lstStyle/>
          <a:p>
            <a:endParaRPr lang="en-US"/>
          </a:p>
        </p:txBody>
      </p:sp>
      <p:sp>
        <p:nvSpPr>
          <p:cNvPr id="5" name="Text 2"/>
          <p:cNvSpPr/>
          <p:nvPr/>
        </p:nvSpPr>
        <p:spPr>
          <a:xfrm>
            <a:off x="839510" y="2536091"/>
            <a:ext cx="302419" cy="378023"/>
          </a:xfrm>
          <a:prstGeom prst="rect">
            <a:avLst/>
          </a:prstGeom>
          <a:noFill/>
          <a:ln/>
        </p:spPr>
        <p:txBody>
          <a:bodyPr wrap="none" lIns="0" tIns="0" rIns="0" bIns="0" rtlCol="0" anchor="t"/>
          <a:lstStyle/>
          <a:p>
            <a:pPr marL="0" indent="0" algn="ctr">
              <a:lnSpc>
                <a:spcPts val="2350"/>
              </a:lnSpc>
              <a:buNone/>
            </a:pPr>
            <a:r>
              <a:rPr lang="en-US" sz="2350" dirty="0">
                <a:solidFill>
                  <a:srgbClr val="3A3630"/>
                </a:solidFill>
                <a:latin typeface="Lora" pitchFamily="34" charset="0"/>
                <a:ea typeface="Lora" pitchFamily="34" charset="-122"/>
                <a:cs typeface="Lora" pitchFamily="34" charset="-120"/>
              </a:rPr>
              <a:t>1</a:t>
            </a:r>
            <a:endParaRPr lang="en-US" sz="2350" dirty="0"/>
          </a:p>
        </p:txBody>
      </p:sp>
      <p:sp>
        <p:nvSpPr>
          <p:cNvPr id="6" name="Text 3"/>
          <p:cNvSpPr/>
          <p:nvPr/>
        </p:nvSpPr>
        <p:spPr>
          <a:xfrm>
            <a:off x="1445895" y="2484120"/>
            <a:ext cx="3019068" cy="630079"/>
          </a:xfrm>
          <a:prstGeom prst="rect">
            <a:avLst/>
          </a:prstGeom>
          <a:noFill/>
          <a:ln/>
        </p:spPr>
        <p:txBody>
          <a:bodyPr wrap="squar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Align with Business Objectives</a:t>
            </a:r>
            <a:endParaRPr lang="en-US" sz="1950" dirty="0"/>
          </a:p>
        </p:txBody>
      </p:sp>
      <p:sp>
        <p:nvSpPr>
          <p:cNvPr id="7" name="Text 4"/>
          <p:cNvSpPr/>
          <p:nvPr/>
        </p:nvSpPr>
        <p:spPr>
          <a:xfrm>
            <a:off x="1445895" y="3242667"/>
            <a:ext cx="3019068" cy="2398633"/>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Connect team goals directly to broader organizational success metrics. When team members understand how their work impacts business outcomes, they develop a stronger sense of purpose and direction.</a:t>
            </a:r>
            <a:endParaRPr lang="en-US" sz="1650" dirty="0"/>
          </a:p>
        </p:txBody>
      </p:sp>
      <p:sp>
        <p:nvSpPr>
          <p:cNvPr id="8" name="Shape 5"/>
          <p:cNvSpPr/>
          <p:nvPr/>
        </p:nvSpPr>
        <p:spPr>
          <a:xfrm>
            <a:off x="4679156" y="2484120"/>
            <a:ext cx="481965" cy="481965"/>
          </a:xfrm>
          <a:prstGeom prst="roundRect">
            <a:avLst>
              <a:gd name="adj" fmla="val 6668"/>
            </a:avLst>
          </a:prstGeom>
          <a:solidFill>
            <a:srgbClr val="F3E7D4"/>
          </a:solidFill>
          <a:ln/>
        </p:spPr>
        <p:txBody>
          <a:bodyPr/>
          <a:lstStyle/>
          <a:p>
            <a:endParaRPr lang="en-US"/>
          </a:p>
        </p:txBody>
      </p:sp>
      <p:sp>
        <p:nvSpPr>
          <p:cNvPr id="9" name="Text 6"/>
          <p:cNvSpPr/>
          <p:nvPr/>
        </p:nvSpPr>
        <p:spPr>
          <a:xfrm>
            <a:off x="4768929" y="2536091"/>
            <a:ext cx="302419" cy="378023"/>
          </a:xfrm>
          <a:prstGeom prst="rect">
            <a:avLst/>
          </a:prstGeom>
          <a:noFill/>
          <a:ln/>
        </p:spPr>
        <p:txBody>
          <a:bodyPr wrap="none" lIns="0" tIns="0" rIns="0" bIns="0" rtlCol="0" anchor="t"/>
          <a:lstStyle/>
          <a:p>
            <a:pPr marL="0" indent="0" algn="ctr">
              <a:lnSpc>
                <a:spcPts val="2350"/>
              </a:lnSpc>
              <a:buNone/>
            </a:pPr>
            <a:r>
              <a:rPr lang="en-US" sz="2350" dirty="0">
                <a:solidFill>
                  <a:srgbClr val="3A3630"/>
                </a:solidFill>
                <a:latin typeface="Lora" pitchFamily="34" charset="0"/>
                <a:ea typeface="Lora" pitchFamily="34" charset="-122"/>
                <a:cs typeface="Lora" pitchFamily="34" charset="-120"/>
              </a:rPr>
              <a:t>2</a:t>
            </a:r>
            <a:endParaRPr lang="en-US" sz="2350" dirty="0"/>
          </a:p>
        </p:txBody>
      </p:sp>
      <p:sp>
        <p:nvSpPr>
          <p:cNvPr id="10" name="Text 7"/>
          <p:cNvSpPr/>
          <p:nvPr/>
        </p:nvSpPr>
        <p:spPr>
          <a:xfrm>
            <a:off x="5375315" y="2484120"/>
            <a:ext cx="3019068" cy="630079"/>
          </a:xfrm>
          <a:prstGeom prst="rect">
            <a:avLst/>
          </a:prstGeom>
          <a:noFill/>
          <a:ln/>
        </p:spPr>
        <p:txBody>
          <a:bodyPr wrap="squar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Set Clear Performance Expectations</a:t>
            </a:r>
            <a:endParaRPr lang="en-US" sz="1950" dirty="0"/>
          </a:p>
        </p:txBody>
      </p:sp>
      <p:sp>
        <p:nvSpPr>
          <p:cNvPr id="11" name="Text 8"/>
          <p:cNvSpPr/>
          <p:nvPr/>
        </p:nvSpPr>
        <p:spPr>
          <a:xfrm>
            <a:off x="5375315" y="3242667"/>
            <a:ext cx="3019068" cy="2055971"/>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Define specific project timelines, deliverables, and quality standards. Ambiguity breeds confusion, while clarity creates confidence and accountability within the team.</a:t>
            </a:r>
            <a:endParaRPr lang="en-US" sz="1650" dirty="0"/>
          </a:p>
        </p:txBody>
      </p:sp>
      <p:sp>
        <p:nvSpPr>
          <p:cNvPr id="12" name="Shape 9"/>
          <p:cNvSpPr/>
          <p:nvPr/>
        </p:nvSpPr>
        <p:spPr>
          <a:xfrm>
            <a:off x="749737" y="6096476"/>
            <a:ext cx="481965" cy="481965"/>
          </a:xfrm>
          <a:prstGeom prst="roundRect">
            <a:avLst>
              <a:gd name="adj" fmla="val 6668"/>
            </a:avLst>
          </a:prstGeom>
          <a:solidFill>
            <a:srgbClr val="F3E7D4"/>
          </a:solidFill>
          <a:ln/>
        </p:spPr>
        <p:txBody>
          <a:bodyPr/>
          <a:lstStyle/>
          <a:p>
            <a:endParaRPr lang="en-US"/>
          </a:p>
        </p:txBody>
      </p:sp>
      <p:sp>
        <p:nvSpPr>
          <p:cNvPr id="13" name="Text 10"/>
          <p:cNvSpPr/>
          <p:nvPr/>
        </p:nvSpPr>
        <p:spPr>
          <a:xfrm>
            <a:off x="839510" y="6148447"/>
            <a:ext cx="302419" cy="378023"/>
          </a:xfrm>
          <a:prstGeom prst="rect">
            <a:avLst/>
          </a:prstGeom>
          <a:noFill/>
          <a:ln/>
        </p:spPr>
        <p:txBody>
          <a:bodyPr wrap="none" lIns="0" tIns="0" rIns="0" bIns="0" rtlCol="0" anchor="t"/>
          <a:lstStyle/>
          <a:p>
            <a:pPr marL="0" indent="0" algn="ctr">
              <a:lnSpc>
                <a:spcPts val="2350"/>
              </a:lnSpc>
              <a:buNone/>
            </a:pPr>
            <a:r>
              <a:rPr lang="en-US" sz="2350" dirty="0">
                <a:solidFill>
                  <a:srgbClr val="3A3630"/>
                </a:solidFill>
                <a:latin typeface="Lora" pitchFamily="34" charset="0"/>
                <a:ea typeface="Lora" pitchFamily="34" charset="-122"/>
                <a:cs typeface="Lora" pitchFamily="34" charset="-120"/>
              </a:rPr>
              <a:t>3</a:t>
            </a:r>
            <a:endParaRPr lang="en-US" sz="2350" dirty="0"/>
          </a:p>
        </p:txBody>
      </p:sp>
      <p:sp>
        <p:nvSpPr>
          <p:cNvPr id="14" name="Text 11"/>
          <p:cNvSpPr/>
          <p:nvPr/>
        </p:nvSpPr>
        <p:spPr>
          <a:xfrm>
            <a:off x="1445895" y="6096476"/>
            <a:ext cx="3865483" cy="315039"/>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Define Roles and Responsibilities</a:t>
            </a:r>
            <a:endParaRPr lang="en-US" sz="1950" dirty="0"/>
          </a:p>
        </p:txBody>
      </p:sp>
      <p:sp>
        <p:nvSpPr>
          <p:cNvPr id="15" name="Text 12"/>
          <p:cNvSpPr/>
          <p:nvPr/>
        </p:nvSpPr>
        <p:spPr>
          <a:xfrm>
            <a:off x="1445895" y="6539984"/>
            <a:ext cx="6948368" cy="1027986"/>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Establish who owns what within the team structure. Clear role definition prevents overlap, eliminates blind spots, and helps team members understand their unique contribution.</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911191"/>
            <a:ext cx="8326398" cy="704017"/>
          </a:xfrm>
          <a:prstGeom prst="rect">
            <a:avLst/>
          </a:prstGeom>
          <a:noFill/>
          <a:ln/>
        </p:spPr>
        <p:txBody>
          <a:bodyPr wrap="non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Building a Collaborative Culture</a:t>
            </a:r>
            <a:endParaRPr lang="en-US" sz="4400" dirty="0"/>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Regular Touchpoints</a:t>
            </a:r>
            <a:endParaRPr lang="en-US" sz="2200" dirty="0"/>
          </a:p>
        </p:txBody>
      </p:sp>
      <p:sp>
        <p:nvSpPr>
          <p:cNvPr id="4" name="Text 2"/>
          <p:cNvSpPr/>
          <p:nvPr/>
        </p:nvSpPr>
        <p:spPr>
          <a:xfrm>
            <a:off x="837724" y="3804761"/>
            <a:ext cx="3928586" cy="2298144"/>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Implement daily stand-ups, sprint retrospectives, and team meetings to maintain alignment and surface issues early. These structured interactions create rhythm and ensure no team member works in isolation.</a:t>
            </a:r>
            <a:endParaRPr lang="en-US" sz="1850" dirty="0"/>
          </a:p>
        </p:txBody>
      </p:sp>
      <p:sp>
        <p:nvSpPr>
          <p:cNvPr id="5" name="Text 3"/>
          <p:cNvSpPr/>
          <p:nvPr/>
        </p:nvSpPr>
        <p:spPr>
          <a:xfrm>
            <a:off x="5357813" y="321349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Collaboration Tools</a:t>
            </a:r>
            <a:endParaRPr lang="en-US" sz="2200" dirty="0"/>
          </a:p>
        </p:txBody>
      </p:sp>
      <p:sp>
        <p:nvSpPr>
          <p:cNvPr id="6" name="Text 4"/>
          <p:cNvSpPr/>
          <p:nvPr/>
        </p:nvSpPr>
        <p:spPr>
          <a:xfrm>
            <a:off x="5357813" y="3804761"/>
            <a:ext cx="3928586" cy="2298144"/>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Leverage platforms like Jira for tracking, Confluence for documentation, and Slack or Teams for communication. The right toolset eliminates friction and creates a single source of truth for team information.</a:t>
            </a:r>
            <a:endParaRPr lang="en-US" sz="1850" dirty="0"/>
          </a:p>
        </p:txBody>
      </p:sp>
      <p:sp>
        <p:nvSpPr>
          <p:cNvPr id="7" name="Text 5"/>
          <p:cNvSpPr/>
          <p:nvPr/>
        </p:nvSpPr>
        <p:spPr>
          <a:xfrm>
            <a:off x="9877901" y="321349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Knowledge Sharing</a:t>
            </a:r>
            <a:endParaRPr lang="en-US" sz="2200" dirty="0"/>
          </a:p>
        </p:txBody>
      </p:sp>
      <p:sp>
        <p:nvSpPr>
          <p:cNvPr id="8" name="Text 6"/>
          <p:cNvSpPr/>
          <p:nvPr/>
        </p:nvSpPr>
        <p:spPr>
          <a:xfrm>
            <a:off x="9877901" y="3804761"/>
            <a:ext cx="3928586" cy="2298144"/>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Establish processes for documentation, peer reviews, and technical presentations. Creating systems for knowledge transfer prevents information silos and builds collective team expertise.</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7092" y="759500"/>
            <a:ext cx="7602617" cy="1295400"/>
          </a:xfrm>
          <a:prstGeom prst="rect">
            <a:avLst/>
          </a:prstGeom>
          <a:noFill/>
          <a:ln/>
        </p:spPr>
        <p:txBody>
          <a:bodyPr wrap="square" lIns="0" tIns="0" rIns="0" bIns="0" rtlCol="0" anchor="t"/>
          <a:lstStyle/>
          <a:p>
            <a:pPr marL="0" indent="0" algn="l">
              <a:lnSpc>
                <a:spcPts val="5050"/>
              </a:lnSpc>
              <a:buNone/>
            </a:pPr>
            <a:r>
              <a:rPr lang="en-US" sz="4050" dirty="0">
                <a:solidFill>
                  <a:srgbClr val="38512F"/>
                </a:solidFill>
                <a:latin typeface="Lora" pitchFamily="34" charset="0"/>
                <a:ea typeface="Lora" pitchFamily="34" charset="-122"/>
                <a:cs typeface="Lora" pitchFamily="34" charset="-120"/>
              </a:rPr>
              <a:t>Empowering Through Autonomy</a:t>
            </a:r>
            <a:endParaRPr lang="en-US" sz="4050" dirty="0"/>
          </a:p>
        </p:txBody>
      </p:sp>
      <p:pic>
        <p:nvPicPr>
          <p:cNvPr id="4" name="Image 1" descr="preencoded.png"/>
          <p:cNvPicPr>
            <a:picLocks noChangeAspect="1"/>
          </p:cNvPicPr>
          <p:nvPr/>
        </p:nvPicPr>
        <p:blipFill>
          <a:blip r:embed="rId4"/>
          <a:stretch>
            <a:fillRect/>
          </a:stretch>
        </p:blipFill>
        <p:spPr>
          <a:xfrm>
            <a:off x="6257092" y="2385179"/>
            <a:ext cx="532090" cy="532090"/>
          </a:xfrm>
          <a:prstGeom prst="rect">
            <a:avLst/>
          </a:prstGeom>
        </p:spPr>
      </p:pic>
      <p:sp>
        <p:nvSpPr>
          <p:cNvPr id="5" name="Text 1"/>
          <p:cNvSpPr/>
          <p:nvPr/>
        </p:nvSpPr>
        <p:spPr>
          <a:xfrm>
            <a:off x="6257092" y="3137416"/>
            <a:ext cx="2313980" cy="323850"/>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Decision Authority</a:t>
            </a:r>
            <a:endParaRPr lang="en-US" sz="2000" dirty="0"/>
          </a:p>
        </p:txBody>
      </p:sp>
      <p:sp>
        <p:nvSpPr>
          <p:cNvPr id="6" name="Text 2"/>
          <p:cNvSpPr/>
          <p:nvPr/>
        </p:nvSpPr>
        <p:spPr>
          <a:xfrm>
            <a:off x="6257092" y="3593306"/>
            <a:ext cx="2313980" cy="3876675"/>
          </a:xfrm>
          <a:prstGeom prst="rect">
            <a:avLst/>
          </a:prstGeom>
          <a:noFill/>
          <a:ln/>
        </p:spPr>
        <p:txBody>
          <a:bodyPr wrap="square" lIns="0" tIns="0" rIns="0" bIns="0" rtlCol="0" anchor="t"/>
          <a:lstStyle/>
          <a:p>
            <a:pPr marL="0" indent="0" algn="l">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Provide team members with defined decision-making power within their domain of expertise. When professionals own decisions, they invest more deeply in outcomes and develop stronger problem-solving skills.</a:t>
            </a:r>
            <a:endParaRPr lang="en-US" sz="1700" dirty="0"/>
          </a:p>
        </p:txBody>
      </p:sp>
      <p:pic>
        <p:nvPicPr>
          <p:cNvPr id="7" name="Image 2" descr="preencoded.png"/>
          <p:cNvPicPr>
            <a:picLocks noChangeAspect="1"/>
          </p:cNvPicPr>
          <p:nvPr/>
        </p:nvPicPr>
        <p:blipFill>
          <a:blip r:embed="rId5"/>
          <a:stretch>
            <a:fillRect/>
          </a:stretch>
        </p:blipFill>
        <p:spPr>
          <a:xfrm>
            <a:off x="8901351" y="2385179"/>
            <a:ext cx="532090" cy="532090"/>
          </a:xfrm>
          <a:prstGeom prst="rect">
            <a:avLst/>
          </a:prstGeom>
        </p:spPr>
      </p:pic>
      <p:sp>
        <p:nvSpPr>
          <p:cNvPr id="8" name="Text 3"/>
          <p:cNvSpPr/>
          <p:nvPr/>
        </p:nvSpPr>
        <p:spPr>
          <a:xfrm>
            <a:off x="8901351" y="3137416"/>
            <a:ext cx="2313980" cy="647700"/>
          </a:xfrm>
          <a:prstGeom prst="rect">
            <a:avLst/>
          </a:prstGeom>
          <a:noFill/>
          <a:ln/>
        </p:spPr>
        <p:txBody>
          <a:bodyPr wrap="squar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Intelligent Risk-Taking</a:t>
            </a:r>
            <a:endParaRPr lang="en-US" sz="2000" dirty="0"/>
          </a:p>
        </p:txBody>
      </p:sp>
      <p:sp>
        <p:nvSpPr>
          <p:cNvPr id="9" name="Text 4"/>
          <p:cNvSpPr/>
          <p:nvPr/>
        </p:nvSpPr>
        <p:spPr>
          <a:xfrm>
            <a:off x="8901351" y="3917156"/>
            <a:ext cx="2313980" cy="3524250"/>
          </a:xfrm>
          <a:prstGeom prst="rect">
            <a:avLst/>
          </a:prstGeom>
          <a:noFill/>
          <a:ln/>
        </p:spPr>
        <p:txBody>
          <a:bodyPr wrap="square" lIns="0" tIns="0" rIns="0" bIns="0" rtlCol="0" anchor="t"/>
          <a:lstStyle/>
          <a:p>
            <a:pPr marL="0" indent="0" algn="l">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Create safe spaces for experimentation with a fail-fast, learn-fast mentality. Teams that can try new approaches without fear of punishment innovate more effectively and solve problems more creatively.</a:t>
            </a:r>
            <a:endParaRPr lang="en-US" sz="1700" dirty="0"/>
          </a:p>
        </p:txBody>
      </p:sp>
      <p:pic>
        <p:nvPicPr>
          <p:cNvPr id="10" name="Image 3" descr="preencoded.png"/>
          <p:cNvPicPr>
            <a:picLocks noChangeAspect="1"/>
          </p:cNvPicPr>
          <p:nvPr/>
        </p:nvPicPr>
        <p:blipFill>
          <a:blip r:embed="rId6"/>
          <a:stretch>
            <a:fillRect/>
          </a:stretch>
        </p:blipFill>
        <p:spPr>
          <a:xfrm>
            <a:off x="11545610" y="2385179"/>
            <a:ext cx="532090" cy="532090"/>
          </a:xfrm>
          <a:prstGeom prst="rect">
            <a:avLst/>
          </a:prstGeom>
        </p:spPr>
      </p:pic>
      <p:sp>
        <p:nvSpPr>
          <p:cNvPr id="11" name="Text 5"/>
          <p:cNvSpPr/>
          <p:nvPr/>
        </p:nvSpPr>
        <p:spPr>
          <a:xfrm>
            <a:off x="11545610" y="3137416"/>
            <a:ext cx="2313980" cy="323850"/>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Flexible Execution</a:t>
            </a:r>
            <a:endParaRPr lang="en-US" sz="2000" dirty="0"/>
          </a:p>
        </p:txBody>
      </p:sp>
      <p:sp>
        <p:nvSpPr>
          <p:cNvPr id="12" name="Text 6"/>
          <p:cNvSpPr/>
          <p:nvPr/>
        </p:nvSpPr>
        <p:spPr>
          <a:xfrm>
            <a:off x="11545610" y="3593306"/>
            <a:ext cx="2313980" cy="2819400"/>
          </a:xfrm>
          <a:prstGeom prst="rect">
            <a:avLst/>
          </a:prstGeom>
          <a:noFill/>
          <a:ln/>
        </p:spPr>
        <p:txBody>
          <a:bodyPr wrap="square" lIns="0" tIns="0" rIns="0" bIns="0" rtlCol="0" anchor="t"/>
          <a:lstStyle/>
          <a:p>
            <a:pPr marL="0" indent="0" algn="l">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Set clear objectives but allow teams latitude in how they achieve them. This balance between structure and flexibility optimizes for both accountability and innovation.</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15816" y="641033"/>
            <a:ext cx="11419999" cy="685562"/>
          </a:xfrm>
          <a:prstGeom prst="rect">
            <a:avLst/>
          </a:prstGeom>
          <a:noFill/>
          <a:ln/>
        </p:spPr>
        <p:txBody>
          <a:bodyPr wrap="none" lIns="0" tIns="0" rIns="0" bIns="0" rtlCol="0" anchor="t"/>
          <a:lstStyle/>
          <a:p>
            <a:pPr marL="0" indent="0" algn="l">
              <a:lnSpc>
                <a:spcPts val="5350"/>
              </a:lnSpc>
              <a:buNone/>
            </a:pPr>
            <a:r>
              <a:rPr lang="en-US" sz="4300" dirty="0">
                <a:solidFill>
                  <a:srgbClr val="38512F"/>
                </a:solidFill>
                <a:latin typeface="Lora" pitchFamily="34" charset="0"/>
                <a:ea typeface="Lora" pitchFamily="34" charset="-122"/>
                <a:cs typeface="Lora" pitchFamily="34" charset="-120"/>
              </a:rPr>
              <a:t>Agile Methodologies for Development Teams</a:t>
            </a:r>
            <a:endParaRPr lang="en-US" sz="4300" dirty="0"/>
          </a:p>
        </p:txBody>
      </p:sp>
      <p:sp>
        <p:nvSpPr>
          <p:cNvPr id="3" name="Text 1"/>
          <p:cNvSpPr/>
          <p:nvPr/>
        </p:nvSpPr>
        <p:spPr>
          <a:xfrm>
            <a:off x="2007870" y="2198727"/>
            <a:ext cx="2742486" cy="342662"/>
          </a:xfrm>
          <a:prstGeom prst="rect">
            <a:avLst/>
          </a:prstGeom>
          <a:noFill/>
          <a:ln/>
        </p:spPr>
        <p:txBody>
          <a:bodyPr wrap="none" lIns="0" tIns="0" rIns="0" bIns="0" rtlCol="0" anchor="t"/>
          <a:lstStyle/>
          <a:p>
            <a:pPr marL="0" indent="0" algn="r">
              <a:lnSpc>
                <a:spcPts val="2650"/>
              </a:lnSpc>
              <a:buNone/>
            </a:pPr>
            <a:r>
              <a:rPr lang="en-US" sz="2150" dirty="0">
                <a:solidFill>
                  <a:srgbClr val="3A3630"/>
                </a:solidFill>
                <a:latin typeface="Lora" pitchFamily="34" charset="0"/>
                <a:ea typeface="Lora" pitchFamily="34" charset="-122"/>
                <a:cs typeface="Lora" pitchFamily="34" charset="-120"/>
              </a:rPr>
              <a:t>Sprint Planning</a:t>
            </a:r>
            <a:endParaRPr lang="en-US" sz="2150" dirty="0"/>
          </a:p>
        </p:txBody>
      </p:sp>
      <p:sp>
        <p:nvSpPr>
          <p:cNvPr id="4" name="Text 2"/>
          <p:cNvSpPr/>
          <p:nvPr/>
        </p:nvSpPr>
        <p:spPr>
          <a:xfrm>
            <a:off x="815816" y="2681168"/>
            <a:ext cx="3934539" cy="745808"/>
          </a:xfrm>
          <a:prstGeom prst="rect">
            <a:avLst/>
          </a:prstGeom>
          <a:noFill/>
          <a:ln/>
        </p:spPr>
        <p:txBody>
          <a:bodyPr wrap="square" lIns="0" tIns="0" rIns="0" bIns="0" rtlCol="0" anchor="t"/>
          <a:lstStyle/>
          <a:p>
            <a:pPr marL="0" indent="0" algn="r">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Define clear work increments and prioritize backlog items</a:t>
            </a:r>
            <a:endParaRPr lang="en-US" sz="1800" dirty="0"/>
          </a:p>
        </p:txBody>
      </p:sp>
      <p:pic>
        <p:nvPicPr>
          <p:cNvPr id="5" name="Image 0" descr="preencoded.png"/>
          <p:cNvPicPr>
            <a:picLocks noChangeAspect="1"/>
          </p:cNvPicPr>
          <p:nvPr/>
        </p:nvPicPr>
        <p:blipFill>
          <a:blip r:embed="rId3"/>
          <a:stretch>
            <a:fillRect/>
          </a:stretch>
        </p:blipFill>
        <p:spPr>
          <a:xfrm>
            <a:off x="5099923" y="1792724"/>
            <a:ext cx="4430554" cy="4430554"/>
          </a:xfrm>
          <a:prstGeom prst="rect">
            <a:avLst/>
          </a:prstGeom>
        </p:spPr>
      </p:pic>
      <p:sp>
        <p:nvSpPr>
          <p:cNvPr id="6" name="Text 3"/>
          <p:cNvSpPr/>
          <p:nvPr/>
        </p:nvSpPr>
        <p:spPr>
          <a:xfrm>
            <a:off x="6061591" y="2676287"/>
            <a:ext cx="348734" cy="436007"/>
          </a:xfrm>
          <a:prstGeom prst="rect">
            <a:avLst/>
          </a:prstGeom>
          <a:noFill/>
          <a:ln/>
        </p:spPr>
        <p:txBody>
          <a:bodyPr wrap="none" lIns="0" tIns="0" rIns="0" bIns="0" rtlCol="0" anchor="t"/>
          <a:lstStyle/>
          <a:p>
            <a:pPr marL="0" indent="0" algn="l">
              <a:lnSpc>
                <a:spcPts val="4350"/>
              </a:lnSpc>
              <a:buNone/>
            </a:pPr>
            <a:r>
              <a:rPr lang="en-US" sz="2700" dirty="0">
                <a:solidFill>
                  <a:srgbClr val="3A3630"/>
                </a:solidFill>
                <a:latin typeface="Lora" pitchFamily="34" charset="0"/>
                <a:ea typeface="Lora" pitchFamily="34" charset="-122"/>
                <a:cs typeface="Lora" pitchFamily="34" charset="-120"/>
              </a:rPr>
              <a:t>1</a:t>
            </a:r>
            <a:endParaRPr lang="en-US" sz="2700" dirty="0"/>
          </a:p>
        </p:txBody>
      </p:sp>
      <p:sp>
        <p:nvSpPr>
          <p:cNvPr id="7" name="Text 4"/>
          <p:cNvSpPr/>
          <p:nvPr/>
        </p:nvSpPr>
        <p:spPr>
          <a:xfrm>
            <a:off x="9880044" y="1800463"/>
            <a:ext cx="2742486" cy="342662"/>
          </a:xfrm>
          <a:prstGeom prst="rect">
            <a:avLst/>
          </a:prstGeom>
          <a:noFill/>
          <a:ln/>
        </p:spPr>
        <p:txBody>
          <a:bodyPr wrap="none" lIns="0" tIns="0" rIns="0" bIns="0" rtlCol="0" anchor="t"/>
          <a:lstStyle/>
          <a:p>
            <a:pPr marL="0" indent="0" algn="l">
              <a:lnSpc>
                <a:spcPts val="2650"/>
              </a:lnSpc>
              <a:buNone/>
            </a:pPr>
            <a:r>
              <a:rPr lang="en-US" sz="2150" dirty="0">
                <a:solidFill>
                  <a:srgbClr val="3A3630"/>
                </a:solidFill>
                <a:latin typeface="Lora" pitchFamily="34" charset="0"/>
                <a:ea typeface="Lora" pitchFamily="34" charset="-122"/>
                <a:cs typeface="Lora" pitchFamily="34" charset="-120"/>
              </a:rPr>
              <a:t>Daily Stand-ups</a:t>
            </a:r>
            <a:endParaRPr lang="en-US" sz="2150" dirty="0"/>
          </a:p>
        </p:txBody>
      </p:sp>
      <p:sp>
        <p:nvSpPr>
          <p:cNvPr id="8" name="Text 5"/>
          <p:cNvSpPr/>
          <p:nvPr/>
        </p:nvSpPr>
        <p:spPr>
          <a:xfrm>
            <a:off x="9880044" y="2282904"/>
            <a:ext cx="3934539" cy="745808"/>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Coordinate team activities and address blockers</a:t>
            </a:r>
            <a:endParaRPr lang="en-US" sz="1800" dirty="0"/>
          </a:p>
        </p:txBody>
      </p:sp>
      <p:pic>
        <p:nvPicPr>
          <p:cNvPr id="9" name="Image 1" descr="preencoded.png"/>
          <p:cNvPicPr>
            <a:picLocks noChangeAspect="1"/>
          </p:cNvPicPr>
          <p:nvPr/>
        </p:nvPicPr>
        <p:blipFill>
          <a:blip r:embed="rId4"/>
          <a:stretch>
            <a:fillRect/>
          </a:stretch>
        </p:blipFill>
        <p:spPr>
          <a:xfrm>
            <a:off x="5099923" y="1792724"/>
            <a:ext cx="4430554" cy="4430554"/>
          </a:xfrm>
          <a:prstGeom prst="rect">
            <a:avLst/>
          </a:prstGeom>
        </p:spPr>
      </p:pic>
      <p:sp>
        <p:nvSpPr>
          <p:cNvPr id="10" name="Text 6"/>
          <p:cNvSpPr/>
          <p:nvPr/>
        </p:nvSpPr>
        <p:spPr>
          <a:xfrm>
            <a:off x="7866340" y="2419469"/>
            <a:ext cx="348734" cy="436007"/>
          </a:xfrm>
          <a:prstGeom prst="rect">
            <a:avLst/>
          </a:prstGeom>
          <a:noFill/>
          <a:ln/>
        </p:spPr>
        <p:txBody>
          <a:bodyPr wrap="none" lIns="0" tIns="0" rIns="0" bIns="0" rtlCol="0" anchor="t"/>
          <a:lstStyle/>
          <a:p>
            <a:pPr marL="0" indent="0" algn="l">
              <a:lnSpc>
                <a:spcPts val="4350"/>
              </a:lnSpc>
              <a:buNone/>
            </a:pPr>
            <a:r>
              <a:rPr lang="en-US" sz="2700" dirty="0">
                <a:solidFill>
                  <a:srgbClr val="3A3630"/>
                </a:solidFill>
                <a:latin typeface="Lora" pitchFamily="34" charset="0"/>
                <a:ea typeface="Lora" pitchFamily="34" charset="-122"/>
                <a:cs typeface="Lora" pitchFamily="34" charset="-120"/>
              </a:rPr>
              <a:t>2</a:t>
            </a:r>
            <a:endParaRPr lang="en-US" sz="2700" dirty="0"/>
          </a:p>
        </p:txBody>
      </p:sp>
      <p:sp>
        <p:nvSpPr>
          <p:cNvPr id="11" name="Text 7"/>
          <p:cNvSpPr/>
          <p:nvPr/>
        </p:nvSpPr>
        <p:spPr>
          <a:xfrm>
            <a:off x="9996607" y="3393758"/>
            <a:ext cx="2973467" cy="342662"/>
          </a:xfrm>
          <a:prstGeom prst="rect">
            <a:avLst/>
          </a:prstGeom>
          <a:noFill/>
          <a:ln/>
        </p:spPr>
        <p:txBody>
          <a:bodyPr wrap="none" lIns="0" tIns="0" rIns="0" bIns="0" rtlCol="0" anchor="t"/>
          <a:lstStyle/>
          <a:p>
            <a:pPr marL="0" indent="0" algn="l">
              <a:lnSpc>
                <a:spcPts val="2650"/>
              </a:lnSpc>
              <a:buNone/>
            </a:pPr>
            <a:r>
              <a:rPr lang="en-US" sz="2150" dirty="0">
                <a:solidFill>
                  <a:srgbClr val="3A3630"/>
                </a:solidFill>
                <a:latin typeface="Lora" pitchFamily="34" charset="0"/>
                <a:ea typeface="Lora" pitchFamily="34" charset="-122"/>
                <a:cs typeface="Lora" pitchFamily="34" charset="-120"/>
              </a:rPr>
              <a:t>Development &amp; Testing</a:t>
            </a:r>
            <a:endParaRPr lang="en-US" sz="2150" dirty="0"/>
          </a:p>
        </p:txBody>
      </p:sp>
      <p:sp>
        <p:nvSpPr>
          <p:cNvPr id="12" name="Text 8"/>
          <p:cNvSpPr/>
          <p:nvPr/>
        </p:nvSpPr>
        <p:spPr>
          <a:xfrm>
            <a:off x="9996607" y="3876199"/>
            <a:ext cx="3817977" cy="745808"/>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Build features and ensure quality through automated testing</a:t>
            </a:r>
            <a:endParaRPr lang="en-US" sz="1800" dirty="0"/>
          </a:p>
        </p:txBody>
      </p:sp>
      <p:pic>
        <p:nvPicPr>
          <p:cNvPr id="13" name="Image 2" descr="preencoded.png"/>
          <p:cNvPicPr>
            <a:picLocks noChangeAspect="1"/>
          </p:cNvPicPr>
          <p:nvPr/>
        </p:nvPicPr>
        <p:blipFill>
          <a:blip r:embed="rId5"/>
          <a:stretch>
            <a:fillRect/>
          </a:stretch>
        </p:blipFill>
        <p:spPr>
          <a:xfrm>
            <a:off x="5099923" y="1792724"/>
            <a:ext cx="4430554" cy="4430554"/>
          </a:xfrm>
          <a:prstGeom prst="rect">
            <a:avLst/>
          </a:prstGeom>
        </p:spPr>
      </p:pic>
      <p:sp>
        <p:nvSpPr>
          <p:cNvPr id="14" name="Text 9"/>
          <p:cNvSpPr/>
          <p:nvPr/>
        </p:nvSpPr>
        <p:spPr>
          <a:xfrm>
            <a:off x="8668345" y="4056578"/>
            <a:ext cx="348734" cy="436007"/>
          </a:xfrm>
          <a:prstGeom prst="rect">
            <a:avLst/>
          </a:prstGeom>
          <a:noFill/>
          <a:ln/>
        </p:spPr>
        <p:txBody>
          <a:bodyPr wrap="none" lIns="0" tIns="0" rIns="0" bIns="0" rtlCol="0" anchor="t"/>
          <a:lstStyle/>
          <a:p>
            <a:pPr marL="0" indent="0" algn="l">
              <a:lnSpc>
                <a:spcPts val="4350"/>
              </a:lnSpc>
              <a:buNone/>
            </a:pPr>
            <a:r>
              <a:rPr lang="en-US" sz="2700" dirty="0">
                <a:solidFill>
                  <a:srgbClr val="3A3630"/>
                </a:solidFill>
                <a:latin typeface="Lora" pitchFamily="34" charset="0"/>
                <a:ea typeface="Lora" pitchFamily="34" charset="-122"/>
                <a:cs typeface="Lora" pitchFamily="34" charset="-120"/>
              </a:rPr>
              <a:t>3</a:t>
            </a:r>
            <a:endParaRPr lang="en-US" sz="2700" dirty="0"/>
          </a:p>
        </p:txBody>
      </p:sp>
      <p:sp>
        <p:nvSpPr>
          <p:cNvPr id="15" name="Text 10"/>
          <p:cNvSpPr/>
          <p:nvPr/>
        </p:nvSpPr>
        <p:spPr>
          <a:xfrm>
            <a:off x="9880044" y="4987171"/>
            <a:ext cx="2742486" cy="342662"/>
          </a:xfrm>
          <a:prstGeom prst="rect">
            <a:avLst/>
          </a:prstGeom>
          <a:noFill/>
          <a:ln/>
        </p:spPr>
        <p:txBody>
          <a:bodyPr wrap="none" lIns="0" tIns="0" rIns="0" bIns="0" rtlCol="0" anchor="t"/>
          <a:lstStyle/>
          <a:p>
            <a:pPr marL="0" indent="0" algn="l">
              <a:lnSpc>
                <a:spcPts val="2650"/>
              </a:lnSpc>
              <a:buNone/>
            </a:pPr>
            <a:r>
              <a:rPr lang="en-US" sz="2150" dirty="0">
                <a:solidFill>
                  <a:srgbClr val="3A3630"/>
                </a:solidFill>
                <a:latin typeface="Lora" pitchFamily="34" charset="0"/>
                <a:ea typeface="Lora" pitchFamily="34" charset="-122"/>
                <a:cs typeface="Lora" pitchFamily="34" charset="-120"/>
              </a:rPr>
              <a:t>Sprint Review</a:t>
            </a:r>
            <a:endParaRPr lang="en-US" sz="2150" dirty="0"/>
          </a:p>
        </p:txBody>
      </p:sp>
      <p:sp>
        <p:nvSpPr>
          <p:cNvPr id="16" name="Text 11"/>
          <p:cNvSpPr/>
          <p:nvPr/>
        </p:nvSpPr>
        <p:spPr>
          <a:xfrm>
            <a:off x="9880044" y="5469612"/>
            <a:ext cx="3934539" cy="745808"/>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Demonstrate completed work and gather stakeholder feedback</a:t>
            </a:r>
            <a:endParaRPr lang="en-US" sz="1800" dirty="0"/>
          </a:p>
        </p:txBody>
      </p:sp>
      <p:pic>
        <p:nvPicPr>
          <p:cNvPr id="17" name="Image 3" descr="preencoded.png"/>
          <p:cNvPicPr>
            <a:picLocks noChangeAspect="1"/>
          </p:cNvPicPr>
          <p:nvPr/>
        </p:nvPicPr>
        <p:blipFill>
          <a:blip r:embed="rId6"/>
          <a:stretch>
            <a:fillRect/>
          </a:stretch>
        </p:blipFill>
        <p:spPr>
          <a:xfrm>
            <a:off x="5099923" y="1792724"/>
            <a:ext cx="4430554" cy="4430554"/>
          </a:xfrm>
          <a:prstGeom prst="rect">
            <a:avLst/>
          </a:prstGeom>
        </p:spPr>
      </p:pic>
      <p:sp>
        <p:nvSpPr>
          <p:cNvPr id="18" name="Text 12"/>
          <p:cNvSpPr/>
          <p:nvPr/>
        </p:nvSpPr>
        <p:spPr>
          <a:xfrm>
            <a:off x="7359253" y="5325189"/>
            <a:ext cx="348734" cy="436007"/>
          </a:xfrm>
          <a:prstGeom prst="rect">
            <a:avLst/>
          </a:prstGeom>
          <a:noFill/>
          <a:ln/>
        </p:spPr>
        <p:txBody>
          <a:bodyPr wrap="none" lIns="0" tIns="0" rIns="0" bIns="0" rtlCol="0" anchor="t"/>
          <a:lstStyle/>
          <a:p>
            <a:pPr marL="0" indent="0" algn="l">
              <a:lnSpc>
                <a:spcPts val="4350"/>
              </a:lnSpc>
              <a:buNone/>
            </a:pPr>
            <a:r>
              <a:rPr lang="en-US" sz="2700" dirty="0">
                <a:solidFill>
                  <a:srgbClr val="3A3630"/>
                </a:solidFill>
                <a:latin typeface="Lora" pitchFamily="34" charset="0"/>
                <a:ea typeface="Lora" pitchFamily="34" charset="-122"/>
                <a:cs typeface="Lora" pitchFamily="34" charset="-120"/>
              </a:rPr>
              <a:t>4</a:t>
            </a:r>
            <a:endParaRPr lang="en-US" sz="2700" dirty="0"/>
          </a:p>
        </p:txBody>
      </p:sp>
      <p:sp>
        <p:nvSpPr>
          <p:cNvPr id="19" name="Text 13"/>
          <p:cNvSpPr/>
          <p:nvPr/>
        </p:nvSpPr>
        <p:spPr>
          <a:xfrm>
            <a:off x="2007870" y="4588788"/>
            <a:ext cx="2742486" cy="342662"/>
          </a:xfrm>
          <a:prstGeom prst="rect">
            <a:avLst/>
          </a:prstGeom>
          <a:noFill/>
          <a:ln/>
        </p:spPr>
        <p:txBody>
          <a:bodyPr wrap="none" lIns="0" tIns="0" rIns="0" bIns="0" rtlCol="0" anchor="t"/>
          <a:lstStyle/>
          <a:p>
            <a:pPr marL="0" indent="0" algn="r">
              <a:lnSpc>
                <a:spcPts val="2650"/>
              </a:lnSpc>
              <a:buNone/>
            </a:pPr>
            <a:r>
              <a:rPr lang="en-US" sz="2150" dirty="0">
                <a:solidFill>
                  <a:srgbClr val="3A3630"/>
                </a:solidFill>
                <a:latin typeface="Lora" pitchFamily="34" charset="0"/>
                <a:ea typeface="Lora" pitchFamily="34" charset="-122"/>
                <a:cs typeface="Lora" pitchFamily="34" charset="-120"/>
              </a:rPr>
              <a:t>Retrospective</a:t>
            </a:r>
            <a:endParaRPr lang="en-US" sz="2150" dirty="0"/>
          </a:p>
        </p:txBody>
      </p:sp>
      <p:sp>
        <p:nvSpPr>
          <p:cNvPr id="20" name="Text 14"/>
          <p:cNvSpPr/>
          <p:nvPr/>
        </p:nvSpPr>
        <p:spPr>
          <a:xfrm>
            <a:off x="815816" y="5071229"/>
            <a:ext cx="3934539" cy="745808"/>
          </a:xfrm>
          <a:prstGeom prst="rect">
            <a:avLst/>
          </a:prstGeom>
          <a:noFill/>
          <a:ln/>
        </p:spPr>
        <p:txBody>
          <a:bodyPr wrap="square" lIns="0" tIns="0" rIns="0" bIns="0" rtlCol="0" anchor="t"/>
          <a:lstStyle/>
          <a:p>
            <a:pPr marL="0" indent="0" algn="r">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Reflect on process and identify improvements</a:t>
            </a:r>
            <a:endParaRPr lang="en-US" sz="1800" dirty="0"/>
          </a:p>
        </p:txBody>
      </p:sp>
      <p:pic>
        <p:nvPicPr>
          <p:cNvPr id="21" name="Image 4" descr="preencoded.png"/>
          <p:cNvPicPr>
            <a:picLocks noChangeAspect="1"/>
          </p:cNvPicPr>
          <p:nvPr/>
        </p:nvPicPr>
        <p:blipFill>
          <a:blip r:embed="rId7"/>
          <a:stretch>
            <a:fillRect/>
          </a:stretch>
        </p:blipFill>
        <p:spPr>
          <a:xfrm>
            <a:off x="5099923" y="1792724"/>
            <a:ext cx="4430554" cy="4430554"/>
          </a:xfrm>
          <a:prstGeom prst="rect">
            <a:avLst/>
          </a:prstGeom>
        </p:spPr>
      </p:pic>
      <p:sp>
        <p:nvSpPr>
          <p:cNvPr id="22" name="Text 15"/>
          <p:cNvSpPr/>
          <p:nvPr/>
        </p:nvSpPr>
        <p:spPr>
          <a:xfrm>
            <a:off x="5748099" y="4472107"/>
            <a:ext cx="348734" cy="436007"/>
          </a:xfrm>
          <a:prstGeom prst="rect">
            <a:avLst/>
          </a:prstGeom>
          <a:noFill/>
          <a:ln/>
        </p:spPr>
        <p:txBody>
          <a:bodyPr wrap="none" lIns="0" tIns="0" rIns="0" bIns="0" rtlCol="0" anchor="t"/>
          <a:lstStyle/>
          <a:p>
            <a:pPr marL="0" indent="0" algn="l">
              <a:lnSpc>
                <a:spcPts val="4350"/>
              </a:lnSpc>
              <a:buNone/>
            </a:pPr>
            <a:r>
              <a:rPr lang="en-US" sz="2700" dirty="0">
                <a:solidFill>
                  <a:srgbClr val="3A3630"/>
                </a:solidFill>
                <a:latin typeface="Lora" pitchFamily="34" charset="0"/>
                <a:ea typeface="Lora" pitchFamily="34" charset="-122"/>
                <a:cs typeface="Lora" pitchFamily="34" charset="-120"/>
              </a:rPr>
              <a:t>5</a:t>
            </a:r>
            <a:endParaRPr lang="en-US" sz="2700" dirty="0"/>
          </a:p>
        </p:txBody>
      </p:sp>
      <p:sp>
        <p:nvSpPr>
          <p:cNvPr id="23" name="Text 16"/>
          <p:cNvSpPr/>
          <p:nvPr/>
        </p:nvSpPr>
        <p:spPr>
          <a:xfrm>
            <a:off x="815816" y="6485453"/>
            <a:ext cx="12998768" cy="1118711"/>
          </a:xfrm>
          <a:prstGeom prst="rect">
            <a:avLst/>
          </a:prstGeom>
          <a:noFill/>
          <a:ln/>
        </p:spPr>
        <p:txBody>
          <a:bodyPr wrap="square" lIns="0" tIns="0" rIns="0" bIns="0" rtlCol="0" anchor="t"/>
          <a:lstStyle/>
          <a:p>
            <a:pPr marL="0" indent="0" algn="l">
              <a:lnSpc>
                <a:spcPts val="2900"/>
              </a:lnSpc>
              <a:buNone/>
            </a:pPr>
            <a:r>
              <a:rPr lang="en-US" sz="1800" dirty="0">
                <a:solidFill>
                  <a:srgbClr val="3A3630"/>
                </a:solidFill>
                <a:latin typeface="Source Sans Pro" pitchFamily="34" charset="0"/>
                <a:ea typeface="Source Sans Pro" pitchFamily="34" charset="-122"/>
                <a:cs typeface="Source Sans Pro" pitchFamily="34" charset="-120"/>
              </a:rPr>
              <a:t>Agile methodologies provide structure while maintaining flexibility. For application development teams, frameworks like Scrum or Kanban create predictable delivery rhythms while allowing for adaptation as requirements evolve. The iterative nature of these approaches enables faster feedback loops and continuous improvement.</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2946" y="653058"/>
            <a:ext cx="7718108" cy="1198245"/>
          </a:xfrm>
          <a:prstGeom prst="rect">
            <a:avLst/>
          </a:prstGeom>
          <a:noFill/>
          <a:ln/>
        </p:spPr>
        <p:txBody>
          <a:bodyPr wrap="square" lIns="0" tIns="0" rIns="0" bIns="0" rtlCol="0" anchor="t"/>
          <a:lstStyle/>
          <a:p>
            <a:pPr marL="0" indent="0" algn="l">
              <a:lnSpc>
                <a:spcPts val="4700"/>
              </a:lnSpc>
              <a:buNone/>
            </a:pPr>
            <a:r>
              <a:rPr lang="en-US" sz="3750" dirty="0">
                <a:solidFill>
                  <a:srgbClr val="38512F"/>
                </a:solidFill>
                <a:latin typeface="Lora" pitchFamily="34" charset="0"/>
                <a:ea typeface="Lora" pitchFamily="34" charset="-122"/>
                <a:cs typeface="Lora" pitchFamily="34" charset="-120"/>
              </a:rPr>
              <a:t>DevOps Practices for Infrastructure Teams</a:t>
            </a:r>
            <a:endParaRPr lang="en-US" sz="3750" dirty="0"/>
          </a:p>
        </p:txBody>
      </p:sp>
      <p:pic>
        <p:nvPicPr>
          <p:cNvPr id="4" name="Image 1" descr="preencoded.png"/>
          <p:cNvPicPr>
            <a:picLocks noChangeAspect="1"/>
          </p:cNvPicPr>
          <p:nvPr/>
        </p:nvPicPr>
        <p:blipFill>
          <a:blip r:embed="rId4"/>
          <a:stretch>
            <a:fillRect/>
          </a:stretch>
        </p:blipFill>
        <p:spPr>
          <a:xfrm>
            <a:off x="712946" y="2156817"/>
            <a:ext cx="1018461" cy="1806535"/>
          </a:xfrm>
          <a:prstGeom prst="rect">
            <a:avLst/>
          </a:prstGeom>
        </p:spPr>
      </p:pic>
      <p:sp>
        <p:nvSpPr>
          <p:cNvPr id="5" name="Text 1"/>
          <p:cNvSpPr/>
          <p:nvPr/>
        </p:nvSpPr>
        <p:spPr>
          <a:xfrm>
            <a:off x="2036921" y="2360414"/>
            <a:ext cx="2515791" cy="299561"/>
          </a:xfrm>
          <a:prstGeom prst="rect">
            <a:avLst/>
          </a:prstGeom>
          <a:noFill/>
          <a:ln/>
        </p:spPr>
        <p:txBody>
          <a:bodyPr wrap="none" lIns="0" tIns="0" rIns="0" bIns="0" rtlCol="0" anchor="t"/>
          <a:lstStyle/>
          <a:p>
            <a:pPr marL="0" indent="0" algn="l">
              <a:lnSpc>
                <a:spcPts val="2350"/>
              </a:lnSpc>
              <a:buNone/>
            </a:pPr>
            <a:r>
              <a:rPr lang="en-US" sz="1850" dirty="0">
                <a:solidFill>
                  <a:srgbClr val="3A3630"/>
                </a:solidFill>
                <a:latin typeface="Lora" pitchFamily="34" charset="0"/>
                <a:ea typeface="Lora" pitchFamily="34" charset="-122"/>
                <a:cs typeface="Lora" pitchFamily="34" charset="-120"/>
              </a:rPr>
              <a:t>Infrastructure as Code</a:t>
            </a:r>
            <a:endParaRPr lang="en-US" sz="1850" dirty="0"/>
          </a:p>
        </p:txBody>
      </p:sp>
      <p:sp>
        <p:nvSpPr>
          <p:cNvPr id="6" name="Text 2"/>
          <p:cNvSpPr/>
          <p:nvPr/>
        </p:nvSpPr>
        <p:spPr>
          <a:xfrm>
            <a:off x="2036921" y="2782133"/>
            <a:ext cx="6394133" cy="977622"/>
          </a:xfrm>
          <a:prstGeom prst="rect">
            <a:avLst/>
          </a:prstGeom>
          <a:noFill/>
          <a:ln/>
        </p:spPr>
        <p:txBody>
          <a:bodyPr wrap="square" lIns="0" tIns="0" rIns="0" bIns="0" rtlCol="0" anchor="t"/>
          <a:lstStyle/>
          <a:p>
            <a:pPr marL="0" indent="0" algn="l">
              <a:lnSpc>
                <a:spcPts val="2550"/>
              </a:lnSpc>
              <a:buNone/>
            </a:pPr>
            <a:r>
              <a:rPr lang="en-US" sz="1600" dirty="0">
                <a:solidFill>
                  <a:srgbClr val="3A3630"/>
                </a:solidFill>
                <a:latin typeface="Source Sans Pro" pitchFamily="34" charset="0"/>
                <a:ea typeface="Source Sans Pro" pitchFamily="34" charset="-122"/>
                <a:cs typeface="Source Sans Pro" pitchFamily="34" charset="-120"/>
              </a:rPr>
              <a:t>Implement tools like Terraform or Ansible to define infrastructure through code rather than manual configuration. This approach ensures consistency, enables version control, and facilitates automated provisioning.</a:t>
            </a:r>
            <a:endParaRPr lang="en-US" sz="1600" dirty="0"/>
          </a:p>
        </p:txBody>
      </p:sp>
      <p:pic>
        <p:nvPicPr>
          <p:cNvPr id="7" name="Image 2" descr="preencoded.png"/>
          <p:cNvPicPr>
            <a:picLocks noChangeAspect="1"/>
          </p:cNvPicPr>
          <p:nvPr/>
        </p:nvPicPr>
        <p:blipFill>
          <a:blip r:embed="rId5"/>
          <a:stretch>
            <a:fillRect/>
          </a:stretch>
        </p:blipFill>
        <p:spPr>
          <a:xfrm>
            <a:off x="712946" y="3963353"/>
            <a:ext cx="1018461" cy="1806535"/>
          </a:xfrm>
          <a:prstGeom prst="rect">
            <a:avLst/>
          </a:prstGeom>
        </p:spPr>
      </p:pic>
      <p:sp>
        <p:nvSpPr>
          <p:cNvPr id="8" name="Text 3"/>
          <p:cNvSpPr/>
          <p:nvPr/>
        </p:nvSpPr>
        <p:spPr>
          <a:xfrm>
            <a:off x="2036921" y="4166949"/>
            <a:ext cx="2396371" cy="299561"/>
          </a:xfrm>
          <a:prstGeom prst="rect">
            <a:avLst/>
          </a:prstGeom>
          <a:noFill/>
          <a:ln/>
        </p:spPr>
        <p:txBody>
          <a:bodyPr wrap="none" lIns="0" tIns="0" rIns="0" bIns="0" rtlCol="0" anchor="t"/>
          <a:lstStyle/>
          <a:p>
            <a:pPr marL="0" indent="0" algn="l">
              <a:lnSpc>
                <a:spcPts val="2350"/>
              </a:lnSpc>
              <a:buNone/>
            </a:pPr>
            <a:r>
              <a:rPr lang="en-US" sz="1850" dirty="0">
                <a:solidFill>
                  <a:srgbClr val="3A3630"/>
                </a:solidFill>
                <a:latin typeface="Lora" pitchFamily="34" charset="0"/>
                <a:ea typeface="Lora" pitchFamily="34" charset="-122"/>
                <a:cs typeface="Lora" pitchFamily="34" charset="-120"/>
              </a:rPr>
              <a:t>CI/CD Automation</a:t>
            </a:r>
            <a:endParaRPr lang="en-US" sz="1850" dirty="0"/>
          </a:p>
        </p:txBody>
      </p:sp>
      <p:sp>
        <p:nvSpPr>
          <p:cNvPr id="9" name="Text 4"/>
          <p:cNvSpPr/>
          <p:nvPr/>
        </p:nvSpPr>
        <p:spPr>
          <a:xfrm>
            <a:off x="2036921" y="4588669"/>
            <a:ext cx="6394133" cy="977622"/>
          </a:xfrm>
          <a:prstGeom prst="rect">
            <a:avLst/>
          </a:prstGeom>
          <a:noFill/>
          <a:ln/>
        </p:spPr>
        <p:txBody>
          <a:bodyPr wrap="square" lIns="0" tIns="0" rIns="0" bIns="0" rtlCol="0" anchor="t"/>
          <a:lstStyle/>
          <a:p>
            <a:pPr marL="0" indent="0" algn="l">
              <a:lnSpc>
                <a:spcPts val="2550"/>
              </a:lnSpc>
              <a:buNone/>
            </a:pPr>
            <a:r>
              <a:rPr lang="en-US" sz="1600" dirty="0">
                <a:solidFill>
                  <a:srgbClr val="3A3630"/>
                </a:solidFill>
                <a:latin typeface="Source Sans Pro" pitchFamily="34" charset="0"/>
                <a:ea typeface="Source Sans Pro" pitchFamily="34" charset="-122"/>
                <a:cs typeface="Source Sans Pro" pitchFamily="34" charset="-120"/>
              </a:rPr>
              <a:t>Create robust pipelines that automate testing, validation, and deployment of infrastructure changes. Automation reduces human error and accelerates the delivery of stable infrastructure updates.</a:t>
            </a:r>
            <a:endParaRPr lang="en-US" sz="1600" dirty="0"/>
          </a:p>
        </p:txBody>
      </p:sp>
      <p:pic>
        <p:nvPicPr>
          <p:cNvPr id="10" name="Image 3" descr="preencoded.png"/>
          <p:cNvPicPr>
            <a:picLocks noChangeAspect="1"/>
          </p:cNvPicPr>
          <p:nvPr/>
        </p:nvPicPr>
        <p:blipFill>
          <a:blip r:embed="rId6"/>
          <a:stretch>
            <a:fillRect/>
          </a:stretch>
        </p:blipFill>
        <p:spPr>
          <a:xfrm>
            <a:off x="712946" y="5769888"/>
            <a:ext cx="1018461" cy="1806535"/>
          </a:xfrm>
          <a:prstGeom prst="rect">
            <a:avLst/>
          </a:prstGeom>
        </p:spPr>
      </p:pic>
      <p:sp>
        <p:nvSpPr>
          <p:cNvPr id="11" name="Text 5"/>
          <p:cNvSpPr/>
          <p:nvPr/>
        </p:nvSpPr>
        <p:spPr>
          <a:xfrm>
            <a:off x="2036921" y="5973485"/>
            <a:ext cx="3029903" cy="299561"/>
          </a:xfrm>
          <a:prstGeom prst="rect">
            <a:avLst/>
          </a:prstGeom>
          <a:noFill/>
          <a:ln/>
        </p:spPr>
        <p:txBody>
          <a:bodyPr wrap="none" lIns="0" tIns="0" rIns="0" bIns="0" rtlCol="0" anchor="t"/>
          <a:lstStyle/>
          <a:p>
            <a:pPr marL="0" indent="0" algn="l">
              <a:lnSpc>
                <a:spcPts val="2350"/>
              </a:lnSpc>
              <a:buNone/>
            </a:pPr>
            <a:r>
              <a:rPr lang="en-US" sz="1850" dirty="0">
                <a:solidFill>
                  <a:srgbClr val="3A3630"/>
                </a:solidFill>
                <a:latin typeface="Lora" pitchFamily="34" charset="0"/>
                <a:ea typeface="Lora" pitchFamily="34" charset="-122"/>
                <a:cs typeface="Lora" pitchFamily="34" charset="-120"/>
              </a:rPr>
              <a:t>Monitoring &amp; Observability</a:t>
            </a:r>
            <a:endParaRPr lang="en-US" sz="1850" dirty="0"/>
          </a:p>
        </p:txBody>
      </p:sp>
      <p:sp>
        <p:nvSpPr>
          <p:cNvPr id="12" name="Text 6"/>
          <p:cNvSpPr/>
          <p:nvPr/>
        </p:nvSpPr>
        <p:spPr>
          <a:xfrm>
            <a:off x="2036921" y="6395204"/>
            <a:ext cx="6394133" cy="977622"/>
          </a:xfrm>
          <a:prstGeom prst="rect">
            <a:avLst/>
          </a:prstGeom>
          <a:noFill/>
          <a:ln/>
        </p:spPr>
        <p:txBody>
          <a:bodyPr wrap="square" lIns="0" tIns="0" rIns="0" bIns="0" rtlCol="0" anchor="t"/>
          <a:lstStyle/>
          <a:p>
            <a:pPr marL="0" indent="0" algn="l">
              <a:lnSpc>
                <a:spcPts val="2550"/>
              </a:lnSpc>
              <a:buNone/>
            </a:pPr>
            <a:r>
              <a:rPr lang="en-US" sz="1600" dirty="0">
                <a:solidFill>
                  <a:srgbClr val="3A3630"/>
                </a:solidFill>
                <a:latin typeface="Source Sans Pro" pitchFamily="34" charset="0"/>
                <a:ea typeface="Source Sans Pro" pitchFamily="34" charset="-122"/>
                <a:cs typeface="Source Sans Pro" pitchFamily="34" charset="-120"/>
              </a:rPr>
              <a:t>Deploy comprehensive monitoring solutions to proactively identify and address issues before they impact users. Modern observability practices provide deep insights into system behavior and performance.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30436" y="495300"/>
            <a:ext cx="9635609" cy="529828"/>
          </a:xfrm>
          <a:prstGeom prst="rect">
            <a:avLst/>
          </a:prstGeom>
          <a:noFill/>
          <a:ln/>
        </p:spPr>
        <p:txBody>
          <a:bodyPr wrap="none" lIns="0" tIns="0" rIns="0" bIns="0" rtlCol="0" anchor="t"/>
          <a:lstStyle/>
          <a:p>
            <a:pPr marL="0" indent="0" algn="l">
              <a:lnSpc>
                <a:spcPts val="4150"/>
              </a:lnSpc>
              <a:buNone/>
            </a:pPr>
            <a:r>
              <a:rPr lang="en-US" sz="3300" dirty="0">
                <a:solidFill>
                  <a:srgbClr val="38512F"/>
                </a:solidFill>
                <a:latin typeface="Lora" pitchFamily="34" charset="0"/>
                <a:ea typeface="Lora" pitchFamily="34" charset="-122"/>
                <a:cs typeface="Lora" pitchFamily="34" charset="-120"/>
              </a:rPr>
              <a:t>Developing Talent Through Continuous Learning</a:t>
            </a:r>
            <a:endParaRPr lang="en-US" sz="3300" dirty="0"/>
          </a:p>
        </p:txBody>
      </p:sp>
      <p:pic>
        <p:nvPicPr>
          <p:cNvPr id="3" name="Image 0" descr="preencoded.png"/>
          <p:cNvPicPr>
            <a:picLocks noChangeAspect="1"/>
          </p:cNvPicPr>
          <p:nvPr/>
        </p:nvPicPr>
        <p:blipFill>
          <a:blip r:embed="rId3"/>
          <a:stretch>
            <a:fillRect/>
          </a:stretch>
        </p:blipFill>
        <p:spPr>
          <a:xfrm>
            <a:off x="3311009" y="1385292"/>
            <a:ext cx="1323499" cy="1021080"/>
          </a:xfrm>
          <a:prstGeom prst="rect">
            <a:avLst/>
          </a:prstGeom>
        </p:spPr>
      </p:pic>
      <p:sp>
        <p:nvSpPr>
          <p:cNvPr id="4" name="Text 1"/>
          <p:cNvSpPr/>
          <p:nvPr/>
        </p:nvSpPr>
        <p:spPr>
          <a:xfrm>
            <a:off x="3846076" y="1863566"/>
            <a:ext cx="253246" cy="316587"/>
          </a:xfrm>
          <a:prstGeom prst="rect">
            <a:avLst/>
          </a:prstGeom>
          <a:noFill/>
          <a:ln/>
        </p:spPr>
        <p:txBody>
          <a:bodyPr wrap="none" lIns="0" tIns="0" rIns="0" bIns="0" rtlCol="0" anchor="t"/>
          <a:lstStyle/>
          <a:p>
            <a:pPr marL="0" indent="0" algn="ctr">
              <a:lnSpc>
                <a:spcPts val="3150"/>
              </a:lnSpc>
              <a:buNone/>
            </a:pPr>
            <a:r>
              <a:rPr lang="en-US" sz="1950" dirty="0">
                <a:solidFill>
                  <a:srgbClr val="3A3630"/>
                </a:solidFill>
                <a:latin typeface="Lora" pitchFamily="34" charset="0"/>
                <a:ea typeface="Lora" pitchFamily="34" charset="-122"/>
                <a:cs typeface="Lora" pitchFamily="34" charset="-120"/>
              </a:rPr>
              <a:t>1</a:t>
            </a:r>
            <a:endParaRPr lang="en-US" sz="1950" dirty="0"/>
          </a:p>
        </p:txBody>
      </p:sp>
      <p:sp>
        <p:nvSpPr>
          <p:cNvPr id="5" name="Text 2"/>
          <p:cNvSpPr/>
          <p:nvPr/>
        </p:nvSpPr>
        <p:spPr>
          <a:xfrm>
            <a:off x="4814530" y="1565315"/>
            <a:ext cx="2404824" cy="264914"/>
          </a:xfrm>
          <a:prstGeom prst="rect">
            <a:avLst/>
          </a:prstGeom>
          <a:noFill/>
          <a:ln/>
        </p:spPr>
        <p:txBody>
          <a:bodyPr wrap="none" lIns="0" tIns="0" rIns="0" bIns="0" rtlCol="0" anchor="t"/>
          <a:lstStyle/>
          <a:p>
            <a:pPr marL="0" indent="0" algn="l">
              <a:lnSpc>
                <a:spcPts val="2050"/>
              </a:lnSpc>
              <a:buNone/>
            </a:pPr>
            <a:r>
              <a:rPr lang="en-US" sz="1650" dirty="0">
                <a:solidFill>
                  <a:srgbClr val="3A3630"/>
                </a:solidFill>
                <a:latin typeface="Lora" pitchFamily="34" charset="0"/>
                <a:ea typeface="Lora" pitchFamily="34" charset="-122"/>
                <a:cs typeface="Lora" pitchFamily="34" charset="-120"/>
              </a:rPr>
              <a:t>Innovation &amp; Leadership</a:t>
            </a:r>
            <a:endParaRPr lang="en-US" sz="1650" dirty="0"/>
          </a:p>
        </p:txBody>
      </p:sp>
      <p:sp>
        <p:nvSpPr>
          <p:cNvPr id="6" name="Text 3"/>
          <p:cNvSpPr/>
          <p:nvPr/>
        </p:nvSpPr>
        <p:spPr>
          <a:xfrm>
            <a:off x="4814530" y="1938218"/>
            <a:ext cx="3031569" cy="288131"/>
          </a:xfrm>
          <a:prstGeom prst="rect">
            <a:avLst/>
          </a:prstGeom>
          <a:noFill/>
          <a:ln/>
        </p:spPr>
        <p:txBody>
          <a:bodyPr wrap="none" lIns="0" tIns="0" rIns="0" bIns="0" rtlCol="0" anchor="t"/>
          <a:lstStyle/>
          <a:p>
            <a:pPr marL="0" indent="0" algn="l">
              <a:lnSpc>
                <a:spcPts val="2250"/>
              </a:lnSpc>
              <a:buNone/>
            </a:pPr>
            <a:r>
              <a:rPr lang="en-US" sz="1400" dirty="0">
                <a:solidFill>
                  <a:srgbClr val="3A3630"/>
                </a:solidFill>
                <a:latin typeface="Source Sans Pro" pitchFamily="34" charset="0"/>
                <a:ea typeface="Source Sans Pro" pitchFamily="34" charset="-122"/>
                <a:cs typeface="Source Sans Pro" pitchFamily="34" charset="-120"/>
              </a:rPr>
              <a:t>Leading initiatives and mentoring others</a:t>
            </a:r>
            <a:endParaRPr lang="en-US" sz="1400" dirty="0"/>
          </a:p>
        </p:txBody>
      </p:sp>
      <p:sp>
        <p:nvSpPr>
          <p:cNvPr id="7" name="Shape 4"/>
          <p:cNvSpPr/>
          <p:nvPr/>
        </p:nvSpPr>
        <p:spPr>
          <a:xfrm>
            <a:off x="4679513" y="2419350"/>
            <a:ext cx="9275445" cy="11430"/>
          </a:xfrm>
          <a:prstGeom prst="roundRect">
            <a:avLst>
              <a:gd name="adj" fmla="val 236399"/>
            </a:avLst>
          </a:prstGeom>
          <a:solidFill>
            <a:srgbClr val="D9CDBA"/>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649141" y="2451378"/>
            <a:ext cx="2647117" cy="1021080"/>
          </a:xfrm>
          <a:prstGeom prst="rect">
            <a:avLst/>
          </a:prstGeom>
        </p:spPr>
      </p:pic>
      <p:sp>
        <p:nvSpPr>
          <p:cNvPr id="9" name="Text 5"/>
          <p:cNvSpPr/>
          <p:nvPr/>
        </p:nvSpPr>
        <p:spPr>
          <a:xfrm>
            <a:off x="3845957" y="2803565"/>
            <a:ext cx="253246" cy="316587"/>
          </a:xfrm>
          <a:prstGeom prst="rect">
            <a:avLst/>
          </a:prstGeom>
          <a:noFill/>
          <a:ln/>
        </p:spPr>
        <p:txBody>
          <a:bodyPr wrap="none" lIns="0" tIns="0" rIns="0" bIns="0" rtlCol="0" anchor="t"/>
          <a:lstStyle/>
          <a:p>
            <a:pPr marL="0" indent="0" algn="ctr">
              <a:lnSpc>
                <a:spcPts val="3150"/>
              </a:lnSpc>
              <a:buNone/>
            </a:pPr>
            <a:r>
              <a:rPr lang="en-US" sz="1950" dirty="0">
                <a:solidFill>
                  <a:srgbClr val="3A3630"/>
                </a:solidFill>
                <a:latin typeface="Lora" pitchFamily="34" charset="0"/>
                <a:ea typeface="Lora" pitchFamily="34" charset="-122"/>
                <a:cs typeface="Lora" pitchFamily="34" charset="-120"/>
              </a:rPr>
              <a:t>2</a:t>
            </a:r>
            <a:endParaRPr lang="en-US" sz="1950" dirty="0"/>
          </a:p>
        </p:txBody>
      </p:sp>
      <p:sp>
        <p:nvSpPr>
          <p:cNvPr id="10" name="Text 6"/>
          <p:cNvSpPr/>
          <p:nvPr/>
        </p:nvSpPr>
        <p:spPr>
          <a:xfrm>
            <a:off x="5476280" y="2631400"/>
            <a:ext cx="2119193" cy="264914"/>
          </a:xfrm>
          <a:prstGeom prst="rect">
            <a:avLst/>
          </a:prstGeom>
          <a:noFill/>
          <a:ln/>
        </p:spPr>
        <p:txBody>
          <a:bodyPr wrap="none" lIns="0" tIns="0" rIns="0" bIns="0" rtlCol="0" anchor="t"/>
          <a:lstStyle/>
          <a:p>
            <a:pPr marL="0" indent="0" algn="l">
              <a:lnSpc>
                <a:spcPts val="2050"/>
              </a:lnSpc>
              <a:buNone/>
            </a:pPr>
            <a:r>
              <a:rPr lang="en-US" sz="1650" dirty="0">
                <a:solidFill>
                  <a:srgbClr val="3A3630"/>
                </a:solidFill>
                <a:latin typeface="Lora" pitchFamily="34" charset="0"/>
                <a:ea typeface="Lora" pitchFamily="34" charset="-122"/>
                <a:cs typeface="Lora" pitchFamily="34" charset="-120"/>
              </a:rPr>
              <a:t>Specialization</a:t>
            </a:r>
            <a:endParaRPr lang="en-US" sz="1650" dirty="0"/>
          </a:p>
        </p:txBody>
      </p:sp>
      <p:sp>
        <p:nvSpPr>
          <p:cNvPr id="11" name="Text 7"/>
          <p:cNvSpPr/>
          <p:nvPr/>
        </p:nvSpPr>
        <p:spPr>
          <a:xfrm>
            <a:off x="5476280" y="3004304"/>
            <a:ext cx="2592943" cy="288131"/>
          </a:xfrm>
          <a:prstGeom prst="rect">
            <a:avLst/>
          </a:prstGeom>
          <a:noFill/>
          <a:ln/>
        </p:spPr>
        <p:txBody>
          <a:bodyPr wrap="none" lIns="0" tIns="0" rIns="0" bIns="0" rtlCol="0" anchor="t"/>
          <a:lstStyle/>
          <a:p>
            <a:pPr marL="0" indent="0" algn="l">
              <a:lnSpc>
                <a:spcPts val="2250"/>
              </a:lnSpc>
              <a:buNone/>
            </a:pPr>
            <a:r>
              <a:rPr lang="en-US" sz="1400" dirty="0">
                <a:solidFill>
                  <a:srgbClr val="3A3630"/>
                </a:solidFill>
                <a:latin typeface="Source Sans Pro" pitchFamily="34" charset="0"/>
                <a:ea typeface="Source Sans Pro" pitchFamily="34" charset="-122"/>
                <a:cs typeface="Source Sans Pro" pitchFamily="34" charset="-120"/>
              </a:rPr>
              <a:t>Deep expertise in key technologies</a:t>
            </a:r>
            <a:endParaRPr lang="en-US" sz="1400" dirty="0"/>
          </a:p>
        </p:txBody>
      </p:sp>
      <p:sp>
        <p:nvSpPr>
          <p:cNvPr id="12" name="Shape 8"/>
          <p:cNvSpPr/>
          <p:nvPr/>
        </p:nvSpPr>
        <p:spPr>
          <a:xfrm>
            <a:off x="5341263" y="3485436"/>
            <a:ext cx="8613696" cy="11430"/>
          </a:xfrm>
          <a:prstGeom prst="roundRect">
            <a:avLst>
              <a:gd name="adj" fmla="val 236399"/>
            </a:avLst>
          </a:prstGeom>
          <a:solidFill>
            <a:srgbClr val="D9CDBA"/>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1987391" y="3517463"/>
            <a:ext cx="3970734" cy="1021080"/>
          </a:xfrm>
          <a:prstGeom prst="rect">
            <a:avLst/>
          </a:prstGeom>
        </p:spPr>
      </p:pic>
      <p:sp>
        <p:nvSpPr>
          <p:cNvPr id="14" name="Text 9"/>
          <p:cNvSpPr/>
          <p:nvPr/>
        </p:nvSpPr>
        <p:spPr>
          <a:xfrm>
            <a:off x="3846076" y="3869650"/>
            <a:ext cx="253246" cy="316587"/>
          </a:xfrm>
          <a:prstGeom prst="rect">
            <a:avLst/>
          </a:prstGeom>
          <a:noFill/>
          <a:ln/>
        </p:spPr>
        <p:txBody>
          <a:bodyPr wrap="none" lIns="0" tIns="0" rIns="0" bIns="0" rtlCol="0" anchor="t"/>
          <a:lstStyle/>
          <a:p>
            <a:pPr marL="0" indent="0" algn="ctr">
              <a:lnSpc>
                <a:spcPts val="3150"/>
              </a:lnSpc>
              <a:buNone/>
            </a:pPr>
            <a:r>
              <a:rPr lang="en-US" sz="1950" dirty="0">
                <a:solidFill>
                  <a:srgbClr val="3A3630"/>
                </a:solidFill>
                <a:latin typeface="Lora" pitchFamily="34" charset="0"/>
                <a:ea typeface="Lora" pitchFamily="34" charset="-122"/>
                <a:cs typeface="Lora" pitchFamily="34" charset="-120"/>
              </a:rPr>
              <a:t>3</a:t>
            </a:r>
            <a:endParaRPr lang="en-US" sz="1950" dirty="0"/>
          </a:p>
        </p:txBody>
      </p:sp>
      <p:sp>
        <p:nvSpPr>
          <p:cNvPr id="15" name="Text 10"/>
          <p:cNvSpPr/>
          <p:nvPr/>
        </p:nvSpPr>
        <p:spPr>
          <a:xfrm>
            <a:off x="6138148" y="3697486"/>
            <a:ext cx="2431256" cy="264914"/>
          </a:xfrm>
          <a:prstGeom prst="rect">
            <a:avLst/>
          </a:prstGeom>
          <a:noFill/>
          <a:ln/>
        </p:spPr>
        <p:txBody>
          <a:bodyPr wrap="none" lIns="0" tIns="0" rIns="0" bIns="0" rtlCol="0" anchor="t"/>
          <a:lstStyle/>
          <a:p>
            <a:pPr marL="0" indent="0" algn="l">
              <a:lnSpc>
                <a:spcPts val="2050"/>
              </a:lnSpc>
              <a:buNone/>
            </a:pPr>
            <a:r>
              <a:rPr lang="en-US" sz="1650" dirty="0">
                <a:solidFill>
                  <a:srgbClr val="3A3630"/>
                </a:solidFill>
                <a:latin typeface="Lora" pitchFamily="34" charset="0"/>
                <a:ea typeface="Lora" pitchFamily="34" charset="-122"/>
                <a:cs typeface="Lora" pitchFamily="34" charset="-120"/>
              </a:rPr>
              <a:t>Certifications &amp; Training</a:t>
            </a:r>
            <a:endParaRPr lang="en-US" sz="1650" dirty="0"/>
          </a:p>
        </p:txBody>
      </p:sp>
      <p:sp>
        <p:nvSpPr>
          <p:cNvPr id="16" name="Text 11"/>
          <p:cNvSpPr/>
          <p:nvPr/>
        </p:nvSpPr>
        <p:spPr>
          <a:xfrm>
            <a:off x="6138148" y="4070390"/>
            <a:ext cx="2568654" cy="288131"/>
          </a:xfrm>
          <a:prstGeom prst="rect">
            <a:avLst/>
          </a:prstGeom>
          <a:noFill/>
          <a:ln/>
        </p:spPr>
        <p:txBody>
          <a:bodyPr wrap="none" lIns="0" tIns="0" rIns="0" bIns="0" rtlCol="0" anchor="t"/>
          <a:lstStyle/>
          <a:p>
            <a:pPr marL="0" indent="0" algn="l">
              <a:lnSpc>
                <a:spcPts val="2250"/>
              </a:lnSpc>
              <a:buNone/>
            </a:pPr>
            <a:r>
              <a:rPr lang="en-US" sz="1400" dirty="0">
                <a:solidFill>
                  <a:srgbClr val="3A3630"/>
                </a:solidFill>
                <a:latin typeface="Source Sans Pro" pitchFamily="34" charset="0"/>
                <a:ea typeface="Source Sans Pro" pitchFamily="34" charset="-122"/>
                <a:cs typeface="Source Sans Pro" pitchFamily="34" charset="-120"/>
              </a:rPr>
              <a:t>Formal education in relevant skills</a:t>
            </a:r>
            <a:endParaRPr lang="en-US" sz="1400" dirty="0"/>
          </a:p>
        </p:txBody>
      </p:sp>
      <p:sp>
        <p:nvSpPr>
          <p:cNvPr id="17" name="Shape 12"/>
          <p:cNvSpPr/>
          <p:nvPr/>
        </p:nvSpPr>
        <p:spPr>
          <a:xfrm>
            <a:off x="6003131" y="4551521"/>
            <a:ext cx="7951827" cy="11430"/>
          </a:xfrm>
          <a:prstGeom prst="roundRect">
            <a:avLst>
              <a:gd name="adj" fmla="val 236399"/>
            </a:avLst>
          </a:prstGeom>
          <a:solidFill>
            <a:srgbClr val="D9CDBA"/>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1325642" y="4583549"/>
            <a:ext cx="5294233" cy="1021080"/>
          </a:xfrm>
          <a:prstGeom prst="rect">
            <a:avLst/>
          </a:prstGeom>
        </p:spPr>
      </p:pic>
      <p:sp>
        <p:nvSpPr>
          <p:cNvPr id="19" name="Text 13"/>
          <p:cNvSpPr/>
          <p:nvPr/>
        </p:nvSpPr>
        <p:spPr>
          <a:xfrm>
            <a:off x="3846076" y="4935736"/>
            <a:ext cx="253246" cy="316587"/>
          </a:xfrm>
          <a:prstGeom prst="rect">
            <a:avLst/>
          </a:prstGeom>
          <a:noFill/>
          <a:ln/>
        </p:spPr>
        <p:txBody>
          <a:bodyPr wrap="none" lIns="0" tIns="0" rIns="0" bIns="0" rtlCol="0" anchor="t"/>
          <a:lstStyle/>
          <a:p>
            <a:pPr marL="0" indent="0" algn="ctr">
              <a:lnSpc>
                <a:spcPts val="3150"/>
              </a:lnSpc>
              <a:buNone/>
            </a:pPr>
            <a:r>
              <a:rPr lang="en-US" sz="1950" dirty="0">
                <a:solidFill>
                  <a:srgbClr val="3A3630"/>
                </a:solidFill>
                <a:latin typeface="Lora" pitchFamily="34" charset="0"/>
                <a:ea typeface="Lora" pitchFamily="34" charset="-122"/>
                <a:cs typeface="Lora" pitchFamily="34" charset="-120"/>
              </a:rPr>
              <a:t>4</a:t>
            </a:r>
            <a:endParaRPr lang="en-US" sz="1950" dirty="0"/>
          </a:p>
        </p:txBody>
      </p:sp>
      <p:sp>
        <p:nvSpPr>
          <p:cNvPr id="20" name="Text 14"/>
          <p:cNvSpPr/>
          <p:nvPr/>
        </p:nvSpPr>
        <p:spPr>
          <a:xfrm>
            <a:off x="6799898" y="4763572"/>
            <a:ext cx="2119193" cy="264914"/>
          </a:xfrm>
          <a:prstGeom prst="rect">
            <a:avLst/>
          </a:prstGeom>
          <a:noFill/>
          <a:ln/>
        </p:spPr>
        <p:txBody>
          <a:bodyPr wrap="none" lIns="0" tIns="0" rIns="0" bIns="0" rtlCol="0" anchor="t"/>
          <a:lstStyle/>
          <a:p>
            <a:pPr marL="0" indent="0" algn="l">
              <a:lnSpc>
                <a:spcPts val="2050"/>
              </a:lnSpc>
              <a:buNone/>
            </a:pPr>
            <a:r>
              <a:rPr lang="en-US" sz="1650" dirty="0">
                <a:solidFill>
                  <a:srgbClr val="3A3630"/>
                </a:solidFill>
                <a:latin typeface="Lora" pitchFamily="34" charset="0"/>
                <a:ea typeface="Lora" pitchFamily="34" charset="-122"/>
                <a:cs typeface="Lora" pitchFamily="34" charset="-120"/>
              </a:rPr>
              <a:t>Cross-Training</a:t>
            </a:r>
            <a:endParaRPr lang="en-US" sz="1650" dirty="0"/>
          </a:p>
        </p:txBody>
      </p:sp>
      <p:sp>
        <p:nvSpPr>
          <p:cNvPr id="21" name="Text 15"/>
          <p:cNvSpPr/>
          <p:nvPr/>
        </p:nvSpPr>
        <p:spPr>
          <a:xfrm>
            <a:off x="6799898" y="5136475"/>
            <a:ext cx="2497455" cy="288131"/>
          </a:xfrm>
          <a:prstGeom prst="rect">
            <a:avLst/>
          </a:prstGeom>
          <a:noFill/>
          <a:ln/>
        </p:spPr>
        <p:txBody>
          <a:bodyPr wrap="none" lIns="0" tIns="0" rIns="0" bIns="0" rtlCol="0" anchor="t"/>
          <a:lstStyle/>
          <a:p>
            <a:pPr marL="0" indent="0" algn="l">
              <a:lnSpc>
                <a:spcPts val="2250"/>
              </a:lnSpc>
              <a:buNone/>
            </a:pPr>
            <a:r>
              <a:rPr lang="en-US" sz="1400" dirty="0">
                <a:solidFill>
                  <a:srgbClr val="3A3630"/>
                </a:solidFill>
                <a:latin typeface="Source Sans Pro" pitchFamily="34" charset="0"/>
                <a:ea typeface="Source Sans Pro" pitchFamily="34" charset="-122"/>
                <a:cs typeface="Source Sans Pro" pitchFamily="34" charset="-120"/>
              </a:rPr>
              <a:t>Understanding adjacent domains</a:t>
            </a:r>
            <a:endParaRPr lang="en-US" sz="1400" dirty="0"/>
          </a:p>
        </p:txBody>
      </p:sp>
      <p:sp>
        <p:nvSpPr>
          <p:cNvPr id="22" name="Shape 16"/>
          <p:cNvSpPr/>
          <p:nvPr/>
        </p:nvSpPr>
        <p:spPr>
          <a:xfrm>
            <a:off x="6664881" y="5617607"/>
            <a:ext cx="7290078" cy="11430"/>
          </a:xfrm>
          <a:prstGeom prst="roundRect">
            <a:avLst>
              <a:gd name="adj" fmla="val 236399"/>
            </a:avLst>
          </a:prstGeom>
          <a:solidFill>
            <a:srgbClr val="D9CDBA"/>
          </a:solidFill>
          <a:ln/>
        </p:spPr>
        <p:txBody>
          <a:bodyPr/>
          <a:lstStyle/>
          <a:p>
            <a:endParaRPr lang="en-US"/>
          </a:p>
        </p:txBody>
      </p:sp>
      <p:pic>
        <p:nvPicPr>
          <p:cNvPr id="23" name="Image 4" descr="preencoded.png"/>
          <p:cNvPicPr>
            <a:picLocks noChangeAspect="1"/>
          </p:cNvPicPr>
          <p:nvPr/>
        </p:nvPicPr>
        <p:blipFill>
          <a:blip r:embed="rId7"/>
          <a:stretch>
            <a:fillRect/>
          </a:stretch>
        </p:blipFill>
        <p:spPr>
          <a:xfrm>
            <a:off x="663773" y="5649635"/>
            <a:ext cx="6617851" cy="1021080"/>
          </a:xfrm>
          <a:prstGeom prst="rect">
            <a:avLst/>
          </a:prstGeom>
        </p:spPr>
      </p:pic>
      <p:sp>
        <p:nvSpPr>
          <p:cNvPr id="24" name="Text 17"/>
          <p:cNvSpPr/>
          <p:nvPr/>
        </p:nvSpPr>
        <p:spPr>
          <a:xfrm>
            <a:off x="3846076" y="6001822"/>
            <a:ext cx="253246" cy="316587"/>
          </a:xfrm>
          <a:prstGeom prst="rect">
            <a:avLst/>
          </a:prstGeom>
          <a:noFill/>
          <a:ln/>
        </p:spPr>
        <p:txBody>
          <a:bodyPr wrap="none" lIns="0" tIns="0" rIns="0" bIns="0" rtlCol="0" anchor="t"/>
          <a:lstStyle/>
          <a:p>
            <a:pPr marL="0" indent="0" algn="ctr">
              <a:lnSpc>
                <a:spcPts val="3150"/>
              </a:lnSpc>
              <a:buNone/>
            </a:pPr>
            <a:r>
              <a:rPr lang="en-US" sz="1950" dirty="0">
                <a:solidFill>
                  <a:srgbClr val="3A3630"/>
                </a:solidFill>
                <a:latin typeface="Lora" pitchFamily="34" charset="0"/>
                <a:ea typeface="Lora" pitchFamily="34" charset="-122"/>
                <a:cs typeface="Lora" pitchFamily="34" charset="-120"/>
              </a:rPr>
              <a:t>5</a:t>
            </a:r>
            <a:endParaRPr lang="en-US" sz="1950" dirty="0"/>
          </a:p>
        </p:txBody>
      </p:sp>
      <p:sp>
        <p:nvSpPr>
          <p:cNvPr id="25" name="Text 18"/>
          <p:cNvSpPr/>
          <p:nvPr/>
        </p:nvSpPr>
        <p:spPr>
          <a:xfrm>
            <a:off x="7461647" y="5829657"/>
            <a:ext cx="2089547" cy="264914"/>
          </a:xfrm>
          <a:prstGeom prst="rect">
            <a:avLst/>
          </a:prstGeom>
          <a:noFill/>
          <a:ln/>
        </p:spPr>
        <p:txBody>
          <a:bodyPr wrap="none" lIns="0" tIns="0" rIns="0" bIns="0" rtlCol="0" anchor="t"/>
          <a:lstStyle/>
          <a:p>
            <a:pPr marL="0" indent="0" algn="l">
              <a:lnSpc>
                <a:spcPts val="2050"/>
              </a:lnSpc>
              <a:buNone/>
            </a:pPr>
            <a:r>
              <a:rPr lang="en-US" sz="1650" dirty="0">
                <a:solidFill>
                  <a:srgbClr val="3A3630"/>
                </a:solidFill>
                <a:latin typeface="Lora" pitchFamily="34" charset="0"/>
                <a:ea typeface="Lora" pitchFamily="34" charset="-122"/>
                <a:cs typeface="Lora" pitchFamily="34" charset="-120"/>
              </a:rPr>
              <a:t>Core Technical Skills</a:t>
            </a:r>
            <a:endParaRPr lang="en-US" sz="1650" dirty="0"/>
          </a:p>
        </p:txBody>
      </p:sp>
      <p:sp>
        <p:nvSpPr>
          <p:cNvPr id="26" name="Text 19"/>
          <p:cNvSpPr/>
          <p:nvPr/>
        </p:nvSpPr>
        <p:spPr>
          <a:xfrm>
            <a:off x="7461647" y="6202561"/>
            <a:ext cx="2089547" cy="288131"/>
          </a:xfrm>
          <a:prstGeom prst="rect">
            <a:avLst/>
          </a:prstGeom>
          <a:noFill/>
          <a:ln/>
        </p:spPr>
        <p:txBody>
          <a:bodyPr wrap="none" lIns="0" tIns="0" rIns="0" bIns="0" rtlCol="0" anchor="t"/>
          <a:lstStyle/>
          <a:p>
            <a:pPr marL="0" indent="0" algn="l">
              <a:lnSpc>
                <a:spcPts val="2250"/>
              </a:lnSpc>
              <a:buNone/>
            </a:pPr>
            <a:r>
              <a:rPr lang="en-US" sz="1400" dirty="0">
                <a:solidFill>
                  <a:srgbClr val="3A3630"/>
                </a:solidFill>
                <a:latin typeface="Source Sans Pro" pitchFamily="34" charset="0"/>
                <a:ea typeface="Source Sans Pro" pitchFamily="34" charset="-122"/>
                <a:cs typeface="Source Sans Pro" pitchFamily="34" charset="-120"/>
              </a:rPr>
              <a:t>Fundamental competencies</a:t>
            </a:r>
            <a:endParaRPr lang="en-US" sz="1400" dirty="0"/>
          </a:p>
        </p:txBody>
      </p:sp>
      <p:sp>
        <p:nvSpPr>
          <p:cNvPr id="27" name="Text 20"/>
          <p:cNvSpPr/>
          <p:nvPr/>
        </p:nvSpPr>
        <p:spPr>
          <a:xfrm>
            <a:off x="630436" y="6873359"/>
            <a:ext cx="13369528" cy="864394"/>
          </a:xfrm>
          <a:prstGeom prst="rect">
            <a:avLst/>
          </a:prstGeom>
          <a:noFill/>
          <a:ln/>
        </p:spPr>
        <p:txBody>
          <a:bodyPr wrap="square" lIns="0" tIns="0" rIns="0" bIns="0" rtlCol="0" anchor="t"/>
          <a:lstStyle/>
          <a:p>
            <a:pPr marL="0" indent="0" algn="l">
              <a:lnSpc>
                <a:spcPts val="2250"/>
              </a:lnSpc>
              <a:buNone/>
            </a:pPr>
            <a:r>
              <a:rPr lang="en-US" sz="1400" dirty="0">
                <a:solidFill>
                  <a:srgbClr val="3A3630"/>
                </a:solidFill>
                <a:latin typeface="Source Sans Pro" pitchFamily="34" charset="0"/>
                <a:ea typeface="Source Sans Pro" pitchFamily="34" charset="-122"/>
                <a:cs typeface="Source Sans Pro" pitchFamily="34" charset="-120"/>
              </a:rPr>
              <a:t>A learning culture drives both individual growth and team capability. Support team members in pursuing AWS, Azure, or Kubernetes certifications that align with your technology stack. Establish mentorship programs that pair junior and senior staff for knowledge transfer. Allocate time for exploration of new technologies that could benefit your organization.</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7587" y="714613"/>
            <a:ext cx="7748826" cy="1172289"/>
          </a:xfrm>
          <a:prstGeom prst="rect">
            <a:avLst/>
          </a:prstGeom>
          <a:noFill/>
          <a:ln/>
        </p:spPr>
        <p:txBody>
          <a:bodyPr wrap="square" lIns="0" tIns="0" rIns="0" bIns="0" rtlCol="0" anchor="t"/>
          <a:lstStyle/>
          <a:p>
            <a:pPr marL="0" indent="0" algn="l">
              <a:lnSpc>
                <a:spcPts val="4600"/>
              </a:lnSpc>
              <a:buNone/>
            </a:pPr>
            <a:r>
              <a:rPr lang="en-US" sz="3650" dirty="0">
                <a:solidFill>
                  <a:srgbClr val="38512F"/>
                </a:solidFill>
                <a:latin typeface="Lora" pitchFamily="34" charset="0"/>
                <a:ea typeface="Lora" pitchFamily="34" charset="-122"/>
                <a:cs typeface="Lora" pitchFamily="34" charset="-120"/>
              </a:rPr>
              <a:t>Effective Feedback and Recognition Systems</a:t>
            </a:r>
            <a:endParaRPr lang="en-US" sz="3650" dirty="0"/>
          </a:p>
        </p:txBody>
      </p:sp>
      <p:sp>
        <p:nvSpPr>
          <p:cNvPr id="4" name="Shape 1"/>
          <p:cNvSpPr/>
          <p:nvPr/>
        </p:nvSpPr>
        <p:spPr>
          <a:xfrm>
            <a:off x="697587" y="2185868"/>
            <a:ext cx="3774758" cy="3361968"/>
          </a:xfrm>
          <a:prstGeom prst="roundRect">
            <a:avLst>
              <a:gd name="adj" fmla="val 889"/>
            </a:avLst>
          </a:prstGeom>
          <a:solidFill>
            <a:srgbClr val="F3E7D4"/>
          </a:solidFill>
          <a:ln/>
        </p:spPr>
        <p:txBody>
          <a:bodyPr/>
          <a:lstStyle/>
          <a:p>
            <a:endParaRPr lang="en-US"/>
          </a:p>
        </p:txBody>
      </p:sp>
      <p:sp>
        <p:nvSpPr>
          <p:cNvPr id="5" name="Text 2"/>
          <p:cNvSpPr/>
          <p:nvPr/>
        </p:nvSpPr>
        <p:spPr>
          <a:xfrm>
            <a:off x="896898" y="2385179"/>
            <a:ext cx="3042047" cy="293013"/>
          </a:xfrm>
          <a:prstGeom prst="rect">
            <a:avLst/>
          </a:prstGeom>
          <a:noFill/>
          <a:ln/>
        </p:spPr>
        <p:txBody>
          <a:bodyPr wrap="none" lIns="0" tIns="0" rIns="0" bIns="0" rtlCol="0" anchor="t"/>
          <a:lstStyle/>
          <a:p>
            <a:pPr marL="0" indent="0" algn="l">
              <a:lnSpc>
                <a:spcPts val="2300"/>
              </a:lnSpc>
              <a:buNone/>
            </a:pPr>
            <a:r>
              <a:rPr lang="en-US" sz="1800" dirty="0">
                <a:solidFill>
                  <a:srgbClr val="3A3630"/>
                </a:solidFill>
                <a:latin typeface="Lora" pitchFamily="34" charset="0"/>
                <a:ea typeface="Lora" pitchFamily="34" charset="-122"/>
                <a:cs typeface="Lora" pitchFamily="34" charset="-120"/>
              </a:rPr>
              <a:t>Structured Feedback Cycles</a:t>
            </a:r>
            <a:endParaRPr lang="en-US" sz="1800" dirty="0"/>
          </a:p>
        </p:txBody>
      </p:sp>
      <p:sp>
        <p:nvSpPr>
          <p:cNvPr id="6" name="Text 3"/>
          <p:cNvSpPr/>
          <p:nvPr/>
        </p:nvSpPr>
        <p:spPr>
          <a:xfrm>
            <a:off x="896898" y="2797731"/>
            <a:ext cx="3376136" cy="2550795"/>
          </a:xfrm>
          <a:prstGeom prst="rect">
            <a:avLst/>
          </a:prstGeom>
          <a:noFill/>
          <a:ln/>
        </p:spPr>
        <p:txBody>
          <a:bodyPr wrap="square" lIns="0" tIns="0" rIns="0" bIns="0" rtlCol="0" anchor="t"/>
          <a:lstStyle/>
          <a:p>
            <a:pPr marL="0" indent="0" algn="l">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Implement 360-degree feedback processes that gather insights from peers, direct reports, and leadership. Comprehensive feedback provides a more complete picture of performance and identifies blind spots that individuals might miss in self-assessment.</a:t>
            </a:r>
            <a:endParaRPr lang="en-US" sz="1550" dirty="0"/>
          </a:p>
        </p:txBody>
      </p:sp>
      <p:sp>
        <p:nvSpPr>
          <p:cNvPr id="7" name="Shape 4"/>
          <p:cNvSpPr/>
          <p:nvPr/>
        </p:nvSpPr>
        <p:spPr>
          <a:xfrm>
            <a:off x="4671655" y="2185868"/>
            <a:ext cx="3774758" cy="3361968"/>
          </a:xfrm>
          <a:prstGeom prst="roundRect">
            <a:avLst>
              <a:gd name="adj" fmla="val 889"/>
            </a:avLst>
          </a:prstGeom>
          <a:solidFill>
            <a:srgbClr val="F3E7D4"/>
          </a:solidFill>
          <a:ln/>
        </p:spPr>
        <p:txBody>
          <a:bodyPr/>
          <a:lstStyle/>
          <a:p>
            <a:endParaRPr lang="en-US"/>
          </a:p>
        </p:txBody>
      </p:sp>
      <p:sp>
        <p:nvSpPr>
          <p:cNvPr id="8" name="Text 5"/>
          <p:cNvSpPr/>
          <p:nvPr/>
        </p:nvSpPr>
        <p:spPr>
          <a:xfrm>
            <a:off x="4870966" y="2385179"/>
            <a:ext cx="2787015" cy="293013"/>
          </a:xfrm>
          <a:prstGeom prst="rect">
            <a:avLst/>
          </a:prstGeom>
          <a:noFill/>
          <a:ln/>
        </p:spPr>
        <p:txBody>
          <a:bodyPr wrap="none" lIns="0" tIns="0" rIns="0" bIns="0" rtlCol="0" anchor="t"/>
          <a:lstStyle/>
          <a:p>
            <a:pPr marL="0" indent="0" algn="l">
              <a:lnSpc>
                <a:spcPts val="2300"/>
              </a:lnSpc>
              <a:buNone/>
            </a:pPr>
            <a:r>
              <a:rPr lang="en-US" sz="1800" dirty="0">
                <a:solidFill>
                  <a:srgbClr val="3A3630"/>
                </a:solidFill>
                <a:latin typeface="Lora" pitchFamily="34" charset="0"/>
                <a:ea typeface="Lora" pitchFamily="34" charset="-122"/>
                <a:cs typeface="Lora" pitchFamily="34" charset="-120"/>
              </a:rPr>
              <a:t>Achievement Recognition</a:t>
            </a:r>
            <a:endParaRPr lang="en-US" sz="1800" dirty="0"/>
          </a:p>
        </p:txBody>
      </p:sp>
      <p:sp>
        <p:nvSpPr>
          <p:cNvPr id="9" name="Text 6"/>
          <p:cNvSpPr/>
          <p:nvPr/>
        </p:nvSpPr>
        <p:spPr>
          <a:xfrm>
            <a:off x="4870966" y="2797731"/>
            <a:ext cx="3376136" cy="2231946"/>
          </a:xfrm>
          <a:prstGeom prst="rect">
            <a:avLst/>
          </a:prstGeom>
          <a:noFill/>
          <a:ln/>
        </p:spPr>
        <p:txBody>
          <a:bodyPr wrap="square" lIns="0" tIns="0" rIns="0" bIns="0" rtlCol="0" anchor="t"/>
          <a:lstStyle/>
          <a:p>
            <a:pPr marL="0" indent="0" algn="l">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Create formal and informal channels to celebrate team and individual accomplishments. Recognition reinforces desired behaviors and creates positive momentum, especially when tied directly to business impact or team values.</a:t>
            </a:r>
            <a:endParaRPr lang="en-US" sz="1550" dirty="0"/>
          </a:p>
        </p:txBody>
      </p:sp>
      <p:sp>
        <p:nvSpPr>
          <p:cNvPr id="10" name="Shape 7"/>
          <p:cNvSpPr/>
          <p:nvPr/>
        </p:nvSpPr>
        <p:spPr>
          <a:xfrm>
            <a:off x="697587" y="5747147"/>
            <a:ext cx="7748826" cy="1767721"/>
          </a:xfrm>
          <a:prstGeom prst="roundRect">
            <a:avLst>
              <a:gd name="adj" fmla="val 1691"/>
            </a:avLst>
          </a:prstGeom>
          <a:solidFill>
            <a:srgbClr val="F3E7D4"/>
          </a:solidFill>
          <a:ln/>
        </p:spPr>
        <p:txBody>
          <a:bodyPr/>
          <a:lstStyle/>
          <a:p>
            <a:endParaRPr lang="en-US"/>
          </a:p>
        </p:txBody>
      </p:sp>
      <p:sp>
        <p:nvSpPr>
          <p:cNvPr id="11" name="Text 8"/>
          <p:cNvSpPr/>
          <p:nvPr/>
        </p:nvSpPr>
        <p:spPr>
          <a:xfrm>
            <a:off x="896898" y="5946457"/>
            <a:ext cx="2418517" cy="293013"/>
          </a:xfrm>
          <a:prstGeom prst="rect">
            <a:avLst/>
          </a:prstGeom>
          <a:noFill/>
          <a:ln/>
        </p:spPr>
        <p:txBody>
          <a:bodyPr wrap="none" lIns="0" tIns="0" rIns="0" bIns="0" rtlCol="0" anchor="t"/>
          <a:lstStyle/>
          <a:p>
            <a:pPr marL="0" indent="0" algn="l">
              <a:lnSpc>
                <a:spcPts val="2300"/>
              </a:lnSpc>
              <a:buNone/>
            </a:pPr>
            <a:r>
              <a:rPr lang="en-US" sz="1800" dirty="0">
                <a:solidFill>
                  <a:srgbClr val="3A3630"/>
                </a:solidFill>
                <a:latin typeface="Lora" pitchFamily="34" charset="0"/>
                <a:ea typeface="Lora" pitchFamily="34" charset="-122"/>
                <a:cs typeface="Lora" pitchFamily="34" charset="-120"/>
              </a:rPr>
              <a:t>Regular One-on-Ones</a:t>
            </a:r>
            <a:endParaRPr lang="en-US" sz="1800" dirty="0"/>
          </a:p>
        </p:txBody>
      </p:sp>
      <p:sp>
        <p:nvSpPr>
          <p:cNvPr id="12" name="Text 9"/>
          <p:cNvSpPr/>
          <p:nvPr/>
        </p:nvSpPr>
        <p:spPr>
          <a:xfrm>
            <a:off x="896898" y="6359009"/>
            <a:ext cx="7350204" cy="956548"/>
          </a:xfrm>
          <a:prstGeom prst="rect">
            <a:avLst/>
          </a:prstGeom>
          <a:noFill/>
          <a:ln/>
        </p:spPr>
        <p:txBody>
          <a:bodyPr wrap="square" lIns="0" tIns="0" rIns="0" bIns="0" rtlCol="0" anchor="t"/>
          <a:lstStyle/>
          <a:p>
            <a:pPr marL="0" indent="0" algn="l">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Conduct consistent individual meetings focused on career development, performance coaching, and addressing concerns. These dedicated touchpoints build trust and provide space for deeper conversations than team settings allow.</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195"/>
          </a:xfrm>
          <a:prstGeom prst="rect">
            <a:avLst/>
          </a:prstGeom>
        </p:spPr>
      </p:pic>
      <p:sp>
        <p:nvSpPr>
          <p:cNvPr id="3" name="Text 0"/>
          <p:cNvSpPr/>
          <p:nvPr/>
        </p:nvSpPr>
        <p:spPr>
          <a:xfrm>
            <a:off x="5968603" y="378857"/>
            <a:ext cx="6703457" cy="405170"/>
          </a:xfrm>
          <a:prstGeom prst="rect">
            <a:avLst/>
          </a:prstGeom>
          <a:noFill/>
          <a:ln/>
        </p:spPr>
        <p:txBody>
          <a:bodyPr wrap="none" lIns="0" tIns="0" rIns="0" bIns="0" rtlCol="0" anchor="t"/>
          <a:lstStyle/>
          <a:p>
            <a:pPr marL="0" indent="0" algn="l">
              <a:lnSpc>
                <a:spcPts val="3150"/>
              </a:lnSpc>
              <a:buNone/>
            </a:pPr>
            <a:r>
              <a:rPr lang="en-US" sz="2550" dirty="0">
                <a:solidFill>
                  <a:srgbClr val="38512F"/>
                </a:solidFill>
                <a:latin typeface="Lora" pitchFamily="34" charset="0"/>
                <a:ea typeface="Lora" pitchFamily="34" charset="-122"/>
                <a:cs typeface="Lora" pitchFamily="34" charset="-120"/>
              </a:rPr>
              <a:t>Preventing Burnout and Managing Workload</a:t>
            </a:r>
            <a:endParaRPr lang="en-US" sz="2550" dirty="0"/>
          </a:p>
        </p:txBody>
      </p:sp>
      <p:sp>
        <p:nvSpPr>
          <p:cNvPr id="4" name="Text 1"/>
          <p:cNvSpPr/>
          <p:nvPr/>
        </p:nvSpPr>
        <p:spPr>
          <a:xfrm>
            <a:off x="5968603" y="1059418"/>
            <a:ext cx="8179594" cy="454700"/>
          </a:xfrm>
          <a:prstGeom prst="rect">
            <a:avLst/>
          </a:prstGeom>
          <a:noFill/>
          <a:ln/>
        </p:spPr>
        <p:txBody>
          <a:bodyPr wrap="none" lIns="0" tIns="0" rIns="0" bIns="0" rtlCol="0" anchor="t"/>
          <a:lstStyle/>
          <a:p>
            <a:pPr marL="0" indent="0" algn="ctr">
              <a:lnSpc>
                <a:spcPts val="3550"/>
              </a:lnSpc>
              <a:buNone/>
            </a:pPr>
            <a:r>
              <a:rPr lang="en-US" sz="3550" dirty="0">
                <a:solidFill>
                  <a:srgbClr val="3A3630"/>
                </a:solidFill>
                <a:latin typeface="Lora" pitchFamily="34" charset="0"/>
                <a:ea typeface="Lora" pitchFamily="34" charset="-122"/>
                <a:cs typeface="Lora" pitchFamily="34" charset="-120"/>
              </a:rPr>
              <a:t>85%</a:t>
            </a:r>
            <a:endParaRPr lang="en-US" sz="3550" dirty="0"/>
          </a:p>
        </p:txBody>
      </p:sp>
      <p:sp>
        <p:nvSpPr>
          <p:cNvPr id="5" name="Text 2"/>
          <p:cNvSpPr/>
          <p:nvPr/>
        </p:nvSpPr>
        <p:spPr>
          <a:xfrm>
            <a:off x="9247823" y="1686163"/>
            <a:ext cx="1621036" cy="202644"/>
          </a:xfrm>
          <a:prstGeom prst="rect">
            <a:avLst/>
          </a:prstGeom>
          <a:noFill/>
          <a:ln/>
        </p:spPr>
        <p:txBody>
          <a:bodyPr wrap="none" lIns="0" tIns="0" rIns="0" bIns="0" rtlCol="0" anchor="t"/>
          <a:lstStyle/>
          <a:p>
            <a:pPr marL="0" indent="0" algn="ctr">
              <a:lnSpc>
                <a:spcPts val="1550"/>
              </a:lnSpc>
              <a:buNone/>
            </a:pPr>
            <a:r>
              <a:rPr lang="en-US" sz="1250" dirty="0">
                <a:solidFill>
                  <a:srgbClr val="3A3630"/>
                </a:solidFill>
                <a:latin typeface="Lora" pitchFamily="34" charset="0"/>
                <a:ea typeface="Lora" pitchFamily="34" charset="-122"/>
                <a:cs typeface="Lora" pitchFamily="34" charset="-120"/>
              </a:rPr>
              <a:t>Developer Stress</a:t>
            </a:r>
            <a:endParaRPr lang="en-US" sz="1250" dirty="0"/>
          </a:p>
        </p:txBody>
      </p:sp>
      <p:sp>
        <p:nvSpPr>
          <p:cNvPr id="6" name="Text 3"/>
          <p:cNvSpPr/>
          <p:nvPr/>
        </p:nvSpPr>
        <p:spPr>
          <a:xfrm>
            <a:off x="5968603" y="1971437"/>
            <a:ext cx="8179594" cy="220385"/>
          </a:xfrm>
          <a:prstGeom prst="rect">
            <a:avLst/>
          </a:prstGeom>
          <a:noFill/>
          <a:ln/>
        </p:spPr>
        <p:txBody>
          <a:bodyPr wrap="none" lIns="0" tIns="0" rIns="0" bIns="0" rtlCol="0" anchor="t"/>
          <a:lstStyle/>
          <a:p>
            <a:pPr marL="0" indent="0" algn="ctr">
              <a:lnSpc>
                <a:spcPts val="1700"/>
              </a:lnSpc>
              <a:buNone/>
            </a:pPr>
            <a:r>
              <a:rPr lang="en-US" sz="1050" dirty="0">
                <a:solidFill>
                  <a:srgbClr val="3A3630"/>
                </a:solidFill>
                <a:latin typeface="Source Sans Pro" pitchFamily="34" charset="0"/>
                <a:ea typeface="Source Sans Pro" pitchFamily="34" charset="-122"/>
                <a:cs typeface="Source Sans Pro" pitchFamily="34" charset="-120"/>
              </a:rPr>
              <a:t>Percentage of developers reporting work-related stress in 2022</a:t>
            </a:r>
            <a:endParaRPr lang="en-US" sz="1050" dirty="0"/>
          </a:p>
        </p:txBody>
      </p:sp>
      <p:sp>
        <p:nvSpPr>
          <p:cNvPr id="7" name="Text 4"/>
          <p:cNvSpPr/>
          <p:nvPr/>
        </p:nvSpPr>
        <p:spPr>
          <a:xfrm>
            <a:off x="5968603" y="2673906"/>
            <a:ext cx="8179594" cy="454700"/>
          </a:xfrm>
          <a:prstGeom prst="rect">
            <a:avLst/>
          </a:prstGeom>
          <a:noFill/>
          <a:ln/>
        </p:spPr>
        <p:txBody>
          <a:bodyPr wrap="none" lIns="0" tIns="0" rIns="0" bIns="0" rtlCol="0" anchor="t"/>
          <a:lstStyle/>
          <a:p>
            <a:pPr marL="0" indent="0" algn="ctr">
              <a:lnSpc>
                <a:spcPts val="3550"/>
              </a:lnSpc>
              <a:buNone/>
            </a:pPr>
            <a:r>
              <a:rPr lang="en-US" sz="3550" dirty="0">
                <a:solidFill>
                  <a:srgbClr val="3A3630"/>
                </a:solidFill>
                <a:latin typeface="Lora" pitchFamily="34" charset="0"/>
                <a:ea typeface="Lora" pitchFamily="34" charset="-122"/>
                <a:cs typeface="Lora" pitchFamily="34" charset="-120"/>
              </a:rPr>
              <a:t>42%</a:t>
            </a:r>
            <a:endParaRPr lang="en-US" sz="3550" dirty="0"/>
          </a:p>
        </p:txBody>
      </p:sp>
      <p:sp>
        <p:nvSpPr>
          <p:cNvPr id="8" name="Text 5"/>
          <p:cNvSpPr/>
          <p:nvPr/>
        </p:nvSpPr>
        <p:spPr>
          <a:xfrm>
            <a:off x="9247823" y="3300651"/>
            <a:ext cx="1621036" cy="202644"/>
          </a:xfrm>
          <a:prstGeom prst="rect">
            <a:avLst/>
          </a:prstGeom>
          <a:noFill/>
          <a:ln/>
        </p:spPr>
        <p:txBody>
          <a:bodyPr wrap="none" lIns="0" tIns="0" rIns="0" bIns="0" rtlCol="0" anchor="t"/>
          <a:lstStyle/>
          <a:p>
            <a:pPr marL="0" indent="0" algn="ctr">
              <a:lnSpc>
                <a:spcPts val="1550"/>
              </a:lnSpc>
              <a:buNone/>
            </a:pPr>
            <a:r>
              <a:rPr lang="en-US" sz="1250" dirty="0">
                <a:solidFill>
                  <a:srgbClr val="3A3630"/>
                </a:solidFill>
                <a:latin typeface="Lora" pitchFamily="34" charset="0"/>
                <a:ea typeface="Lora" pitchFamily="34" charset="-122"/>
                <a:cs typeface="Lora" pitchFamily="34" charset="-120"/>
              </a:rPr>
              <a:t>Task Switching</a:t>
            </a:r>
            <a:endParaRPr lang="en-US" sz="1250" dirty="0"/>
          </a:p>
        </p:txBody>
      </p:sp>
      <p:sp>
        <p:nvSpPr>
          <p:cNvPr id="9" name="Text 6"/>
          <p:cNvSpPr/>
          <p:nvPr/>
        </p:nvSpPr>
        <p:spPr>
          <a:xfrm>
            <a:off x="5968603" y="3585924"/>
            <a:ext cx="8179594" cy="220385"/>
          </a:xfrm>
          <a:prstGeom prst="rect">
            <a:avLst/>
          </a:prstGeom>
          <a:noFill/>
          <a:ln/>
        </p:spPr>
        <p:txBody>
          <a:bodyPr wrap="none" lIns="0" tIns="0" rIns="0" bIns="0" rtlCol="0" anchor="t"/>
          <a:lstStyle/>
          <a:p>
            <a:pPr marL="0" indent="0" algn="ctr">
              <a:lnSpc>
                <a:spcPts val="1700"/>
              </a:lnSpc>
              <a:buNone/>
            </a:pPr>
            <a:r>
              <a:rPr lang="en-US" sz="1050" dirty="0">
                <a:solidFill>
                  <a:srgbClr val="3A3630"/>
                </a:solidFill>
                <a:latin typeface="Source Sans Pro" pitchFamily="34" charset="0"/>
                <a:ea typeface="Source Sans Pro" pitchFamily="34" charset="-122"/>
                <a:cs typeface="Source Sans Pro" pitchFamily="34" charset="-120"/>
              </a:rPr>
              <a:t>Productivity loss from constant context switching</a:t>
            </a:r>
            <a:endParaRPr lang="en-US" sz="1050" dirty="0"/>
          </a:p>
        </p:txBody>
      </p:sp>
      <p:sp>
        <p:nvSpPr>
          <p:cNvPr id="10" name="Text 7"/>
          <p:cNvSpPr/>
          <p:nvPr/>
        </p:nvSpPr>
        <p:spPr>
          <a:xfrm>
            <a:off x="5968603" y="4288393"/>
            <a:ext cx="8179594" cy="454700"/>
          </a:xfrm>
          <a:prstGeom prst="rect">
            <a:avLst/>
          </a:prstGeom>
          <a:noFill/>
          <a:ln/>
        </p:spPr>
        <p:txBody>
          <a:bodyPr wrap="none" lIns="0" tIns="0" rIns="0" bIns="0" rtlCol="0" anchor="t"/>
          <a:lstStyle/>
          <a:p>
            <a:pPr marL="0" indent="0" algn="ctr">
              <a:lnSpc>
                <a:spcPts val="3550"/>
              </a:lnSpc>
              <a:buNone/>
            </a:pPr>
            <a:r>
              <a:rPr lang="en-US" sz="3550" dirty="0">
                <a:solidFill>
                  <a:srgbClr val="3A3630"/>
                </a:solidFill>
                <a:latin typeface="Lora" pitchFamily="34" charset="0"/>
                <a:ea typeface="Lora" pitchFamily="34" charset="-122"/>
                <a:cs typeface="Lora" pitchFamily="34" charset="-120"/>
              </a:rPr>
              <a:t>20%</a:t>
            </a:r>
            <a:endParaRPr lang="en-US" sz="3550" dirty="0"/>
          </a:p>
        </p:txBody>
      </p:sp>
      <p:sp>
        <p:nvSpPr>
          <p:cNvPr id="11" name="Text 8"/>
          <p:cNvSpPr/>
          <p:nvPr/>
        </p:nvSpPr>
        <p:spPr>
          <a:xfrm>
            <a:off x="9247823" y="4915138"/>
            <a:ext cx="1621036" cy="202644"/>
          </a:xfrm>
          <a:prstGeom prst="rect">
            <a:avLst/>
          </a:prstGeom>
          <a:noFill/>
          <a:ln/>
        </p:spPr>
        <p:txBody>
          <a:bodyPr wrap="none" lIns="0" tIns="0" rIns="0" bIns="0" rtlCol="0" anchor="t"/>
          <a:lstStyle/>
          <a:p>
            <a:pPr marL="0" indent="0" algn="ctr">
              <a:lnSpc>
                <a:spcPts val="1550"/>
              </a:lnSpc>
              <a:buNone/>
            </a:pPr>
            <a:r>
              <a:rPr lang="en-US" sz="1250" dirty="0">
                <a:solidFill>
                  <a:srgbClr val="3A3630"/>
                </a:solidFill>
                <a:latin typeface="Lora" pitchFamily="34" charset="0"/>
                <a:ea typeface="Lora" pitchFamily="34" charset="-122"/>
                <a:cs typeface="Lora" pitchFamily="34" charset="-120"/>
              </a:rPr>
              <a:t>Capacity Buffer</a:t>
            </a:r>
            <a:endParaRPr lang="en-US" sz="1250" dirty="0"/>
          </a:p>
        </p:txBody>
      </p:sp>
      <p:sp>
        <p:nvSpPr>
          <p:cNvPr id="12" name="Text 9"/>
          <p:cNvSpPr/>
          <p:nvPr/>
        </p:nvSpPr>
        <p:spPr>
          <a:xfrm>
            <a:off x="5968603" y="5200412"/>
            <a:ext cx="8179594" cy="220385"/>
          </a:xfrm>
          <a:prstGeom prst="rect">
            <a:avLst/>
          </a:prstGeom>
          <a:noFill/>
          <a:ln/>
        </p:spPr>
        <p:txBody>
          <a:bodyPr wrap="none" lIns="0" tIns="0" rIns="0" bIns="0" rtlCol="0" anchor="t"/>
          <a:lstStyle/>
          <a:p>
            <a:pPr marL="0" indent="0" algn="ctr">
              <a:lnSpc>
                <a:spcPts val="1700"/>
              </a:lnSpc>
              <a:buNone/>
            </a:pPr>
            <a:r>
              <a:rPr lang="en-US" sz="1050" dirty="0">
                <a:solidFill>
                  <a:srgbClr val="3A3630"/>
                </a:solidFill>
                <a:latin typeface="Source Sans Pro" pitchFamily="34" charset="0"/>
                <a:ea typeface="Source Sans Pro" pitchFamily="34" charset="-122"/>
                <a:cs typeface="Source Sans Pro" pitchFamily="34" charset="-120"/>
              </a:rPr>
              <a:t>Recommended sprint capacity reserve for unexpected work</a:t>
            </a:r>
            <a:endParaRPr lang="en-US" sz="1050" dirty="0"/>
          </a:p>
        </p:txBody>
      </p:sp>
      <p:sp>
        <p:nvSpPr>
          <p:cNvPr id="13" name="Text 10"/>
          <p:cNvSpPr/>
          <p:nvPr/>
        </p:nvSpPr>
        <p:spPr>
          <a:xfrm>
            <a:off x="5968603" y="5902881"/>
            <a:ext cx="8179594" cy="454700"/>
          </a:xfrm>
          <a:prstGeom prst="rect">
            <a:avLst/>
          </a:prstGeom>
          <a:noFill/>
          <a:ln/>
        </p:spPr>
        <p:txBody>
          <a:bodyPr wrap="none" lIns="0" tIns="0" rIns="0" bIns="0" rtlCol="0" anchor="t"/>
          <a:lstStyle/>
          <a:p>
            <a:pPr marL="0" indent="0" algn="ctr">
              <a:lnSpc>
                <a:spcPts val="3550"/>
              </a:lnSpc>
              <a:buNone/>
            </a:pPr>
            <a:r>
              <a:rPr lang="en-US" sz="3550" dirty="0">
                <a:solidFill>
                  <a:srgbClr val="3A3630"/>
                </a:solidFill>
                <a:latin typeface="Lora" pitchFamily="34" charset="0"/>
                <a:ea typeface="Lora" pitchFamily="34" charset="-122"/>
                <a:cs typeface="Lora" pitchFamily="34" charset="-120"/>
              </a:rPr>
              <a:t>33%</a:t>
            </a:r>
            <a:endParaRPr lang="en-US" sz="3550" dirty="0"/>
          </a:p>
        </p:txBody>
      </p:sp>
      <p:sp>
        <p:nvSpPr>
          <p:cNvPr id="14" name="Text 11"/>
          <p:cNvSpPr/>
          <p:nvPr/>
        </p:nvSpPr>
        <p:spPr>
          <a:xfrm>
            <a:off x="9247823" y="6529626"/>
            <a:ext cx="1621036" cy="202644"/>
          </a:xfrm>
          <a:prstGeom prst="rect">
            <a:avLst/>
          </a:prstGeom>
          <a:noFill/>
          <a:ln/>
        </p:spPr>
        <p:txBody>
          <a:bodyPr wrap="none" lIns="0" tIns="0" rIns="0" bIns="0" rtlCol="0" anchor="t"/>
          <a:lstStyle/>
          <a:p>
            <a:pPr marL="0" indent="0" algn="ctr">
              <a:lnSpc>
                <a:spcPts val="1550"/>
              </a:lnSpc>
              <a:buNone/>
            </a:pPr>
            <a:r>
              <a:rPr lang="en-US" sz="1250" dirty="0">
                <a:solidFill>
                  <a:srgbClr val="3A3630"/>
                </a:solidFill>
                <a:latin typeface="Lora" pitchFamily="34" charset="0"/>
                <a:ea typeface="Lora" pitchFamily="34" charset="-122"/>
                <a:cs typeface="Lora" pitchFamily="34" charset="-120"/>
              </a:rPr>
              <a:t>Burnout Risk</a:t>
            </a:r>
            <a:endParaRPr lang="en-US" sz="1250" dirty="0"/>
          </a:p>
        </p:txBody>
      </p:sp>
      <p:sp>
        <p:nvSpPr>
          <p:cNvPr id="15" name="Text 12"/>
          <p:cNvSpPr/>
          <p:nvPr/>
        </p:nvSpPr>
        <p:spPr>
          <a:xfrm>
            <a:off x="5968603" y="6814899"/>
            <a:ext cx="8179594" cy="220385"/>
          </a:xfrm>
          <a:prstGeom prst="rect">
            <a:avLst/>
          </a:prstGeom>
          <a:noFill/>
          <a:ln/>
        </p:spPr>
        <p:txBody>
          <a:bodyPr wrap="none" lIns="0" tIns="0" rIns="0" bIns="0" rtlCol="0" anchor="t"/>
          <a:lstStyle/>
          <a:p>
            <a:pPr marL="0" indent="0" algn="ctr">
              <a:lnSpc>
                <a:spcPts val="1700"/>
              </a:lnSpc>
              <a:buNone/>
            </a:pPr>
            <a:r>
              <a:rPr lang="en-US" sz="1050" dirty="0">
                <a:solidFill>
                  <a:srgbClr val="3A3630"/>
                </a:solidFill>
                <a:latin typeface="Source Sans Pro" pitchFamily="34" charset="0"/>
                <a:ea typeface="Source Sans Pro" pitchFamily="34" charset="-122"/>
                <a:cs typeface="Source Sans Pro" pitchFamily="34" charset="-120"/>
              </a:rPr>
              <a:t>IT professionals at high risk of burnout</a:t>
            </a:r>
            <a:endParaRPr lang="en-US" sz="1050" dirty="0"/>
          </a:p>
        </p:txBody>
      </p:sp>
      <p:sp>
        <p:nvSpPr>
          <p:cNvPr id="16" name="Text 13"/>
          <p:cNvSpPr/>
          <p:nvPr/>
        </p:nvSpPr>
        <p:spPr>
          <a:xfrm>
            <a:off x="5968603" y="7190184"/>
            <a:ext cx="8179594" cy="661154"/>
          </a:xfrm>
          <a:prstGeom prst="rect">
            <a:avLst/>
          </a:prstGeom>
          <a:noFill/>
          <a:ln/>
        </p:spPr>
        <p:txBody>
          <a:bodyPr wrap="square" lIns="0" tIns="0" rIns="0" bIns="0" rtlCol="0" anchor="t"/>
          <a:lstStyle/>
          <a:p>
            <a:pPr marL="0" indent="0" algn="l">
              <a:lnSpc>
                <a:spcPts val="1700"/>
              </a:lnSpc>
              <a:buNone/>
            </a:pPr>
            <a:r>
              <a:rPr lang="en-US" sz="1050" dirty="0">
                <a:solidFill>
                  <a:srgbClr val="3A3630"/>
                </a:solidFill>
                <a:latin typeface="Source Sans Pro" pitchFamily="34" charset="0"/>
                <a:ea typeface="Source Sans Pro" pitchFamily="34" charset="-122"/>
                <a:cs typeface="Source Sans Pro" pitchFamily="34" charset="-120"/>
              </a:rPr>
              <a:t>Sustainable performance requires deliberate workload management. Monitor team capacity during sprint planning and maintain buffer for unexpected issues. Implement mental health initiatives like no-meeting days or flexible scheduling. Address process bottlenecks quickly to prevent resource overload on specific team members.</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1295</Words>
  <Application>Microsoft Office PowerPoint</Application>
  <PresentationFormat>Custom</PresentationFormat>
  <Paragraphs>129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Lora</vt:lpstr>
      <vt:lpstr>Arial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2025-03-17T20:01:57Z</dcterms:created>
  <dcterms:modified xsi:type="dcterms:W3CDTF">2026-04-20T00:17:44Z</dcterms:modified>
</cp:coreProperties>
</file>