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5143500" cy="9144000"/>
  <p:embeddedFontLst>
    <p:embeddedFont>
      <p:font typeface="Brygada 1918" panose="020B0604020202020204" charset="0"/>
      <p:regular r:id="rId19"/>
    </p:embeddedFont>
    <p:embeddedFont>
      <p:font typeface="Brygada 1918 Semi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71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94162" y="418207"/>
            <a:ext cx="4784675" cy="10900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RAG vs. Fine-Tuning: What Business Leaders Need to Know About Enterprise AI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3894162" y="1671786"/>
            <a:ext cx="4784675" cy="901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As organizations accelerate their AI transformation initiatives, one critical question is dominating executive discussions, architecture reviews, and digital strategy meetings: </a:t>
            </a:r>
            <a:r>
              <a:rPr lang="en-US" sz="9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Should we use Retrieval-Augmented Generation (RAG) or Fine-Tuning?</a:t>
            </a: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Understanding the difference is not just a technical exercise — it is a strategic imperative that shapes cost, speed, governance, and the ultimate success of your enterprise AI program.</a:t>
            </a:r>
            <a:endParaRPr lang="en-US" sz="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162" y="2695575"/>
            <a:ext cx="2599060" cy="4796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94162" y="3297882"/>
            <a:ext cx="4784675" cy="1081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#AI #GenerativeAI #RAG #FineTuning #EnterpriseAI #ArtificialIntelligence #MachineLearning #DigitalTransformation #AITransformation #KnowledgeManagement #LLM #ResponsibleAI #ProjectManagement #PMO #TechnologyLeadership #OperationalExcellence #FutureOfWork #Innovation #CloudComputing #BusinessTransformation #AIOps #Leadership #DataStrategy #AIGovernance</a:t>
            </a:r>
            <a:endParaRPr lang="en-US" sz="900" dirty="0"/>
          </a:p>
        </p:txBody>
      </p:sp>
      <p:sp>
        <p:nvSpPr>
          <p:cNvPr id="7" name="Shape 3"/>
          <p:cNvSpPr/>
          <p:nvPr/>
        </p:nvSpPr>
        <p:spPr>
          <a:xfrm>
            <a:off x="3894162" y="4506664"/>
            <a:ext cx="1344737" cy="213792"/>
          </a:xfrm>
          <a:prstGeom prst="roundRect">
            <a:avLst>
              <a:gd name="adj" fmla="val 65275"/>
            </a:avLst>
          </a:prstGeom>
          <a:solidFill>
            <a:srgbClr val="EAEDD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3963888" y="4541490"/>
            <a:ext cx="1662485" cy="144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ENTERPRISE AI STRATEGY</a:t>
            </a:r>
            <a:endParaRPr lang="en-US" sz="700" dirty="0"/>
          </a:p>
        </p:txBody>
      </p:sp>
      <p:sp>
        <p:nvSpPr>
          <p:cNvPr id="9" name="Shape 5"/>
          <p:cNvSpPr/>
          <p:nvPr/>
        </p:nvSpPr>
        <p:spPr>
          <a:xfrm>
            <a:off x="5297016" y="4501902"/>
            <a:ext cx="935608" cy="223317"/>
          </a:xfrm>
          <a:prstGeom prst="roundRect">
            <a:avLst>
              <a:gd name="adj" fmla="val 62491"/>
            </a:avLst>
          </a:prstGeom>
          <a:noFill/>
          <a:ln w="4763">
            <a:solidFill>
              <a:srgbClr val="626C3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5371505" y="4541490"/>
            <a:ext cx="1243831" cy="144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70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DECISION GUIDE</a:t>
            </a:r>
            <a:endParaRPr lang="en-US" sz="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66353"/>
            <a:ext cx="551624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Business Case for Fine-Tuning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01923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Fine-tuning becomes strategically valuable when organizations need AI systems that go beyond knowledge retrieval — requiring highly specialized outputs, consistent formatting, or deeply optimized task performance.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638374"/>
            <a:ext cx="310083" cy="3100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1206" y="1638374"/>
            <a:ext cx="188022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Legal &amp; Contract Drafting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961206" y="1906637"/>
            <a:ext cx="3533254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Train models to follow precise contract formatting conventions, apply jurisdiction-specific language patterns, and maintain consistent legal drafting styles across high-stakes documents.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9465" y="1638374"/>
            <a:ext cx="310083" cy="31008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14553" y="1638374"/>
            <a:ext cx="213553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Healthcare &amp; Medical Coding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5114553" y="1906637"/>
            <a:ext cx="353332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Optimize models for clinical summarization patterns, ICD coding workflows, and medical transcription accuracy — where specialized terminology and format matter enormously.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948508"/>
            <a:ext cx="310083" cy="31008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1206" y="2948508"/>
            <a:ext cx="225519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Insurance &amp; Financial Analysis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961206" y="3216771"/>
            <a:ext cx="3533254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Fine-tune for claim categorization, financial analysis formatting, and industry-specific reasoning patterns that require consistent, structured outputs at scale.</a:t>
            </a:r>
            <a:endParaRPr lang="en-US" sz="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9465" y="2948508"/>
            <a:ext cx="310083" cy="31008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114553" y="2948508"/>
            <a:ext cx="158576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Customer Experience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5114553" y="3216771"/>
            <a:ext cx="3533329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Calibrate AI tone, empathy levels, and escalation classification to match brand voice standards and deliver optimized customer interaction outcomes consistently.</a:t>
            </a:r>
            <a:endParaRPr lang="en-US" sz="950" dirty="0"/>
          </a:p>
        </p:txBody>
      </p:sp>
      <p:sp>
        <p:nvSpPr>
          <p:cNvPr id="16" name="Shape 10"/>
          <p:cNvSpPr/>
          <p:nvPr/>
        </p:nvSpPr>
        <p:spPr>
          <a:xfrm>
            <a:off x="496119" y="3951684"/>
            <a:ext cx="8151763" cy="725463"/>
          </a:xfrm>
          <a:prstGeom prst="roundRect">
            <a:avLst>
              <a:gd name="adj" fmla="val 25648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92" y="4136231"/>
            <a:ext cx="155004" cy="123974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99071" y="4106614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Fine-tuning is often most effective when layered </a:t>
            </a:r>
            <a:r>
              <a:rPr lang="en-US" sz="95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on top of strong retrieval architectures</a:t>
            </a: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after RAG has been established as the knowledge foundation.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9610" y="312986"/>
            <a:ext cx="5152504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Rise of Hybrid AI Architectures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449610" y="817066"/>
            <a:ext cx="4815780" cy="9696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0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future is not RAG </a:t>
            </a:r>
            <a:r>
              <a:rPr lang="en-US" sz="3050" i="1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versus</a:t>
            </a:r>
            <a:r>
              <a:rPr lang="en-US" sz="30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fine-tuning.</a:t>
            </a:r>
            <a:endParaRPr lang="en-US" sz="3050" dirty="0"/>
          </a:p>
        </p:txBody>
      </p:sp>
      <p:sp>
        <p:nvSpPr>
          <p:cNvPr id="5" name="Text 2"/>
          <p:cNvSpPr/>
          <p:nvPr/>
        </p:nvSpPr>
        <p:spPr>
          <a:xfrm>
            <a:off x="449610" y="1939454"/>
            <a:ext cx="481578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As enterprise AI programs mature, leading organizations are discovering that the most powerful systems combine both approaches. Fine-tuning optimizes how the model behaves; RAG ensures it always has access to the most current, trusted organizational knowledge.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449610" y="2568401"/>
            <a:ext cx="4815780" cy="2262039"/>
          </a:xfrm>
          <a:prstGeom prst="roundRect">
            <a:avLst>
              <a:gd name="adj" fmla="val 7455"/>
            </a:avLst>
          </a:prstGeom>
          <a:solidFill>
            <a:srgbClr val="626C3B"/>
          </a:solidFill>
          <a:ln w="4763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454372" y="2573164"/>
            <a:ext cx="2403128" cy="1469157"/>
          </a:xfrm>
          <a:prstGeom prst="roundRect">
            <a:avLst>
              <a:gd name="adj" fmla="val 11478"/>
            </a:avLst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56245" y="2675037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RAG Layer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556245" y="2911748"/>
            <a:ext cx="204661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Real-time retrieval from enterprise knowledge sources — policies, procedures, documentation — ensuring responses are always grounded in current, authoritative information.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2857500" y="2573164"/>
            <a:ext cx="2403128" cy="1469157"/>
          </a:xfrm>
          <a:prstGeom prst="rect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2857500" y="2573164"/>
            <a:ext cx="14288" cy="1469157"/>
          </a:xfrm>
          <a:prstGeom prst="roundRect">
            <a:avLst>
              <a:gd name="adj" fmla="val 1180191"/>
            </a:avLst>
          </a:prstGeom>
          <a:solidFill>
            <a:srgbClr val="9C92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3112145" y="2675037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Fine-Tuning Layer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3112145" y="2911748"/>
            <a:ext cx="204661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Domain-specific behavioral optimization — specialized terminology, output formatting, and task-specific performance — layered on top of the retrieval foundation.</a:t>
            </a:r>
            <a:endParaRPr lang="en-US" sz="850" dirty="0"/>
          </a:p>
        </p:txBody>
      </p:sp>
      <p:sp>
        <p:nvSpPr>
          <p:cNvPr id="14" name="Shape 11"/>
          <p:cNvSpPr/>
          <p:nvPr/>
        </p:nvSpPr>
        <p:spPr>
          <a:xfrm>
            <a:off x="2717006" y="3167211"/>
            <a:ext cx="280988" cy="280988"/>
          </a:xfrm>
          <a:prstGeom prst="roundRect">
            <a:avLst>
              <a:gd name="adj" fmla="val 60012"/>
            </a:avLst>
          </a:prstGeom>
          <a:solidFill>
            <a:srgbClr val="F6EBD4"/>
          </a:solidFill>
          <a:ln w="14288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253" y="3237458"/>
            <a:ext cx="140494" cy="140494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454372" y="4042321"/>
            <a:ext cx="4806255" cy="783357"/>
          </a:xfrm>
          <a:prstGeom prst="rect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3"/>
          <p:cNvSpPr/>
          <p:nvPr/>
        </p:nvSpPr>
        <p:spPr>
          <a:xfrm>
            <a:off x="454372" y="4042321"/>
            <a:ext cx="4806255" cy="14288"/>
          </a:xfrm>
          <a:prstGeom prst="roundRect">
            <a:avLst>
              <a:gd name="adj" fmla="val 1180191"/>
            </a:avLst>
          </a:prstGeom>
          <a:solidFill>
            <a:srgbClr val="CE952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4"/>
          <p:cNvSpPr/>
          <p:nvPr/>
        </p:nvSpPr>
        <p:spPr>
          <a:xfrm>
            <a:off x="556245" y="4144194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Hybrid Result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556245" y="4380905"/>
            <a:ext cx="444973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AI systems that are context-aware, behaviorally optimized, knowledge-driven, and enterprise-ready — capable of scaling across complex organizational environments.</a:t>
            </a:r>
            <a:endParaRPr lang="en-US" sz="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5219" y="287759"/>
            <a:ext cx="5282133" cy="3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Enterprise Use Cases Across Industries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445219" y="791394"/>
            <a:ext cx="8253487" cy="3088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8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Both RAG and fine-tuning deliver measurable value across enterprise functions. Understanding which approach applies to your specific use cases accelerates deployment and reduces implementation risk.</a:t>
            </a:r>
            <a:endParaRPr lang="en-US" sz="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19" y="1199555"/>
            <a:ext cx="6553200" cy="3657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19" y="1199555"/>
            <a:ext cx="65532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47811"/>
            <a:ext cx="585207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Governance: A Critical Differentiator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983382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As enterprise AI governance frameworks become mandatory — driven by regulatory requirements, board oversight, and workforce trust — the structural differences between RAG and fine-tuning take on significant strategic importance.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06822" y="1519833"/>
            <a:ext cx="4525863" cy="3275781"/>
          </a:xfrm>
          <a:prstGeom prst="roundRect">
            <a:avLst>
              <a:gd name="adj" fmla="val 9088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1643807"/>
            <a:ext cx="345110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Why RAG Supports Stronger Governance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1961629"/>
            <a:ext cx="4277916" cy="19596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Source citations</a:t>
            </a: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every response links to the document it came from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Traceability</a:t>
            </a: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audit trails show exactly what information was retrieved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Access control</a:t>
            </a: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document-level permissions enforce data boundaries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Auditability</a:t>
            </a: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compliance teams can verify AI reasoning transparently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Updateability</a:t>
            </a: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remove outdated or sensitive content without retraining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5150718" y="1643807"/>
            <a:ext cx="311385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Fine-Tuning Governance Challenges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150718" y="1961629"/>
            <a:ext cx="350185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When knowledge is embedded inside the model itself, it becomes difficult to: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5150718" y="2470175"/>
            <a:ext cx="3501851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Identify the source of a specific output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Remove outdated or incorrect information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Enforce data access boundaries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Satisfy regulatory audit requirements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5150718" y="3533701"/>
            <a:ext cx="3501851" cy="1122387"/>
          </a:xfrm>
          <a:prstGeom prst="roundRect">
            <a:avLst>
              <a:gd name="adj" fmla="val 16578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92" y="3718247"/>
            <a:ext cx="155004" cy="123974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5553670" y="3688631"/>
            <a:ext cx="29749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For highly regulated industries — healthcare, financial services, government — this distinction can determine whether an AI system is deployable at all.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22573"/>
            <a:ext cx="648868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Common Enterprise AI Mistakes to Avoid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58144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Organizations that struggle with AI transformation often share a common set of avoidable mistakes. Recognizing these patterns early can save significant time, budget, and organizational credibility.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831" y="1994595"/>
            <a:ext cx="2648843" cy="232633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7242" y="2132856"/>
            <a:ext cx="2315170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Mistake #1: Fine-Tuning Too Early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677242" y="2594967"/>
            <a:ext cx="231517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Many organizations attempt fine-tuning before solving foundational problems in data quality, governance, retrieval architecture, and knowledge management. Fine-tuning amplifies what already exists — including gaps and errors. Establish your knowledge foundation first.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0360" y="1994595"/>
            <a:ext cx="2648917" cy="23263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35772" y="2132856"/>
            <a:ext cx="2315245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Mistake #2: Ignoring Knowledge Governance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435772" y="2594967"/>
            <a:ext cx="231524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AI systems are only as trustworthy as the organizational knowledge they access. Poor documentation, outdated content, and ungoverned knowledge bases lead directly to poor AI outputs — regardless of how sophisticated the model is. Invest in your knowledge layer.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8964" y="1994595"/>
            <a:ext cx="2648843" cy="232633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94375" y="2132856"/>
            <a:ext cx="2315170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Mistake #3: Treating AI as a Technology Project Only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194375" y="2594967"/>
            <a:ext cx="2315170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Successful AI transformation requires far more than engineering. Change management, executive alignment, workforce readiness, governance frameworks, and operational integration are equally critical to sustainable AI adoption at scale.</a:t>
            </a:r>
            <a:endParaRPr lang="en-US" sz="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30026"/>
            <a:ext cx="4263554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Future of Enterprise AI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72901" y="924818"/>
            <a:ext cx="8198197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enterprise AI landscape is shifting decisively away from generic chatbots toward purpose-built, knowledge-driven systems that operate within trusted organizational boundaries.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4564856" y="1420937"/>
            <a:ext cx="14288" cy="2896419"/>
          </a:xfrm>
          <a:prstGeom prst="roundRect">
            <a:avLst>
              <a:gd name="adj" fmla="val 1241237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098652" y="1546771"/>
            <a:ext cx="354657" cy="14288"/>
          </a:xfrm>
          <a:prstGeom prst="roundRect">
            <a:avLst>
              <a:gd name="adj" fmla="val 1241237"/>
            </a:avLst>
          </a:prstGeom>
          <a:solidFill>
            <a:srgbClr val="7B85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439022" y="1420937"/>
            <a:ext cx="265956" cy="265956"/>
          </a:xfrm>
          <a:prstGeom prst="roundRect">
            <a:avLst>
              <a:gd name="adj" fmla="val 66683"/>
            </a:avLst>
          </a:prstGeom>
          <a:solidFill>
            <a:srgbClr val="626C3B"/>
          </a:solidFill>
          <a:ln w="4763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483336" y="1443075"/>
            <a:ext cx="177329" cy="22167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1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2502991" y="1461567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Generic Chatbots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472901" y="1713830"/>
            <a:ext cx="35079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Broad language models with no enterprise context, poor governance, and high hallucination risk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690690" y="2244998"/>
            <a:ext cx="354657" cy="14288"/>
          </a:xfrm>
          <a:prstGeom prst="roundRect">
            <a:avLst>
              <a:gd name="adj" fmla="val 1241237"/>
            </a:avLst>
          </a:prstGeom>
          <a:solidFill>
            <a:srgbClr val="9C92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439022" y="2119164"/>
            <a:ext cx="265956" cy="265956"/>
          </a:xfrm>
          <a:prstGeom prst="roundRect">
            <a:avLst>
              <a:gd name="adj" fmla="val 66683"/>
            </a:avLst>
          </a:prstGeom>
          <a:solidFill>
            <a:srgbClr val="83792E"/>
          </a:solidFill>
          <a:ln w="4763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483336" y="2141302"/>
            <a:ext cx="177329" cy="22167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2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5163145" y="2159794"/>
            <a:ext cx="171301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RAG-Powered Assistants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5163145" y="2412057"/>
            <a:ext cx="35079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Context-aware copilots grounded in current enterprise knowledge with strong traceability and governance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4098652" y="2850877"/>
            <a:ext cx="354657" cy="14288"/>
          </a:xfrm>
          <a:prstGeom prst="roundRect">
            <a:avLst>
              <a:gd name="adj" fmla="val 1241237"/>
            </a:avLst>
          </a:prstGeom>
          <a:solidFill>
            <a:srgbClr val="CE952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439022" y="2725043"/>
            <a:ext cx="265956" cy="265956"/>
          </a:xfrm>
          <a:prstGeom prst="roundRect">
            <a:avLst>
              <a:gd name="adj" fmla="val 66683"/>
            </a:avLst>
          </a:prstGeom>
          <a:solidFill>
            <a:srgbClr val="E8AF3B"/>
          </a:solidFill>
          <a:ln w="4763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483336" y="2747181"/>
            <a:ext cx="177329" cy="22167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3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2502991" y="2765673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Hybrid AI Systems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472901" y="3017937"/>
            <a:ext cx="35079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Fine-tuned behavioral models layered on robust RAG architectures — optimized for both knowledge and performance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4690690" y="3456756"/>
            <a:ext cx="354657" cy="14288"/>
          </a:xfrm>
          <a:prstGeom prst="roundRect">
            <a:avLst>
              <a:gd name="adj" fmla="val 1241237"/>
            </a:avLst>
          </a:prstGeom>
          <a:solidFill>
            <a:srgbClr val="B2773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4439022" y="3330922"/>
            <a:ext cx="265956" cy="265956"/>
          </a:xfrm>
          <a:prstGeom prst="roundRect">
            <a:avLst>
              <a:gd name="adj" fmla="val 66683"/>
            </a:avLst>
          </a:prstGeom>
          <a:solidFill>
            <a:srgbClr val="CC914D"/>
          </a:solidFill>
          <a:ln w="4763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483336" y="3353060"/>
            <a:ext cx="177329" cy="22167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4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5163145" y="3371552"/>
            <a:ext cx="1865337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Autonomous Enterprise AI</a:t>
            </a:r>
            <a:endParaRPr lang="en-US" sz="1150" dirty="0"/>
          </a:p>
        </p:txBody>
      </p:sp>
      <p:sp>
        <p:nvSpPr>
          <p:cNvPr id="24" name="Text 22"/>
          <p:cNvSpPr/>
          <p:nvPr/>
        </p:nvSpPr>
        <p:spPr>
          <a:xfrm>
            <a:off x="5163145" y="3623816"/>
            <a:ext cx="35079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Fully integrated, governance-compliant AI agents driving knowledge-based automation across the enterprise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472901" y="4444082"/>
            <a:ext cx="8198197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RAG is becoming foundational</a:t>
            </a: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because it solves the core enterprise challenge: giving AI secure, real-time access to trusted organizational knowledge. Fine-tuning remains powerful — but most effective when layered on top of strong retrieval architectures.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28501"/>
            <a:ext cx="688717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Final Thoughts: Choosing the Right Strategy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264072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conversation around enterprise AI is evolving quickly — but one thing is becoming increasingly clear: </a:t>
            </a:r>
            <a:r>
              <a:rPr lang="en-US" sz="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RAG and fine-tuning solve fundamentally different problems.</a:t>
            </a: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The smartest enterprise AI strategy is not choosing one over the other — it is knowing precisely when each capability creates the greatest business value.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06822" y="1998985"/>
            <a:ext cx="4103191" cy="1651025"/>
          </a:xfrm>
          <a:prstGeom prst="roundRect">
            <a:avLst>
              <a:gd name="adj" fmla="val 18032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2122959"/>
            <a:ext cx="217423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RAG Helps AI Systems…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2440781"/>
            <a:ext cx="3855244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Access current, authoritative knowledge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Retrieve trusted enterprise information in real time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Reduce hallucinations through grounded responses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Improve explainability and auditability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Enable governance at scale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728046" y="2122959"/>
            <a:ext cx="275146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Fine-Tuning Helps AI Systems…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8046" y="2440781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Improve specialized behavioral performance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Optimize formatting and output consistency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Learn domain-specific patterns and terminology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Deliver precise task-specific outputs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Align with industry and brand standards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496119" y="3789536"/>
            <a:ext cx="8151763" cy="725463"/>
          </a:xfrm>
          <a:prstGeom prst="roundRect">
            <a:avLst>
              <a:gd name="adj" fmla="val 25648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974083"/>
            <a:ext cx="155004" cy="12397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99071" y="3944466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Organizations that successfully combine </a:t>
            </a:r>
            <a:r>
              <a:rPr lang="en-US" sz="95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governance, retrieval, behavioral optimization, and trusted organizational knowledge</a:t>
            </a: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will be best positioned to scale AI transformation — and win the enterprise AI race.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69329"/>
            <a:ext cx="694886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Stakes of Choosing the Wrong Approach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04900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For many business leaders, RAG and fine-tuning sound interchangeable. In reality, they solve very different problems — and choosing the wrong one carries real consequences for your organization.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641351"/>
            <a:ext cx="2634555" cy="1121122"/>
          </a:xfrm>
          <a:prstGeom prst="roundRect">
            <a:avLst>
              <a:gd name="adj" fmla="val 16597"/>
            </a:avLst>
          </a:prstGeom>
          <a:solidFill>
            <a:srgbClr val="626C3B"/>
          </a:solidFill>
          <a:ln w="4763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24855" y="1770087"/>
            <a:ext cx="160191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💸</a:t>
            </a:r>
            <a:r>
              <a:rPr lang="en-US" sz="12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Unnecessary Costs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24855" y="2038350"/>
            <a:ext cx="237708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Expensive model retraining cycles that could have been avoided with the right architecture from the start.</a:t>
            </a:r>
            <a:endParaRPr lang="en-US" sz="950" dirty="0"/>
          </a:p>
        </p:txBody>
      </p:sp>
      <p:sp>
        <p:nvSpPr>
          <p:cNvPr id="7" name="Shape 5"/>
          <p:cNvSpPr/>
          <p:nvPr/>
        </p:nvSpPr>
        <p:spPr>
          <a:xfrm>
            <a:off x="3254648" y="1641351"/>
            <a:ext cx="2634630" cy="1121122"/>
          </a:xfrm>
          <a:prstGeom prst="roundRect">
            <a:avLst>
              <a:gd name="adj" fmla="val 16597"/>
            </a:avLst>
          </a:prstGeom>
          <a:solidFill>
            <a:srgbClr val="83792E"/>
          </a:solidFill>
          <a:ln w="4763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383384" y="1770087"/>
            <a:ext cx="196520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🐢</a:t>
            </a:r>
            <a:r>
              <a:rPr lang="en-US" sz="12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Slower Implementation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3383384" y="2038350"/>
            <a:ext cx="2377157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Delayed deployment timelines as teams struggle to adapt mismatched AI approaches to enterprise requirements.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6013252" y="1641351"/>
            <a:ext cx="2634555" cy="1121122"/>
          </a:xfrm>
          <a:prstGeom prst="roundRect">
            <a:avLst>
              <a:gd name="adj" fmla="val 16597"/>
            </a:avLst>
          </a:prstGeom>
          <a:solidFill>
            <a:srgbClr val="E8AF3B"/>
          </a:solidFill>
          <a:ln w="4763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141988" y="1770087"/>
            <a:ext cx="197934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⚙️ Operational Complexity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141988" y="2038350"/>
            <a:ext cx="237708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Increased infrastructure overhead and technical debt that compounds over time and slows future innovation.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496119" y="2886447"/>
            <a:ext cx="4013820" cy="922660"/>
          </a:xfrm>
          <a:prstGeom prst="roundRect">
            <a:avLst>
              <a:gd name="adj" fmla="val 20167"/>
            </a:avLst>
          </a:prstGeom>
          <a:solidFill>
            <a:srgbClr val="CC914D"/>
          </a:solidFill>
          <a:ln w="4763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24855" y="3015183"/>
            <a:ext cx="194912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🔒 Governance Challenges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624855" y="3283446"/>
            <a:ext cx="3756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Reduced auditability and traceability, creating compliance risk especially in regulated industries.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633913" y="2886447"/>
            <a:ext cx="4013895" cy="922660"/>
          </a:xfrm>
          <a:prstGeom prst="roundRect">
            <a:avLst>
              <a:gd name="adj" fmla="val 20167"/>
            </a:avLst>
          </a:prstGeom>
          <a:solidFill>
            <a:srgbClr val="626C3B"/>
          </a:solidFill>
          <a:ln w="4763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762649" y="301518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📉</a:t>
            </a:r>
            <a:r>
              <a:rPr lang="en-US" sz="12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 Poor AI Adoption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4762649" y="3283446"/>
            <a:ext cx="3756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Low workforce confidence in AI outputs when systems lack access to current, trusted organizational knowledge.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496119" y="3948633"/>
            <a:ext cx="8151763" cy="725463"/>
          </a:xfrm>
          <a:prstGeom prst="roundRect">
            <a:avLst>
              <a:gd name="adj" fmla="val 25648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4133180"/>
            <a:ext cx="155004" cy="123974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899071" y="4103563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good news: organizations do not have to choose exclusively. But knowing </a:t>
            </a:r>
            <a:r>
              <a:rPr lang="en-US" sz="95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when each approach delivers value</a:t>
            </a: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is essential for scalable, trustworthy enterprise AI.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1079"/>
            <a:ext cx="459901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Enterprise AI Challenge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06649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Generic AI systems were not built for the complexity of enterprise environments. Organizations need AI that goes far beyond answering general questions — they need systems that understand their business, protect their data, and earn the trust of their workforce.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06822" y="1943100"/>
            <a:ext cx="4103191" cy="1892871"/>
          </a:xfrm>
          <a:prstGeom prst="roundRect">
            <a:avLst>
              <a:gd name="adj" fmla="val 15728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2067074"/>
            <a:ext cx="3155677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What Enterprises Are Trying to Solve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2384896"/>
            <a:ext cx="3855244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Improve productivity and reduce manual work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Enhance decision-making with real-time insight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Scale organizational knowledge across teams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Automate operational workflows efficiently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Accelerate project delivery and execution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728046" y="2067074"/>
            <a:ext cx="283889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What Enterprise AI Must Deliver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8046" y="2384896"/>
            <a:ext cx="3924598" cy="14076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Access to </a:t>
            </a:r>
            <a:r>
              <a:rPr lang="en-US" sz="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current, accurate information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Deep understanding of business context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Governance and auditability built in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Dramatically reduced hallucinations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Protection of sensitive and proprietary data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Explainable, traceable responses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496119" y="3975497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This is precisely where RAG and fine-tuning enter the strategic conversation — each addressing a distinct dimension of enterprise AI readiness.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08484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What Is RAG?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244054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Retrieval-Augmented Generation (RAG)</a:t>
            </a: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is an architecture that combines information retrieval with generative AI. Instead of relying solely on what the model learned during training, a RAG system dynamically retrieves relevant information from enterprise data sources before generating a response.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05" y="1978968"/>
            <a:ext cx="6643315" cy="18211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58403" y="3170515"/>
            <a:ext cx="2291324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Generate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1758403" y="2363500"/>
            <a:ext cx="2291324" cy="229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Retrieve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96119" y="3939629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This architecture allows AI systems to tap into internal documentation, policies, regulatory guidance, project artifacts, and operational procedures — all in real time, without any model retraining. </a:t>
            </a:r>
            <a:r>
              <a:rPr lang="en-US" sz="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Traditional AI answers from memory. RAG-enabled AI answers after reviewing trusted enterprise information.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34863"/>
            <a:ext cx="3448571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What Is Fine-Tuning?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72901" y="929655"/>
            <a:ext cx="8198197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Fine-tuning</a:t>
            </a: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is the process of retraining or adapting a pre-trained AI model using specialized datasets. Rather than adding external retrieval capabilities, fine-tuning changes the model's internal behavior — how it thinks, writes, and responds.</a:t>
            </a: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1" y="1425773"/>
            <a:ext cx="4042767" cy="12357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05358" y="1907381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Domain Terminology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605358" y="2159645"/>
            <a:ext cx="37778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Teach the model specialized vocabulary, acronyms, and domain-specific language unique to your industry or organization.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331" y="1425773"/>
            <a:ext cx="4042767" cy="12357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760788" y="1907381"/>
            <a:ext cx="1671117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Formatting Consistency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4760788" y="2159645"/>
            <a:ext cx="37778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Enforce consistent output structures — reports, summaries, classifications — that align with organizational standards.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01" y="2774156"/>
            <a:ext cx="4042767" cy="123572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5358" y="3255764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Tone &amp; Style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605358" y="3508028"/>
            <a:ext cx="37778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Calibrate the model's voice — formal, empathetic, concise — to match brand guidelines or professional expectations.</a:t>
            </a:r>
            <a:endParaRPr lang="en-US" sz="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331" y="2774156"/>
            <a:ext cx="4042767" cy="12357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760788" y="3255764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Task Optimization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4760788" y="3508028"/>
            <a:ext cx="377785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Sharpen performance on specific high-value tasks like contract drafting, coding, or medical summarization.</a:t>
            </a:r>
            <a:endParaRPr lang="en-US" sz="900" dirty="0"/>
          </a:p>
        </p:txBody>
      </p:sp>
      <p:sp>
        <p:nvSpPr>
          <p:cNvPr id="16" name="Shape 10"/>
          <p:cNvSpPr/>
          <p:nvPr/>
        </p:nvSpPr>
        <p:spPr>
          <a:xfrm>
            <a:off x="472901" y="4136603"/>
            <a:ext cx="8198197" cy="672033"/>
          </a:xfrm>
          <a:prstGeom prst="roundRect">
            <a:avLst>
              <a:gd name="adj" fmla="val 2639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71" y="4309467"/>
            <a:ext cx="147786" cy="11817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57027" y="4278809"/>
            <a:ext cx="7695902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Fine-tuning modifies the model's </a:t>
            </a:r>
            <a:r>
              <a:rPr lang="en-US" sz="90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internal behavior</a:t>
            </a:r>
            <a:r>
              <a:rPr lang="en-US" sz="9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rather than retrieving live enterprise knowledge. It changes </a:t>
            </a:r>
            <a:r>
              <a:rPr lang="en-US" sz="900" i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how</a:t>
            </a:r>
            <a:r>
              <a:rPr lang="en-US" sz="9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the model responds — not </a:t>
            </a:r>
            <a:r>
              <a:rPr lang="en-US" sz="900" i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what</a:t>
            </a:r>
            <a:r>
              <a:rPr lang="en-US" sz="9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it knows.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43831"/>
            <a:ext cx="740464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Simplest Way to Understand the Difference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06822" y="1817415"/>
            <a:ext cx="4103191" cy="1545729"/>
          </a:xfrm>
          <a:prstGeom prst="roundRect">
            <a:avLst>
              <a:gd name="adj" fmla="val 19260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30796" y="1941388"/>
            <a:ext cx="268761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RAG = The Informed Employee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0796" y="2259211"/>
            <a:ext cx="3855244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RAG is like giving an employee access to a fully stocked library before answering questions. They can research, verify facts, reference current documents, and retrieve the latest organizational knowledge before responding. Their answers are grounded, traceable, and current.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728046" y="1941388"/>
            <a:ext cx="291852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Fine-Tuning = The Trained Expert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728046" y="2259211"/>
            <a:ext cx="3924598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Fine-tuning is like putting an employee through specialized training so they think and communicate differently. They develop industry expertise, follow preferred formats, and handle specialized tasks with precision — but they rely on learned behavior rather than live retrieval.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496119" y="3502670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Both are valuable. But the employee with </a:t>
            </a:r>
            <a:r>
              <a:rPr lang="en-US" sz="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library access</a:t>
            </a: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will always have the latest information. The trained expert may be highly skilled — but working from potentially outdated knowledge.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5162" y="337840"/>
            <a:ext cx="6856437" cy="36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RAG vs. Fine-Tuning: Side-by-Side Comparison</a:t>
            </a:r>
            <a:endParaRPr lang="en-US" sz="2250" dirty="0"/>
          </a:p>
        </p:txBody>
      </p:sp>
      <p:sp>
        <p:nvSpPr>
          <p:cNvPr id="3" name="Text 1"/>
          <p:cNvSpPr/>
          <p:nvPr/>
        </p:nvSpPr>
        <p:spPr>
          <a:xfrm>
            <a:off x="465162" y="919237"/>
            <a:ext cx="8670875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Understanding these capability differences is foundational to making the right architectural decision for your enterprise AI investments.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465162" y="1222102"/>
            <a:ext cx="8213675" cy="3583484"/>
          </a:xfrm>
          <a:prstGeom prst="roundRect">
            <a:avLst>
              <a:gd name="adj" fmla="val 4868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86160" y="1297037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Capability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3870201" y="1297037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RAG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6331446" y="1297037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Fine-Tuning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586160" y="1622375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Access current information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3870201" y="1622375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835E54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Excellent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6331446" y="1622375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Poor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586160" y="1947714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Uses enterprise documents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3870201" y="1947714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835E54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Excellent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6331446" y="1947714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Limited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586160" y="2273052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Supports source citations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3870201" y="2273052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835E54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Excellent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6331446" y="2273052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Weak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586160" y="2598390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Reduces hallucinations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3870201" y="2598390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835E54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Strong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6331446" y="2598390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Moderate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586160" y="2923729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Easy to update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3870201" y="2923729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835E54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Very Easy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6331446" y="2923729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Difficult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586160" y="3249067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Requires model retraining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3870201" y="3249067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No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6331446" y="3249067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Yes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586160" y="3574405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Improves formatting &amp; style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3870201" y="3574405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Limited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6331446" y="3574405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C9907C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Excellent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586160" y="3899743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Governance &amp; traceability</a:t>
            </a:r>
            <a:endParaRPr lang="en-US" sz="900" dirty="0"/>
          </a:p>
        </p:txBody>
      </p:sp>
      <p:sp>
        <p:nvSpPr>
          <p:cNvPr id="30" name="Text 28"/>
          <p:cNvSpPr/>
          <p:nvPr/>
        </p:nvSpPr>
        <p:spPr>
          <a:xfrm>
            <a:off x="3870201" y="3899743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835E54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Strong</a:t>
            </a:r>
            <a:endParaRPr lang="en-US" sz="900" dirty="0"/>
          </a:p>
        </p:txBody>
      </p:sp>
      <p:sp>
        <p:nvSpPr>
          <p:cNvPr id="31" name="Text 29"/>
          <p:cNvSpPr/>
          <p:nvPr/>
        </p:nvSpPr>
        <p:spPr>
          <a:xfrm>
            <a:off x="6331446" y="3899743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Limited</a:t>
            </a:r>
            <a:endParaRPr lang="en-US" sz="900" dirty="0"/>
          </a:p>
        </p:txBody>
      </p:sp>
      <p:sp>
        <p:nvSpPr>
          <p:cNvPr id="32" name="Text 30"/>
          <p:cNvSpPr/>
          <p:nvPr/>
        </p:nvSpPr>
        <p:spPr>
          <a:xfrm>
            <a:off x="586160" y="4225082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Best for knowledge retrieval</a:t>
            </a:r>
            <a:endParaRPr lang="en-US" sz="900" dirty="0"/>
          </a:p>
        </p:txBody>
      </p:sp>
      <p:sp>
        <p:nvSpPr>
          <p:cNvPr id="33" name="Text 31"/>
          <p:cNvSpPr/>
          <p:nvPr/>
        </p:nvSpPr>
        <p:spPr>
          <a:xfrm>
            <a:off x="3870201" y="4225082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835E54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Excellent</a:t>
            </a:r>
            <a:endParaRPr lang="en-US" sz="900" dirty="0"/>
          </a:p>
        </p:txBody>
      </p:sp>
      <p:sp>
        <p:nvSpPr>
          <p:cNvPr id="34" name="Text 32"/>
          <p:cNvSpPr/>
          <p:nvPr/>
        </p:nvSpPr>
        <p:spPr>
          <a:xfrm>
            <a:off x="6331446" y="4225082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Weak</a:t>
            </a:r>
            <a:endParaRPr lang="en-US" sz="900" dirty="0"/>
          </a:p>
        </p:txBody>
      </p:sp>
      <p:sp>
        <p:nvSpPr>
          <p:cNvPr id="35" name="Text 33"/>
          <p:cNvSpPr/>
          <p:nvPr/>
        </p:nvSpPr>
        <p:spPr>
          <a:xfrm>
            <a:off x="586160" y="4550420"/>
            <a:ext cx="3504009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Best for specialized behavior</a:t>
            </a:r>
            <a:endParaRPr lang="en-US" sz="900" dirty="0"/>
          </a:p>
        </p:txBody>
      </p:sp>
      <p:sp>
        <p:nvSpPr>
          <p:cNvPr id="36" name="Text 34"/>
          <p:cNvSpPr/>
          <p:nvPr/>
        </p:nvSpPr>
        <p:spPr>
          <a:xfrm>
            <a:off x="3870201" y="4550420"/>
            <a:ext cx="268121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Moderate</a:t>
            </a:r>
            <a:endParaRPr lang="en-US" sz="900" dirty="0"/>
          </a:p>
        </p:txBody>
      </p:sp>
      <p:sp>
        <p:nvSpPr>
          <p:cNvPr id="37" name="Text 35"/>
          <p:cNvSpPr/>
          <p:nvPr/>
        </p:nvSpPr>
        <p:spPr>
          <a:xfrm>
            <a:off x="6331446" y="4550420"/>
            <a:ext cx="268359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b="1" dirty="0">
                <a:solidFill>
                  <a:srgbClr val="C9907C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Excellent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67928"/>
            <a:ext cx="601980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Why Many Enterprises Start with RAG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203499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One of the most persistent misconceptions in AI transformation is that fine-tuning is required to make AI enterprise-ready. In reality, </a:t>
            </a:r>
            <a:r>
              <a:rPr lang="en-US" sz="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most enterprise challenges are knowledge problems — not model behavior problems.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496119" y="1863923"/>
            <a:ext cx="268061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Real Enterprise Challenge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96119" y="2181746"/>
            <a:ext cx="3924598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Organizations need AI systems that can surface current policies, retrieve operational procedures, search project documentation, and reference regulatory guidance. These are retrieval problems — and RAG solves them extremely well, without the cost or complexity of retraining.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3313584"/>
            <a:ext cx="3924598" cy="1122387"/>
          </a:xfrm>
          <a:prstGeom prst="roundRect">
            <a:avLst>
              <a:gd name="adj" fmla="val 16578"/>
            </a:avLst>
          </a:prstGeom>
          <a:solidFill>
            <a:srgbClr val="DFE4C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498131"/>
            <a:ext cx="155004" cy="12397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99071" y="3468514"/>
            <a:ext cx="339767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RAG delivers faster business value, lower operational risk, and easier governance than fine-tuning alone — making it the preferred starting point for most enterprise AI programs.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4728046" y="1863923"/>
            <a:ext cx="294471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Enterprise Knowledge Is Dynamic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4728046" y="2181746"/>
            <a:ext cx="3924598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Policies evolve and regulations update frequently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Procedures change as operations scale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Projects shift direction and produce new artifacts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Operational data grows daily across systems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4728046" y="3217366"/>
            <a:ext cx="392459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If this knowledge were embedded in a fine-tuned model, organizations would face </a:t>
            </a:r>
            <a:r>
              <a:rPr lang="en-US" sz="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expensive, time-consuming, operationally difficult retraining cycles</a:t>
            </a: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just to keep AI current. RAG eliminates this entirely by retrieving information in real time.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16645"/>
            <a:ext cx="436148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The Business Case for RAG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652215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For most enterprises, RAG delivers faster ROI because it directly solves immediate operational problems — without requiring large-scale model retraining or significant data science investment.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188666"/>
            <a:ext cx="845493" cy="52253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286620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PMO Copilots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96119" y="3134469"/>
            <a:ext cx="1921669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Instant access to lessons learned, risk registers, governance policies, and portfolio reporting — all grounded in current project documentation.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792" y="2188666"/>
            <a:ext cx="845493" cy="52253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72792" y="286620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Regulatory Guidance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2572792" y="3134469"/>
            <a:ext cx="1921669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AI assistants that surface the latest FDA guidance, compliance frameworks, and regulatory procedures in real time without manual research.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65" y="2188666"/>
            <a:ext cx="845493" cy="52253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649465" y="286620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Enterprise Search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4649465" y="3134469"/>
            <a:ext cx="1921669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Intelligent search copilots that retrieve accurate, cited answers from across SharePoint repositories, knowledge bases, and internal documentation.</a:t>
            </a:r>
            <a:endParaRPr lang="en-US" sz="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138" y="2188666"/>
            <a:ext cx="845567" cy="52253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26138" y="2866206"/>
            <a:ext cx="166739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3011"/>
                </a:solidFill>
                <a:latin typeface="Brygada 1918 SemiBold" pitchFamily="34" charset="0"/>
                <a:ea typeface="Brygada 1918 SemiBold" pitchFamily="34" charset="-122"/>
                <a:cs typeface="Brygada 1918 SemiBold" pitchFamily="34" charset="-120"/>
              </a:rPr>
              <a:t>Operational Assistants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6726138" y="3134469"/>
            <a:ext cx="1921743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AI-powered support systems that access current troubleshooting guides, policy documents, and operational procedures to resolve issues faster.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2157</Words>
  <Application>Microsoft Office PowerPoint</Application>
  <PresentationFormat>On-screen Show (16:9)</PresentationFormat>
  <Paragraphs>203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Brygada 1918 SemiBold</vt:lpstr>
      <vt:lpstr>Arial</vt:lpstr>
      <vt:lpstr>Brygada 1918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1</cp:revision>
  <dcterms:created xsi:type="dcterms:W3CDTF">2026-05-28T18:58:46Z</dcterms:created>
  <dcterms:modified xsi:type="dcterms:W3CDTF">2026-05-28T19:24:07Z</dcterms:modified>
</cp:coreProperties>
</file>