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711F04-5170-4914-9CFB-299CF3B88449}" v="1" dt="2025-12-30T14:30:01.1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6" d="100"/>
          <a:sy n="66" d="100"/>
        </p:scale>
        <p:origin x="79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berly Wiethoff" userId="6d5a8a01fb4ca51b" providerId="LiveId" clId="{ED1671C7-5A42-4D2F-B120-9173ABA9476A}"/>
    <pc:docChg chg="custSel modSld">
      <pc:chgData name="Kimberly Wiethoff" userId="6d5a8a01fb4ca51b" providerId="LiveId" clId="{ED1671C7-5A42-4D2F-B120-9173ABA9476A}" dt="2025-12-30T15:04:26.989" v="41" actId="14100"/>
      <pc:docMkLst>
        <pc:docMk/>
      </pc:docMkLst>
      <pc:sldChg chg="addSp delSp modSp mod">
        <pc:chgData name="Kimberly Wiethoff" userId="6d5a8a01fb4ca51b" providerId="LiveId" clId="{ED1671C7-5A42-4D2F-B120-9173ABA9476A}" dt="2025-12-30T15:04:26.989" v="41" actId="14100"/>
        <pc:sldMkLst>
          <pc:docMk/>
          <pc:sldMk cId="0" sldId="256"/>
        </pc:sldMkLst>
        <pc:spChg chg="mod">
          <ac:chgData name="Kimberly Wiethoff" userId="6d5a8a01fb4ca51b" providerId="LiveId" clId="{ED1671C7-5A42-4D2F-B120-9173ABA9476A}" dt="2025-12-30T15:03:55.011" v="36" actId="14100"/>
          <ac:spMkLst>
            <pc:docMk/>
            <pc:sldMk cId="0" sldId="256"/>
            <ac:spMk id="3" creationId="{00000000-0000-0000-0000-000000000000}"/>
          </ac:spMkLst>
        </pc:spChg>
        <pc:spChg chg="mod">
          <ac:chgData name="Kimberly Wiethoff" userId="6d5a8a01fb4ca51b" providerId="LiveId" clId="{ED1671C7-5A42-4D2F-B120-9173ABA9476A}" dt="2025-12-30T15:04:00.782" v="37" actId="14100"/>
          <ac:spMkLst>
            <pc:docMk/>
            <pc:sldMk cId="0" sldId="256"/>
            <ac:spMk id="4" creationId="{00000000-0000-0000-0000-000000000000}"/>
          </ac:spMkLst>
        </pc:spChg>
        <pc:spChg chg="del">
          <ac:chgData name="Kimberly Wiethoff" userId="6d5a8a01fb4ca51b" providerId="LiveId" clId="{ED1671C7-5A42-4D2F-B120-9173ABA9476A}" dt="2025-12-30T14:29:47.935" v="0" actId="478"/>
          <ac:spMkLst>
            <pc:docMk/>
            <pc:sldMk cId="0" sldId="256"/>
            <ac:spMk id="5" creationId="{00000000-0000-0000-0000-000000000000}"/>
          </ac:spMkLst>
        </pc:spChg>
        <pc:spChg chg="del">
          <ac:chgData name="Kimberly Wiethoff" userId="6d5a8a01fb4ca51b" providerId="LiveId" clId="{ED1671C7-5A42-4D2F-B120-9173ABA9476A}" dt="2025-12-30T14:29:47.935" v="0" actId="478"/>
          <ac:spMkLst>
            <pc:docMk/>
            <pc:sldMk cId="0" sldId="256"/>
            <ac:spMk id="6" creationId="{00000000-0000-0000-0000-000000000000}"/>
          </ac:spMkLst>
        </pc:spChg>
        <pc:spChg chg="del">
          <ac:chgData name="Kimberly Wiethoff" userId="6d5a8a01fb4ca51b" providerId="LiveId" clId="{ED1671C7-5A42-4D2F-B120-9173ABA9476A}" dt="2025-12-30T14:29:47.935" v="0" actId="478"/>
          <ac:spMkLst>
            <pc:docMk/>
            <pc:sldMk cId="0" sldId="256"/>
            <ac:spMk id="7" creationId="{00000000-0000-0000-0000-000000000000}"/>
          </ac:spMkLst>
        </pc:spChg>
        <pc:spChg chg="add mod">
          <ac:chgData name="Kimberly Wiethoff" userId="6d5a8a01fb4ca51b" providerId="LiveId" clId="{ED1671C7-5A42-4D2F-B120-9173ABA9476A}" dt="2025-12-30T15:04:26.989" v="41" actId="14100"/>
          <ac:spMkLst>
            <pc:docMk/>
            <pc:sldMk cId="0" sldId="256"/>
            <ac:spMk id="10" creationId="{3ED58C14-A8FD-1B64-C879-7270F0C00C13}"/>
          </ac:spMkLst>
        </pc:spChg>
        <pc:picChg chg="mod">
          <ac:chgData name="Kimberly Wiethoff" userId="6d5a8a01fb4ca51b" providerId="LiveId" clId="{ED1671C7-5A42-4D2F-B120-9173ABA9476A}" dt="2025-12-30T15:03:44.035" v="35" actId="14100"/>
          <ac:picMkLst>
            <pc:docMk/>
            <pc:sldMk cId="0" sldId="256"/>
            <ac:picMk id="2" creationId="{00000000-0000-0000-0000-000000000000}"/>
          </ac:picMkLst>
        </pc:picChg>
        <pc:picChg chg="add mod">
          <ac:chgData name="Kimberly Wiethoff" userId="6d5a8a01fb4ca51b" providerId="LiveId" clId="{ED1671C7-5A42-4D2F-B120-9173ABA9476A}" dt="2025-12-30T15:04:03.898" v="38" actId="1076"/>
          <ac:picMkLst>
            <pc:docMk/>
            <pc:sldMk cId="0" sldId="256"/>
            <ac:picMk id="8" creationId="{E60C75CE-E140-F4F8-FD8E-2D8D3C13FF1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1342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197296" y="0"/>
            <a:ext cx="4433104" cy="8229600"/>
          </a:xfrm>
          <a:prstGeom prst="rect">
            <a:avLst/>
          </a:prstGeom>
        </p:spPr>
      </p:pic>
      <p:sp>
        <p:nvSpPr>
          <p:cNvPr id="3" name="Text 0"/>
          <p:cNvSpPr/>
          <p:nvPr/>
        </p:nvSpPr>
        <p:spPr>
          <a:xfrm>
            <a:off x="652529" y="452344"/>
            <a:ext cx="9382722" cy="1408033"/>
          </a:xfrm>
          <a:prstGeom prst="rect">
            <a:avLst/>
          </a:prstGeom>
          <a:noFill/>
          <a:ln/>
        </p:spPr>
        <p:txBody>
          <a:bodyPr wrap="square" lIns="0" tIns="0" rIns="0" bIns="0" rtlCol="0" anchor="t"/>
          <a:lstStyle/>
          <a:p>
            <a:pPr marL="0" indent="0">
              <a:lnSpc>
                <a:spcPts val="5500"/>
              </a:lnSpc>
              <a:buNone/>
            </a:pPr>
            <a:r>
              <a:rPr lang="en-US" sz="4400" kern="0" spc="-89" dirty="0">
                <a:solidFill>
                  <a:srgbClr val="D73AD7"/>
                </a:solidFill>
                <a:latin typeface="Source Serif Pro Semi Bold" pitchFamily="34" charset="0"/>
                <a:ea typeface="Source Serif Pro Semi Bold" pitchFamily="34" charset="-122"/>
                <a:cs typeface="Source Serif Pro Semi Bold" pitchFamily="34" charset="-120"/>
              </a:rPr>
              <a:t>Harnessing the Power of AI in Project Management</a:t>
            </a:r>
            <a:endParaRPr lang="en-US" sz="4400" dirty="0"/>
          </a:p>
        </p:txBody>
      </p:sp>
      <p:sp>
        <p:nvSpPr>
          <p:cNvPr id="4" name="Text 1"/>
          <p:cNvSpPr/>
          <p:nvPr/>
        </p:nvSpPr>
        <p:spPr>
          <a:xfrm>
            <a:off x="652529" y="2219351"/>
            <a:ext cx="9382722" cy="2456821"/>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In today's fast-paced world, artificial intelligence (AI) has moved beyond a buzzword into a driving force reshaping industries. For project managers, AI offers a toolkit that improves decision-making, boosts productivity, and enhances the overall success of projects. Leveraging AI in project management allows organizations to stay ahead in an increasingly competitive landscape. This presentation will explore how AI is transforming project management and how it can help professionals deliver projects with greater efficiency and precision.</a:t>
            </a:r>
            <a:endParaRPr lang="en-US" sz="1850" dirty="0"/>
          </a:p>
        </p:txBody>
      </p:sp>
      <p:pic>
        <p:nvPicPr>
          <p:cNvPr id="8" name="Image 1" descr="preencoded.png">
            <a:extLst>
              <a:ext uri="{FF2B5EF4-FFF2-40B4-BE49-F238E27FC236}">
                <a16:creationId xmlns:a16="http://schemas.microsoft.com/office/drawing/2014/main" id="{E60C75CE-E140-F4F8-FD8E-2D8D3C13FF11}"/>
              </a:ext>
            </a:extLst>
          </p:cNvPr>
          <p:cNvPicPr>
            <a:picLocks noChangeAspect="1"/>
          </p:cNvPicPr>
          <p:nvPr/>
        </p:nvPicPr>
        <p:blipFill>
          <a:blip r:embed="rId4"/>
          <a:stretch>
            <a:fillRect/>
          </a:stretch>
        </p:blipFill>
        <p:spPr>
          <a:xfrm>
            <a:off x="652529" y="4775253"/>
            <a:ext cx="8730340" cy="1387078"/>
          </a:xfrm>
          <a:prstGeom prst="rect">
            <a:avLst/>
          </a:prstGeom>
        </p:spPr>
      </p:pic>
      <p:sp>
        <p:nvSpPr>
          <p:cNvPr id="10" name="TextBox 9">
            <a:extLst>
              <a:ext uri="{FF2B5EF4-FFF2-40B4-BE49-F238E27FC236}">
                <a16:creationId xmlns:a16="http://schemas.microsoft.com/office/drawing/2014/main" id="{3ED58C14-A8FD-1B64-C879-7270F0C00C13}"/>
              </a:ext>
            </a:extLst>
          </p:cNvPr>
          <p:cNvSpPr txBox="1"/>
          <p:nvPr/>
        </p:nvSpPr>
        <p:spPr>
          <a:xfrm>
            <a:off x="652528" y="6162331"/>
            <a:ext cx="9382721" cy="1350819"/>
          </a:xfrm>
          <a:prstGeom prst="rect">
            <a:avLst/>
          </a:prstGeom>
          <a:noFill/>
        </p:spPr>
        <p:txBody>
          <a:bodyPr wrap="square">
            <a:spAutoFit/>
          </a:bodyPr>
          <a:lstStyle/>
          <a:p>
            <a:pPr marL="0" marR="0">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#AIinProjectManagement #DigitalTransformation #FutureOfWork #ProjectManagement #AgileLeadership #PMI #PMP #PMIACP #PredictiveAnalytics #RiskManagement #Automation #AIDrivenPM #EnterpriseTransformation #Leadership #Innovation #TechLeadership #ManagingProjectsTheAgileWay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37724" y="1145143"/>
            <a:ext cx="6419017" cy="704017"/>
          </a:xfrm>
          <a:prstGeom prst="rect">
            <a:avLst/>
          </a:prstGeom>
          <a:noFill/>
          <a:ln/>
        </p:spPr>
        <p:txBody>
          <a:bodyPr wrap="none" lIns="0" tIns="0" rIns="0" bIns="0" rtlCol="0" anchor="t"/>
          <a:lstStyle/>
          <a:p>
            <a:pPr marL="0" indent="0">
              <a:lnSpc>
                <a:spcPts val="5500"/>
              </a:lnSpc>
              <a:buNone/>
            </a:pPr>
            <a:r>
              <a:rPr lang="en-US" sz="4400" kern="0" spc="-89" dirty="0">
                <a:solidFill>
                  <a:srgbClr val="D73AD7"/>
                </a:solidFill>
                <a:latin typeface="Source Serif Pro Semi Bold" pitchFamily="34" charset="0"/>
                <a:ea typeface="Source Serif Pro Semi Bold" pitchFamily="34" charset="-122"/>
                <a:cs typeface="Source Serif Pro Semi Bold" pitchFamily="34" charset="-120"/>
              </a:rPr>
              <a:t>Automating Routine Tasks</a:t>
            </a:r>
            <a:endParaRPr lang="en-US" sz="4400" dirty="0"/>
          </a:p>
        </p:txBody>
      </p:sp>
      <p:sp>
        <p:nvSpPr>
          <p:cNvPr id="3" name="Text 1"/>
          <p:cNvSpPr/>
          <p:nvPr/>
        </p:nvSpPr>
        <p:spPr>
          <a:xfrm>
            <a:off x="837724" y="2447449"/>
            <a:ext cx="3331131" cy="351949"/>
          </a:xfrm>
          <a:prstGeom prst="rect">
            <a:avLst/>
          </a:prstGeom>
          <a:noFill/>
          <a:ln/>
        </p:spPr>
        <p:txBody>
          <a:bodyPr wrap="none" lIns="0" tIns="0" rIns="0" bIns="0" rtlCol="0" anchor="t"/>
          <a:lstStyle/>
          <a:p>
            <a:pPr marL="0" indent="0">
              <a:lnSpc>
                <a:spcPts val="2750"/>
              </a:lnSpc>
              <a:buNone/>
            </a:pPr>
            <a:r>
              <a:rPr lang="en-US" sz="2200" kern="0" spc="-44" dirty="0">
                <a:solidFill>
                  <a:srgbClr val="D73AD7"/>
                </a:solidFill>
                <a:latin typeface="Source Serif Pro Semi Bold" pitchFamily="34" charset="0"/>
                <a:ea typeface="Source Serif Pro Semi Bold" pitchFamily="34" charset="-122"/>
                <a:cs typeface="Source Serif Pro Semi Bold" pitchFamily="34" charset="-120"/>
              </a:rPr>
              <a:t>Saving Time and Resources</a:t>
            </a:r>
            <a:endParaRPr lang="en-US" sz="2200" dirty="0"/>
          </a:p>
        </p:txBody>
      </p:sp>
      <p:sp>
        <p:nvSpPr>
          <p:cNvPr id="4" name="Text 2"/>
          <p:cNvSpPr/>
          <p:nvPr/>
        </p:nvSpPr>
        <p:spPr>
          <a:xfrm>
            <a:off x="837724" y="3038713"/>
            <a:ext cx="6185535" cy="3830241"/>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Project management involves several repetitive tasks such as scheduling, sending reminders, and updating status reports. AI-powered tools can automate these routine functions, allowing project managers to focus on more strategic activities. For instance, AI can automatically update project schedules based on real-time data, generate status reports from various systems without human intervention, and send automatic reminders for upcoming deadlines. By automating these time-consuming tasks, project managers can spend more time on problem-solving, decision-making, and team leadership.</a:t>
            </a:r>
            <a:endParaRPr lang="en-US" sz="1850" dirty="0"/>
          </a:p>
        </p:txBody>
      </p:sp>
      <p:sp>
        <p:nvSpPr>
          <p:cNvPr id="5" name="Text 3"/>
          <p:cNvSpPr/>
          <p:nvPr/>
        </p:nvSpPr>
        <p:spPr>
          <a:xfrm>
            <a:off x="7614761" y="2447449"/>
            <a:ext cx="3143607" cy="351949"/>
          </a:xfrm>
          <a:prstGeom prst="rect">
            <a:avLst/>
          </a:prstGeom>
          <a:noFill/>
          <a:ln/>
        </p:spPr>
        <p:txBody>
          <a:bodyPr wrap="none" lIns="0" tIns="0" rIns="0" bIns="0" rtlCol="0" anchor="t"/>
          <a:lstStyle/>
          <a:p>
            <a:pPr marL="0" indent="0">
              <a:lnSpc>
                <a:spcPts val="2750"/>
              </a:lnSpc>
              <a:buNone/>
            </a:pPr>
            <a:r>
              <a:rPr lang="en-US" sz="2200" kern="0" spc="-44" dirty="0">
                <a:solidFill>
                  <a:srgbClr val="D73AD7"/>
                </a:solidFill>
                <a:latin typeface="Source Serif Pro Semi Bold" pitchFamily="34" charset="0"/>
                <a:ea typeface="Source Serif Pro Semi Bold" pitchFamily="34" charset="-122"/>
                <a:cs typeface="Source Serif Pro Semi Bold" pitchFamily="34" charset="-120"/>
              </a:rPr>
              <a:t>Freeing Up Valuable Time</a:t>
            </a:r>
            <a:endParaRPr lang="en-US" sz="2200" dirty="0"/>
          </a:p>
        </p:txBody>
      </p:sp>
      <p:sp>
        <p:nvSpPr>
          <p:cNvPr id="6" name="Text 4"/>
          <p:cNvSpPr/>
          <p:nvPr/>
        </p:nvSpPr>
        <p:spPr>
          <a:xfrm>
            <a:off x="7614761" y="3038713"/>
            <a:ext cx="6185535" cy="2298144"/>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Imagine a scenario where AI handles the mundane tasks, while project managers concentrate on high-level strategy and collaboration. This shift can significantly impact project efficiency and team morale. It also allows project managers to dedicate more time to fostering innovation and creativity, leading to more impactful project outcomes.</a:t>
            </a:r>
            <a:endParaRPr lang="en-US" sz="18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837724" y="842843"/>
            <a:ext cx="6920151" cy="704017"/>
          </a:xfrm>
          <a:prstGeom prst="rect">
            <a:avLst/>
          </a:prstGeom>
          <a:noFill/>
          <a:ln/>
        </p:spPr>
        <p:txBody>
          <a:bodyPr wrap="none" lIns="0" tIns="0" rIns="0" bIns="0" rtlCol="0" anchor="t"/>
          <a:lstStyle/>
          <a:p>
            <a:pPr marL="0" indent="0">
              <a:lnSpc>
                <a:spcPts val="5500"/>
              </a:lnSpc>
              <a:buNone/>
            </a:pPr>
            <a:r>
              <a:rPr lang="en-US" sz="4400" kern="0" spc="-89" dirty="0">
                <a:solidFill>
                  <a:srgbClr val="D73AD7"/>
                </a:solidFill>
                <a:latin typeface="Source Serif Pro Semi Bold" pitchFamily="34" charset="0"/>
                <a:ea typeface="Source Serif Pro Semi Bold" pitchFamily="34" charset="-122"/>
                <a:cs typeface="Source Serif Pro Semi Bold" pitchFamily="34" charset="-120"/>
              </a:rPr>
              <a:t>Improved Risk Management</a:t>
            </a:r>
            <a:endParaRPr lang="en-US" sz="4400" dirty="0"/>
          </a:p>
        </p:txBody>
      </p:sp>
      <p:sp>
        <p:nvSpPr>
          <p:cNvPr id="3" name="Shape 1"/>
          <p:cNvSpPr/>
          <p:nvPr/>
        </p:nvSpPr>
        <p:spPr>
          <a:xfrm>
            <a:off x="837724" y="2294811"/>
            <a:ext cx="538520" cy="538520"/>
          </a:xfrm>
          <a:prstGeom prst="roundRect">
            <a:avLst>
              <a:gd name="adj" fmla="val 18670"/>
            </a:avLst>
          </a:prstGeom>
          <a:solidFill>
            <a:srgbClr val="F4D4F7"/>
          </a:solidFill>
          <a:ln w="7620">
            <a:solidFill>
              <a:srgbClr val="DABADD"/>
            </a:solidFill>
            <a:prstDash val="solid"/>
          </a:ln>
        </p:spPr>
        <p:txBody>
          <a:bodyPr/>
          <a:lstStyle/>
          <a:p>
            <a:endParaRPr lang="en-US"/>
          </a:p>
        </p:txBody>
      </p:sp>
      <p:sp>
        <p:nvSpPr>
          <p:cNvPr id="4" name="Text 2"/>
          <p:cNvSpPr/>
          <p:nvPr/>
        </p:nvSpPr>
        <p:spPr>
          <a:xfrm>
            <a:off x="1022509" y="2395061"/>
            <a:ext cx="168950" cy="337899"/>
          </a:xfrm>
          <a:prstGeom prst="rect">
            <a:avLst/>
          </a:prstGeom>
          <a:noFill/>
          <a:ln/>
        </p:spPr>
        <p:txBody>
          <a:bodyPr wrap="none" lIns="0" tIns="0" rIns="0" bIns="0" rtlCol="0" anchor="t"/>
          <a:lstStyle/>
          <a:p>
            <a:pPr marL="0" indent="0" algn="ctr">
              <a:lnSpc>
                <a:spcPts val="2650"/>
              </a:lnSpc>
              <a:buNone/>
            </a:pPr>
            <a:r>
              <a:rPr lang="en-US" sz="2650" kern="0" spc="-53" dirty="0">
                <a:solidFill>
                  <a:srgbClr val="272525"/>
                </a:solidFill>
                <a:latin typeface="Source Serif Pro Semi Bold" pitchFamily="34" charset="0"/>
                <a:ea typeface="Source Serif Pro Semi Bold" pitchFamily="34" charset="-122"/>
                <a:cs typeface="Source Serif Pro Semi Bold" pitchFamily="34" charset="-120"/>
              </a:rPr>
              <a:t>1</a:t>
            </a:r>
            <a:endParaRPr lang="en-US" sz="2650" dirty="0"/>
          </a:p>
        </p:txBody>
      </p:sp>
      <p:sp>
        <p:nvSpPr>
          <p:cNvPr id="5" name="Text 3"/>
          <p:cNvSpPr/>
          <p:nvPr/>
        </p:nvSpPr>
        <p:spPr>
          <a:xfrm>
            <a:off x="1615559" y="2294811"/>
            <a:ext cx="3056930" cy="351949"/>
          </a:xfrm>
          <a:prstGeom prst="rect">
            <a:avLst/>
          </a:prstGeom>
          <a:noFill/>
          <a:ln/>
        </p:spPr>
        <p:txBody>
          <a:bodyPr wrap="none" lIns="0" tIns="0" rIns="0" bIns="0" rtlCol="0" anchor="t"/>
          <a:lstStyle/>
          <a:p>
            <a:pPr marL="0" indent="0">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Proactive Risk Mitigation</a:t>
            </a:r>
            <a:endParaRPr lang="en-US" sz="2200" dirty="0"/>
          </a:p>
        </p:txBody>
      </p:sp>
      <p:sp>
        <p:nvSpPr>
          <p:cNvPr id="6" name="Text 4"/>
          <p:cNvSpPr/>
          <p:nvPr/>
        </p:nvSpPr>
        <p:spPr>
          <a:xfrm>
            <a:off x="1615559" y="2790349"/>
            <a:ext cx="3380899" cy="3447217"/>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Risk management is an essential component of any project. Identifying potential risks early can save time and resources. AI tools use historical project data and predictive analytics to forecast potential risks, helping project managers proactively mitigate them.</a:t>
            </a:r>
            <a:endParaRPr lang="en-US" sz="1850" dirty="0"/>
          </a:p>
        </p:txBody>
      </p:sp>
      <p:sp>
        <p:nvSpPr>
          <p:cNvPr id="7" name="Shape 5"/>
          <p:cNvSpPr/>
          <p:nvPr/>
        </p:nvSpPr>
        <p:spPr>
          <a:xfrm>
            <a:off x="5235773" y="2294811"/>
            <a:ext cx="538520" cy="538520"/>
          </a:xfrm>
          <a:prstGeom prst="roundRect">
            <a:avLst>
              <a:gd name="adj" fmla="val 18670"/>
            </a:avLst>
          </a:prstGeom>
          <a:solidFill>
            <a:srgbClr val="F4D4F7"/>
          </a:solidFill>
          <a:ln w="7620">
            <a:solidFill>
              <a:srgbClr val="DABADD"/>
            </a:solidFill>
            <a:prstDash val="solid"/>
          </a:ln>
        </p:spPr>
        <p:txBody>
          <a:bodyPr/>
          <a:lstStyle/>
          <a:p>
            <a:endParaRPr lang="en-US"/>
          </a:p>
        </p:txBody>
      </p:sp>
      <p:sp>
        <p:nvSpPr>
          <p:cNvPr id="8" name="Text 6"/>
          <p:cNvSpPr/>
          <p:nvPr/>
        </p:nvSpPr>
        <p:spPr>
          <a:xfrm>
            <a:off x="5420558" y="2395061"/>
            <a:ext cx="168950" cy="337899"/>
          </a:xfrm>
          <a:prstGeom prst="rect">
            <a:avLst/>
          </a:prstGeom>
          <a:noFill/>
          <a:ln/>
        </p:spPr>
        <p:txBody>
          <a:bodyPr wrap="none" lIns="0" tIns="0" rIns="0" bIns="0" rtlCol="0" anchor="t"/>
          <a:lstStyle/>
          <a:p>
            <a:pPr marL="0" indent="0" algn="ctr">
              <a:lnSpc>
                <a:spcPts val="2650"/>
              </a:lnSpc>
              <a:buNone/>
            </a:pPr>
            <a:r>
              <a:rPr lang="en-US" sz="2650" kern="0" spc="-53" dirty="0">
                <a:solidFill>
                  <a:srgbClr val="272525"/>
                </a:solidFill>
                <a:latin typeface="Source Serif Pro Semi Bold" pitchFamily="34" charset="0"/>
                <a:ea typeface="Source Serif Pro Semi Bold" pitchFamily="34" charset="-122"/>
                <a:cs typeface="Source Serif Pro Semi Bold" pitchFamily="34" charset="-120"/>
              </a:rPr>
              <a:t>2</a:t>
            </a:r>
            <a:endParaRPr lang="en-US" sz="2650" dirty="0"/>
          </a:p>
        </p:txBody>
      </p:sp>
      <p:sp>
        <p:nvSpPr>
          <p:cNvPr id="9" name="Text 7"/>
          <p:cNvSpPr/>
          <p:nvPr/>
        </p:nvSpPr>
        <p:spPr>
          <a:xfrm>
            <a:off x="6013609" y="2294811"/>
            <a:ext cx="2816185" cy="351949"/>
          </a:xfrm>
          <a:prstGeom prst="rect">
            <a:avLst/>
          </a:prstGeom>
          <a:noFill/>
          <a:ln/>
        </p:spPr>
        <p:txBody>
          <a:bodyPr wrap="none" lIns="0" tIns="0" rIns="0" bIns="0" rtlCol="0" anchor="t"/>
          <a:lstStyle/>
          <a:p>
            <a:pPr marL="0" indent="0">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Data-Driven Insights</a:t>
            </a:r>
            <a:endParaRPr lang="en-US" sz="2200" dirty="0"/>
          </a:p>
        </p:txBody>
      </p:sp>
      <p:sp>
        <p:nvSpPr>
          <p:cNvPr id="10" name="Text 8"/>
          <p:cNvSpPr/>
          <p:nvPr/>
        </p:nvSpPr>
        <p:spPr>
          <a:xfrm>
            <a:off x="6013609" y="2790349"/>
            <a:ext cx="3380899" cy="4596289"/>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AI empowers project managers to predict project delays based on current progress and historical trends, identify potential resource shortages or budget overruns, and analyze large datasets to detect patterns that may indicate upcoming issues. These AI-driven insights allow managers to take preventative measures before small problems turn into major setbacks.</a:t>
            </a:r>
            <a:endParaRPr lang="en-US" sz="1850" dirty="0"/>
          </a:p>
        </p:txBody>
      </p:sp>
      <p:sp>
        <p:nvSpPr>
          <p:cNvPr id="11" name="Shape 9"/>
          <p:cNvSpPr/>
          <p:nvPr/>
        </p:nvSpPr>
        <p:spPr>
          <a:xfrm>
            <a:off x="9633823" y="2294811"/>
            <a:ext cx="538520" cy="538520"/>
          </a:xfrm>
          <a:prstGeom prst="roundRect">
            <a:avLst>
              <a:gd name="adj" fmla="val 18670"/>
            </a:avLst>
          </a:prstGeom>
          <a:solidFill>
            <a:srgbClr val="F4D4F7"/>
          </a:solidFill>
          <a:ln w="7620">
            <a:solidFill>
              <a:srgbClr val="DABADD"/>
            </a:solidFill>
            <a:prstDash val="solid"/>
          </a:ln>
        </p:spPr>
        <p:txBody>
          <a:bodyPr/>
          <a:lstStyle/>
          <a:p>
            <a:endParaRPr lang="en-US"/>
          </a:p>
        </p:txBody>
      </p:sp>
      <p:sp>
        <p:nvSpPr>
          <p:cNvPr id="12" name="Text 10"/>
          <p:cNvSpPr/>
          <p:nvPr/>
        </p:nvSpPr>
        <p:spPr>
          <a:xfrm>
            <a:off x="9818608" y="2395061"/>
            <a:ext cx="168950" cy="337899"/>
          </a:xfrm>
          <a:prstGeom prst="rect">
            <a:avLst/>
          </a:prstGeom>
          <a:noFill/>
          <a:ln/>
        </p:spPr>
        <p:txBody>
          <a:bodyPr wrap="none" lIns="0" tIns="0" rIns="0" bIns="0" rtlCol="0" anchor="t"/>
          <a:lstStyle/>
          <a:p>
            <a:pPr marL="0" indent="0" algn="ctr">
              <a:lnSpc>
                <a:spcPts val="2650"/>
              </a:lnSpc>
              <a:buNone/>
            </a:pPr>
            <a:r>
              <a:rPr lang="en-US" sz="2650" kern="0" spc="-53" dirty="0">
                <a:solidFill>
                  <a:srgbClr val="272525"/>
                </a:solidFill>
                <a:latin typeface="Source Serif Pro Semi Bold" pitchFamily="34" charset="0"/>
                <a:ea typeface="Source Serif Pro Semi Bold" pitchFamily="34" charset="-122"/>
                <a:cs typeface="Source Serif Pro Semi Bold" pitchFamily="34" charset="-120"/>
              </a:rPr>
              <a:t>3</a:t>
            </a:r>
            <a:endParaRPr lang="en-US" sz="2650" dirty="0"/>
          </a:p>
        </p:txBody>
      </p:sp>
      <p:sp>
        <p:nvSpPr>
          <p:cNvPr id="13" name="Text 11"/>
          <p:cNvSpPr/>
          <p:nvPr/>
        </p:nvSpPr>
        <p:spPr>
          <a:xfrm>
            <a:off x="10411658" y="2294811"/>
            <a:ext cx="3380899" cy="703898"/>
          </a:xfrm>
          <a:prstGeom prst="rect">
            <a:avLst/>
          </a:prstGeom>
          <a:noFill/>
          <a:ln/>
        </p:spPr>
        <p:txBody>
          <a:bodyPr wrap="square" lIns="0" tIns="0" rIns="0" bIns="0" rtlCol="0" anchor="t"/>
          <a:lstStyle/>
          <a:p>
            <a:pPr marL="0" indent="0">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Minimizing Potential Setbacks</a:t>
            </a:r>
            <a:endParaRPr lang="en-US" sz="2200" dirty="0"/>
          </a:p>
        </p:txBody>
      </p:sp>
      <p:sp>
        <p:nvSpPr>
          <p:cNvPr id="14" name="Text 12"/>
          <p:cNvSpPr/>
          <p:nvPr/>
        </p:nvSpPr>
        <p:spPr>
          <a:xfrm>
            <a:off x="10411658" y="3142298"/>
            <a:ext cx="3380899" cy="3447217"/>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By anticipating and addressing potential risks before they materialize, AI helps project managers stay ahead of the curve. It allows for a more proactive approach, reducing the chances of unexpected delays, budget overruns, and other project disruptions.</a:t>
            </a:r>
            <a:endParaRPr lang="en-US" sz="18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837724" y="1133118"/>
            <a:ext cx="12911614" cy="704017"/>
          </a:xfrm>
          <a:prstGeom prst="rect">
            <a:avLst/>
          </a:prstGeom>
          <a:noFill/>
          <a:ln/>
        </p:spPr>
        <p:txBody>
          <a:bodyPr wrap="none" lIns="0" tIns="0" rIns="0" bIns="0" rtlCol="0" anchor="t"/>
          <a:lstStyle/>
          <a:p>
            <a:pPr marL="0" indent="0">
              <a:lnSpc>
                <a:spcPts val="5500"/>
              </a:lnSpc>
              <a:buNone/>
            </a:pPr>
            <a:r>
              <a:rPr lang="en-US" sz="4400" kern="0" spc="-89" dirty="0">
                <a:solidFill>
                  <a:srgbClr val="D73AD7"/>
                </a:solidFill>
                <a:latin typeface="Source Serif Pro Semi Bold" pitchFamily="34" charset="0"/>
                <a:ea typeface="Source Serif Pro Semi Bold" pitchFamily="34" charset="-122"/>
                <a:cs typeface="Source Serif Pro Semi Bold" pitchFamily="34" charset="-120"/>
              </a:rPr>
              <a:t>Enhanced Decision-Making with Predictive Analytics</a:t>
            </a:r>
            <a:endParaRPr lang="en-US" sz="4400" dirty="0"/>
          </a:p>
        </p:txBody>
      </p:sp>
      <p:pic>
        <p:nvPicPr>
          <p:cNvPr id="3" name="Image 0" descr="preencoded.png"/>
          <p:cNvPicPr>
            <a:picLocks noChangeAspect="1"/>
          </p:cNvPicPr>
          <p:nvPr/>
        </p:nvPicPr>
        <p:blipFill>
          <a:blip r:embed="rId3"/>
          <a:stretch>
            <a:fillRect/>
          </a:stretch>
        </p:blipFill>
        <p:spPr>
          <a:xfrm>
            <a:off x="837724" y="2315885"/>
            <a:ext cx="598408" cy="598408"/>
          </a:xfrm>
          <a:prstGeom prst="rect">
            <a:avLst/>
          </a:prstGeom>
        </p:spPr>
      </p:pic>
      <p:sp>
        <p:nvSpPr>
          <p:cNvPr id="4" name="Text 1"/>
          <p:cNvSpPr/>
          <p:nvPr/>
        </p:nvSpPr>
        <p:spPr>
          <a:xfrm>
            <a:off x="837724" y="3153608"/>
            <a:ext cx="3309938" cy="351949"/>
          </a:xfrm>
          <a:prstGeom prst="rect">
            <a:avLst/>
          </a:prstGeom>
          <a:noFill/>
          <a:ln/>
        </p:spPr>
        <p:txBody>
          <a:bodyPr wrap="none" lIns="0" tIns="0" rIns="0" bIns="0" rtlCol="0" anchor="t"/>
          <a:lstStyle/>
          <a:p>
            <a:pPr marL="0" indent="0" algn="l">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Informed Decision-Making</a:t>
            </a:r>
            <a:endParaRPr lang="en-US" sz="2200" dirty="0"/>
          </a:p>
        </p:txBody>
      </p:sp>
      <p:sp>
        <p:nvSpPr>
          <p:cNvPr id="5" name="Text 2"/>
          <p:cNvSpPr/>
          <p:nvPr/>
        </p:nvSpPr>
        <p:spPr>
          <a:xfrm>
            <a:off x="837724" y="3649147"/>
            <a:ext cx="4078962" cy="2298144"/>
          </a:xfrm>
          <a:prstGeom prst="rect">
            <a:avLst/>
          </a:prstGeom>
          <a:noFill/>
          <a:ln/>
        </p:spPr>
        <p:txBody>
          <a:bodyPr wrap="square" lIns="0" tIns="0" rIns="0" bIns="0" rtlCol="0" anchor="t"/>
          <a:lstStyle/>
          <a:p>
            <a:pPr marL="0" indent="0" algn="l">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One of the most significant contributions of AI in project management is predictive analytics. AI tools analyze historical project data, team performance, market trends, and other relevant factors to provide insights that aid decision-making.</a:t>
            </a:r>
            <a:endParaRPr lang="en-US" sz="1850" dirty="0"/>
          </a:p>
        </p:txBody>
      </p:sp>
      <p:pic>
        <p:nvPicPr>
          <p:cNvPr id="6" name="Image 1" descr="preencoded.png"/>
          <p:cNvPicPr>
            <a:picLocks noChangeAspect="1"/>
          </p:cNvPicPr>
          <p:nvPr/>
        </p:nvPicPr>
        <p:blipFill>
          <a:blip r:embed="rId4"/>
          <a:stretch>
            <a:fillRect/>
          </a:stretch>
        </p:blipFill>
        <p:spPr>
          <a:xfrm>
            <a:off x="5275659" y="2315885"/>
            <a:ext cx="598408" cy="598408"/>
          </a:xfrm>
          <a:prstGeom prst="rect">
            <a:avLst/>
          </a:prstGeom>
        </p:spPr>
      </p:pic>
      <p:sp>
        <p:nvSpPr>
          <p:cNvPr id="7" name="Text 3"/>
          <p:cNvSpPr/>
          <p:nvPr/>
        </p:nvSpPr>
        <p:spPr>
          <a:xfrm>
            <a:off x="5275659" y="3153608"/>
            <a:ext cx="3080266" cy="351949"/>
          </a:xfrm>
          <a:prstGeom prst="rect">
            <a:avLst/>
          </a:prstGeom>
          <a:noFill/>
          <a:ln/>
        </p:spPr>
        <p:txBody>
          <a:bodyPr wrap="none" lIns="0" tIns="0" rIns="0" bIns="0" rtlCol="0" anchor="t"/>
          <a:lstStyle/>
          <a:p>
            <a:pPr marL="0" indent="0" algn="l">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Optimal Project Planning</a:t>
            </a:r>
            <a:endParaRPr lang="en-US" sz="2200" dirty="0"/>
          </a:p>
        </p:txBody>
      </p:sp>
      <p:sp>
        <p:nvSpPr>
          <p:cNvPr id="8" name="Text 4"/>
          <p:cNvSpPr/>
          <p:nvPr/>
        </p:nvSpPr>
        <p:spPr>
          <a:xfrm>
            <a:off x="5275659" y="3649147"/>
            <a:ext cx="4078962" cy="3447217"/>
          </a:xfrm>
          <a:prstGeom prst="rect">
            <a:avLst/>
          </a:prstGeom>
          <a:noFill/>
          <a:ln/>
        </p:spPr>
        <p:txBody>
          <a:bodyPr wrap="square" lIns="0" tIns="0" rIns="0" bIns="0" rtlCol="0" anchor="t"/>
          <a:lstStyle/>
          <a:p>
            <a:pPr marL="0" indent="0" algn="l">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For example, AI can recommend optimal project timelines by analyzing previous similar projects. It can identify the most suitable team members based on past performance and skills, improving resource allocation. Predictive analytics can also help with cost estimation, improving budget accuracy and avoiding overruns.</a:t>
            </a:r>
            <a:endParaRPr lang="en-US" sz="1850" dirty="0"/>
          </a:p>
        </p:txBody>
      </p:sp>
      <p:pic>
        <p:nvPicPr>
          <p:cNvPr id="9" name="Image 2" descr="preencoded.png"/>
          <p:cNvPicPr>
            <a:picLocks noChangeAspect="1"/>
          </p:cNvPicPr>
          <p:nvPr/>
        </p:nvPicPr>
        <p:blipFill>
          <a:blip r:embed="rId5"/>
          <a:stretch>
            <a:fillRect/>
          </a:stretch>
        </p:blipFill>
        <p:spPr>
          <a:xfrm>
            <a:off x="9713595" y="2315885"/>
            <a:ext cx="598408" cy="598408"/>
          </a:xfrm>
          <a:prstGeom prst="rect">
            <a:avLst/>
          </a:prstGeom>
        </p:spPr>
      </p:pic>
      <p:sp>
        <p:nvSpPr>
          <p:cNvPr id="10" name="Text 5"/>
          <p:cNvSpPr/>
          <p:nvPr/>
        </p:nvSpPr>
        <p:spPr>
          <a:xfrm>
            <a:off x="9713595" y="3153608"/>
            <a:ext cx="2816185" cy="351949"/>
          </a:xfrm>
          <a:prstGeom prst="rect">
            <a:avLst/>
          </a:prstGeom>
          <a:noFill/>
          <a:ln/>
        </p:spPr>
        <p:txBody>
          <a:bodyPr wrap="none" lIns="0" tIns="0" rIns="0" bIns="0" rtlCol="0" anchor="t"/>
          <a:lstStyle/>
          <a:p>
            <a:pPr marL="0" indent="0" algn="l">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Reduced Uncertainty</a:t>
            </a:r>
            <a:endParaRPr lang="en-US" sz="2200" dirty="0"/>
          </a:p>
        </p:txBody>
      </p:sp>
      <p:sp>
        <p:nvSpPr>
          <p:cNvPr id="11" name="Text 6"/>
          <p:cNvSpPr/>
          <p:nvPr/>
        </p:nvSpPr>
        <p:spPr>
          <a:xfrm>
            <a:off x="9713595" y="3649147"/>
            <a:ext cx="4079081" cy="2681168"/>
          </a:xfrm>
          <a:prstGeom prst="rect">
            <a:avLst/>
          </a:prstGeom>
          <a:noFill/>
          <a:ln/>
        </p:spPr>
        <p:txBody>
          <a:bodyPr wrap="square" lIns="0" tIns="0" rIns="0" bIns="0" rtlCol="0" anchor="t"/>
          <a:lstStyle/>
          <a:p>
            <a:pPr marL="0" indent="0" algn="l">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These data-driven insights lead to more informed decisions, enabling project managers to plan better and reduce uncertainties. AI becomes a valuable tool for making more accurate and effective decisions, leading to greater project success.</a:t>
            </a:r>
            <a:endParaRPr lang="en-US" sz="18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27829" y="571857"/>
            <a:ext cx="6109573" cy="611624"/>
          </a:xfrm>
          <a:prstGeom prst="rect">
            <a:avLst/>
          </a:prstGeom>
          <a:noFill/>
          <a:ln/>
        </p:spPr>
        <p:txBody>
          <a:bodyPr wrap="none" lIns="0" tIns="0" rIns="0" bIns="0" rtlCol="0" anchor="t"/>
          <a:lstStyle/>
          <a:p>
            <a:pPr marL="0" indent="0">
              <a:lnSpc>
                <a:spcPts val="4800"/>
              </a:lnSpc>
              <a:buNone/>
            </a:pPr>
            <a:r>
              <a:rPr lang="en-US" sz="3850" kern="0" spc="-77" dirty="0">
                <a:solidFill>
                  <a:srgbClr val="D73AD7"/>
                </a:solidFill>
                <a:latin typeface="Source Serif Pro Semi Bold" pitchFamily="34" charset="0"/>
                <a:ea typeface="Source Serif Pro Semi Bold" pitchFamily="34" charset="-122"/>
                <a:cs typeface="Source Serif Pro Semi Bold" pitchFamily="34" charset="-120"/>
              </a:rPr>
              <a:t>Smarter Resource Allocation</a:t>
            </a:r>
            <a:endParaRPr lang="en-US" sz="3850" dirty="0"/>
          </a:p>
        </p:txBody>
      </p:sp>
      <p:sp>
        <p:nvSpPr>
          <p:cNvPr id="3" name="Shape 1"/>
          <p:cNvSpPr/>
          <p:nvPr/>
        </p:nvSpPr>
        <p:spPr>
          <a:xfrm>
            <a:off x="727829" y="4629626"/>
            <a:ext cx="13174742" cy="22860"/>
          </a:xfrm>
          <a:prstGeom prst="roundRect">
            <a:avLst>
              <a:gd name="adj" fmla="val 382118"/>
            </a:avLst>
          </a:prstGeom>
          <a:solidFill>
            <a:srgbClr val="DABADD"/>
          </a:solidFill>
          <a:ln/>
        </p:spPr>
        <p:txBody>
          <a:bodyPr/>
          <a:lstStyle/>
          <a:p>
            <a:endParaRPr lang="en-US"/>
          </a:p>
        </p:txBody>
      </p:sp>
      <p:sp>
        <p:nvSpPr>
          <p:cNvPr id="4" name="Shape 2"/>
          <p:cNvSpPr/>
          <p:nvPr/>
        </p:nvSpPr>
        <p:spPr>
          <a:xfrm>
            <a:off x="3958114" y="3901797"/>
            <a:ext cx="22860" cy="727829"/>
          </a:xfrm>
          <a:prstGeom prst="roundRect">
            <a:avLst>
              <a:gd name="adj" fmla="val 382118"/>
            </a:avLst>
          </a:prstGeom>
          <a:solidFill>
            <a:srgbClr val="DABADD"/>
          </a:solidFill>
          <a:ln/>
        </p:spPr>
        <p:txBody>
          <a:bodyPr/>
          <a:lstStyle/>
          <a:p>
            <a:endParaRPr lang="en-US"/>
          </a:p>
        </p:txBody>
      </p:sp>
      <p:sp>
        <p:nvSpPr>
          <p:cNvPr id="5" name="Shape 3"/>
          <p:cNvSpPr/>
          <p:nvPr/>
        </p:nvSpPr>
        <p:spPr>
          <a:xfrm>
            <a:off x="3735586" y="4395668"/>
            <a:ext cx="467916" cy="467916"/>
          </a:xfrm>
          <a:prstGeom prst="roundRect">
            <a:avLst>
              <a:gd name="adj" fmla="val 18668"/>
            </a:avLst>
          </a:prstGeom>
          <a:solidFill>
            <a:srgbClr val="F4D4F7"/>
          </a:solidFill>
          <a:ln w="7620">
            <a:solidFill>
              <a:srgbClr val="DABADD"/>
            </a:solidFill>
            <a:prstDash val="solid"/>
          </a:ln>
        </p:spPr>
        <p:txBody>
          <a:bodyPr/>
          <a:lstStyle/>
          <a:p>
            <a:endParaRPr lang="en-US"/>
          </a:p>
        </p:txBody>
      </p:sp>
      <p:sp>
        <p:nvSpPr>
          <p:cNvPr id="6" name="Text 4"/>
          <p:cNvSpPr/>
          <p:nvPr/>
        </p:nvSpPr>
        <p:spPr>
          <a:xfrm>
            <a:off x="3896082" y="4482822"/>
            <a:ext cx="146804" cy="293608"/>
          </a:xfrm>
          <a:prstGeom prst="rect">
            <a:avLst/>
          </a:prstGeom>
          <a:noFill/>
          <a:ln/>
        </p:spPr>
        <p:txBody>
          <a:bodyPr wrap="none" lIns="0" tIns="0" rIns="0" bIns="0" rtlCol="0" anchor="t"/>
          <a:lstStyle/>
          <a:p>
            <a:pPr marL="0" indent="0" algn="ctr">
              <a:lnSpc>
                <a:spcPts val="2300"/>
              </a:lnSpc>
              <a:buNone/>
            </a:pPr>
            <a:r>
              <a:rPr lang="en-US" sz="2300" kern="0" spc="-46" dirty="0">
                <a:solidFill>
                  <a:srgbClr val="272525"/>
                </a:solidFill>
                <a:latin typeface="Source Serif Pro Semi Bold" pitchFamily="34" charset="0"/>
                <a:ea typeface="Source Serif Pro Semi Bold" pitchFamily="34" charset="-122"/>
                <a:cs typeface="Source Serif Pro Semi Bold" pitchFamily="34" charset="-120"/>
              </a:rPr>
              <a:t>1</a:t>
            </a:r>
            <a:endParaRPr lang="en-US" sz="2300" dirty="0"/>
          </a:p>
        </p:txBody>
      </p:sp>
      <p:sp>
        <p:nvSpPr>
          <p:cNvPr id="7" name="Text 5"/>
          <p:cNvSpPr/>
          <p:nvPr/>
        </p:nvSpPr>
        <p:spPr>
          <a:xfrm>
            <a:off x="2746177" y="1599367"/>
            <a:ext cx="2446734" cy="305753"/>
          </a:xfrm>
          <a:prstGeom prst="rect">
            <a:avLst/>
          </a:prstGeom>
          <a:noFill/>
          <a:ln/>
        </p:spPr>
        <p:txBody>
          <a:bodyPr wrap="none" lIns="0" tIns="0" rIns="0" bIns="0" rtlCol="0" anchor="t"/>
          <a:lstStyle/>
          <a:p>
            <a:pPr marL="0" indent="0" algn="ctr">
              <a:lnSpc>
                <a:spcPts val="2400"/>
              </a:lnSpc>
              <a:buNone/>
            </a:pPr>
            <a:r>
              <a:rPr lang="en-US" sz="1900" kern="0" spc="-39" dirty="0">
                <a:solidFill>
                  <a:srgbClr val="272525"/>
                </a:solidFill>
                <a:latin typeface="Source Serif Pro Semi Bold" pitchFamily="34" charset="0"/>
                <a:ea typeface="Source Serif Pro Semi Bold" pitchFamily="34" charset="-122"/>
                <a:cs typeface="Source Serif Pro Semi Bold" pitchFamily="34" charset="-120"/>
              </a:rPr>
              <a:t>Maximizing Efficiency</a:t>
            </a:r>
            <a:endParaRPr lang="en-US" sz="1900" dirty="0"/>
          </a:p>
        </p:txBody>
      </p:sp>
      <p:sp>
        <p:nvSpPr>
          <p:cNvPr id="8" name="Text 6"/>
          <p:cNvSpPr/>
          <p:nvPr/>
        </p:nvSpPr>
        <p:spPr>
          <a:xfrm>
            <a:off x="935712" y="2029897"/>
            <a:ext cx="6067663" cy="1663898"/>
          </a:xfrm>
          <a:prstGeom prst="rect">
            <a:avLst/>
          </a:prstGeom>
          <a:noFill/>
          <a:ln/>
        </p:spPr>
        <p:txBody>
          <a:bodyPr wrap="square" lIns="0" tIns="0" rIns="0" bIns="0" rtlCol="0" anchor="t"/>
          <a:lstStyle/>
          <a:p>
            <a:pPr marL="0" indent="0" algn="ctr">
              <a:lnSpc>
                <a:spcPts val="2600"/>
              </a:lnSpc>
              <a:buNone/>
            </a:pPr>
            <a:r>
              <a:rPr lang="en-US" sz="1600" kern="0" spc="-33" dirty="0">
                <a:solidFill>
                  <a:srgbClr val="272525"/>
                </a:solidFill>
                <a:latin typeface="Source Sans Pro" pitchFamily="34" charset="0"/>
                <a:ea typeface="Source Sans Pro" pitchFamily="34" charset="-122"/>
                <a:cs typeface="Source Sans Pro" pitchFamily="34" charset="-120"/>
              </a:rPr>
              <a:t>Effective resource management is critical for project success. AI can analyze resource availability, skills, and project requirements to recommend optimal resource allocation. AI tools take into account factors like team member workloads, deadlines, and skills to suggest the best fit for tasks.</a:t>
            </a:r>
            <a:endParaRPr lang="en-US" sz="1600" dirty="0"/>
          </a:p>
        </p:txBody>
      </p:sp>
      <p:sp>
        <p:nvSpPr>
          <p:cNvPr id="9" name="Shape 7"/>
          <p:cNvSpPr/>
          <p:nvPr/>
        </p:nvSpPr>
        <p:spPr>
          <a:xfrm>
            <a:off x="7303770" y="4629626"/>
            <a:ext cx="22860" cy="727829"/>
          </a:xfrm>
          <a:prstGeom prst="roundRect">
            <a:avLst>
              <a:gd name="adj" fmla="val 382118"/>
            </a:avLst>
          </a:prstGeom>
          <a:solidFill>
            <a:srgbClr val="DABADD"/>
          </a:solidFill>
          <a:ln/>
        </p:spPr>
        <p:txBody>
          <a:bodyPr/>
          <a:lstStyle/>
          <a:p>
            <a:endParaRPr lang="en-US"/>
          </a:p>
        </p:txBody>
      </p:sp>
      <p:sp>
        <p:nvSpPr>
          <p:cNvPr id="10" name="Shape 8"/>
          <p:cNvSpPr/>
          <p:nvPr/>
        </p:nvSpPr>
        <p:spPr>
          <a:xfrm>
            <a:off x="7081242" y="4395668"/>
            <a:ext cx="467916" cy="467916"/>
          </a:xfrm>
          <a:prstGeom prst="roundRect">
            <a:avLst>
              <a:gd name="adj" fmla="val 18668"/>
            </a:avLst>
          </a:prstGeom>
          <a:solidFill>
            <a:srgbClr val="F4D4F7"/>
          </a:solidFill>
          <a:ln w="7620">
            <a:solidFill>
              <a:srgbClr val="DABADD"/>
            </a:solidFill>
            <a:prstDash val="solid"/>
          </a:ln>
        </p:spPr>
        <p:txBody>
          <a:bodyPr/>
          <a:lstStyle/>
          <a:p>
            <a:endParaRPr lang="en-US"/>
          </a:p>
        </p:txBody>
      </p:sp>
      <p:sp>
        <p:nvSpPr>
          <p:cNvPr id="11" name="Text 9"/>
          <p:cNvSpPr/>
          <p:nvPr/>
        </p:nvSpPr>
        <p:spPr>
          <a:xfrm>
            <a:off x="7241738" y="4482822"/>
            <a:ext cx="146804" cy="293608"/>
          </a:xfrm>
          <a:prstGeom prst="rect">
            <a:avLst/>
          </a:prstGeom>
          <a:noFill/>
          <a:ln/>
        </p:spPr>
        <p:txBody>
          <a:bodyPr wrap="none" lIns="0" tIns="0" rIns="0" bIns="0" rtlCol="0" anchor="t"/>
          <a:lstStyle/>
          <a:p>
            <a:pPr marL="0" indent="0" algn="ctr">
              <a:lnSpc>
                <a:spcPts val="2300"/>
              </a:lnSpc>
              <a:buNone/>
            </a:pPr>
            <a:r>
              <a:rPr lang="en-US" sz="2300" kern="0" spc="-46" dirty="0">
                <a:solidFill>
                  <a:srgbClr val="272525"/>
                </a:solidFill>
                <a:latin typeface="Source Serif Pro Semi Bold" pitchFamily="34" charset="0"/>
                <a:ea typeface="Source Serif Pro Semi Bold" pitchFamily="34" charset="-122"/>
                <a:cs typeface="Source Serif Pro Semi Bold" pitchFamily="34" charset="-120"/>
              </a:rPr>
              <a:t>2</a:t>
            </a:r>
            <a:endParaRPr lang="en-US" sz="2300" dirty="0"/>
          </a:p>
        </p:txBody>
      </p:sp>
      <p:sp>
        <p:nvSpPr>
          <p:cNvPr id="12" name="Text 10"/>
          <p:cNvSpPr/>
          <p:nvPr/>
        </p:nvSpPr>
        <p:spPr>
          <a:xfrm>
            <a:off x="5968960" y="5565458"/>
            <a:ext cx="2692479" cy="305753"/>
          </a:xfrm>
          <a:prstGeom prst="rect">
            <a:avLst/>
          </a:prstGeom>
          <a:noFill/>
          <a:ln/>
        </p:spPr>
        <p:txBody>
          <a:bodyPr wrap="none" lIns="0" tIns="0" rIns="0" bIns="0" rtlCol="0" anchor="t"/>
          <a:lstStyle/>
          <a:p>
            <a:pPr marL="0" indent="0" algn="ctr">
              <a:lnSpc>
                <a:spcPts val="2400"/>
              </a:lnSpc>
              <a:buNone/>
            </a:pPr>
            <a:r>
              <a:rPr lang="en-US" sz="1900" kern="0" spc="-39" dirty="0">
                <a:solidFill>
                  <a:srgbClr val="272525"/>
                </a:solidFill>
                <a:latin typeface="Source Serif Pro Semi Bold" pitchFamily="34" charset="0"/>
                <a:ea typeface="Source Serif Pro Semi Bold" pitchFamily="34" charset="-122"/>
                <a:cs typeface="Source Serif Pro Semi Bold" pitchFamily="34" charset="-120"/>
              </a:rPr>
              <a:t>AI-Powered Optimization</a:t>
            </a:r>
            <a:endParaRPr lang="en-US" sz="1900" dirty="0"/>
          </a:p>
        </p:txBody>
      </p:sp>
      <p:sp>
        <p:nvSpPr>
          <p:cNvPr id="13" name="Text 11"/>
          <p:cNvSpPr/>
          <p:nvPr/>
        </p:nvSpPr>
        <p:spPr>
          <a:xfrm>
            <a:off x="4281368" y="5995988"/>
            <a:ext cx="6067663" cy="1663898"/>
          </a:xfrm>
          <a:prstGeom prst="rect">
            <a:avLst/>
          </a:prstGeom>
          <a:noFill/>
          <a:ln/>
        </p:spPr>
        <p:txBody>
          <a:bodyPr wrap="square" lIns="0" tIns="0" rIns="0" bIns="0" rtlCol="0" anchor="t"/>
          <a:lstStyle/>
          <a:p>
            <a:pPr marL="0" indent="0" algn="ctr">
              <a:lnSpc>
                <a:spcPts val="2600"/>
              </a:lnSpc>
              <a:buNone/>
            </a:pPr>
            <a:r>
              <a:rPr lang="en-US" sz="1600" kern="0" spc="-33" dirty="0">
                <a:solidFill>
                  <a:srgbClr val="272525"/>
                </a:solidFill>
                <a:latin typeface="Source Sans Pro" pitchFamily="34" charset="0"/>
                <a:ea typeface="Source Sans Pro" pitchFamily="34" charset="-122"/>
                <a:cs typeface="Source Sans Pro" pitchFamily="34" charset="-120"/>
              </a:rPr>
              <a:t>AI can also monitor team performance and suggest adjustments to improve efficiency, ensuring that the right resources are working on the right tasks at the right time. This intelligent approach allows project managers to allocate resources strategically, ensuring that the right people are assigned to the most impactful tasks.</a:t>
            </a:r>
            <a:endParaRPr lang="en-US" sz="1600" dirty="0"/>
          </a:p>
        </p:txBody>
      </p:sp>
      <p:sp>
        <p:nvSpPr>
          <p:cNvPr id="14" name="Shape 12"/>
          <p:cNvSpPr/>
          <p:nvPr/>
        </p:nvSpPr>
        <p:spPr>
          <a:xfrm>
            <a:off x="10649426" y="3901797"/>
            <a:ext cx="22860" cy="727829"/>
          </a:xfrm>
          <a:prstGeom prst="roundRect">
            <a:avLst>
              <a:gd name="adj" fmla="val 382118"/>
            </a:avLst>
          </a:prstGeom>
          <a:solidFill>
            <a:srgbClr val="DABADD"/>
          </a:solidFill>
          <a:ln/>
        </p:spPr>
        <p:txBody>
          <a:bodyPr/>
          <a:lstStyle/>
          <a:p>
            <a:endParaRPr lang="en-US"/>
          </a:p>
        </p:txBody>
      </p:sp>
      <p:sp>
        <p:nvSpPr>
          <p:cNvPr id="15" name="Shape 13"/>
          <p:cNvSpPr/>
          <p:nvPr/>
        </p:nvSpPr>
        <p:spPr>
          <a:xfrm>
            <a:off x="10426898" y="4395668"/>
            <a:ext cx="467916" cy="467916"/>
          </a:xfrm>
          <a:prstGeom prst="roundRect">
            <a:avLst>
              <a:gd name="adj" fmla="val 18668"/>
            </a:avLst>
          </a:prstGeom>
          <a:solidFill>
            <a:srgbClr val="F4D4F7"/>
          </a:solidFill>
          <a:ln w="7620">
            <a:solidFill>
              <a:srgbClr val="DABADD"/>
            </a:solidFill>
            <a:prstDash val="solid"/>
          </a:ln>
        </p:spPr>
        <p:txBody>
          <a:bodyPr/>
          <a:lstStyle/>
          <a:p>
            <a:endParaRPr lang="en-US"/>
          </a:p>
        </p:txBody>
      </p:sp>
      <p:sp>
        <p:nvSpPr>
          <p:cNvPr id="16" name="Text 14"/>
          <p:cNvSpPr/>
          <p:nvPr/>
        </p:nvSpPr>
        <p:spPr>
          <a:xfrm>
            <a:off x="10587395" y="4482822"/>
            <a:ext cx="146804" cy="293608"/>
          </a:xfrm>
          <a:prstGeom prst="rect">
            <a:avLst/>
          </a:prstGeom>
          <a:noFill/>
          <a:ln/>
        </p:spPr>
        <p:txBody>
          <a:bodyPr wrap="none" lIns="0" tIns="0" rIns="0" bIns="0" rtlCol="0" anchor="t"/>
          <a:lstStyle/>
          <a:p>
            <a:pPr marL="0" indent="0" algn="ctr">
              <a:lnSpc>
                <a:spcPts val="2300"/>
              </a:lnSpc>
              <a:buNone/>
            </a:pPr>
            <a:r>
              <a:rPr lang="en-US" sz="2300" kern="0" spc="-46" dirty="0">
                <a:solidFill>
                  <a:srgbClr val="272525"/>
                </a:solidFill>
                <a:latin typeface="Source Serif Pro Semi Bold" pitchFamily="34" charset="0"/>
                <a:ea typeface="Source Serif Pro Semi Bold" pitchFamily="34" charset="-122"/>
                <a:cs typeface="Source Serif Pro Semi Bold" pitchFamily="34" charset="-120"/>
              </a:rPr>
              <a:t>3</a:t>
            </a:r>
            <a:endParaRPr lang="en-US" sz="2300" dirty="0"/>
          </a:p>
        </p:txBody>
      </p:sp>
      <p:sp>
        <p:nvSpPr>
          <p:cNvPr id="17" name="Text 15"/>
          <p:cNvSpPr/>
          <p:nvPr/>
        </p:nvSpPr>
        <p:spPr>
          <a:xfrm>
            <a:off x="8767524" y="1932146"/>
            <a:ext cx="3786545" cy="305753"/>
          </a:xfrm>
          <a:prstGeom prst="rect">
            <a:avLst/>
          </a:prstGeom>
          <a:noFill/>
          <a:ln/>
        </p:spPr>
        <p:txBody>
          <a:bodyPr wrap="none" lIns="0" tIns="0" rIns="0" bIns="0" rtlCol="0" anchor="t"/>
          <a:lstStyle/>
          <a:p>
            <a:pPr marL="0" indent="0" algn="ctr">
              <a:lnSpc>
                <a:spcPts val="2400"/>
              </a:lnSpc>
              <a:buNone/>
            </a:pPr>
            <a:r>
              <a:rPr lang="en-US" sz="1900" kern="0" spc="-39" dirty="0">
                <a:solidFill>
                  <a:srgbClr val="272525"/>
                </a:solidFill>
                <a:latin typeface="Source Serif Pro Semi Bold" pitchFamily="34" charset="0"/>
                <a:ea typeface="Source Serif Pro Semi Bold" pitchFamily="34" charset="-122"/>
                <a:cs typeface="Source Serif Pro Semi Bold" pitchFamily="34" charset="-120"/>
              </a:rPr>
              <a:t>Streamlined Resource Management</a:t>
            </a:r>
            <a:endParaRPr lang="en-US" sz="1900" dirty="0"/>
          </a:p>
        </p:txBody>
      </p:sp>
      <p:sp>
        <p:nvSpPr>
          <p:cNvPr id="18" name="Text 16"/>
          <p:cNvSpPr/>
          <p:nvPr/>
        </p:nvSpPr>
        <p:spPr>
          <a:xfrm>
            <a:off x="7627025" y="2362676"/>
            <a:ext cx="6067663" cy="1331119"/>
          </a:xfrm>
          <a:prstGeom prst="rect">
            <a:avLst/>
          </a:prstGeom>
          <a:noFill/>
          <a:ln/>
        </p:spPr>
        <p:txBody>
          <a:bodyPr wrap="square" lIns="0" tIns="0" rIns="0" bIns="0" rtlCol="0" anchor="t"/>
          <a:lstStyle/>
          <a:p>
            <a:pPr marL="0" indent="0" algn="ctr">
              <a:lnSpc>
                <a:spcPts val="2600"/>
              </a:lnSpc>
              <a:buNone/>
            </a:pPr>
            <a:r>
              <a:rPr lang="en-US" sz="1600" kern="0" spc="-33" dirty="0">
                <a:solidFill>
                  <a:srgbClr val="272525"/>
                </a:solidFill>
                <a:latin typeface="Source Sans Pro" pitchFamily="34" charset="0"/>
                <a:ea typeface="Source Sans Pro" pitchFamily="34" charset="-122"/>
                <a:cs typeface="Source Sans Pro" pitchFamily="34" charset="-120"/>
              </a:rPr>
              <a:t>By automating resource allocation, AI removes the manual effort involved in assigning tasks and managing workloads. It empowers project managers to focus on more strategic activities while ensuring optimal resource utilization, which leads to better project outcomes.</a:t>
            </a: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822484" y="835223"/>
            <a:ext cx="6729174" cy="691277"/>
          </a:xfrm>
          <a:prstGeom prst="rect">
            <a:avLst/>
          </a:prstGeom>
          <a:noFill/>
          <a:ln/>
        </p:spPr>
        <p:txBody>
          <a:bodyPr wrap="none" lIns="0" tIns="0" rIns="0" bIns="0" rtlCol="0" anchor="t"/>
          <a:lstStyle/>
          <a:p>
            <a:pPr marL="0" indent="0">
              <a:lnSpc>
                <a:spcPts val="5400"/>
              </a:lnSpc>
              <a:buNone/>
            </a:pPr>
            <a:r>
              <a:rPr lang="en-US" sz="4350" kern="0" spc="-87" dirty="0">
                <a:solidFill>
                  <a:srgbClr val="D73AD7"/>
                </a:solidFill>
                <a:latin typeface="Source Serif Pro Semi Bold" pitchFamily="34" charset="0"/>
                <a:ea typeface="Source Serif Pro Semi Bold" pitchFamily="34" charset="-122"/>
                <a:cs typeface="Source Serif Pro Semi Bold" pitchFamily="34" charset="-120"/>
              </a:rPr>
              <a:t>Real-Time Data and Insights</a:t>
            </a:r>
            <a:endParaRPr lang="en-US" sz="4350" dirty="0"/>
          </a:p>
        </p:txBody>
      </p:sp>
      <p:pic>
        <p:nvPicPr>
          <p:cNvPr id="3" name="Image 0" descr="preencoded.png"/>
          <p:cNvPicPr>
            <a:picLocks noChangeAspect="1"/>
          </p:cNvPicPr>
          <p:nvPr/>
        </p:nvPicPr>
        <p:blipFill>
          <a:blip r:embed="rId3"/>
          <a:stretch>
            <a:fillRect/>
          </a:stretch>
        </p:blipFill>
        <p:spPr>
          <a:xfrm>
            <a:off x="822484" y="1996440"/>
            <a:ext cx="4328398" cy="939998"/>
          </a:xfrm>
          <a:prstGeom prst="rect">
            <a:avLst/>
          </a:prstGeom>
        </p:spPr>
      </p:pic>
      <p:sp>
        <p:nvSpPr>
          <p:cNvPr id="4" name="Text 1"/>
          <p:cNvSpPr/>
          <p:nvPr/>
        </p:nvSpPr>
        <p:spPr>
          <a:xfrm>
            <a:off x="1057394" y="3288863"/>
            <a:ext cx="2764988" cy="345519"/>
          </a:xfrm>
          <a:prstGeom prst="rect">
            <a:avLst/>
          </a:prstGeom>
          <a:noFill/>
          <a:ln/>
        </p:spPr>
        <p:txBody>
          <a:bodyPr wrap="none" lIns="0" tIns="0" rIns="0" bIns="0" rtlCol="0" anchor="t"/>
          <a:lstStyle/>
          <a:p>
            <a:pPr marL="0" indent="0" algn="l">
              <a:lnSpc>
                <a:spcPts val="2700"/>
              </a:lnSpc>
              <a:buNone/>
            </a:pPr>
            <a:r>
              <a:rPr lang="en-US" sz="2150" kern="0" spc="-44" dirty="0">
                <a:solidFill>
                  <a:srgbClr val="272525"/>
                </a:solidFill>
                <a:latin typeface="Source Serif Pro Semi Bold" pitchFamily="34" charset="0"/>
                <a:ea typeface="Source Serif Pro Semi Bold" pitchFamily="34" charset="-122"/>
                <a:cs typeface="Source Serif Pro Semi Bold" pitchFamily="34" charset="-120"/>
              </a:rPr>
              <a:t>Data-Driven Decisions</a:t>
            </a:r>
            <a:endParaRPr lang="en-US" sz="2150" dirty="0"/>
          </a:p>
        </p:txBody>
      </p:sp>
      <p:sp>
        <p:nvSpPr>
          <p:cNvPr id="5" name="Text 2"/>
          <p:cNvSpPr/>
          <p:nvPr/>
        </p:nvSpPr>
        <p:spPr>
          <a:xfrm>
            <a:off x="1057394" y="3775353"/>
            <a:ext cx="3858578" cy="3383994"/>
          </a:xfrm>
          <a:prstGeom prst="rect">
            <a:avLst/>
          </a:prstGeom>
          <a:noFill/>
          <a:ln/>
        </p:spPr>
        <p:txBody>
          <a:bodyPr wrap="square" lIns="0" tIns="0" rIns="0" bIns="0" rtlCol="0" anchor="t"/>
          <a:lstStyle/>
          <a:p>
            <a:pPr marL="0" indent="0" algn="l">
              <a:lnSpc>
                <a:spcPts val="2950"/>
              </a:lnSpc>
              <a:buNone/>
            </a:pPr>
            <a:r>
              <a:rPr lang="en-US" sz="1850" kern="0" spc="-37" dirty="0">
                <a:solidFill>
                  <a:srgbClr val="272525"/>
                </a:solidFill>
                <a:latin typeface="Source Sans Pro" pitchFamily="34" charset="0"/>
                <a:ea typeface="Source Sans Pro" pitchFamily="34" charset="-122"/>
                <a:cs typeface="Source Sans Pro" pitchFamily="34" charset="-120"/>
              </a:rPr>
              <a:t>AI-powered dashboards provide real-time updates and insights, allowing project managers to monitor progress and make data-driven decisions quickly. These dashboards pull data from multiple sources and display critical metrics such as project health, resource utilization, and progress against deadlines.</a:t>
            </a:r>
            <a:endParaRPr lang="en-US" sz="1850" dirty="0"/>
          </a:p>
        </p:txBody>
      </p:sp>
      <p:pic>
        <p:nvPicPr>
          <p:cNvPr id="6" name="Image 1" descr="preencoded.png"/>
          <p:cNvPicPr>
            <a:picLocks noChangeAspect="1"/>
          </p:cNvPicPr>
          <p:nvPr/>
        </p:nvPicPr>
        <p:blipFill>
          <a:blip r:embed="rId4"/>
          <a:stretch>
            <a:fillRect/>
          </a:stretch>
        </p:blipFill>
        <p:spPr>
          <a:xfrm>
            <a:off x="5150882" y="1996440"/>
            <a:ext cx="4328517" cy="939998"/>
          </a:xfrm>
          <a:prstGeom prst="rect">
            <a:avLst/>
          </a:prstGeom>
        </p:spPr>
      </p:pic>
      <p:sp>
        <p:nvSpPr>
          <p:cNvPr id="7" name="Text 3"/>
          <p:cNvSpPr/>
          <p:nvPr/>
        </p:nvSpPr>
        <p:spPr>
          <a:xfrm>
            <a:off x="5385792" y="3288863"/>
            <a:ext cx="3191470" cy="345519"/>
          </a:xfrm>
          <a:prstGeom prst="rect">
            <a:avLst/>
          </a:prstGeom>
          <a:noFill/>
          <a:ln/>
        </p:spPr>
        <p:txBody>
          <a:bodyPr wrap="none" lIns="0" tIns="0" rIns="0" bIns="0" rtlCol="0" anchor="t"/>
          <a:lstStyle/>
          <a:p>
            <a:pPr marL="0" indent="0" algn="l">
              <a:lnSpc>
                <a:spcPts val="2700"/>
              </a:lnSpc>
              <a:buNone/>
            </a:pPr>
            <a:r>
              <a:rPr lang="en-US" sz="2150" kern="0" spc="-44" dirty="0">
                <a:solidFill>
                  <a:srgbClr val="272525"/>
                </a:solidFill>
                <a:latin typeface="Source Serif Pro Semi Bold" pitchFamily="34" charset="0"/>
                <a:ea typeface="Source Serif Pro Semi Bold" pitchFamily="34" charset="-122"/>
                <a:cs typeface="Source Serif Pro Semi Bold" pitchFamily="34" charset="-120"/>
              </a:rPr>
              <a:t>Improved Communication</a:t>
            </a:r>
            <a:endParaRPr lang="en-US" sz="2150" dirty="0"/>
          </a:p>
        </p:txBody>
      </p:sp>
      <p:sp>
        <p:nvSpPr>
          <p:cNvPr id="8" name="Text 4"/>
          <p:cNvSpPr/>
          <p:nvPr/>
        </p:nvSpPr>
        <p:spPr>
          <a:xfrm>
            <a:off x="5385792" y="3775353"/>
            <a:ext cx="3858697" cy="3383994"/>
          </a:xfrm>
          <a:prstGeom prst="rect">
            <a:avLst/>
          </a:prstGeom>
          <a:noFill/>
          <a:ln/>
        </p:spPr>
        <p:txBody>
          <a:bodyPr wrap="square" lIns="0" tIns="0" rIns="0" bIns="0" rtlCol="0" anchor="t"/>
          <a:lstStyle/>
          <a:p>
            <a:pPr marL="0" indent="0" algn="l">
              <a:lnSpc>
                <a:spcPts val="2950"/>
              </a:lnSpc>
              <a:buNone/>
            </a:pPr>
            <a:r>
              <a:rPr lang="en-US" sz="1850" kern="0" spc="-37" dirty="0">
                <a:solidFill>
                  <a:srgbClr val="272525"/>
                </a:solidFill>
                <a:latin typeface="Source Sans Pro" pitchFamily="34" charset="0"/>
                <a:ea typeface="Source Sans Pro" pitchFamily="34" charset="-122"/>
                <a:cs typeface="Source Sans Pro" pitchFamily="34" charset="-120"/>
              </a:rPr>
              <a:t>With real-time data at their fingertips, project managers can spot potential issues before they escalate, adjust project plans on the fly to keep things on track, and improve communication and transparency across teams. AI provides a unified view of project progress and helps ensure that everyone is aligned on the latest information.</a:t>
            </a:r>
            <a:endParaRPr lang="en-US" sz="1850" dirty="0"/>
          </a:p>
        </p:txBody>
      </p:sp>
      <p:pic>
        <p:nvPicPr>
          <p:cNvPr id="9" name="Image 2" descr="preencoded.png"/>
          <p:cNvPicPr>
            <a:picLocks noChangeAspect="1"/>
          </p:cNvPicPr>
          <p:nvPr/>
        </p:nvPicPr>
        <p:blipFill>
          <a:blip r:embed="rId5"/>
          <a:stretch>
            <a:fillRect/>
          </a:stretch>
        </p:blipFill>
        <p:spPr>
          <a:xfrm>
            <a:off x="9479399" y="1996440"/>
            <a:ext cx="4328517" cy="939998"/>
          </a:xfrm>
          <a:prstGeom prst="rect">
            <a:avLst/>
          </a:prstGeom>
        </p:spPr>
      </p:pic>
      <p:sp>
        <p:nvSpPr>
          <p:cNvPr id="10" name="Text 5"/>
          <p:cNvSpPr/>
          <p:nvPr/>
        </p:nvSpPr>
        <p:spPr>
          <a:xfrm>
            <a:off x="9714309" y="3288863"/>
            <a:ext cx="3181231" cy="345519"/>
          </a:xfrm>
          <a:prstGeom prst="rect">
            <a:avLst/>
          </a:prstGeom>
          <a:noFill/>
          <a:ln/>
        </p:spPr>
        <p:txBody>
          <a:bodyPr wrap="none" lIns="0" tIns="0" rIns="0" bIns="0" rtlCol="0" anchor="t"/>
          <a:lstStyle/>
          <a:p>
            <a:pPr marL="0" indent="0" algn="l">
              <a:lnSpc>
                <a:spcPts val="2700"/>
              </a:lnSpc>
              <a:buNone/>
            </a:pPr>
            <a:r>
              <a:rPr lang="en-US" sz="2150" kern="0" spc="-44" dirty="0">
                <a:solidFill>
                  <a:srgbClr val="272525"/>
                </a:solidFill>
                <a:latin typeface="Source Serif Pro Semi Bold" pitchFamily="34" charset="0"/>
                <a:ea typeface="Source Serif Pro Semi Bold" pitchFamily="34" charset="-122"/>
                <a:cs typeface="Source Serif Pro Semi Bold" pitchFamily="34" charset="-120"/>
              </a:rPr>
              <a:t>Proactive Problem-Solving</a:t>
            </a:r>
            <a:endParaRPr lang="en-US" sz="2150" dirty="0"/>
          </a:p>
        </p:txBody>
      </p:sp>
      <p:sp>
        <p:nvSpPr>
          <p:cNvPr id="11" name="Text 6"/>
          <p:cNvSpPr/>
          <p:nvPr/>
        </p:nvSpPr>
        <p:spPr>
          <a:xfrm>
            <a:off x="9714309" y="3775353"/>
            <a:ext cx="3858697" cy="3007995"/>
          </a:xfrm>
          <a:prstGeom prst="rect">
            <a:avLst/>
          </a:prstGeom>
          <a:noFill/>
          <a:ln/>
        </p:spPr>
        <p:txBody>
          <a:bodyPr wrap="square" lIns="0" tIns="0" rIns="0" bIns="0" rtlCol="0" anchor="t"/>
          <a:lstStyle/>
          <a:p>
            <a:pPr marL="0" indent="0" algn="l">
              <a:lnSpc>
                <a:spcPts val="2950"/>
              </a:lnSpc>
              <a:buNone/>
            </a:pPr>
            <a:r>
              <a:rPr lang="en-US" sz="1850" kern="0" spc="-37" dirty="0">
                <a:solidFill>
                  <a:srgbClr val="272525"/>
                </a:solidFill>
                <a:latin typeface="Source Sans Pro" pitchFamily="34" charset="0"/>
                <a:ea typeface="Source Sans Pro" pitchFamily="34" charset="-122"/>
                <a:cs typeface="Source Sans Pro" pitchFamily="34" charset="-120"/>
              </a:rPr>
              <a:t>AI dashboards help project managers identify and address potential problems early, minimizing delays and ensuring project success. They provide a comprehensive picture of the project status, enabling managers to make timely interventions and keep things on track.</a:t>
            </a:r>
            <a:endParaRPr lang="en-US" sz="18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837724" y="922020"/>
            <a:ext cx="11008162" cy="704017"/>
          </a:xfrm>
          <a:prstGeom prst="rect">
            <a:avLst/>
          </a:prstGeom>
          <a:noFill/>
          <a:ln/>
        </p:spPr>
        <p:txBody>
          <a:bodyPr wrap="none" lIns="0" tIns="0" rIns="0" bIns="0" rtlCol="0" anchor="t"/>
          <a:lstStyle/>
          <a:p>
            <a:pPr marL="0" indent="0">
              <a:lnSpc>
                <a:spcPts val="5500"/>
              </a:lnSpc>
              <a:buNone/>
            </a:pPr>
            <a:r>
              <a:rPr lang="en-US" sz="4400" kern="0" spc="-89" dirty="0">
                <a:solidFill>
                  <a:srgbClr val="D73AD7"/>
                </a:solidFill>
                <a:latin typeface="Source Serif Pro Semi Bold" pitchFamily="34" charset="0"/>
                <a:ea typeface="Source Serif Pro Semi Bold" pitchFamily="34" charset="-122"/>
                <a:cs typeface="Source Serif Pro Semi Bold" pitchFamily="34" charset="-120"/>
              </a:rPr>
              <a:t>AI-Driven Communication and Collaboration</a:t>
            </a:r>
            <a:endParaRPr lang="en-US" sz="4400" dirty="0"/>
          </a:p>
        </p:txBody>
      </p:sp>
      <p:sp>
        <p:nvSpPr>
          <p:cNvPr id="3" name="Shape 1"/>
          <p:cNvSpPr/>
          <p:nvPr/>
        </p:nvSpPr>
        <p:spPr>
          <a:xfrm>
            <a:off x="837724" y="2104787"/>
            <a:ext cx="4158734" cy="5202674"/>
          </a:xfrm>
          <a:prstGeom prst="roundRect">
            <a:avLst>
              <a:gd name="adj" fmla="val 2418"/>
            </a:avLst>
          </a:prstGeom>
          <a:solidFill>
            <a:srgbClr val="F4D4F7"/>
          </a:solidFill>
          <a:ln w="7620">
            <a:solidFill>
              <a:srgbClr val="DABADD"/>
            </a:solidFill>
            <a:prstDash val="solid"/>
          </a:ln>
        </p:spPr>
        <p:txBody>
          <a:bodyPr/>
          <a:lstStyle/>
          <a:p>
            <a:endParaRPr lang="en-US"/>
          </a:p>
        </p:txBody>
      </p:sp>
      <p:sp>
        <p:nvSpPr>
          <p:cNvPr id="4" name="Text 2"/>
          <p:cNvSpPr/>
          <p:nvPr/>
        </p:nvSpPr>
        <p:spPr>
          <a:xfrm>
            <a:off x="1084659" y="2351723"/>
            <a:ext cx="3389352" cy="351949"/>
          </a:xfrm>
          <a:prstGeom prst="rect">
            <a:avLst/>
          </a:prstGeom>
          <a:noFill/>
          <a:ln/>
        </p:spPr>
        <p:txBody>
          <a:bodyPr wrap="none" lIns="0" tIns="0" rIns="0" bIns="0" rtlCol="0" anchor="t"/>
          <a:lstStyle/>
          <a:p>
            <a:pPr marL="0" indent="0">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Enhanced Team Interaction</a:t>
            </a:r>
            <a:endParaRPr lang="en-US" sz="2200" dirty="0"/>
          </a:p>
        </p:txBody>
      </p:sp>
      <p:sp>
        <p:nvSpPr>
          <p:cNvPr id="5" name="Text 3"/>
          <p:cNvSpPr/>
          <p:nvPr/>
        </p:nvSpPr>
        <p:spPr>
          <a:xfrm>
            <a:off x="1084659" y="2847261"/>
            <a:ext cx="3664863" cy="3064193"/>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In large or remote teams, effective communication is a common challenge. AI tools can streamline communication and collaboration by providing intelligent chatbots, virtual assistants, and collaboration platforms that improve team interaction.</a:t>
            </a:r>
            <a:endParaRPr lang="en-US" sz="1850" dirty="0"/>
          </a:p>
        </p:txBody>
      </p:sp>
      <p:sp>
        <p:nvSpPr>
          <p:cNvPr id="6" name="Shape 4"/>
          <p:cNvSpPr/>
          <p:nvPr/>
        </p:nvSpPr>
        <p:spPr>
          <a:xfrm>
            <a:off x="5235773" y="2104787"/>
            <a:ext cx="4158734" cy="5202674"/>
          </a:xfrm>
          <a:prstGeom prst="roundRect">
            <a:avLst>
              <a:gd name="adj" fmla="val 2418"/>
            </a:avLst>
          </a:prstGeom>
          <a:solidFill>
            <a:srgbClr val="F4D4F7"/>
          </a:solidFill>
          <a:ln w="7620">
            <a:solidFill>
              <a:srgbClr val="DABADD"/>
            </a:solidFill>
            <a:prstDash val="solid"/>
          </a:ln>
        </p:spPr>
        <p:txBody>
          <a:bodyPr/>
          <a:lstStyle/>
          <a:p>
            <a:endParaRPr lang="en-US"/>
          </a:p>
        </p:txBody>
      </p:sp>
      <p:sp>
        <p:nvSpPr>
          <p:cNvPr id="7" name="Text 5"/>
          <p:cNvSpPr/>
          <p:nvPr/>
        </p:nvSpPr>
        <p:spPr>
          <a:xfrm>
            <a:off x="5482709" y="2351723"/>
            <a:ext cx="3211711" cy="351949"/>
          </a:xfrm>
          <a:prstGeom prst="rect">
            <a:avLst/>
          </a:prstGeom>
          <a:noFill/>
          <a:ln/>
        </p:spPr>
        <p:txBody>
          <a:bodyPr wrap="none" lIns="0" tIns="0" rIns="0" bIns="0" rtlCol="0" anchor="t"/>
          <a:lstStyle/>
          <a:p>
            <a:pPr marL="0" indent="0">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Improved Team Dynamics</a:t>
            </a:r>
            <a:endParaRPr lang="en-US" sz="2200" dirty="0"/>
          </a:p>
        </p:txBody>
      </p:sp>
      <p:sp>
        <p:nvSpPr>
          <p:cNvPr id="8" name="Text 6"/>
          <p:cNvSpPr/>
          <p:nvPr/>
        </p:nvSpPr>
        <p:spPr>
          <a:xfrm>
            <a:off x="5482709" y="2847261"/>
            <a:ext cx="3664863" cy="4213265"/>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AI-powered tools can answer common project-related questions, schedule meetings based on team availability, and facilitate cross-functional collaboration by suggesting relevant documents or previous projects based on the topic of discussion. By streamlining communication, AI enables teams to collaborate more effectively, ultimately improving project outcomes.</a:t>
            </a:r>
            <a:endParaRPr lang="en-US" sz="1850" dirty="0"/>
          </a:p>
        </p:txBody>
      </p:sp>
      <p:sp>
        <p:nvSpPr>
          <p:cNvPr id="9" name="Shape 7"/>
          <p:cNvSpPr/>
          <p:nvPr/>
        </p:nvSpPr>
        <p:spPr>
          <a:xfrm>
            <a:off x="9633823" y="2104787"/>
            <a:ext cx="4158734" cy="5202674"/>
          </a:xfrm>
          <a:prstGeom prst="roundRect">
            <a:avLst>
              <a:gd name="adj" fmla="val 2418"/>
            </a:avLst>
          </a:prstGeom>
          <a:solidFill>
            <a:srgbClr val="F4D4F7"/>
          </a:solidFill>
          <a:ln w="7620">
            <a:solidFill>
              <a:srgbClr val="DABADD"/>
            </a:solidFill>
            <a:prstDash val="solid"/>
          </a:ln>
        </p:spPr>
        <p:txBody>
          <a:bodyPr/>
          <a:lstStyle/>
          <a:p>
            <a:endParaRPr lang="en-US"/>
          </a:p>
        </p:txBody>
      </p:sp>
      <p:sp>
        <p:nvSpPr>
          <p:cNvPr id="10" name="Text 8"/>
          <p:cNvSpPr/>
          <p:nvPr/>
        </p:nvSpPr>
        <p:spPr>
          <a:xfrm>
            <a:off x="9880759" y="2351723"/>
            <a:ext cx="2816185" cy="351949"/>
          </a:xfrm>
          <a:prstGeom prst="rect">
            <a:avLst/>
          </a:prstGeom>
          <a:noFill/>
          <a:ln/>
        </p:spPr>
        <p:txBody>
          <a:bodyPr wrap="none" lIns="0" tIns="0" rIns="0" bIns="0" rtlCol="0" anchor="t"/>
          <a:lstStyle/>
          <a:p>
            <a:pPr marL="0" indent="0">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Boosting Collaboration</a:t>
            </a:r>
            <a:endParaRPr lang="en-US" sz="2200" dirty="0"/>
          </a:p>
        </p:txBody>
      </p:sp>
      <p:sp>
        <p:nvSpPr>
          <p:cNvPr id="11" name="Text 9"/>
          <p:cNvSpPr/>
          <p:nvPr/>
        </p:nvSpPr>
        <p:spPr>
          <a:xfrm>
            <a:off x="9880759" y="2847261"/>
            <a:ext cx="3664863" cy="3830241"/>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AI-powered collaboration platforms can break down communication barriers, fostering seamless collaboration between teams, regardless of their location. This can enhance team dynamics, lead to more efficient problem-solving, and ultimately contribute to a more cohesive and productive project environment.</a:t>
            </a:r>
            <a:endParaRPr lang="en-US" sz="18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7724" y="2242661"/>
            <a:ext cx="5632490" cy="704017"/>
          </a:xfrm>
          <a:prstGeom prst="rect">
            <a:avLst/>
          </a:prstGeom>
          <a:noFill/>
          <a:ln/>
        </p:spPr>
        <p:txBody>
          <a:bodyPr wrap="none" lIns="0" tIns="0" rIns="0" bIns="0" rtlCol="0" anchor="t"/>
          <a:lstStyle/>
          <a:p>
            <a:pPr marL="0" indent="0">
              <a:lnSpc>
                <a:spcPts val="5500"/>
              </a:lnSpc>
              <a:buNone/>
            </a:pPr>
            <a:r>
              <a:rPr lang="en-US" sz="4400" kern="0" spc="-89" dirty="0">
                <a:solidFill>
                  <a:srgbClr val="D73AD7"/>
                </a:solidFill>
                <a:latin typeface="Source Serif Pro Semi Bold" pitchFamily="34" charset="0"/>
                <a:ea typeface="Source Serif Pro Semi Bold" pitchFamily="34" charset="-122"/>
                <a:cs typeface="Source Serif Pro Semi Bold" pitchFamily="34" charset="-120"/>
              </a:rPr>
              <a:t>Conclusion</a:t>
            </a:r>
            <a:endParaRPr lang="en-US" sz="4400" dirty="0"/>
          </a:p>
        </p:txBody>
      </p:sp>
      <p:sp>
        <p:nvSpPr>
          <p:cNvPr id="4" name="Text 1"/>
          <p:cNvSpPr/>
          <p:nvPr/>
        </p:nvSpPr>
        <p:spPr>
          <a:xfrm>
            <a:off x="837724" y="3305651"/>
            <a:ext cx="7468553" cy="2681168"/>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AI is not a replacement for project managers but a powerful ally that can enhance their capabilities. By automating routine tasks, predicting risks, improving decision-making, and optimizing resource allocation, AI empowers project managers to focus on what they do best—leading teams and delivering successful projects. As AI continues to evolve, project managers who embrace its potential will be better equipped to navigate the complexities of modern projects, driving innovation and achieving greater success.</a:t>
            </a:r>
            <a:endParaRPr lang="en-US" sz="18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TotalTime>
  <Words>1114</Words>
  <Application>Microsoft Office PowerPoint</Application>
  <PresentationFormat>Custom</PresentationFormat>
  <Paragraphs>59</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Aptos</vt:lpstr>
      <vt:lpstr>Arial</vt:lpstr>
      <vt:lpstr>Source Sans Pro</vt:lpstr>
      <vt:lpstr>Source Serif Pro Semi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Kimberly Wiethoff</cp:lastModifiedBy>
  <cp:revision>2</cp:revision>
  <dcterms:created xsi:type="dcterms:W3CDTF">2025-01-14T00:27:20Z</dcterms:created>
  <dcterms:modified xsi:type="dcterms:W3CDTF">2025-12-30T15:04:27Z</dcterms:modified>
</cp:coreProperties>
</file>