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Roboto" panose="02000000000000000000" pitchFamily="2" charset="0"/>
      <p:regular r:id="rId18"/>
      <p:bold r:id="rId19"/>
    </p:embeddedFont>
    <p:embeddedFont>
      <p:font typeface="Roboto Bold" panose="02000000000000000000" pitchFamily="2" charset="0"/>
      <p:bold r:id="rId20"/>
    </p:embeddedFont>
    <p:embeddedFont>
      <p:font typeface="Roboto Medium" panose="02000000000000000000" pitchFamily="2" charset="0"/>
      <p:regular r:id="rId21"/>
      <p:italic r:id="rId22"/>
    </p:embeddedFont>
    <p:embeddedFont>
      <p:font typeface="Roboto Slab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65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546985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PgMP® vs. PfMP®: Choose Your Strategic Path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451390" y="4304705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Elevate your project management career with PMI's advanced certifications. Discover which path aligns with your leadership goals and organizational impact.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4451390" y="53025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559022" y="5435203"/>
            <a:ext cx="14751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4927640" y="5285661"/>
            <a:ext cx="26404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642377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Certification Renewal Process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1857256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Earn Certification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100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Pass examination and complete experience verification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05626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Pursue Development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8100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Participate in ongoing professional learning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494127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Track PDUs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33574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 60 Professional Development Units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20001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2431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Renew Every 3 Years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73357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Submit renewal application with PDU documentation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331500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00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3183" y="552450"/>
            <a:ext cx="4341019" cy="5022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31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Career Path Alignment</a:t>
            </a:r>
            <a:endParaRPr lang="en-US" sz="31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83" y="1280636"/>
            <a:ext cx="1004530" cy="159924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09061" y="1481495"/>
            <a:ext cx="2511385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Manager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2009061" y="1915835"/>
            <a:ext cx="8260556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on delivering individual projects successfully.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2009061" y="2357676"/>
            <a:ext cx="8260556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Starting point for advanced certification paths.</a:t>
            </a:r>
            <a:endParaRPr lang="en-US" sz="15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83" y="2879884"/>
            <a:ext cx="1004530" cy="15992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009061" y="3080742"/>
            <a:ext cx="3273743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Program Manager (PgMP®)</a:t>
            </a:r>
            <a:endParaRPr lang="en-US" sz="1950" dirty="0"/>
          </a:p>
        </p:txBody>
      </p:sp>
      <p:sp>
        <p:nvSpPr>
          <p:cNvPr id="10" name="Text 5"/>
          <p:cNvSpPr/>
          <p:nvPr/>
        </p:nvSpPr>
        <p:spPr>
          <a:xfrm>
            <a:off x="2009061" y="3515082"/>
            <a:ext cx="8260556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Coordinate multiple related projects toward specific outcomes.</a:t>
            </a:r>
            <a:endParaRPr lang="en-US" sz="1550" dirty="0"/>
          </a:p>
        </p:txBody>
      </p:sp>
      <p:sp>
        <p:nvSpPr>
          <p:cNvPr id="11" name="Text 6"/>
          <p:cNvSpPr/>
          <p:nvPr/>
        </p:nvSpPr>
        <p:spPr>
          <a:xfrm>
            <a:off x="2009061" y="3956923"/>
            <a:ext cx="8260556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Bridge between execution and organizational strategy.</a:t>
            </a:r>
            <a:endParaRPr lang="en-US" sz="155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83" y="4479131"/>
            <a:ext cx="1004530" cy="159924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09061" y="4679990"/>
            <a:ext cx="3204686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Portfolio Manager (PfMP®)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09061" y="5114330"/>
            <a:ext cx="8260556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Oversee collection of programs and projects.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2009061" y="5556171"/>
            <a:ext cx="8260556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 strategic alignment of all investments.</a:t>
            </a:r>
            <a:endParaRPr lang="en-US" sz="155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183" y="6078379"/>
            <a:ext cx="1004530" cy="159924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2009061" y="6279237"/>
            <a:ext cx="2546509" cy="31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Executive Leadership</a:t>
            </a:r>
            <a:endParaRPr lang="en-US" sz="1950" dirty="0"/>
          </a:p>
        </p:txBody>
      </p:sp>
      <p:sp>
        <p:nvSpPr>
          <p:cNvPr id="18" name="Text 11"/>
          <p:cNvSpPr/>
          <p:nvPr/>
        </p:nvSpPr>
        <p:spPr>
          <a:xfrm>
            <a:off x="2009061" y="6713577"/>
            <a:ext cx="8260556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Drive organizational strategy and enterprise decisions.</a:t>
            </a:r>
            <a:endParaRPr lang="en-US" sz="1550" dirty="0"/>
          </a:p>
        </p:txBody>
      </p:sp>
      <p:sp>
        <p:nvSpPr>
          <p:cNvPr id="19" name="Text 12"/>
          <p:cNvSpPr/>
          <p:nvPr/>
        </p:nvSpPr>
        <p:spPr>
          <a:xfrm>
            <a:off x="2009061" y="7155418"/>
            <a:ext cx="8260556" cy="321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Leverage portfolio management expertise at highest levels.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292423"/>
            <a:ext cx="7763708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Which Certification Fits Your Goals?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79727" y="2103239"/>
            <a:ext cx="510183" cy="589598"/>
          </a:xfrm>
          <a:prstGeom prst="roundRect">
            <a:avLst>
              <a:gd name="adj" fmla="val 10754"/>
            </a:avLst>
          </a:prstGeom>
          <a:solidFill>
            <a:srgbClr val="E6E6E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2114550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451390" y="29083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Choose PgMP® if...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4451390" y="3398758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manage multiple related projects as coordinated programs.</a:t>
            </a:r>
            <a:endParaRPr lang="en-US" sz="1750" dirty="0"/>
          </a:p>
        </p:txBody>
      </p:sp>
      <p:sp>
        <p:nvSpPr>
          <p:cNvPr id="8" name="Text 4"/>
          <p:cNvSpPr/>
          <p:nvPr/>
        </p:nvSpPr>
        <p:spPr>
          <a:xfrm>
            <a:off x="4451390" y="4623554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focus on execution and program governance.</a:t>
            </a:r>
            <a:endParaRPr lang="en-US" sz="1750" dirty="0"/>
          </a:p>
        </p:txBody>
      </p:sp>
      <p:sp>
        <p:nvSpPr>
          <p:cNvPr id="9" name="Text 5"/>
          <p:cNvSpPr/>
          <p:nvPr/>
        </p:nvSpPr>
        <p:spPr>
          <a:xfrm>
            <a:off x="4451390" y="5485448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drive benefit realization through integrated project delivery.</a:t>
            </a:r>
            <a:endParaRPr lang="en-US" sz="17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293" y="2114550"/>
            <a:ext cx="566976" cy="56697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674293" y="29083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Choose PfMP® if...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7674293" y="3398758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oversee enterprise investments across multiple programs.</a:t>
            </a:r>
            <a:endParaRPr lang="en-US" sz="1750" dirty="0"/>
          </a:p>
        </p:txBody>
      </p:sp>
      <p:sp>
        <p:nvSpPr>
          <p:cNvPr id="13" name="Text 8"/>
          <p:cNvSpPr/>
          <p:nvPr/>
        </p:nvSpPr>
        <p:spPr>
          <a:xfrm>
            <a:off x="7674293" y="4623554"/>
            <a:ext cx="29394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make strategic resource allocation decisions.</a:t>
            </a:r>
            <a:endParaRPr lang="en-US" sz="1750" dirty="0"/>
          </a:p>
        </p:txBody>
      </p:sp>
      <p:sp>
        <p:nvSpPr>
          <p:cNvPr id="14" name="Text 9"/>
          <p:cNvSpPr/>
          <p:nvPr/>
        </p:nvSpPr>
        <p:spPr>
          <a:xfrm>
            <a:off x="7674293" y="5485448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You're moving from execution to executive leadership.</a:t>
            </a:r>
            <a:endParaRPr lang="en-US" sz="17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7195" y="2114550"/>
            <a:ext cx="566976" cy="566976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0897195" y="29083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Consider Both if...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10897195" y="3398758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You're in a PMO leadership role with diverse responsibilities.</a:t>
            </a:r>
            <a:endParaRPr lang="en-US" sz="1750" dirty="0"/>
          </a:p>
        </p:txBody>
      </p:sp>
      <p:sp>
        <p:nvSpPr>
          <p:cNvPr id="18" name="Text 12"/>
          <p:cNvSpPr/>
          <p:nvPr/>
        </p:nvSpPr>
        <p:spPr>
          <a:xfrm>
            <a:off x="10897195" y="4623554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Your organization needs both program and portfolio expertise.</a:t>
            </a:r>
            <a:endParaRPr lang="en-US" sz="1750" dirty="0"/>
          </a:p>
        </p:txBody>
      </p:sp>
      <p:sp>
        <p:nvSpPr>
          <p:cNvPr id="19" name="Text 13"/>
          <p:cNvSpPr/>
          <p:nvPr/>
        </p:nvSpPr>
        <p:spPr>
          <a:xfrm>
            <a:off x="10897195" y="5848350"/>
            <a:ext cx="29394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You want maximum flexibility in your career progression.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9873"/>
            <a:ext cx="6289000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Industry Recognition &amp; Value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0477"/>
            <a:ext cx="13042583" cy="3767733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163032" y="5678210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01C3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50806" y="5678210"/>
            <a:ext cx="78807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PgMP®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391281" y="5678210"/>
            <a:ext cx="226814" cy="226814"/>
          </a:xfrm>
          <a:prstGeom prst="roundRect">
            <a:avLst>
              <a:gd name="adj" fmla="val 8063"/>
            </a:avLst>
          </a:prstGeom>
          <a:solidFill>
            <a:srgbClr val="2C4CA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679055" y="5678210"/>
            <a:ext cx="74104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PfMP®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61392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certifications deliver strong professional benefits. PfMP® typically yields higher salary premiums and executive recognition, while PgMP® offers more numerous job opportunities.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93063"/>
            <a:ext cx="93852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Next Steps in Your Certification Journey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507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249328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528649"/>
            <a:ext cx="31963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Assess Your Experience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01906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Review your qualifications against PMI requirements for both certifications.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793790" y="38355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387810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30906" y="3913465"/>
            <a:ext cx="32206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Align With Career Goals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530906" y="440388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Determine whether program or portfolio management better matches your path.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2204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60" y="526292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Prepare For Success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78870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 in study materials and training specific to your chosen certification.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793790" y="66052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60" y="664773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530906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Apply And Achieve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1530906" y="7173516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Submit your application, complete the panel review, and pass the exam.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7398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22928"/>
            <a:ext cx="93852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PgMP® and PfMP® are prestigious credentials that demonstrate your ability to lead beyond the project level. If your career is shifting toward strategic decision-making and investment oversight,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PfMP® may be the better fit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 If your focus is still on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execution through coordinated programs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then </a:t>
            </a:r>
            <a:r>
              <a:rPr lang="en-US" sz="1750" b="1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PgMP® is the logical next step</a:t>
            </a: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5129689"/>
            <a:ext cx="93852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Either way, earning one of these certifications will distinguish you as a leader who can drive organizational success—not just complete projects.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74031"/>
            <a:ext cx="103868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Advanced PMI Certifications Overview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49785"/>
            <a:ext cx="60056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Program Management Professional (PgMP®)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3092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Validates expertise in managing multiple related projects as coordinated programs.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646080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Focuses on execution with strategic alignment.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9521" y="4949785"/>
            <a:ext cx="59275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Portfolio Management Professional (PfMP®)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7599521" y="553092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Certifies ability to manage collections of programs and projects.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599521" y="646080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Emphasizes enterprise-level strategy and investment decisions.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0036"/>
            <a:ext cx="581334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Core Certification Purposes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3790" y="2062163"/>
            <a:ext cx="4579263" cy="2894648"/>
          </a:xfrm>
          <a:prstGeom prst="roundRect">
            <a:avLst>
              <a:gd name="adj" fmla="val 1175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0604" y="22889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PgMP® Purpose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2779395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professionals managing multiple related projects to achieve specific business outcomes.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0604" y="4004191"/>
            <a:ext cx="41256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Bridges the gap between project execution and organizational strategy.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599867" y="2062163"/>
            <a:ext cx="4579263" cy="2894648"/>
          </a:xfrm>
          <a:prstGeom prst="roundRect">
            <a:avLst>
              <a:gd name="adj" fmla="val 1175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826681" y="22889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PfMP® Purpose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826681" y="2779395"/>
            <a:ext cx="41256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 executives overseeing collections of programs and operations.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826681" y="3641288"/>
            <a:ext cx="41256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Ensures strategic investments deliver maximum business value at enterprise scale.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83624"/>
            <a:ext cx="9385221" cy="1805940"/>
          </a:xfrm>
          <a:prstGeom prst="roundRect">
            <a:avLst>
              <a:gd name="adj" fmla="val 1884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1020604" y="54104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Career Impact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020604" y="5900857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certifications validate strategic leadership beyond project execution.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020604" y="6399848"/>
            <a:ext cx="89315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They demonstrate ability to drive broader business impact in complex environments.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2032516"/>
            <a:ext cx="693753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Tactical vs. Strategic Leadership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2854643"/>
            <a:ext cx="9385221" cy="3342322"/>
          </a:xfrm>
          <a:prstGeom prst="roundRect">
            <a:avLst>
              <a:gd name="adj" fmla="val 101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459010" y="2862263"/>
            <a:ext cx="93699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685943" y="3005971"/>
            <a:ext cx="1758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Focus Area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905744" y="3005971"/>
            <a:ext cx="31161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PgMP®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483096" y="3005971"/>
            <a:ext cx="31190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PfMP®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459010" y="3512582"/>
            <a:ext cx="93699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4685943" y="3656290"/>
            <a:ext cx="1758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Primary Scope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6905744" y="3656290"/>
            <a:ext cx="311610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Program execution and benefit realization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483096" y="3656290"/>
            <a:ext cx="31190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Strategic investment decisions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459010" y="4525804"/>
            <a:ext cx="93699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685943" y="4669512"/>
            <a:ext cx="1758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Ideal Candidate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905744" y="4669512"/>
            <a:ext cx="31161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Senior program managers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10483096" y="4669512"/>
            <a:ext cx="311908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Executive leaders, portfolio directors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4459010" y="5539026"/>
            <a:ext cx="93699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4685943" y="5682734"/>
            <a:ext cx="1758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Decision Level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6905744" y="5682734"/>
            <a:ext cx="311610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Program integration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0483096" y="5682734"/>
            <a:ext cx="31190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Enterprise-level alignment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470475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PgMP® Core Domains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197418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Strategy Alignment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1005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Connecting program outcomes with organizational objectives.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3734753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381845"/>
            <a:ext cx="29416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Benefits Management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872264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Ensuring programs deliver measurable business value.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97" y="3307675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168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Governance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07230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Establishing decision frameworks and oversight processes.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041" y="4425672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651897"/>
            <a:ext cx="31409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Life Cycle Management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97628" y="614231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Guiding programs through initiation to closure phases.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797" y="5543669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1680210" y="5243155"/>
            <a:ext cx="33524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Stakeholder Engagement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733574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Managing relationships across program boundaries.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585" y="5116592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1951"/>
            <a:ext cx="461200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PfMP® Core Domains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2197418" y="27905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Strategic Alignment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81005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Ensuring investments support organizational strategy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585" y="3734753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3818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Governance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2872264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Optimizing resource allocation across investments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797" y="3307675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051256" y="4016812"/>
            <a:ext cx="29423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Portfolio Performance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0051256" y="4507230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Measuring value delivery against strategic objectives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1041" y="4425672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97628" y="5651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Risk Management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9597628" y="6142315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Balancing risk-return across the investment mix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8797" y="5543669"/>
            <a:ext cx="318968" cy="398621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2197418" y="54246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Communications</a:t>
            </a:r>
            <a:endParaRPr lang="en-US" sz="2200" dirty="0"/>
          </a:p>
        </p:txBody>
      </p:sp>
      <p:sp>
        <p:nvSpPr>
          <p:cNvPr id="20" name="Text 10"/>
          <p:cNvSpPr/>
          <p:nvPr/>
        </p:nvSpPr>
        <p:spPr>
          <a:xfrm>
            <a:off x="793790" y="5915025"/>
            <a:ext cx="423886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Engaging stakeholders at enterprise level</a:t>
            </a:r>
            <a:endParaRPr lang="en-US" sz="1750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2653" y="2342555"/>
            <a:ext cx="4564975" cy="4564975"/>
          </a:xfrm>
          <a:prstGeom prst="rect">
            <a:avLst/>
          </a:prstGeom>
        </p:spPr>
      </p:pic>
      <p:pic>
        <p:nvPicPr>
          <p:cNvPr id="2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4585" y="5116592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02149"/>
            <a:ext cx="6050042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Exam Structure Comparison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4451390" y="1937623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170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5294948" y="29694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Questions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451390" y="3459837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exams have the same number of multiple-choice questions.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9314021" y="1937623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157698" y="29694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Hours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314021" y="3459837"/>
            <a:ext cx="4522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Both allow four hours for completion.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4451390" y="4979432"/>
            <a:ext cx="45224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60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5294948" y="6011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PDUs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4451390" y="6501646"/>
            <a:ext cx="45224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Required every three years for renewal of either certification.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9314021" y="4979432"/>
            <a:ext cx="45225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$800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10157698" y="60112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Member Cost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9314021" y="6501646"/>
            <a:ext cx="45225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Same price for PMI members ($1,000 for non-members).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30668"/>
            <a:ext cx="692360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PgMP® Eligibility Requirements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551271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05376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778085"/>
            <a:ext cx="30476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Education Background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268504"/>
            <a:ext cx="72760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Four-year degree or secondary degree (high school diploma, associate's)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842980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5"/>
          <p:cNvSpPr/>
          <p:nvPr/>
        </p:nvSpPr>
        <p:spPr>
          <a:xfrm>
            <a:off x="793790" y="3971568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25672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1983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Project Experience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688800"/>
            <a:ext cx="51740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 years of project management experience required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263277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9"/>
          <p:cNvSpPr/>
          <p:nvPr/>
        </p:nvSpPr>
        <p:spPr>
          <a:xfrm>
            <a:off x="793790" y="5391864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845969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18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Program Experience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09097"/>
            <a:ext cx="542151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 years with degree, 7 years with secondary education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335048"/>
            <a:ext cx="683085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PfMP® Eligibility Requirements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4451390" y="2157174"/>
            <a:ext cx="170021" cy="1352312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4961573" y="21571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Business Experience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61573" y="2647593"/>
            <a:ext cx="8875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 years of professional business experience regardless of education level.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961573" y="3146584"/>
            <a:ext cx="88750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Demonstrates broad understanding of organizational operations and strategy.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791551" y="3736300"/>
            <a:ext cx="170021" cy="1352312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5301734" y="3736300"/>
            <a:ext cx="45648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Portfolio Management Experience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5301734" y="4226719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 years with four-year degree, 7 years with secondary education.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5301734" y="4725710"/>
            <a:ext cx="85348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Must show direct responsibility for portfolio decisions and outcomes.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131832" y="5315426"/>
            <a:ext cx="170021" cy="1352312"/>
          </a:xfrm>
          <a:prstGeom prst="roundRect">
            <a:avLst>
              <a:gd name="adj" fmla="val 20012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5642015" y="53154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Panel Review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5642015" y="5805845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Experience verification by PMI panel before exam eligibility.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5642015" y="6304836"/>
            <a:ext cx="81945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Thorough assessment of portfolio management capabilities and impact.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856</Words>
  <Application>Microsoft Office PowerPoint</Application>
  <PresentationFormat>Custom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Roboto Medium</vt:lpstr>
      <vt:lpstr>Arial</vt:lpstr>
      <vt:lpstr>Roboto Slab</vt:lpstr>
      <vt:lpstr>Roboto 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2025-05-23T14:33:38Z</dcterms:created>
  <dcterms:modified xsi:type="dcterms:W3CDTF">2025-05-23T14:45:35Z</dcterms:modified>
</cp:coreProperties>
</file>