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4630400" cy="8229600"/>
  <p:notesSz cx="8229600" cy="14630400"/>
  <p:embeddedFontLst>
    <p:embeddedFont>
      <p:font typeface="Roboto" panose="02000000000000000000" pitchFamily="2" charset="0"/>
      <p:regular r:id="rId18"/>
      <p:bold r:id="rId19"/>
    </p:embeddedFont>
    <p:embeddedFont>
      <p:font typeface="Roboto Bold" panose="02000000000000000000" pitchFamily="2" charset="0"/>
      <p:bold r:id="rId20"/>
    </p:embeddedFont>
    <p:embeddedFont>
      <p:font typeface="Roboto Medium" panose="02000000000000000000" pitchFamily="2" charset="0"/>
      <p:regular r:id="rId21"/>
      <p:italic r:id="rId22"/>
    </p:embeddedFont>
    <p:embeddedFont>
      <p:font typeface="Roboto Slab" pitchFamily="2" charset="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946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5651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8.png"/><Relationship Id="rId4" Type="http://schemas.openxmlformats.org/officeDocument/2006/relationships/image" Target="../media/image15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51390" y="2546985"/>
            <a:ext cx="93852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PgMP® vs. PfMP®: Choose Your Strategic Path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4451390" y="4304705"/>
            <a:ext cx="93852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Elevate your project management career with PMI's advanced certifications. Discover which path aligns with your leadership goals and organizational impact.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4451390" y="5302568"/>
            <a:ext cx="362903" cy="362903"/>
          </a:xfrm>
          <a:prstGeom prst="roundRect">
            <a:avLst>
              <a:gd name="adj" fmla="val 25194296"/>
            </a:avLst>
          </a:prstGeom>
          <a:solidFill>
            <a:srgbClr val="7BCC95"/>
          </a:solidFill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4559022" y="5435203"/>
            <a:ext cx="147518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r>
              <a:rPr lang="en-US" sz="750" dirty="0">
                <a:solidFill>
                  <a:srgbClr val="4D4D51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kW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4927640" y="5285661"/>
            <a:ext cx="2640449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15213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by Kimberly Wiethoff</a:t>
            </a:r>
            <a:endParaRPr lang="en-US" sz="2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21951"/>
            <a:ext cx="6423779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Certification Renewal Process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1857256" y="279058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Earn Certification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281005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Pass examination and complete experience verification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342555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6731" y="3105626"/>
            <a:ext cx="339328" cy="424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279058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Pursue Development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7790" y="3281005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Participate in ongoing professional learning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342555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2604" y="3494127"/>
            <a:ext cx="339328" cy="4242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524315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Track PDUs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37790" y="5733574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Document 60 Professional Development Units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342555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4103" y="5720001"/>
            <a:ext cx="339328" cy="42422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57256" y="524315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Renew Every 3 Years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93790" y="5733574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Submit renewal application with PDU documentation</a:t>
            </a:r>
            <a:endParaRPr lang="en-US" sz="17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342555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8230" y="5331500"/>
            <a:ext cx="339328" cy="42422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3007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3183" y="552450"/>
            <a:ext cx="4341019" cy="5022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50"/>
              </a:lnSpc>
              <a:buNone/>
            </a:pPr>
            <a:r>
              <a:rPr lang="en-US" sz="31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Career Path Alignment</a:t>
            </a:r>
            <a:endParaRPr lang="en-US" sz="31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183" y="1280636"/>
            <a:ext cx="1004530" cy="159924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009061" y="1481495"/>
            <a:ext cx="2511385" cy="31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Project Manager</a:t>
            </a:r>
            <a:endParaRPr lang="en-US" sz="1950" dirty="0"/>
          </a:p>
        </p:txBody>
      </p:sp>
      <p:sp>
        <p:nvSpPr>
          <p:cNvPr id="6" name="Text 2"/>
          <p:cNvSpPr/>
          <p:nvPr/>
        </p:nvSpPr>
        <p:spPr>
          <a:xfrm>
            <a:off x="2009061" y="1915835"/>
            <a:ext cx="8260556" cy="321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Focus on delivering individual projects successfully.</a:t>
            </a:r>
            <a:endParaRPr lang="en-US" sz="1550" dirty="0"/>
          </a:p>
        </p:txBody>
      </p:sp>
      <p:sp>
        <p:nvSpPr>
          <p:cNvPr id="7" name="Text 3"/>
          <p:cNvSpPr/>
          <p:nvPr/>
        </p:nvSpPr>
        <p:spPr>
          <a:xfrm>
            <a:off x="2009061" y="2357676"/>
            <a:ext cx="8260556" cy="321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Starting point for advanced certification paths.</a:t>
            </a:r>
            <a:endParaRPr lang="en-US" sz="15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183" y="2879884"/>
            <a:ext cx="1004530" cy="1599248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2009061" y="3080742"/>
            <a:ext cx="3273743" cy="31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Program Manager (PgMP®)</a:t>
            </a:r>
            <a:endParaRPr lang="en-US" sz="1950" dirty="0"/>
          </a:p>
        </p:txBody>
      </p:sp>
      <p:sp>
        <p:nvSpPr>
          <p:cNvPr id="10" name="Text 5"/>
          <p:cNvSpPr/>
          <p:nvPr/>
        </p:nvSpPr>
        <p:spPr>
          <a:xfrm>
            <a:off x="2009061" y="3515082"/>
            <a:ext cx="8260556" cy="321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Coordinate multiple related projects toward specific outcomes.</a:t>
            </a:r>
            <a:endParaRPr lang="en-US" sz="1550" dirty="0"/>
          </a:p>
        </p:txBody>
      </p:sp>
      <p:sp>
        <p:nvSpPr>
          <p:cNvPr id="11" name="Text 6"/>
          <p:cNvSpPr/>
          <p:nvPr/>
        </p:nvSpPr>
        <p:spPr>
          <a:xfrm>
            <a:off x="2009061" y="3956923"/>
            <a:ext cx="8260556" cy="321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Bridge between execution and organizational strategy.</a:t>
            </a:r>
            <a:endParaRPr lang="en-US" sz="15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3183" y="4479131"/>
            <a:ext cx="1004530" cy="159924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2009061" y="4679990"/>
            <a:ext cx="3204686" cy="31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Portfolio Manager (PfMP®)</a:t>
            </a:r>
            <a:endParaRPr lang="en-US" sz="1950" dirty="0"/>
          </a:p>
        </p:txBody>
      </p:sp>
      <p:sp>
        <p:nvSpPr>
          <p:cNvPr id="14" name="Text 8"/>
          <p:cNvSpPr/>
          <p:nvPr/>
        </p:nvSpPr>
        <p:spPr>
          <a:xfrm>
            <a:off x="2009061" y="5114330"/>
            <a:ext cx="8260556" cy="321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Oversee collection of programs and projects.</a:t>
            </a:r>
            <a:endParaRPr lang="en-US" sz="1550" dirty="0"/>
          </a:p>
        </p:txBody>
      </p:sp>
      <p:sp>
        <p:nvSpPr>
          <p:cNvPr id="15" name="Text 9"/>
          <p:cNvSpPr/>
          <p:nvPr/>
        </p:nvSpPr>
        <p:spPr>
          <a:xfrm>
            <a:off x="2009061" y="5556171"/>
            <a:ext cx="8260556" cy="321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Ensure strategic alignment of all investments.</a:t>
            </a:r>
            <a:endParaRPr lang="en-US" sz="1550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3183" y="6078379"/>
            <a:ext cx="1004530" cy="1599248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2009061" y="6279237"/>
            <a:ext cx="2546509" cy="31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Executive Leadership</a:t>
            </a:r>
            <a:endParaRPr lang="en-US" sz="1950" dirty="0"/>
          </a:p>
        </p:txBody>
      </p:sp>
      <p:sp>
        <p:nvSpPr>
          <p:cNvPr id="18" name="Text 11"/>
          <p:cNvSpPr/>
          <p:nvPr/>
        </p:nvSpPr>
        <p:spPr>
          <a:xfrm>
            <a:off x="2009061" y="6713577"/>
            <a:ext cx="8260556" cy="321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Drive organizational strategy and enterprise decisions.</a:t>
            </a:r>
            <a:endParaRPr lang="en-US" sz="1550" dirty="0"/>
          </a:p>
        </p:txBody>
      </p:sp>
      <p:sp>
        <p:nvSpPr>
          <p:cNvPr id="19" name="Text 12"/>
          <p:cNvSpPr/>
          <p:nvPr/>
        </p:nvSpPr>
        <p:spPr>
          <a:xfrm>
            <a:off x="2009061" y="7155418"/>
            <a:ext cx="8260556" cy="321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Leverage portfolio management expertise at highest levels.</a:t>
            </a:r>
            <a:endParaRPr lang="en-US" sz="15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51390" y="1292423"/>
            <a:ext cx="7763708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Which Certification Fits Your Goals?</a:t>
            </a:r>
            <a:endParaRPr lang="en-US" sz="3550" dirty="0"/>
          </a:p>
        </p:txBody>
      </p:sp>
      <p:sp>
        <p:nvSpPr>
          <p:cNvPr id="4" name="Shape 1"/>
          <p:cNvSpPr/>
          <p:nvPr/>
        </p:nvSpPr>
        <p:spPr>
          <a:xfrm>
            <a:off x="4479727" y="2103239"/>
            <a:ext cx="510183" cy="589598"/>
          </a:xfrm>
          <a:prstGeom prst="roundRect">
            <a:avLst>
              <a:gd name="adj" fmla="val 10754"/>
            </a:avLst>
          </a:prstGeom>
          <a:solidFill>
            <a:srgbClr val="E6E6E7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1390" y="2114550"/>
            <a:ext cx="566976" cy="566976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451390" y="290834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Choose PgMP® if...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4451390" y="3398758"/>
            <a:ext cx="29394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You manage multiple related projects as coordinated programs.</a:t>
            </a:r>
            <a:endParaRPr lang="en-US" sz="1750" dirty="0"/>
          </a:p>
        </p:txBody>
      </p:sp>
      <p:sp>
        <p:nvSpPr>
          <p:cNvPr id="8" name="Text 4"/>
          <p:cNvSpPr/>
          <p:nvPr/>
        </p:nvSpPr>
        <p:spPr>
          <a:xfrm>
            <a:off x="4451390" y="4623554"/>
            <a:ext cx="29394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You focus on execution and program governance.</a:t>
            </a:r>
            <a:endParaRPr lang="en-US" sz="1750" dirty="0"/>
          </a:p>
        </p:txBody>
      </p:sp>
      <p:sp>
        <p:nvSpPr>
          <p:cNvPr id="9" name="Text 5"/>
          <p:cNvSpPr/>
          <p:nvPr/>
        </p:nvSpPr>
        <p:spPr>
          <a:xfrm>
            <a:off x="4451390" y="5485448"/>
            <a:ext cx="29394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You drive benefit realization through integrated project delivery.</a:t>
            </a:r>
            <a:endParaRPr lang="en-US" sz="17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4293" y="2114550"/>
            <a:ext cx="566976" cy="566976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674293" y="290834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Choose PfMP® if...</a:t>
            </a:r>
            <a:endParaRPr lang="en-US" sz="2200" dirty="0"/>
          </a:p>
        </p:txBody>
      </p:sp>
      <p:sp>
        <p:nvSpPr>
          <p:cNvPr id="12" name="Text 7"/>
          <p:cNvSpPr/>
          <p:nvPr/>
        </p:nvSpPr>
        <p:spPr>
          <a:xfrm>
            <a:off x="7674293" y="3398758"/>
            <a:ext cx="29394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You oversee enterprise investments across multiple programs.</a:t>
            </a:r>
            <a:endParaRPr lang="en-US" sz="1750" dirty="0"/>
          </a:p>
        </p:txBody>
      </p:sp>
      <p:sp>
        <p:nvSpPr>
          <p:cNvPr id="13" name="Text 8"/>
          <p:cNvSpPr/>
          <p:nvPr/>
        </p:nvSpPr>
        <p:spPr>
          <a:xfrm>
            <a:off x="7674293" y="4623554"/>
            <a:ext cx="29394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You make strategic resource allocation decisions.</a:t>
            </a:r>
            <a:endParaRPr lang="en-US" sz="1750" dirty="0"/>
          </a:p>
        </p:txBody>
      </p:sp>
      <p:sp>
        <p:nvSpPr>
          <p:cNvPr id="14" name="Text 9"/>
          <p:cNvSpPr/>
          <p:nvPr/>
        </p:nvSpPr>
        <p:spPr>
          <a:xfrm>
            <a:off x="7674293" y="5485448"/>
            <a:ext cx="29394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You're moving from execution to executive leadership.</a:t>
            </a:r>
            <a:endParaRPr lang="en-US" sz="175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7195" y="2114550"/>
            <a:ext cx="566976" cy="566976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0897195" y="290834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Consider Both if...</a:t>
            </a:r>
            <a:endParaRPr lang="en-US" sz="2200" dirty="0"/>
          </a:p>
        </p:txBody>
      </p:sp>
      <p:sp>
        <p:nvSpPr>
          <p:cNvPr id="17" name="Text 11"/>
          <p:cNvSpPr/>
          <p:nvPr/>
        </p:nvSpPr>
        <p:spPr>
          <a:xfrm>
            <a:off x="10897195" y="3398758"/>
            <a:ext cx="29394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You're in a PMO leadership role with diverse responsibilities.</a:t>
            </a:r>
            <a:endParaRPr lang="en-US" sz="1750" dirty="0"/>
          </a:p>
        </p:txBody>
      </p:sp>
      <p:sp>
        <p:nvSpPr>
          <p:cNvPr id="18" name="Text 12"/>
          <p:cNvSpPr/>
          <p:nvPr/>
        </p:nvSpPr>
        <p:spPr>
          <a:xfrm>
            <a:off x="10897195" y="4623554"/>
            <a:ext cx="29394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Your organization needs both program and portfolio expertise.</a:t>
            </a:r>
            <a:endParaRPr lang="en-US" sz="1750" dirty="0"/>
          </a:p>
        </p:txBody>
      </p:sp>
      <p:sp>
        <p:nvSpPr>
          <p:cNvPr id="19" name="Text 13"/>
          <p:cNvSpPr/>
          <p:nvPr/>
        </p:nvSpPr>
        <p:spPr>
          <a:xfrm>
            <a:off x="10897195" y="5848350"/>
            <a:ext cx="29394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You want maximum flexibility in your career progression.</a:t>
            </a:r>
            <a:endParaRPr lang="en-US" sz="1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89873"/>
            <a:ext cx="6289000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Industry Recognition &amp; Value</a:t>
            </a:r>
            <a:endParaRPr lang="en-US" sz="35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1910477"/>
            <a:ext cx="13042583" cy="3767733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6163032" y="5678210"/>
            <a:ext cx="226814" cy="226814"/>
          </a:xfrm>
          <a:prstGeom prst="roundRect">
            <a:avLst>
              <a:gd name="adj" fmla="val 8063"/>
            </a:avLst>
          </a:prstGeom>
          <a:solidFill>
            <a:srgbClr val="101C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450806" y="5678210"/>
            <a:ext cx="78807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PgMP®</a:t>
            </a:r>
            <a:endParaRPr lang="en-US" sz="1750" dirty="0"/>
          </a:p>
        </p:txBody>
      </p:sp>
      <p:sp>
        <p:nvSpPr>
          <p:cNvPr id="6" name="Shape 3"/>
          <p:cNvSpPr/>
          <p:nvPr/>
        </p:nvSpPr>
        <p:spPr>
          <a:xfrm>
            <a:off x="7391281" y="5678210"/>
            <a:ext cx="226814" cy="226814"/>
          </a:xfrm>
          <a:prstGeom prst="roundRect">
            <a:avLst>
              <a:gd name="adj" fmla="val 8063"/>
            </a:avLst>
          </a:prstGeom>
          <a:solidFill>
            <a:srgbClr val="2C4CA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7679055" y="5678210"/>
            <a:ext cx="74104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PfMP®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793790" y="6613922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Both certifications deliver strong professional benefits. PfMP® typically yields higher salary premiums and executive recognition, while PgMP® offers more numerous job opportunities.</a:t>
            </a:r>
            <a:endParaRPr lang="en-US" sz="1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693063"/>
            <a:ext cx="93852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Next Steps in Your Certification Journey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450783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860" y="2493288"/>
            <a:ext cx="340162" cy="42529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530906" y="2528649"/>
            <a:ext cx="319635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Assess Your Experience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1530906" y="3019068"/>
            <a:ext cx="86481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Review your qualifications against PMI requirements for both certifications.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793790" y="3835598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860" y="3878104"/>
            <a:ext cx="340162" cy="42529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530906" y="3913465"/>
            <a:ext cx="322064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Align With Career Goals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1530906" y="4403884"/>
            <a:ext cx="86481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Determine whether program or portfolio management better matches your path.</a:t>
            </a:r>
            <a:endParaRPr lang="en-US" sz="1750" dirty="0"/>
          </a:p>
        </p:txBody>
      </p:sp>
      <p:sp>
        <p:nvSpPr>
          <p:cNvPr id="12" name="Shape 7"/>
          <p:cNvSpPr/>
          <p:nvPr/>
        </p:nvSpPr>
        <p:spPr>
          <a:xfrm>
            <a:off x="793790" y="5220414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8860" y="5262920"/>
            <a:ext cx="340162" cy="42529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530906" y="529828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Prepare For Success</a:t>
            </a:r>
            <a:endParaRPr lang="en-US" sz="2200" dirty="0"/>
          </a:p>
        </p:txBody>
      </p:sp>
      <p:sp>
        <p:nvSpPr>
          <p:cNvPr id="15" name="Text 9"/>
          <p:cNvSpPr/>
          <p:nvPr/>
        </p:nvSpPr>
        <p:spPr>
          <a:xfrm>
            <a:off x="1530906" y="5788700"/>
            <a:ext cx="86481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Invest in study materials and training specific to your chosen certification.</a:t>
            </a:r>
            <a:endParaRPr lang="en-US" sz="1750" dirty="0"/>
          </a:p>
        </p:txBody>
      </p:sp>
      <p:sp>
        <p:nvSpPr>
          <p:cNvPr id="16" name="Shape 10"/>
          <p:cNvSpPr/>
          <p:nvPr/>
        </p:nvSpPr>
        <p:spPr>
          <a:xfrm>
            <a:off x="793790" y="6605230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8860" y="6647736"/>
            <a:ext cx="340162" cy="425291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530906" y="668309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Apply And Achieve</a:t>
            </a:r>
            <a:endParaRPr lang="en-US" sz="2200" dirty="0"/>
          </a:p>
        </p:txBody>
      </p:sp>
      <p:sp>
        <p:nvSpPr>
          <p:cNvPr id="19" name="Text 12"/>
          <p:cNvSpPr/>
          <p:nvPr/>
        </p:nvSpPr>
        <p:spPr>
          <a:xfrm>
            <a:off x="1530906" y="7173516"/>
            <a:ext cx="86481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Submit your application, complete the panel review, and pass the exam.</a:t>
            </a:r>
            <a:endParaRPr lang="en-US" sz="1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373987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Final Thoughts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422928"/>
            <a:ext cx="93852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Both PgMP® and PfMP® are prestigious credentials that demonstrate your ability to lead beyond the project level. If your career is shifting toward strategic decision-making and investment oversight, </a:t>
            </a:r>
            <a:r>
              <a:rPr lang="en-US" sz="175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PfMP® may be the better fit</a:t>
            </a: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 If your focus is still on </a:t>
            </a:r>
            <a:r>
              <a:rPr lang="en-US" sz="175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execution through coordinated programs</a:t>
            </a: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then </a:t>
            </a:r>
            <a:r>
              <a:rPr lang="en-US" sz="175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PgMP® is the logical next step</a:t>
            </a: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93790" y="5129689"/>
            <a:ext cx="93852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Either way, earning one of these certifications will distinguish you as a leader who can drive organizational success—not just complete projects.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674031"/>
            <a:ext cx="1038689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Advanced PMI Certifications Overview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949785"/>
            <a:ext cx="600563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Program Management Professional (PgMP®)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5530929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Validates expertise in managing multiple related projects as coordinated programs.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93790" y="6460807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Focuses on execution with strategic alignment.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7599521" y="4949785"/>
            <a:ext cx="592752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Portfolio Management Professional (PfMP®)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7599521" y="5530929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Certifies ability to manage collections of programs and projects.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7599521" y="6460807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Emphasizes enterprise-level strategy and investment decisions.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240036"/>
            <a:ext cx="5813346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Core Certification Purposes</a:t>
            </a:r>
            <a:endParaRPr lang="en-US" sz="3550" dirty="0"/>
          </a:p>
        </p:txBody>
      </p:sp>
      <p:sp>
        <p:nvSpPr>
          <p:cNvPr id="4" name="Shape 1"/>
          <p:cNvSpPr/>
          <p:nvPr/>
        </p:nvSpPr>
        <p:spPr>
          <a:xfrm>
            <a:off x="793790" y="2062163"/>
            <a:ext cx="4579263" cy="2894648"/>
          </a:xfrm>
          <a:prstGeom prst="roundRect">
            <a:avLst>
              <a:gd name="adj" fmla="val 1175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020604" y="228897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PgMP® Purpose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0604" y="2779395"/>
            <a:ext cx="412563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professionals managing multiple related projects to achieve specific business outcomes.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1020604" y="4004191"/>
            <a:ext cx="412563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Bridges the gap between project execution and organizational strategy.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5599867" y="2062163"/>
            <a:ext cx="4579263" cy="2894648"/>
          </a:xfrm>
          <a:prstGeom prst="roundRect">
            <a:avLst>
              <a:gd name="adj" fmla="val 1175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5826681" y="228897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PfMP® Purpose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5826681" y="2779395"/>
            <a:ext cx="412563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executives overseeing collections of programs and operations.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5826681" y="3641288"/>
            <a:ext cx="412563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Ensures strategic investments deliver maximum business value at enterprise scale.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793790" y="5183624"/>
            <a:ext cx="9385221" cy="1805940"/>
          </a:xfrm>
          <a:prstGeom prst="roundRect">
            <a:avLst>
              <a:gd name="adj" fmla="val 1884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1020604" y="541043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Career Impact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1020604" y="5900857"/>
            <a:ext cx="89315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Both certifications validate strategic leadership beyond project execution.</a:t>
            </a:r>
            <a:endParaRPr lang="en-US" sz="1750" dirty="0"/>
          </a:p>
        </p:txBody>
      </p:sp>
      <p:sp>
        <p:nvSpPr>
          <p:cNvPr id="15" name="Text 12"/>
          <p:cNvSpPr/>
          <p:nvPr/>
        </p:nvSpPr>
        <p:spPr>
          <a:xfrm>
            <a:off x="1020604" y="6399848"/>
            <a:ext cx="89315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They demonstrate ability to drive broader business impact in complex environments.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51390" y="2032516"/>
            <a:ext cx="6937534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Tactical vs. Strategic Leadership</a:t>
            </a:r>
            <a:endParaRPr lang="en-US" sz="3550" dirty="0"/>
          </a:p>
        </p:txBody>
      </p:sp>
      <p:sp>
        <p:nvSpPr>
          <p:cNvPr id="4" name="Shape 1"/>
          <p:cNvSpPr/>
          <p:nvPr/>
        </p:nvSpPr>
        <p:spPr>
          <a:xfrm>
            <a:off x="4451390" y="2854643"/>
            <a:ext cx="9385221" cy="3342322"/>
          </a:xfrm>
          <a:prstGeom prst="roundRect">
            <a:avLst>
              <a:gd name="adj" fmla="val 1018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4459010" y="2862263"/>
            <a:ext cx="93699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4685943" y="3005971"/>
            <a:ext cx="17585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Focus Area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6905744" y="3005971"/>
            <a:ext cx="311610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PgMP®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10483096" y="3005971"/>
            <a:ext cx="311908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PfMP®</a:t>
            </a:r>
            <a:endParaRPr lang="en-US" sz="1750" dirty="0"/>
          </a:p>
        </p:txBody>
      </p:sp>
      <p:sp>
        <p:nvSpPr>
          <p:cNvPr id="9" name="Shape 6"/>
          <p:cNvSpPr/>
          <p:nvPr/>
        </p:nvSpPr>
        <p:spPr>
          <a:xfrm>
            <a:off x="4459010" y="3512582"/>
            <a:ext cx="9369981" cy="101322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4685943" y="3656290"/>
            <a:ext cx="17585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Primary Scope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6905744" y="3656290"/>
            <a:ext cx="311610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Program execution and benefit realization</a:t>
            </a:r>
            <a:endParaRPr lang="en-US" sz="1750" dirty="0"/>
          </a:p>
        </p:txBody>
      </p:sp>
      <p:sp>
        <p:nvSpPr>
          <p:cNvPr id="12" name="Text 9"/>
          <p:cNvSpPr/>
          <p:nvPr/>
        </p:nvSpPr>
        <p:spPr>
          <a:xfrm>
            <a:off x="10483096" y="3656290"/>
            <a:ext cx="311908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Strategic investment decisions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4459010" y="4525804"/>
            <a:ext cx="9369981" cy="101322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4685943" y="4669512"/>
            <a:ext cx="17585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Ideal Candidate</a:t>
            </a:r>
            <a:endParaRPr lang="en-US" sz="1750" dirty="0"/>
          </a:p>
        </p:txBody>
      </p:sp>
      <p:sp>
        <p:nvSpPr>
          <p:cNvPr id="15" name="Text 12"/>
          <p:cNvSpPr/>
          <p:nvPr/>
        </p:nvSpPr>
        <p:spPr>
          <a:xfrm>
            <a:off x="6905744" y="4669512"/>
            <a:ext cx="311610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Senior program managers</a:t>
            </a:r>
            <a:endParaRPr lang="en-US" sz="1750" dirty="0"/>
          </a:p>
        </p:txBody>
      </p:sp>
      <p:sp>
        <p:nvSpPr>
          <p:cNvPr id="16" name="Text 13"/>
          <p:cNvSpPr/>
          <p:nvPr/>
        </p:nvSpPr>
        <p:spPr>
          <a:xfrm>
            <a:off x="10483096" y="4669512"/>
            <a:ext cx="311908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Executive leaders, portfolio directors</a:t>
            </a:r>
            <a:endParaRPr lang="en-US" sz="1750" dirty="0"/>
          </a:p>
        </p:txBody>
      </p:sp>
      <p:sp>
        <p:nvSpPr>
          <p:cNvPr id="17" name="Shape 14"/>
          <p:cNvSpPr/>
          <p:nvPr/>
        </p:nvSpPr>
        <p:spPr>
          <a:xfrm>
            <a:off x="4459010" y="5539026"/>
            <a:ext cx="9369981" cy="65031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4685943" y="5682734"/>
            <a:ext cx="17585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Decision Level</a:t>
            </a:r>
            <a:endParaRPr lang="en-US" sz="1750" dirty="0"/>
          </a:p>
        </p:txBody>
      </p:sp>
      <p:sp>
        <p:nvSpPr>
          <p:cNvPr id="19" name="Text 16"/>
          <p:cNvSpPr/>
          <p:nvPr/>
        </p:nvSpPr>
        <p:spPr>
          <a:xfrm>
            <a:off x="6905744" y="5682734"/>
            <a:ext cx="311610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Program integration</a:t>
            </a:r>
            <a:endParaRPr lang="en-US" sz="1750" dirty="0"/>
          </a:p>
        </p:txBody>
      </p:sp>
      <p:sp>
        <p:nvSpPr>
          <p:cNvPr id="20" name="Text 17"/>
          <p:cNvSpPr/>
          <p:nvPr/>
        </p:nvSpPr>
        <p:spPr>
          <a:xfrm>
            <a:off x="10483096" y="5682734"/>
            <a:ext cx="311908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Enterprise-level alignment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21951"/>
            <a:ext cx="4704755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PgMP® Core Domains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2197418" y="279058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Strategy Alignment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281005"/>
            <a:ext cx="423886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Connecting program outcomes with organizational objectives.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342555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4585" y="3734753"/>
            <a:ext cx="318968" cy="39862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597628" y="2381845"/>
            <a:ext cx="294167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Benefits Management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597628" y="2872264"/>
            <a:ext cx="423898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Ensuring programs deliver measurable business value.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342555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18797" y="3307675"/>
            <a:ext cx="318968" cy="39862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0051256" y="401681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Governance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10051256" y="4507230"/>
            <a:ext cx="378535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Establishing decision frameworks and oversight processes.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342555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31041" y="4425672"/>
            <a:ext cx="318968" cy="39862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9597628" y="5651897"/>
            <a:ext cx="314098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Life Cycle Management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9597628" y="6142315"/>
            <a:ext cx="423898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Guiding programs through initiation to closure phases.</a:t>
            </a:r>
            <a:endParaRPr lang="en-US" sz="17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342555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18797" y="5543669"/>
            <a:ext cx="318968" cy="398621"/>
          </a:xfrm>
          <a:prstGeom prst="rect">
            <a:avLst/>
          </a:prstGeom>
        </p:spPr>
      </p:pic>
      <p:sp>
        <p:nvSpPr>
          <p:cNvPr id="19" name="Text 9"/>
          <p:cNvSpPr/>
          <p:nvPr/>
        </p:nvSpPr>
        <p:spPr>
          <a:xfrm>
            <a:off x="1680210" y="5243155"/>
            <a:ext cx="335244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Stakeholder Engagement</a:t>
            </a:r>
            <a:endParaRPr lang="en-US" sz="2200" dirty="0"/>
          </a:p>
        </p:txBody>
      </p:sp>
      <p:sp>
        <p:nvSpPr>
          <p:cNvPr id="20" name="Text 10"/>
          <p:cNvSpPr/>
          <p:nvPr/>
        </p:nvSpPr>
        <p:spPr>
          <a:xfrm>
            <a:off x="793790" y="5733574"/>
            <a:ext cx="423886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Managing relationships across program boundaries.</a:t>
            </a:r>
            <a:endParaRPr lang="en-US" sz="1750" dirty="0"/>
          </a:p>
        </p:txBody>
      </p:sp>
      <p:pic>
        <p:nvPicPr>
          <p:cNvPr id="21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32653" y="2342555"/>
            <a:ext cx="4564975" cy="4564975"/>
          </a:xfrm>
          <a:prstGeom prst="rect">
            <a:avLst/>
          </a:prstGeom>
        </p:spPr>
      </p:pic>
      <p:pic>
        <p:nvPicPr>
          <p:cNvPr id="22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04585" y="5116592"/>
            <a:ext cx="318968" cy="39862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21951"/>
            <a:ext cx="4612005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PfMP® Core Domains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2197418" y="279058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Strategic Alignment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281005"/>
            <a:ext cx="423886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Ensuring investments support organizational strategy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342555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4585" y="3734753"/>
            <a:ext cx="318968" cy="39862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597628" y="238184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Governance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597628" y="2872264"/>
            <a:ext cx="423898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Optimizing resource allocation across investments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342555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18797" y="3307675"/>
            <a:ext cx="318968" cy="39862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0051256" y="4016812"/>
            <a:ext cx="294239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Portfolio Performance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10051256" y="4507230"/>
            <a:ext cx="378535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Measuring value delivery against strategic objectives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342555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31041" y="4425672"/>
            <a:ext cx="318968" cy="39862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9597628" y="565189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Risk Management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9597628" y="6142315"/>
            <a:ext cx="423898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Balancing risk-return across the investment mix</a:t>
            </a:r>
            <a:endParaRPr lang="en-US" sz="17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342555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18797" y="5543669"/>
            <a:ext cx="318968" cy="398621"/>
          </a:xfrm>
          <a:prstGeom prst="rect">
            <a:avLst/>
          </a:prstGeom>
        </p:spPr>
      </p:pic>
      <p:sp>
        <p:nvSpPr>
          <p:cNvPr id="19" name="Text 9"/>
          <p:cNvSpPr/>
          <p:nvPr/>
        </p:nvSpPr>
        <p:spPr>
          <a:xfrm>
            <a:off x="2197418" y="542460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Communications</a:t>
            </a:r>
            <a:endParaRPr lang="en-US" sz="2200" dirty="0"/>
          </a:p>
        </p:txBody>
      </p:sp>
      <p:sp>
        <p:nvSpPr>
          <p:cNvPr id="20" name="Text 10"/>
          <p:cNvSpPr/>
          <p:nvPr/>
        </p:nvSpPr>
        <p:spPr>
          <a:xfrm>
            <a:off x="793790" y="5915025"/>
            <a:ext cx="423886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Engaging stakeholders at enterprise level</a:t>
            </a:r>
            <a:endParaRPr lang="en-US" sz="1750" dirty="0"/>
          </a:p>
        </p:txBody>
      </p:sp>
      <p:pic>
        <p:nvPicPr>
          <p:cNvPr id="21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32653" y="2342555"/>
            <a:ext cx="4564975" cy="4564975"/>
          </a:xfrm>
          <a:prstGeom prst="rect">
            <a:avLst/>
          </a:prstGeom>
        </p:spPr>
      </p:pic>
      <p:pic>
        <p:nvPicPr>
          <p:cNvPr id="22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04585" y="5116592"/>
            <a:ext cx="318968" cy="39862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51390" y="1002149"/>
            <a:ext cx="6050042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Exam Structure Comparison</a:t>
            </a:r>
            <a:endParaRPr lang="en-US" sz="3550" dirty="0"/>
          </a:p>
        </p:txBody>
      </p:sp>
      <p:sp>
        <p:nvSpPr>
          <p:cNvPr id="4" name="Text 1"/>
          <p:cNvSpPr/>
          <p:nvPr/>
        </p:nvSpPr>
        <p:spPr>
          <a:xfrm>
            <a:off x="4451390" y="1937623"/>
            <a:ext cx="4522470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170</a:t>
            </a:r>
            <a:endParaRPr lang="en-US" sz="5850" dirty="0"/>
          </a:p>
        </p:txBody>
      </p:sp>
      <p:sp>
        <p:nvSpPr>
          <p:cNvPr id="5" name="Text 2"/>
          <p:cNvSpPr/>
          <p:nvPr/>
        </p:nvSpPr>
        <p:spPr>
          <a:xfrm>
            <a:off x="5294948" y="296941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Questions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4451390" y="3459837"/>
            <a:ext cx="452247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Both exams have the same number of multiple-choice questions.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9314021" y="1937623"/>
            <a:ext cx="452258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4</a:t>
            </a:r>
            <a:endParaRPr lang="en-US" sz="5850" dirty="0"/>
          </a:p>
        </p:txBody>
      </p:sp>
      <p:sp>
        <p:nvSpPr>
          <p:cNvPr id="8" name="Text 5"/>
          <p:cNvSpPr/>
          <p:nvPr/>
        </p:nvSpPr>
        <p:spPr>
          <a:xfrm>
            <a:off x="10157698" y="296941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Hours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9314021" y="3459837"/>
            <a:ext cx="45225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Both allow four hours for completion.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4451390" y="4979432"/>
            <a:ext cx="4522470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60</a:t>
            </a:r>
            <a:endParaRPr lang="en-US" sz="5850" dirty="0"/>
          </a:p>
        </p:txBody>
      </p:sp>
      <p:sp>
        <p:nvSpPr>
          <p:cNvPr id="11" name="Text 8"/>
          <p:cNvSpPr/>
          <p:nvPr/>
        </p:nvSpPr>
        <p:spPr>
          <a:xfrm>
            <a:off x="5294948" y="601122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PDUs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4451390" y="6501646"/>
            <a:ext cx="452247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Required every three years for renewal of either certification.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9314021" y="4979432"/>
            <a:ext cx="452258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$800</a:t>
            </a:r>
            <a:endParaRPr lang="en-US" sz="5850" dirty="0"/>
          </a:p>
        </p:txBody>
      </p:sp>
      <p:sp>
        <p:nvSpPr>
          <p:cNvPr id="14" name="Text 11"/>
          <p:cNvSpPr/>
          <p:nvPr/>
        </p:nvSpPr>
        <p:spPr>
          <a:xfrm>
            <a:off x="10157698" y="601122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Member Cost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9314021" y="6501646"/>
            <a:ext cx="45225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Same price for PMI members ($1,000 for non-members).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30668"/>
            <a:ext cx="6923603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PgMP® Eligibility Requirements</a:t>
            </a:r>
            <a:endParaRPr lang="en-US" sz="3550" dirty="0"/>
          </a:p>
        </p:txBody>
      </p:sp>
      <p:sp>
        <p:nvSpPr>
          <p:cNvPr id="3" name="Shape 1"/>
          <p:cNvSpPr/>
          <p:nvPr/>
        </p:nvSpPr>
        <p:spPr>
          <a:xfrm>
            <a:off x="793790" y="2551271"/>
            <a:ext cx="2173724" cy="1306949"/>
          </a:xfrm>
          <a:prstGeom prst="roundRect">
            <a:avLst>
              <a:gd name="adj" fmla="val 2603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1167" y="3005376"/>
            <a:ext cx="318968" cy="39862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194328" y="2778085"/>
            <a:ext cx="304764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Education Background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3194328" y="3268504"/>
            <a:ext cx="727602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Four-year degree or secondary degree (high school diploma, associate's)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3080861" y="3842980"/>
            <a:ext cx="10642402" cy="15240"/>
          </a:xfrm>
          <a:prstGeom prst="roundRect">
            <a:avLst>
              <a:gd name="adj" fmla="val 223256"/>
            </a:avLst>
          </a:prstGeom>
          <a:solidFill>
            <a:srgbClr val="CFD2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793790" y="3971568"/>
            <a:ext cx="4347567" cy="1306949"/>
          </a:xfrm>
          <a:prstGeom prst="roundRect">
            <a:avLst>
              <a:gd name="adj" fmla="val 2603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8089" y="4425672"/>
            <a:ext cx="318968" cy="39862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368171" y="419838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Project Experience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5368171" y="4688800"/>
            <a:ext cx="51740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 years of project management experience required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5254704" y="5263277"/>
            <a:ext cx="8468558" cy="15240"/>
          </a:xfrm>
          <a:prstGeom prst="roundRect">
            <a:avLst>
              <a:gd name="adj" fmla="val 223256"/>
            </a:avLst>
          </a:prstGeom>
          <a:solidFill>
            <a:srgbClr val="CFD2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793790" y="5391864"/>
            <a:ext cx="6521410" cy="1306949"/>
          </a:xfrm>
          <a:prstGeom prst="roundRect">
            <a:avLst>
              <a:gd name="adj" fmla="val 2603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5011" y="5845969"/>
            <a:ext cx="318968" cy="39862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542014" y="561867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Program Experience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542014" y="6109097"/>
            <a:ext cx="542151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 years with degree, 7 years with secondary education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51390" y="1335048"/>
            <a:ext cx="6830854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PfMP® Eligibility Requirements</a:t>
            </a:r>
            <a:endParaRPr lang="en-US" sz="3550" dirty="0"/>
          </a:p>
        </p:txBody>
      </p:sp>
      <p:sp>
        <p:nvSpPr>
          <p:cNvPr id="4" name="Shape 1"/>
          <p:cNvSpPr/>
          <p:nvPr/>
        </p:nvSpPr>
        <p:spPr>
          <a:xfrm>
            <a:off x="4451390" y="2157174"/>
            <a:ext cx="170021" cy="1352312"/>
          </a:xfrm>
          <a:prstGeom prst="roundRect">
            <a:avLst>
              <a:gd name="adj" fmla="val 20012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4961573" y="215717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Business Experience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4961573" y="2647593"/>
            <a:ext cx="887503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8 years of professional business experience regardless of education level.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4961573" y="3146584"/>
            <a:ext cx="887503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Demonstrates broad understanding of organizational operations and strategy.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4791551" y="3736300"/>
            <a:ext cx="170021" cy="1352312"/>
          </a:xfrm>
          <a:prstGeom prst="roundRect">
            <a:avLst>
              <a:gd name="adj" fmla="val 20012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5301734" y="3736300"/>
            <a:ext cx="456485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Portfolio Management Experience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5301734" y="4226719"/>
            <a:ext cx="85348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 years with four-year degree, 7 years with secondary education.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5301734" y="4725710"/>
            <a:ext cx="85348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Must show direct responsibility for portfolio decisions and outcomes.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5131832" y="5315426"/>
            <a:ext cx="170021" cy="1352312"/>
          </a:xfrm>
          <a:prstGeom prst="roundRect">
            <a:avLst>
              <a:gd name="adj" fmla="val 20012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5642015" y="531542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Panel Review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5642015" y="5805845"/>
            <a:ext cx="819459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Experience verification by PMI panel before exam eligibility.</a:t>
            </a:r>
            <a:endParaRPr lang="en-US" sz="1750" dirty="0"/>
          </a:p>
        </p:txBody>
      </p:sp>
      <p:sp>
        <p:nvSpPr>
          <p:cNvPr id="15" name="Text 12"/>
          <p:cNvSpPr/>
          <p:nvPr/>
        </p:nvSpPr>
        <p:spPr>
          <a:xfrm>
            <a:off x="5642015" y="6304836"/>
            <a:ext cx="819459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Thorough assessment of portfolio management capabilities and impact.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856</Words>
  <Application>Microsoft Office PowerPoint</Application>
  <PresentationFormat>Custom</PresentationFormat>
  <Paragraphs>152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Roboto Medium</vt:lpstr>
      <vt:lpstr>Arial</vt:lpstr>
      <vt:lpstr>Roboto Slab</vt:lpstr>
      <vt:lpstr>Roboto Bold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 Wiethoff</cp:lastModifiedBy>
  <cp:revision>2</cp:revision>
  <dcterms:created xsi:type="dcterms:W3CDTF">2025-05-23T14:33:38Z</dcterms:created>
  <dcterms:modified xsi:type="dcterms:W3CDTF">2025-05-23T14:45:35Z</dcterms:modified>
</cp:coreProperties>
</file>