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4630400" cy="8229600"/>
  <p:notesSz cx="8229600" cy="14630400"/>
  <p:embeddedFontLst>
    <p:embeddedFont>
      <p:font typeface="Alexandria" panose="020B0604020202020204" charset="-78"/>
      <p:regular r:id="rId17"/>
    </p:embeddedFont>
    <p:embeddedFont>
      <p:font typeface="Nobile"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66" d="100"/>
          <a:sy n="66" d="100"/>
        </p:scale>
        <p:origin x="79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050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en-US"/>
          </a:p>
        </p:txBody>
      </p:sp>
      <p:sp>
        <p:nvSpPr>
          <p:cNvPr id="3" name="Shape 1"/>
          <p:cNvSpPr/>
          <p:nvPr/>
        </p:nvSpPr>
        <p:spPr>
          <a:xfrm>
            <a:off x="0" y="0"/>
            <a:ext cx="14630400" cy="8229600"/>
          </a:xfrm>
          <a:prstGeom prst="rect">
            <a:avLst/>
          </a:prstGeom>
          <a:solidFill>
            <a:srgbClr val="F9F9FF"/>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1155978"/>
            <a:ext cx="9385221" cy="1860233"/>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Strategic Storytelling: Executive Reporting that Moves Transformation Forward</a:t>
            </a:r>
            <a:endParaRPr lang="en-US" sz="3900" dirty="0"/>
          </a:p>
        </p:txBody>
      </p:sp>
      <p:sp>
        <p:nvSpPr>
          <p:cNvPr id="4" name="Text 1"/>
          <p:cNvSpPr/>
          <p:nvPr/>
        </p:nvSpPr>
        <p:spPr>
          <a:xfrm>
            <a:off x="793790" y="3313867"/>
            <a:ext cx="93852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Transform your routine updates into powerful leadership tools that accelerate decision-making and drive transformation success.</a:t>
            </a:r>
            <a:endParaRPr lang="en-US" sz="1550" dirty="0"/>
          </a:p>
        </p:txBody>
      </p:sp>
      <p:pic>
        <p:nvPicPr>
          <p:cNvPr id="5" name="Image 1" descr="preencoded.png"/>
          <p:cNvPicPr>
            <a:picLocks noChangeAspect="1"/>
          </p:cNvPicPr>
          <p:nvPr/>
        </p:nvPicPr>
        <p:blipFill>
          <a:blip r:embed="rId4"/>
          <a:stretch>
            <a:fillRect/>
          </a:stretch>
        </p:blipFill>
        <p:spPr>
          <a:xfrm>
            <a:off x="793790" y="4172188"/>
            <a:ext cx="9385221" cy="1725573"/>
          </a:xfrm>
          <a:prstGeom prst="rect">
            <a:avLst/>
          </a:prstGeom>
        </p:spPr>
      </p:pic>
      <p:sp>
        <p:nvSpPr>
          <p:cNvPr id="6" name="Text 2"/>
          <p:cNvSpPr/>
          <p:nvPr/>
        </p:nvSpPr>
        <p:spPr>
          <a:xfrm>
            <a:off x="793790" y="6121003"/>
            <a:ext cx="93852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#ProjectManagement #ProgramLeadership #ExecutiveCommunication #DigitalTransformation #Leadership #StrategicThinking #BusinessTransformation #MarketingOperations #ChangeLeadership #PMO</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894636"/>
            <a:ext cx="6912173"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Leadership Opportunity</a:t>
            </a:r>
            <a:endParaRPr lang="en-US" sz="3900" dirty="0"/>
          </a:p>
        </p:txBody>
      </p:sp>
      <p:sp>
        <p:nvSpPr>
          <p:cNvPr id="3" name="Text 1"/>
          <p:cNvSpPr/>
          <p:nvPr/>
        </p:nvSpPr>
        <p:spPr>
          <a:xfrm>
            <a:off x="2254091" y="2446139"/>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404155"/>
                </a:solidFill>
                <a:latin typeface="Alexandria" pitchFamily="34" charset="0"/>
                <a:ea typeface="Alexandria" pitchFamily="34" charset="-122"/>
                <a:cs typeface="Alexandria" pitchFamily="34" charset="-120"/>
              </a:rPr>
              <a:t>Shape Perspective</a:t>
            </a:r>
            <a:endParaRPr lang="en-US" sz="1950" dirty="0"/>
          </a:p>
        </p:txBody>
      </p:sp>
      <p:sp>
        <p:nvSpPr>
          <p:cNvPr id="4" name="Text 2"/>
          <p:cNvSpPr/>
          <p:nvPr/>
        </p:nvSpPr>
        <p:spPr>
          <a:xfrm>
            <a:off x="793790" y="2875359"/>
            <a:ext cx="3941207" cy="635079"/>
          </a:xfrm>
          <a:prstGeom prst="rect">
            <a:avLst/>
          </a:prstGeom>
          <a:noFill/>
          <a:ln/>
        </p:spPr>
        <p:txBody>
          <a:bodyPr wrap="square" lIns="0" tIns="0" rIns="0" bIns="0" rtlCol="0" anchor="t"/>
          <a:lstStyle/>
          <a:p>
            <a:pPr marL="0" indent="0" algn="r">
              <a:lnSpc>
                <a:spcPts val="2500"/>
              </a:lnSpc>
              <a:buNone/>
            </a:pPr>
            <a:r>
              <a:rPr lang="en-US" sz="1550" dirty="0">
                <a:solidFill>
                  <a:srgbClr val="404155"/>
                </a:solidFill>
                <a:latin typeface="Nobile" pitchFamily="34" charset="0"/>
                <a:ea typeface="Nobile" pitchFamily="34" charset="-122"/>
                <a:cs typeface="Nobile" pitchFamily="34" charset="-120"/>
              </a:rPr>
              <a:t>Guide how executives view challenges and opportunities</a:t>
            </a:r>
            <a:endParaRPr lang="en-US" sz="1550" dirty="0"/>
          </a:p>
        </p:txBody>
      </p:sp>
      <p:pic>
        <p:nvPicPr>
          <p:cNvPr id="5" name="Image 0" descr="preencoded.png"/>
          <p:cNvPicPr>
            <a:picLocks noChangeAspect="1"/>
          </p:cNvPicPr>
          <p:nvPr/>
        </p:nvPicPr>
        <p:blipFill>
          <a:blip r:embed="rId3"/>
          <a:stretch>
            <a:fillRect/>
          </a:stretch>
        </p:blipFill>
        <p:spPr>
          <a:xfrm>
            <a:off x="5032653" y="1911548"/>
            <a:ext cx="4564975" cy="4564975"/>
          </a:xfrm>
          <a:prstGeom prst="rect">
            <a:avLst/>
          </a:prstGeom>
        </p:spPr>
      </p:pic>
      <p:pic>
        <p:nvPicPr>
          <p:cNvPr id="6" name="Image 1" descr="preencoded.png"/>
          <p:cNvPicPr>
            <a:picLocks noChangeAspect="1"/>
          </p:cNvPicPr>
          <p:nvPr/>
        </p:nvPicPr>
        <p:blipFill>
          <a:blip r:embed="rId4"/>
          <a:stretch>
            <a:fillRect/>
          </a:stretch>
        </p:blipFill>
        <p:spPr>
          <a:xfrm>
            <a:off x="6247864" y="2701230"/>
            <a:ext cx="296942" cy="371118"/>
          </a:xfrm>
          <a:prstGeom prst="rect">
            <a:avLst/>
          </a:prstGeom>
        </p:spPr>
      </p:pic>
      <p:sp>
        <p:nvSpPr>
          <p:cNvPr id="7" name="Text 3"/>
          <p:cNvSpPr/>
          <p:nvPr/>
        </p:nvSpPr>
        <p:spPr>
          <a:xfrm>
            <a:off x="9895284" y="244613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Drive Decisions</a:t>
            </a:r>
            <a:endParaRPr lang="en-US" sz="1950" dirty="0"/>
          </a:p>
        </p:txBody>
      </p:sp>
      <p:sp>
        <p:nvSpPr>
          <p:cNvPr id="8" name="Text 4"/>
          <p:cNvSpPr/>
          <p:nvPr/>
        </p:nvSpPr>
        <p:spPr>
          <a:xfrm>
            <a:off x="9895284" y="2875359"/>
            <a:ext cx="394132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Influence strategic choices through compelling narratives</a:t>
            </a:r>
            <a:endParaRPr lang="en-US" sz="1550" dirty="0"/>
          </a:p>
        </p:txBody>
      </p:sp>
      <p:pic>
        <p:nvPicPr>
          <p:cNvPr id="9" name="Image 2" descr="preencoded.png"/>
          <p:cNvPicPr>
            <a:picLocks noChangeAspect="1"/>
          </p:cNvPicPr>
          <p:nvPr/>
        </p:nvPicPr>
        <p:blipFill>
          <a:blip r:embed="rId5"/>
          <a:stretch>
            <a:fillRect/>
          </a:stretch>
        </p:blipFill>
        <p:spPr>
          <a:xfrm>
            <a:off x="5032653" y="1911548"/>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8473738" y="3089731"/>
            <a:ext cx="296942" cy="371118"/>
          </a:xfrm>
          <a:prstGeom prst="rect">
            <a:avLst/>
          </a:prstGeom>
        </p:spPr>
      </p:pic>
      <p:sp>
        <p:nvSpPr>
          <p:cNvPr id="11" name="Text 5"/>
          <p:cNvSpPr/>
          <p:nvPr/>
        </p:nvSpPr>
        <p:spPr>
          <a:xfrm>
            <a:off x="9895284" y="487751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Accelerate Progress</a:t>
            </a:r>
            <a:endParaRPr lang="en-US" sz="1950" dirty="0"/>
          </a:p>
        </p:txBody>
      </p:sp>
      <p:sp>
        <p:nvSpPr>
          <p:cNvPr id="12" name="Text 6"/>
          <p:cNvSpPr/>
          <p:nvPr/>
        </p:nvSpPr>
        <p:spPr>
          <a:xfrm>
            <a:off x="9895284" y="5306735"/>
            <a:ext cx="394132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Remove barriers by securing executive support and resources</a:t>
            </a:r>
            <a:endParaRPr lang="en-US" sz="1550" dirty="0"/>
          </a:p>
        </p:txBody>
      </p:sp>
      <p:pic>
        <p:nvPicPr>
          <p:cNvPr id="13" name="Image 4" descr="preencoded.png"/>
          <p:cNvPicPr>
            <a:picLocks noChangeAspect="1"/>
          </p:cNvPicPr>
          <p:nvPr/>
        </p:nvPicPr>
        <p:blipFill>
          <a:blip r:embed="rId7"/>
          <a:stretch>
            <a:fillRect/>
          </a:stretch>
        </p:blipFill>
        <p:spPr>
          <a:xfrm>
            <a:off x="5032653" y="1911548"/>
            <a:ext cx="4564975" cy="4564975"/>
          </a:xfrm>
          <a:prstGeom prst="rect">
            <a:avLst/>
          </a:prstGeom>
        </p:spPr>
      </p:pic>
      <p:pic>
        <p:nvPicPr>
          <p:cNvPr id="14" name="Image 5" descr="preencoded.png"/>
          <p:cNvPicPr>
            <a:picLocks noChangeAspect="1"/>
          </p:cNvPicPr>
          <p:nvPr/>
        </p:nvPicPr>
        <p:blipFill>
          <a:blip r:embed="rId8"/>
          <a:stretch>
            <a:fillRect/>
          </a:stretch>
        </p:blipFill>
        <p:spPr>
          <a:xfrm>
            <a:off x="8085237" y="5315605"/>
            <a:ext cx="296942" cy="371118"/>
          </a:xfrm>
          <a:prstGeom prst="rect">
            <a:avLst/>
          </a:prstGeom>
        </p:spPr>
      </p:pic>
      <p:sp>
        <p:nvSpPr>
          <p:cNvPr id="15" name="Text 7"/>
          <p:cNvSpPr/>
          <p:nvPr/>
        </p:nvSpPr>
        <p:spPr>
          <a:xfrm>
            <a:off x="2254091" y="4877514"/>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404155"/>
                </a:solidFill>
                <a:latin typeface="Alexandria" pitchFamily="34" charset="0"/>
                <a:ea typeface="Alexandria" pitchFamily="34" charset="-122"/>
                <a:cs typeface="Alexandria" pitchFamily="34" charset="-120"/>
              </a:rPr>
              <a:t>Build Alignment</a:t>
            </a:r>
            <a:endParaRPr lang="en-US" sz="1950" dirty="0"/>
          </a:p>
        </p:txBody>
      </p:sp>
      <p:sp>
        <p:nvSpPr>
          <p:cNvPr id="16" name="Text 8"/>
          <p:cNvSpPr/>
          <p:nvPr/>
        </p:nvSpPr>
        <p:spPr>
          <a:xfrm>
            <a:off x="793790" y="5306735"/>
            <a:ext cx="3941207" cy="635079"/>
          </a:xfrm>
          <a:prstGeom prst="rect">
            <a:avLst/>
          </a:prstGeom>
          <a:noFill/>
          <a:ln/>
        </p:spPr>
        <p:txBody>
          <a:bodyPr wrap="square" lIns="0" tIns="0" rIns="0" bIns="0" rtlCol="0" anchor="t"/>
          <a:lstStyle/>
          <a:p>
            <a:pPr marL="0" indent="0" algn="r">
              <a:lnSpc>
                <a:spcPts val="2500"/>
              </a:lnSpc>
              <a:buNone/>
            </a:pPr>
            <a:r>
              <a:rPr lang="en-US" sz="1550" dirty="0">
                <a:solidFill>
                  <a:srgbClr val="404155"/>
                </a:solidFill>
                <a:latin typeface="Nobile" pitchFamily="34" charset="0"/>
                <a:ea typeface="Nobile" pitchFamily="34" charset="-122"/>
                <a:cs typeface="Nobile" pitchFamily="34" charset="-120"/>
              </a:rPr>
              <a:t>Create shared understanding across leadership team</a:t>
            </a:r>
            <a:endParaRPr lang="en-US" sz="1550" dirty="0"/>
          </a:p>
        </p:txBody>
      </p:sp>
      <p:pic>
        <p:nvPicPr>
          <p:cNvPr id="17" name="Image 6" descr="preencoded.png"/>
          <p:cNvPicPr>
            <a:picLocks noChangeAspect="1"/>
          </p:cNvPicPr>
          <p:nvPr/>
        </p:nvPicPr>
        <p:blipFill>
          <a:blip r:embed="rId9"/>
          <a:stretch>
            <a:fillRect/>
          </a:stretch>
        </p:blipFill>
        <p:spPr>
          <a:xfrm>
            <a:off x="5032653" y="1911548"/>
            <a:ext cx="4564975" cy="4564975"/>
          </a:xfrm>
          <a:prstGeom prst="rect">
            <a:avLst/>
          </a:prstGeom>
        </p:spPr>
      </p:pic>
      <p:pic>
        <p:nvPicPr>
          <p:cNvPr id="18" name="Image 7" descr="preencoded.png"/>
          <p:cNvPicPr>
            <a:picLocks noChangeAspect="1"/>
          </p:cNvPicPr>
          <p:nvPr/>
        </p:nvPicPr>
        <p:blipFill>
          <a:blip r:embed="rId10"/>
          <a:stretch>
            <a:fillRect/>
          </a:stretch>
        </p:blipFill>
        <p:spPr>
          <a:xfrm>
            <a:off x="5859363" y="4927104"/>
            <a:ext cx="296942" cy="371118"/>
          </a:xfrm>
          <a:prstGeom prst="rect">
            <a:avLst/>
          </a:prstGeom>
        </p:spPr>
      </p:pic>
      <p:sp>
        <p:nvSpPr>
          <p:cNvPr id="19" name="Text 9"/>
          <p:cNvSpPr/>
          <p:nvPr/>
        </p:nvSpPr>
        <p:spPr>
          <a:xfrm>
            <a:off x="793790" y="6699766"/>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Strategic storytelling transforms reporting from a compliance activity into a powerful leadership tool that shapes organizational direction and accelerates transformation outcomes.</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537121"/>
            <a:ext cx="6996232"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Measuring Your Storytelling Impact</a:t>
            </a:r>
            <a:endParaRPr lang="en-US" sz="3100" dirty="0"/>
          </a:p>
        </p:txBody>
      </p:sp>
      <p:sp>
        <p:nvSpPr>
          <p:cNvPr id="4" name="Text 1"/>
          <p:cNvSpPr/>
          <p:nvPr/>
        </p:nvSpPr>
        <p:spPr>
          <a:xfrm>
            <a:off x="793790" y="1355676"/>
            <a:ext cx="2353389"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3x</a:t>
            </a:r>
            <a:endParaRPr lang="en-US" sz="5150" dirty="0"/>
          </a:p>
        </p:txBody>
      </p:sp>
      <p:sp>
        <p:nvSpPr>
          <p:cNvPr id="5" name="Text 2"/>
          <p:cNvSpPr/>
          <p:nvPr/>
        </p:nvSpPr>
        <p:spPr>
          <a:xfrm>
            <a:off x="793790" y="2258646"/>
            <a:ext cx="2353389"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Faster Decisions</a:t>
            </a:r>
            <a:endParaRPr lang="en-US" sz="1950" dirty="0"/>
          </a:p>
        </p:txBody>
      </p:sp>
      <p:sp>
        <p:nvSpPr>
          <p:cNvPr id="6" name="Text 3"/>
          <p:cNvSpPr/>
          <p:nvPr/>
        </p:nvSpPr>
        <p:spPr>
          <a:xfrm>
            <a:off x="793790" y="2687866"/>
            <a:ext cx="2353389" cy="1587698"/>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Well-framed updates reduce decision time by providing clear context and recommended actions</a:t>
            </a:r>
            <a:endParaRPr lang="en-US" sz="1550" dirty="0"/>
          </a:p>
        </p:txBody>
      </p:sp>
      <p:sp>
        <p:nvSpPr>
          <p:cNvPr id="7" name="Text 4"/>
          <p:cNvSpPr/>
          <p:nvPr/>
        </p:nvSpPr>
        <p:spPr>
          <a:xfrm>
            <a:off x="3395186" y="1355676"/>
            <a:ext cx="2353508"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85%</a:t>
            </a:r>
            <a:endParaRPr lang="en-US" sz="5150" dirty="0"/>
          </a:p>
        </p:txBody>
      </p:sp>
      <p:sp>
        <p:nvSpPr>
          <p:cNvPr id="8" name="Text 5"/>
          <p:cNvSpPr/>
          <p:nvPr/>
        </p:nvSpPr>
        <p:spPr>
          <a:xfrm>
            <a:off x="3395186" y="2258646"/>
            <a:ext cx="2353508" cy="620316"/>
          </a:xfrm>
          <a:prstGeom prst="rect">
            <a:avLst/>
          </a:prstGeom>
          <a:noFill/>
          <a:ln/>
        </p:spPr>
        <p:txBody>
          <a:bodyPr wrap="squar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Executive Engagement</a:t>
            </a:r>
            <a:endParaRPr lang="en-US" sz="1950" dirty="0"/>
          </a:p>
        </p:txBody>
      </p:sp>
      <p:sp>
        <p:nvSpPr>
          <p:cNvPr id="9" name="Text 6"/>
          <p:cNvSpPr/>
          <p:nvPr/>
        </p:nvSpPr>
        <p:spPr>
          <a:xfrm>
            <a:off x="3395186" y="2998024"/>
            <a:ext cx="2353508" cy="1587698"/>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Strategic storytelling increases leadership participation in transformation discussions</a:t>
            </a:r>
            <a:endParaRPr lang="en-US" sz="1550" dirty="0"/>
          </a:p>
        </p:txBody>
      </p:sp>
      <p:sp>
        <p:nvSpPr>
          <p:cNvPr id="10" name="Text 7"/>
          <p:cNvSpPr/>
          <p:nvPr/>
        </p:nvSpPr>
        <p:spPr>
          <a:xfrm>
            <a:off x="5996702" y="1355676"/>
            <a:ext cx="2353389"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40%</a:t>
            </a:r>
            <a:endParaRPr lang="en-US" sz="5150" dirty="0"/>
          </a:p>
        </p:txBody>
      </p:sp>
      <p:sp>
        <p:nvSpPr>
          <p:cNvPr id="11" name="Text 8"/>
          <p:cNvSpPr/>
          <p:nvPr/>
        </p:nvSpPr>
        <p:spPr>
          <a:xfrm>
            <a:off x="5996702" y="2258646"/>
            <a:ext cx="2353389" cy="620316"/>
          </a:xfrm>
          <a:prstGeom prst="rect">
            <a:avLst/>
          </a:prstGeom>
          <a:noFill/>
          <a:ln/>
        </p:spPr>
        <p:txBody>
          <a:bodyPr wrap="squar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Resource Approval Rate</a:t>
            </a:r>
            <a:endParaRPr lang="en-US" sz="1950" dirty="0"/>
          </a:p>
        </p:txBody>
      </p:sp>
      <p:sp>
        <p:nvSpPr>
          <p:cNvPr id="12" name="Text 9"/>
          <p:cNvSpPr/>
          <p:nvPr/>
        </p:nvSpPr>
        <p:spPr>
          <a:xfrm>
            <a:off x="5996702" y="2998024"/>
            <a:ext cx="2353389" cy="127015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Narrative-driven requests show higher success rates than data-only presentations</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80905"/>
          </a:xfrm>
          <a:prstGeom prst="rect">
            <a:avLst/>
          </a:prstGeom>
        </p:spPr>
      </p:pic>
      <p:sp>
        <p:nvSpPr>
          <p:cNvPr id="3" name="Text 0"/>
          <p:cNvSpPr/>
          <p:nvPr/>
        </p:nvSpPr>
        <p:spPr>
          <a:xfrm>
            <a:off x="793790" y="3142536"/>
            <a:ext cx="6281618"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Common Pitfalls to Avoid</a:t>
            </a:r>
            <a:endParaRPr lang="en-US" sz="3900" dirty="0"/>
          </a:p>
        </p:txBody>
      </p:sp>
      <p:sp>
        <p:nvSpPr>
          <p:cNvPr id="4" name="Text 1"/>
          <p:cNvSpPr/>
          <p:nvPr/>
        </p:nvSpPr>
        <p:spPr>
          <a:xfrm>
            <a:off x="793790" y="4258628"/>
            <a:ext cx="2762726" cy="31777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Alexandria" pitchFamily="34" charset="0"/>
                <a:ea typeface="Alexandria" pitchFamily="34" charset="-122"/>
                <a:cs typeface="Alexandria" pitchFamily="34" charset="-120"/>
              </a:rPr>
              <a:t>❌</a:t>
            </a:r>
            <a:r>
              <a:rPr lang="en-US" sz="1950" dirty="0">
                <a:solidFill>
                  <a:srgbClr val="1B1B27"/>
                </a:solidFill>
                <a:latin typeface="Alexandria" pitchFamily="34" charset="0"/>
                <a:ea typeface="Alexandria" pitchFamily="34" charset="-122"/>
                <a:cs typeface="Alexandria" pitchFamily="34" charset="-120"/>
              </a:rPr>
              <a:t> What Doesn't Work</a:t>
            </a:r>
            <a:endParaRPr lang="en-US" sz="1950" dirty="0"/>
          </a:p>
        </p:txBody>
      </p:sp>
      <p:sp>
        <p:nvSpPr>
          <p:cNvPr id="5" name="Text 2"/>
          <p:cNvSpPr/>
          <p:nvPr/>
        </p:nvSpPr>
        <p:spPr>
          <a:xfrm>
            <a:off x="793790" y="4774763"/>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Data dumps without context</a:t>
            </a:r>
            <a:endParaRPr lang="en-US" sz="1550" dirty="0"/>
          </a:p>
        </p:txBody>
      </p:sp>
      <p:sp>
        <p:nvSpPr>
          <p:cNvPr id="6" name="Text 3"/>
          <p:cNvSpPr/>
          <p:nvPr/>
        </p:nvSpPr>
        <p:spPr>
          <a:xfrm>
            <a:off x="793790" y="5161717"/>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Focusing only on metrics</a:t>
            </a:r>
            <a:endParaRPr lang="en-US" sz="1550" dirty="0"/>
          </a:p>
        </p:txBody>
      </p:sp>
      <p:sp>
        <p:nvSpPr>
          <p:cNvPr id="7" name="Text 4"/>
          <p:cNvSpPr/>
          <p:nvPr/>
        </p:nvSpPr>
        <p:spPr>
          <a:xfrm>
            <a:off x="793790" y="5548670"/>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Avoiding difficult conversations</a:t>
            </a:r>
            <a:endParaRPr lang="en-US" sz="1550" dirty="0"/>
          </a:p>
        </p:txBody>
      </p:sp>
      <p:sp>
        <p:nvSpPr>
          <p:cNvPr id="8" name="Text 5"/>
          <p:cNvSpPr/>
          <p:nvPr/>
        </p:nvSpPr>
        <p:spPr>
          <a:xfrm>
            <a:off x="793790" y="5935623"/>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Inconsistent messaging formats</a:t>
            </a:r>
            <a:endParaRPr lang="en-US" sz="1550" dirty="0"/>
          </a:p>
        </p:txBody>
      </p:sp>
      <p:sp>
        <p:nvSpPr>
          <p:cNvPr id="9" name="Text 6"/>
          <p:cNvSpPr/>
          <p:nvPr/>
        </p:nvSpPr>
        <p:spPr>
          <a:xfrm>
            <a:off x="793790" y="6322576"/>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Reactive problem reporting</a:t>
            </a:r>
            <a:endParaRPr lang="en-US" sz="1550" dirty="0"/>
          </a:p>
        </p:txBody>
      </p:sp>
      <p:sp>
        <p:nvSpPr>
          <p:cNvPr id="10" name="Text 7"/>
          <p:cNvSpPr/>
          <p:nvPr/>
        </p:nvSpPr>
        <p:spPr>
          <a:xfrm>
            <a:off x="7564874" y="4258628"/>
            <a:ext cx="2898100" cy="31777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Alexandria" pitchFamily="34" charset="0"/>
                <a:ea typeface="Alexandria" pitchFamily="34" charset="-122"/>
                <a:cs typeface="Alexandria" pitchFamily="34" charset="-120"/>
              </a:rPr>
              <a:t>✅</a:t>
            </a:r>
            <a:r>
              <a:rPr lang="en-US" sz="1950" dirty="0">
                <a:solidFill>
                  <a:srgbClr val="1B1B27"/>
                </a:solidFill>
                <a:latin typeface="Alexandria" pitchFamily="34" charset="0"/>
                <a:ea typeface="Alexandria" pitchFamily="34" charset="-122"/>
                <a:cs typeface="Alexandria" pitchFamily="34" charset="-120"/>
              </a:rPr>
              <a:t> What Drives Success</a:t>
            </a:r>
            <a:endParaRPr lang="en-US" sz="1950" dirty="0"/>
          </a:p>
        </p:txBody>
      </p:sp>
      <p:sp>
        <p:nvSpPr>
          <p:cNvPr id="11" name="Text 8"/>
          <p:cNvSpPr/>
          <p:nvPr/>
        </p:nvSpPr>
        <p:spPr>
          <a:xfrm>
            <a:off x="7564874" y="4774763"/>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Insights with clear implications</a:t>
            </a:r>
            <a:endParaRPr lang="en-US" sz="1550" dirty="0"/>
          </a:p>
        </p:txBody>
      </p:sp>
      <p:sp>
        <p:nvSpPr>
          <p:cNvPr id="12" name="Text 9"/>
          <p:cNvSpPr/>
          <p:nvPr/>
        </p:nvSpPr>
        <p:spPr>
          <a:xfrm>
            <a:off x="7564874" y="5161717"/>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Balanced progress and risks</a:t>
            </a:r>
            <a:endParaRPr lang="en-US" sz="1550" dirty="0"/>
          </a:p>
        </p:txBody>
      </p:sp>
      <p:sp>
        <p:nvSpPr>
          <p:cNvPr id="13" name="Text 10"/>
          <p:cNvSpPr/>
          <p:nvPr/>
        </p:nvSpPr>
        <p:spPr>
          <a:xfrm>
            <a:off x="7564874" y="5548670"/>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Proactive challenge framing</a:t>
            </a:r>
            <a:endParaRPr lang="en-US" sz="1550" dirty="0"/>
          </a:p>
        </p:txBody>
      </p:sp>
      <p:sp>
        <p:nvSpPr>
          <p:cNvPr id="14" name="Text 11"/>
          <p:cNvSpPr/>
          <p:nvPr/>
        </p:nvSpPr>
        <p:spPr>
          <a:xfrm>
            <a:off x="7564874" y="5935623"/>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Consistent narrative structure</a:t>
            </a:r>
            <a:endParaRPr lang="en-US" sz="1550" dirty="0"/>
          </a:p>
        </p:txBody>
      </p:sp>
      <p:sp>
        <p:nvSpPr>
          <p:cNvPr id="15" name="Text 12"/>
          <p:cNvSpPr/>
          <p:nvPr/>
        </p:nvSpPr>
        <p:spPr>
          <a:xfrm>
            <a:off x="7564874" y="6322576"/>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Strategic decision requests</a:t>
            </a:r>
            <a:endParaRPr lang="en-US" sz="1550" dirty="0"/>
          </a:p>
        </p:txBody>
      </p:sp>
      <p:sp>
        <p:nvSpPr>
          <p:cNvPr id="16" name="Text 13"/>
          <p:cNvSpPr/>
          <p:nvPr/>
        </p:nvSpPr>
        <p:spPr>
          <a:xfrm>
            <a:off x="793790" y="6932771"/>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Avoid the trap of overwhelming executives with information. Instead, focus on delivering insights that enable action and build confidence in your program leadership.</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556014"/>
            <a:ext cx="7851338"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Your Path to Strategic Influence</a:t>
            </a:r>
            <a:endParaRPr lang="en-US" sz="3900" dirty="0"/>
          </a:p>
        </p:txBody>
      </p:sp>
      <p:sp>
        <p:nvSpPr>
          <p:cNvPr id="3" name="Text 1"/>
          <p:cNvSpPr/>
          <p:nvPr/>
        </p:nvSpPr>
        <p:spPr>
          <a:xfrm>
            <a:off x="793790" y="1572927"/>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01</a:t>
            </a:r>
            <a:endParaRPr lang="en-US" sz="1550" dirty="0"/>
          </a:p>
        </p:txBody>
      </p:sp>
      <p:sp>
        <p:nvSpPr>
          <p:cNvPr id="4" name="Shape 2"/>
          <p:cNvSpPr/>
          <p:nvPr/>
        </p:nvSpPr>
        <p:spPr>
          <a:xfrm>
            <a:off x="793790" y="1887252"/>
            <a:ext cx="4215289" cy="22860"/>
          </a:xfrm>
          <a:prstGeom prst="rect">
            <a:avLst/>
          </a:prstGeom>
          <a:solidFill>
            <a:srgbClr val="1B54DA"/>
          </a:solidFill>
          <a:ln/>
        </p:spPr>
        <p:txBody>
          <a:bodyPr/>
          <a:lstStyle/>
          <a:p>
            <a:endParaRPr lang="en-US"/>
          </a:p>
        </p:txBody>
      </p:sp>
      <p:sp>
        <p:nvSpPr>
          <p:cNvPr id="5" name="Text 3"/>
          <p:cNvSpPr/>
          <p:nvPr/>
        </p:nvSpPr>
        <p:spPr>
          <a:xfrm>
            <a:off x="793790" y="2032151"/>
            <a:ext cx="3621643"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Audit Your Current Reporting</a:t>
            </a:r>
            <a:endParaRPr lang="en-US" sz="1950" dirty="0"/>
          </a:p>
        </p:txBody>
      </p:sp>
      <p:sp>
        <p:nvSpPr>
          <p:cNvPr id="6" name="Text 4"/>
          <p:cNvSpPr/>
          <p:nvPr/>
        </p:nvSpPr>
        <p:spPr>
          <a:xfrm>
            <a:off x="793790" y="2461371"/>
            <a:ext cx="4215289"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Evaluate whether your updates inform or inspire executive action</a:t>
            </a:r>
            <a:endParaRPr lang="en-US" sz="1550" dirty="0"/>
          </a:p>
        </p:txBody>
      </p:sp>
      <p:sp>
        <p:nvSpPr>
          <p:cNvPr id="7" name="Text 5"/>
          <p:cNvSpPr/>
          <p:nvPr/>
        </p:nvSpPr>
        <p:spPr>
          <a:xfrm>
            <a:off x="5207437" y="1572927"/>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02</a:t>
            </a:r>
            <a:endParaRPr lang="en-US" sz="1550" dirty="0"/>
          </a:p>
        </p:txBody>
      </p:sp>
      <p:sp>
        <p:nvSpPr>
          <p:cNvPr id="8" name="Shape 6"/>
          <p:cNvSpPr/>
          <p:nvPr/>
        </p:nvSpPr>
        <p:spPr>
          <a:xfrm>
            <a:off x="5207437" y="1887252"/>
            <a:ext cx="4215408" cy="22860"/>
          </a:xfrm>
          <a:prstGeom prst="rect">
            <a:avLst/>
          </a:prstGeom>
          <a:solidFill>
            <a:srgbClr val="1B54DA"/>
          </a:solidFill>
          <a:ln/>
        </p:spPr>
        <p:txBody>
          <a:bodyPr/>
          <a:lstStyle/>
          <a:p>
            <a:endParaRPr lang="en-US"/>
          </a:p>
        </p:txBody>
      </p:sp>
      <p:sp>
        <p:nvSpPr>
          <p:cNvPr id="9" name="Text 7"/>
          <p:cNvSpPr/>
          <p:nvPr/>
        </p:nvSpPr>
        <p:spPr>
          <a:xfrm>
            <a:off x="5207437" y="2032151"/>
            <a:ext cx="4215408"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Adopt the Three-Question Framework</a:t>
            </a:r>
            <a:endParaRPr lang="en-US" sz="1950" dirty="0"/>
          </a:p>
        </p:txBody>
      </p:sp>
      <p:sp>
        <p:nvSpPr>
          <p:cNvPr id="10" name="Text 8"/>
          <p:cNvSpPr/>
          <p:nvPr/>
        </p:nvSpPr>
        <p:spPr>
          <a:xfrm>
            <a:off x="5207437" y="2771529"/>
            <a:ext cx="4215408"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Structure every update around progress, challenges, and leadership needs</a:t>
            </a:r>
            <a:endParaRPr lang="en-US" sz="1550" dirty="0"/>
          </a:p>
        </p:txBody>
      </p:sp>
      <p:sp>
        <p:nvSpPr>
          <p:cNvPr id="11" name="Text 9"/>
          <p:cNvSpPr/>
          <p:nvPr/>
        </p:nvSpPr>
        <p:spPr>
          <a:xfrm>
            <a:off x="9621203" y="1572927"/>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03</a:t>
            </a:r>
            <a:endParaRPr lang="en-US" sz="1550" dirty="0"/>
          </a:p>
        </p:txBody>
      </p:sp>
      <p:sp>
        <p:nvSpPr>
          <p:cNvPr id="12" name="Shape 10"/>
          <p:cNvSpPr/>
          <p:nvPr/>
        </p:nvSpPr>
        <p:spPr>
          <a:xfrm>
            <a:off x="9621203" y="1887252"/>
            <a:ext cx="4215289" cy="22860"/>
          </a:xfrm>
          <a:prstGeom prst="rect">
            <a:avLst/>
          </a:prstGeom>
          <a:solidFill>
            <a:srgbClr val="1B54DA"/>
          </a:solidFill>
          <a:ln/>
        </p:spPr>
        <p:txBody>
          <a:bodyPr/>
          <a:lstStyle/>
          <a:p>
            <a:endParaRPr lang="en-US"/>
          </a:p>
        </p:txBody>
      </p:sp>
      <p:sp>
        <p:nvSpPr>
          <p:cNvPr id="13" name="Text 11"/>
          <p:cNvSpPr/>
          <p:nvPr/>
        </p:nvSpPr>
        <p:spPr>
          <a:xfrm>
            <a:off x="9621203" y="2032151"/>
            <a:ext cx="3270528"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Practice Strategic Framing</a:t>
            </a:r>
            <a:endParaRPr lang="en-US" sz="1950" dirty="0"/>
          </a:p>
        </p:txBody>
      </p:sp>
      <p:sp>
        <p:nvSpPr>
          <p:cNvPr id="14" name="Text 12"/>
          <p:cNvSpPr/>
          <p:nvPr/>
        </p:nvSpPr>
        <p:spPr>
          <a:xfrm>
            <a:off x="9621203" y="2461371"/>
            <a:ext cx="4215289"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Transform data points into decision-ready insights with proper context</a:t>
            </a:r>
            <a:endParaRPr lang="en-US" sz="1550" dirty="0"/>
          </a:p>
        </p:txBody>
      </p:sp>
      <p:sp>
        <p:nvSpPr>
          <p:cNvPr id="15" name="Text 13"/>
          <p:cNvSpPr/>
          <p:nvPr/>
        </p:nvSpPr>
        <p:spPr>
          <a:xfrm>
            <a:off x="793790" y="3753794"/>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04</a:t>
            </a:r>
            <a:endParaRPr lang="en-US" sz="1550" dirty="0"/>
          </a:p>
        </p:txBody>
      </p:sp>
      <p:sp>
        <p:nvSpPr>
          <p:cNvPr id="16" name="Shape 14"/>
          <p:cNvSpPr/>
          <p:nvPr/>
        </p:nvSpPr>
        <p:spPr>
          <a:xfrm>
            <a:off x="793790" y="4068119"/>
            <a:ext cx="6422112" cy="22860"/>
          </a:xfrm>
          <a:prstGeom prst="rect">
            <a:avLst/>
          </a:prstGeom>
          <a:solidFill>
            <a:srgbClr val="1B54DA"/>
          </a:solidFill>
          <a:ln/>
        </p:spPr>
        <p:txBody>
          <a:bodyPr/>
          <a:lstStyle/>
          <a:p>
            <a:endParaRPr lang="en-US"/>
          </a:p>
        </p:txBody>
      </p:sp>
      <p:sp>
        <p:nvSpPr>
          <p:cNvPr id="17" name="Text 15"/>
          <p:cNvSpPr/>
          <p:nvPr/>
        </p:nvSpPr>
        <p:spPr>
          <a:xfrm>
            <a:off x="793790" y="4213018"/>
            <a:ext cx="4261604"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Establish Communication Rhythm</a:t>
            </a:r>
            <a:endParaRPr lang="en-US" sz="1950" dirty="0"/>
          </a:p>
        </p:txBody>
      </p:sp>
      <p:sp>
        <p:nvSpPr>
          <p:cNvPr id="18" name="Text 16"/>
          <p:cNvSpPr/>
          <p:nvPr/>
        </p:nvSpPr>
        <p:spPr>
          <a:xfrm>
            <a:off x="793790" y="4642239"/>
            <a:ext cx="6422112"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Create predictable, consistent formats that build executive confidence</a:t>
            </a:r>
            <a:endParaRPr lang="en-US" sz="1550" dirty="0"/>
          </a:p>
        </p:txBody>
      </p:sp>
      <p:sp>
        <p:nvSpPr>
          <p:cNvPr id="19" name="Text 17"/>
          <p:cNvSpPr/>
          <p:nvPr/>
        </p:nvSpPr>
        <p:spPr>
          <a:xfrm>
            <a:off x="7414260" y="3753794"/>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05</a:t>
            </a:r>
            <a:endParaRPr lang="en-US" sz="1550" dirty="0"/>
          </a:p>
        </p:txBody>
      </p:sp>
      <p:sp>
        <p:nvSpPr>
          <p:cNvPr id="20" name="Shape 18"/>
          <p:cNvSpPr/>
          <p:nvPr/>
        </p:nvSpPr>
        <p:spPr>
          <a:xfrm>
            <a:off x="7414260" y="4068119"/>
            <a:ext cx="6422231" cy="22860"/>
          </a:xfrm>
          <a:prstGeom prst="rect">
            <a:avLst/>
          </a:prstGeom>
          <a:solidFill>
            <a:srgbClr val="1B54DA"/>
          </a:solidFill>
          <a:ln/>
        </p:spPr>
        <p:txBody>
          <a:bodyPr/>
          <a:lstStyle/>
          <a:p>
            <a:endParaRPr lang="en-US"/>
          </a:p>
        </p:txBody>
      </p:sp>
      <p:sp>
        <p:nvSpPr>
          <p:cNvPr id="21" name="Text 19"/>
          <p:cNvSpPr/>
          <p:nvPr/>
        </p:nvSpPr>
        <p:spPr>
          <a:xfrm>
            <a:off x="7414260" y="421301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Measure and Refine</a:t>
            </a:r>
            <a:endParaRPr lang="en-US" sz="1950" dirty="0"/>
          </a:p>
        </p:txBody>
      </p:sp>
      <p:sp>
        <p:nvSpPr>
          <p:cNvPr id="22" name="Text 20"/>
          <p:cNvSpPr/>
          <p:nvPr/>
        </p:nvSpPr>
        <p:spPr>
          <a:xfrm>
            <a:off x="7414260" y="4642239"/>
            <a:ext cx="642223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Track decision speed and executive engagement to optimize your approach</a:t>
            </a:r>
            <a:endParaRPr lang="en-US" sz="15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770930"/>
            <a:ext cx="7019806"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Master Strategic Storytelling</a:t>
            </a:r>
            <a:endParaRPr lang="en-US" sz="3900" dirty="0"/>
          </a:p>
        </p:txBody>
      </p:sp>
      <p:sp>
        <p:nvSpPr>
          <p:cNvPr id="4" name="Text 1"/>
          <p:cNvSpPr/>
          <p:nvPr/>
        </p:nvSpPr>
        <p:spPr>
          <a:xfrm>
            <a:off x="6577846" y="1911906"/>
            <a:ext cx="7258764"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Great reporting doesn't just reflect reality—it helps </a:t>
            </a:r>
            <a:r>
              <a:rPr lang="en-US" sz="1550" b="1" dirty="0">
                <a:solidFill>
                  <a:srgbClr val="404155"/>
                </a:solidFill>
                <a:latin typeface="Nobile" pitchFamily="34" charset="0"/>
                <a:ea typeface="Nobile" pitchFamily="34" charset="-122"/>
                <a:cs typeface="Nobile" pitchFamily="34" charset="-120"/>
              </a:rPr>
              <a:t>create the reality you want to see</a:t>
            </a:r>
            <a:r>
              <a:rPr lang="en-US" sz="1550" dirty="0">
                <a:solidFill>
                  <a:srgbClr val="404155"/>
                </a:solidFill>
                <a:latin typeface="Nobile" pitchFamily="34" charset="0"/>
                <a:ea typeface="Nobile" pitchFamily="34" charset="-122"/>
                <a:cs typeface="Nobile" pitchFamily="34" charset="-120"/>
              </a:rPr>
              <a:t> by aligning executives around priorities, risks, and opportunities.</a:t>
            </a:r>
            <a:endParaRPr lang="en-US" sz="1550" dirty="0"/>
          </a:p>
        </p:txBody>
      </p:sp>
      <p:sp>
        <p:nvSpPr>
          <p:cNvPr id="5" name="Shape 2"/>
          <p:cNvSpPr/>
          <p:nvPr/>
        </p:nvSpPr>
        <p:spPr>
          <a:xfrm>
            <a:off x="6280190" y="1688663"/>
            <a:ext cx="22860" cy="1399103"/>
          </a:xfrm>
          <a:prstGeom prst="rect">
            <a:avLst/>
          </a:prstGeom>
          <a:solidFill>
            <a:srgbClr val="1B54DA"/>
          </a:solidFill>
          <a:ln/>
        </p:spPr>
        <p:txBody>
          <a:bodyPr/>
          <a:lstStyle/>
          <a:p>
            <a:endParaRPr lang="en-US"/>
          </a:p>
        </p:txBody>
      </p:sp>
      <p:sp>
        <p:nvSpPr>
          <p:cNvPr id="6" name="Text 3"/>
          <p:cNvSpPr/>
          <p:nvPr/>
        </p:nvSpPr>
        <p:spPr>
          <a:xfrm>
            <a:off x="6280190" y="3311009"/>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In high-visibility transformation programs, the difference between being seen as a reporter versus a strategic orchestrator often comes down to how well you tell your program's story.</a:t>
            </a:r>
            <a:endParaRPr lang="en-US" sz="1550" dirty="0"/>
          </a:p>
        </p:txBody>
      </p:sp>
      <p:sp>
        <p:nvSpPr>
          <p:cNvPr id="7" name="Text 4"/>
          <p:cNvSpPr/>
          <p:nvPr/>
        </p:nvSpPr>
        <p:spPr>
          <a:xfrm>
            <a:off x="6280190" y="4486870"/>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When you master the art of strategic storytelling, your updates will not only inform but also inspire action, build stakeholder trust, and accelerate transformation success. Your reporting becomes a powerful leadership tool that shapes decisions and drives meaningful organizational change.</a:t>
            </a:r>
            <a:endParaRPr lang="en-US" sz="1550" dirty="0"/>
          </a:p>
        </p:txBody>
      </p:sp>
      <p:sp>
        <p:nvSpPr>
          <p:cNvPr id="8" name="Shape 5"/>
          <p:cNvSpPr/>
          <p:nvPr/>
        </p:nvSpPr>
        <p:spPr>
          <a:xfrm>
            <a:off x="6280190" y="5980271"/>
            <a:ext cx="7556421" cy="1478280"/>
          </a:xfrm>
          <a:prstGeom prst="roundRect">
            <a:avLst>
              <a:gd name="adj" fmla="val 5639"/>
            </a:avLst>
          </a:prstGeom>
          <a:solidFill>
            <a:srgbClr val="B6FCB8"/>
          </a:solidFill>
          <a:ln/>
        </p:spPr>
        <p:txBody>
          <a:bodyPr/>
          <a:lstStyle/>
          <a:p>
            <a:endParaRPr lang="en-US"/>
          </a:p>
        </p:txBody>
      </p:sp>
      <p:pic>
        <p:nvPicPr>
          <p:cNvPr id="9" name="Image 1" descr="preencoded.png"/>
          <p:cNvPicPr>
            <a:picLocks noChangeAspect="1"/>
          </p:cNvPicPr>
          <p:nvPr/>
        </p:nvPicPr>
        <p:blipFill>
          <a:blip r:embed="rId4"/>
          <a:stretch>
            <a:fillRect/>
          </a:stretch>
        </p:blipFill>
        <p:spPr>
          <a:xfrm>
            <a:off x="6478548" y="6267926"/>
            <a:ext cx="248007" cy="198358"/>
          </a:xfrm>
          <a:prstGeom prst="rect">
            <a:avLst/>
          </a:prstGeom>
        </p:spPr>
      </p:pic>
      <p:sp>
        <p:nvSpPr>
          <p:cNvPr id="10" name="Text 6"/>
          <p:cNvSpPr/>
          <p:nvPr/>
        </p:nvSpPr>
        <p:spPr>
          <a:xfrm>
            <a:off x="6924913" y="6228159"/>
            <a:ext cx="6713339" cy="95261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obile" pitchFamily="34" charset="0"/>
                <a:ea typeface="Nobile" pitchFamily="34" charset="-122"/>
                <a:cs typeface="Nobile" pitchFamily="34" charset="-120"/>
              </a:rPr>
              <a:t>Transform your next executive update using these strategic storytelling principles and experience the difference in leadership engagement and decision-making speed.</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442804"/>
            <a:ext cx="9093756"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Evolution of Executive Reporting</a:t>
            </a:r>
            <a:endParaRPr lang="en-US" sz="3900" dirty="0"/>
          </a:p>
        </p:txBody>
      </p:sp>
      <p:sp>
        <p:nvSpPr>
          <p:cNvPr id="3" name="Text 1"/>
          <p:cNvSpPr/>
          <p:nvPr/>
        </p:nvSpPr>
        <p:spPr>
          <a:xfrm>
            <a:off x="793790" y="1558896"/>
            <a:ext cx="3153966" cy="372070"/>
          </a:xfrm>
          <a:prstGeom prst="rect">
            <a:avLst/>
          </a:prstGeom>
          <a:noFill/>
          <a:ln/>
        </p:spPr>
        <p:txBody>
          <a:bodyPr wrap="none" lIns="0" tIns="0" rIns="0" bIns="0" rtlCol="0" anchor="t"/>
          <a:lstStyle/>
          <a:p>
            <a:pPr marL="0" indent="0" algn="l">
              <a:lnSpc>
                <a:spcPts val="2900"/>
              </a:lnSpc>
              <a:buNone/>
            </a:pPr>
            <a:r>
              <a:rPr lang="en-US" sz="2300" dirty="0">
                <a:solidFill>
                  <a:srgbClr val="1B1B27"/>
                </a:solidFill>
                <a:latin typeface="Alexandria" pitchFamily="34" charset="0"/>
                <a:ea typeface="Alexandria" pitchFamily="34" charset="-122"/>
                <a:cs typeface="Alexandria" pitchFamily="34" charset="-120"/>
              </a:rPr>
              <a:t>Traditional Reporting</a:t>
            </a:r>
            <a:endParaRPr lang="en-US" sz="2300" dirty="0"/>
          </a:p>
        </p:txBody>
      </p:sp>
      <p:sp>
        <p:nvSpPr>
          <p:cNvPr id="4" name="Text 2"/>
          <p:cNvSpPr/>
          <p:nvPr/>
        </p:nvSpPr>
        <p:spPr>
          <a:xfrm>
            <a:off x="793790" y="2129325"/>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Status updates and metrics</a:t>
            </a:r>
            <a:endParaRPr lang="en-US" sz="1550" dirty="0"/>
          </a:p>
        </p:txBody>
      </p:sp>
      <p:sp>
        <p:nvSpPr>
          <p:cNvPr id="5" name="Text 3"/>
          <p:cNvSpPr/>
          <p:nvPr/>
        </p:nvSpPr>
        <p:spPr>
          <a:xfrm>
            <a:off x="793790" y="2516278"/>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Raw data dumps</a:t>
            </a:r>
            <a:endParaRPr lang="en-US" sz="1550" dirty="0"/>
          </a:p>
        </p:txBody>
      </p:sp>
      <p:sp>
        <p:nvSpPr>
          <p:cNvPr id="6" name="Text 4"/>
          <p:cNvSpPr/>
          <p:nvPr/>
        </p:nvSpPr>
        <p:spPr>
          <a:xfrm>
            <a:off x="793790" y="2903231"/>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Compliance-focused</a:t>
            </a:r>
            <a:endParaRPr lang="en-US" sz="1550" dirty="0"/>
          </a:p>
        </p:txBody>
      </p:sp>
      <p:sp>
        <p:nvSpPr>
          <p:cNvPr id="7" name="Text 5"/>
          <p:cNvSpPr/>
          <p:nvPr/>
        </p:nvSpPr>
        <p:spPr>
          <a:xfrm>
            <a:off x="793790" y="3290184"/>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Reactive communication</a:t>
            </a:r>
            <a:endParaRPr lang="en-US" sz="1550" dirty="0"/>
          </a:p>
        </p:txBody>
      </p:sp>
      <p:sp>
        <p:nvSpPr>
          <p:cNvPr id="8" name="Text 6"/>
          <p:cNvSpPr/>
          <p:nvPr/>
        </p:nvSpPr>
        <p:spPr>
          <a:xfrm>
            <a:off x="793790" y="3677137"/>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Information overload</a:t>
            </a:r>
            <a:endParaRPr lang="en-US" sz="1550" dirty="0"/>
          </a:p>
        </p:txBody>
      </p:sp>
      <p:sp>
        <p:nvSpPr>
          <p:cNvPr id="9" name="Text 7"/>
          <p:cNvSpPr/>
          <p:nvPr/>
        </p:nvSpPr>
        <p:spPr>
          <a:xfrm>
            <a:off x="7564874" y="1558896"/>
            <a:ext cx="3124200" cy="372070"/>
          </a:xfrm>
          <a:prstGeom prst="rect">
            <a:avLst/>
          </a:prstGeom>
          <a:noFill/>
          <a:ln/>
        </p:spPr>
        <p:txBody>
          <a:bodyPr wrap="none" lIns="0" tIns="0" rIns="0" bIns="0" rtlCol="0" anchor="t"/>
          <a:lstStyle/>
          <a:p>
            <a:pPr marL="0" indent="0" algn="l">
              <a:lnSpc>
                <a:spcPts val="2900"/>
              </a:lnSpc>
              <a:buNone/>
            </a:pPr>
            <a:r>
              <a:rPr lang="en-US" sz="2300" dirty="0">
                <a:solidFill>
                  <a:srgbClr val="1B1B27"/>
                </a:solidFill>
                <a:latin typeface="Alexandria" pitchFamily="34" charset="0"/>
                <a:ea typeface="Alexandria" pitchFamily="34" charset="-122"/>
                <a:cs typeface="Alexandria" pitchFamily="34" charset="-120"/>
              </a:rPr>
              <a:t>Strategic Storytelling</a:t>
            </a:r>
            <a:endParaRPr lang="en-US" sz="2300" dirty="0"/>
          </a:p>
        </p:txBody>
      </p:sp>
      <p:sp>
        <p:nvSpPr>
          <p:cNvPr id="10" name="Text 8"/>
          <p:cNvSpPr/>
          <p:nvPr/>
        </p:nvSpPr>
        <p:spPr>
          <a:xfrm>
            <a:off x="7564874" y="2129325"/>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Narrative-driven insights</a:t>
            </a:r>
            <a:endParaRPr lang="en-US" sz="1550" dirty="0"/>
          </a:p>
        </p:txBody>
      </p:sp>
      <p:sp>
        <p:nvSpPr>
          <p:cNvPr id="11" name="Text 9"/>
          <p:cNvSpPr/>
          <p:nvPr/>
        </p:nvSpPr>
        <p:spPr>
          <a:xfrm>
            <a:off x="7564874" y="2516278"/>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Context and clarity</a:t>
            </a:r>
            <a:endParaRPr lang="en-US" sz="1550" dirty="0"/>
          </a:p>
        </p:txBody>
      </p:sp>
      <p:sp>
        <p:nvSpPr>
          <p:cNvPr id="12" name="Text 10"/>
          <p:cNvSpPr/>
          <p:nvPr/>
        </p:nvSpPr>
        <p:spPr>
          <a:xfrm>
            <a:off x="7564874" y="2903231"/>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Decision-oriented</a:t>
            </a:r>
            <a:endParaRPr lang="en-US" sz="1550" dirty="0"/>
          </a:p>
        </p:txBody>
      </p:sp>
      <p:sp>
        <p:nvSpPr>
          <p:cNvPr id="13" name="Text 11"/>
          <p:cNvSpPr/>
          <p:nvPr/>
        </p:nvSpPr>
        <p:spPr>
          <a:xfrm>
            <a:off x="7564874" y="3290184"/>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Proactive guidance</a:t>
            </a:r>
            <a:endParaRPr lang="en-US" sz="1550" dirty="0"/>
          </a:p>
        </p:txBody>
      </p:sp>
      <p:sp>
        <p:nvSpPr>
          <p:cNvPr id="14" name="Text 12"/>
          <p:cNvSpPr/>
          <p:nvPr/>
        </p:nvSpPr>
        <p:spPr>
          <a:xfrm>
            <a:off x="7564874" y="3677137"/>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Action-focused messaging</a:t>
            </a:r>
            <a:endParaRPr lang="en-US" sz="1550" dirty="0"/>
          </a:p>
        </p:txBody>
      </p:sp>
      <p:sp>
        <p:nvSpPr>
          <p:cNvPr id="15" name="Text 13"/>
          <p:cNvSpPr/>
          <p:nvPr/>
        </p:nvSpPr>
        <p:spPr>
          <a:xfrm>
            <a:off x="793790" y="4287332"/>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most effective transformation leaders understand that reporting isn't just about sharing information—it's about crafting a strategic narrative that drives alignment, builds confidence, and accelerates decision-making across the organization.</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1629013"/>
            <a:ext cx="9385221" cy="3721179"/>
          </a:xfrm>
          <a:prstGeom prst="rect">
            <a:avLst/>
          </a:prstGeom>
          <a:noFill/>
          <a:ln/>
        </p:spPr>
        <p:txBody>
          <a:bodyPr wrap="square" lIns="0" tIns="0" rIns="0" bIns="0" rtlCol="0" anchor="t"/>
          <a:lstStyle/>
          <a:p>
            <a:pPr marL="0" indent="0" algn="l">
              <a:lnSpc>
                <a:spcPts val="9750"/>
              </a:lnSpc>
              <a:buNone/>
            </a:pPr>
            <a:r>
              <a:rPr lang="en-US" sz="7800" dirty="0">
                <a:solidFill>
                  <a:srgbClr val="1B1B27"/>
                </a:solidFill>
                <a:latin typeface="Alexandria" pitchFamily="34" charset="0"/>
                <a:ea typeface="Alexandria" pitchFamily="34" charset="-122"/>
                <a:cs typeface="Alexandria" pitchFamily="34" charset="-120"/>
              </a:rPr>
              <a:t>From Reporter to Strategic Orchestrator</a:t>
            </a:r>
            <a:endParaRPr lang="en-US" sz="7800" dirty="0"/>
          </a:p>
        </p:txBody>
      </p:sp>
      <p:sp>
        <p:nvSpPr>
          <p:cNvPr id="4" name="Text 1"/>
          <p:cNvSpPr/>
          <p:nvPr/>
        </p:nvSpPr>
        <p:spPr>
          <a:xfrm>
            <a:off x="793790" y="5647849"/>
            <a:ext cx="93852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When project leaders adopt a storytelling mindset, reporting transforms from a compliance activity into a powerful leadership opportunity that shapes decisions and drives transformation forward.</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623162"/>
            <a:ext cx="7167682"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What Executives Really Need</a:t>
            </a:r>
            <a:endParaRPr lang="en-US" sz="3900" dirty="0"/>
          </a:p>
        </p:txBody>
      </p:sp>
      <p:sp>
        <p:nvSpPr>
          <p:cNvPr id="3" name="Shape 1"/>
          <p:cNvSpPr/>
          <p:nvPr/>
        </p:nvSpPr>
        <p:spPr>
          <a:xfrm>
            <a:off x="793790" y="1640074"/>
            <a:ext cx="4215289" cy="2111335"/>
          </a:xfrm>
          <a:prstGeom prst="roundRect">
            <a:avLst>
              <a:gd name="adj" fmla="val 3948"/>
            </a:avLst>
          </a:prstGeom>
          <a:solidFill>
            <a:srgbClr val="D2DDF9"/>
          </a:solidFill>
          <a:ln w="7620">
            <a:solidFill>
              <a:srgbClr val="B8C3DF"/>
            </a:solidFill>
            <a:prstDash val="solid"/>
          </a:ln>
        </p:spPr>
        <p:txBody>
          <a:bodyPr/>
          <a:lstStyle/>
          <a:p>
            <a:endParaRPr lang="en-US"/>
          </a:p>
        </p:txBody>
      </p:sp>
      <p:sp>
        <p:nvSpPr>
          <p:cNvPr id="4" name="Text 2"/>
          <p:cNvSpPr/>
          <p:nvPr/>
        </p:nvSpPr>
        <p:spPr>
          <a:xfrm>
            <a:off x="999768" y="184605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Clarity</a:t>
            </a:r>
            <a:endParaRPr lang="en-US" sz="1950" dirty="0"/>
          </a:p>
        </p:txBody>
      </p:sp>
      <p:sp>
        <p:nvSpPr>
          <p:cNvPr id="5" name="Text 3"/>
          <p:cNvSpPr/>
          <p:nvPr/>
        </p:nvSpPr>
        <p:spPr>
          <a:xfrm>
            <a:off x="999768" y="2275273"/>
            <a:ext cx="3803333"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Cut through complexity to deliver clear, actionable insights that busy executives can quickly understand and act upon.</a:t>
            </a:r>
            <a:endParaRPr lang="en-US" sz="1550" dirty="0"/>
          </a:p>
        </p:txBody>
      </p:sp>
      <p:sp>
        <p:nvSpPr>
          <p:cNvPr id="6" name="Shape 4"/>
          <p:cNvSpPr/>
          <p:nvPr/>
        </p:nvSpPr>
        <p:spPr>
          <a:xfrm>
            <a:off x="5207437" y="1640074"/>
            <a:ext cx="4215408" cy="2111335"/>
          </a:xfrm>
          <a:prstGeom prst="roundRect">
            <a:avLst>
              <a:gd name="adj" fmla="val 3948"/>
            </a:avLst>
          </a:prstGeom>
          <a:solidFill>
            <a:srgbClr val="D2DDF9"/>
          </a:solidFill>
          <a:ln w="7620">
            <a:solidFill>
              <a:srgbClr val="B8C3DF"/>
            </a:solidFill>
            <a:prstDash val="solid"/>
          </a:ln>
        </p:spPr>
        <p:txBody>
          <a:bodyPr/>
          <a:lstStyle/>
          <a:p>
            <a:endParaRPr lang="en-US"/>
          </a:p>
        </p:txBody>
      </p:sp>
      <p:sp>
        <p:nvSpPr>
          <p:cNvPr id="7" name="Text 5"/>
          <p:cNvSpPr/>
          <p:nvPr/>
        </p:nvSpPr>
        <p:spPr>
          <a:xfrm>
            <a:off x="5413415" y="184605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Context</a:t>
            </a:r>
            <a:endParaRPr lang="en-US" sz="1950" dirty="0"/>
          </a:p>
        </p:txBody>
      </p:sp>
      <p:sp>
        <p:nvSpPr>
          <p:cNvPr id="8" name="Text 6"/>
          <p:cNvSpPr/>
          <p:nvPr/>
        </p:nvSpPr>
        <p:spPr>
          <a:xfrm>
            <a:off x="5413415" y="2275273"/>
            <a:ext cx="3803452"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Provide the "why" behind the numbers—help leaders understand what the data means for the business and transformation goals.</a:t>
            </a:r>
            <a:endParaRPr lang="en-US" sz="1550" dirty="0"/>
          </a:p>
        </p:txBody>
      </p:sp>
      <p:sp>
        <p:nvSpPr>
          <p:cNvPr id="9" name="Shape 7"/>
          <p:cNvSpPr/>
          <p:nvPr/>
        </p:nvSpPr>
        <p:spPr>
          <a:xfrm>
            <a:off x="9621203" y="1640074"/>
            <a:ext cx="4215289" cy="2111335"/>
          </a:xfrm>
          <a:prstGeom prst="roundRect">
            <a:avLst>
              <a:gd name="adj" fmla="val 3948"/>
            </a:avLst>
          </a:prstGeom>
          <a:solidFill>
            <a:srgbClr val="D2DDF9"/>
          </a:solidFill>
          <a:ln w="7620">
            <a:solidFill>
              <a:srgbClr val="B8C3DF"/>
            </a:solidFill>
            <a:prstDash val="solid"/>
          </a:ln>
        </p:spPr>
        <p:txBody>
          <a:bodyPr/>
          <a:lstStyle/>
          <a:p>
            <a:endParaRPr lang="en-US"/>
          </a:p>
        </p:txBody>
      </p:sp>
      <p:sp>
        <p:nvSpPr>
          <p:cNvPr id="10" name="Text 8"/>
          <p:cNvSpPr/>
          <p:nvPr/>
        </p:nvSpPr>
        <p:spPr>
          <a:xfrm>
            <a:off x="9827181" y="184605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Confidence</a:t>
            </a:r>
            <a:endParaRPr lang="en-US" sz="1950" dirty="0"/>
          </a:p>
        </p:txBody>
      </p:sp>
      <p:sp>
        <p:nvSpPr>
          <p:cNvPr id="11" name="Text 9"/>
          <p:cNvSpPr/>
          <p:nvPr/>
        </p:nvSpPr>
        <p:spPr>
          <a:xfrm>
            <a:off x="9827181" y="2275273"/>
            <a:ext cx="3803333"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Build trust by demonstrating control, acknowledging challenges, and presenting clear paths forward.</a:t>
            </a:r>
            <a:endParaRPr lang="en-US" sz="1550" dirty="0"/>
          </a:p>
        </p:txBody>
      </p:sp>
      <p:sp>
        <p:nvSpPr>
          <p:cNvPr id="12" name="Text 10"/>
          <p:cNvSpPr/>
          <p:nvPr/>
        </p:nvSpPr>
        <p:spPr>
          <a:xfrm>
            <a:off x="793790" y="3974652"/>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Executives don't just need data—they need insights that enable informed decision-making. Strategic storytelling transforms raw metrics into compelling narratives that answer the questions leaders are really asking.</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611927"/>
            <a:ext cx="6859072"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Three Critical Questions</a:t>
            </a:r>
            <a:endParaRPr lang="en-US" sz="3900" dirty="0"/>
          </a:p>
        </p:txBody>
      </p:sp>
      <p:sp>
        <p:nvSpPr>
          <p:cNvPr id="4" name="Shape 1"/>
          <p:cNvSpPr/>
          <p:nvPr/>
        </p:nvSpPr>
        <p:spPr>
          <a:xfrm>
            <a:off x="793790" y="1529661"/>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5" name="Text 2"/>
          <p:cNvSpPr/>
          <p:nvPr/>
        </p:nvSpPr>
        <p:spPr>
          <a:xfrm>
            <a:off x="868204" y="1566868"/>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04155"/>
                </a:solidFill>
                <a:latin typeface="Alexandria" pitchFamily="34" charset="0"/>
                <a:ea typeface="Alexandria" pitchFamily="34" charset="-122"/>
                <a:cs typeface="Alexandria" pitchFamily="34" charset="-120"/>
              </a:rPr>
              <a:t>1</a:t>
            </a:r>
            <a:endParaRPr lang="en-US" sz="2300" dirty="0"/>
          </a:p>
        </p:txBody>
      </p:sp>
      <p:sp>
        <p:nvSpPr>
          <p:cNvPr id="6" name="Text 3"/>
          <p:cNvSpPr/>
          <p:nvPr/>
        </p:nvSpPr>
        <p:spPr>
          <a:xfrm>
            <a:off x="1438632" y="1566808"/>
            <a:ext cx="4522946" cy="372070"/>
          </a:xfrm>
          <a:prstGeom prst="rect">
            <a:avLst/>
          </a:prstGeom>
          <a:noFill/>
          <a:ln/>
        </p:spPr>
        <p:txBody>
          <a:bodyPr wrap="none" lIns="0" tIns="0" rIns="0" bIns="0" rtlCol="0" anchor="t"/>
          <a:lstStyle/>
          <a:p>
            <a:pPr marL="0" indent="0" algn="l">
              <a:lnSpc>
                <a:spcPts val="2900"/>
              </a:lnSpc>
              <a:buNone/>
            </a:pPr>
            <a:r>
              <a:rPr lang="en-US" sz="2300" dirty="0">
                <a:solidFill>
                  <a:srgbClr val="404155"/>
                </a:solidFill>
                <a:latin typeface="Alexandria" pitchFamily="34" charset="0"/>
                <a:ea typeface="Alexandria" pitchFamily="34" charset="-122"/>
                <a:cs typeface="Alexandria" pitchFamily="34" charset="-120"/>
              </a:rPr>
              <a:t>What progress have we made?</a:t>
            </a:r>
            <a:endParaRPr lang="en-US" sz="2300" dirty="0"/>
          </a:p>
        </p:txBody>
      </p:sp>
      <p:sp>
        <p:nvSpPr>
          <p:cNvPr id="7" name="Text 4"/>
          <p:cNvSpPr/>
          <p:nvPr/>
        </p:nvSpPr>
        <p:spPr>
          <a:xfrm>
            <a:off x="1438632" y="2057941"/>
            <a:ext cx="6911578"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Highlight achievements, milestones reached, and tangible value delivered. Focus on outcomes that matter to business objectives.</a:t>
            </a:r>
            <a:endParaRPr lang="en-US" sz="1550" dirty="0"/>
          </a:p>
        </p:txBody>
      </p:sp>
      <p:sp>
        <p:nvSpPr>
          <p:cNvPr id="8" name="Shape 5"/>
          <p:cNvSpPr/>
          <p:nvPr/>
        </p:nvSpPr>
        <p:spPr>
          <a:xfrm>
            <a:off x="793790" y="3089856"/>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9" name="Text 6"/>
          <p:cNvSpPr/>
          <p:nvPr/>
        </p:nvSpPr>
        <p:spPr>
          <a:xfrm>
            <a:off x="868204" y="3127063"/>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04155"/>
                </a:solidFill>
                <a:latin typeface="Alexandria" pitchFamily="34" charset="0"/>
                <a:ea typeface="Alexandria" pitchFamily="34" charset="-122"/>
                <a:cs typeface="Alexandria" pitchFamily="34" charset="-120"/>
              </a:rPr>
              <a:t>2</a:t>
            </a:r>
            <a:endParaRPr lang="en-US" sz="2300" dirty="0"/>
          </a:p>
        </p:txBody>
      </p:sp>
      <p:sp>
        <p:nvSpPr>
          <p:cNvPr id="10" name="Text 7"/>
          <p:cNvSpPr/>
          <p:nvPr/>
        </p:nvSpPr>
        <p:spPr>
          <a:xfrm>
            <a:off x="1438632" y="3127003"/>
            <a:ext cx="6023372" cy="372070"/>
          </a:xfrm>
          <a:prstGeom prst="rect">
            <a:avLst/>
          </a:prstGeom>
          <a:noFill/>
          <a:ln/>
        </p:spPr>
        <p:txBody>
          <a:bodyPr wrap="none" lIns="0" tIns="0" rIns="0" bIns="0" rtlCol="0" anchor="t"/>
          <a:lstStyle/>
          <a:p>
            <a:pPr marL="0" indent="0" algn="l">
              <a:lnSpc>
                <a:spcPts val="2900"/>
              </a:lnSpc>
              <a:buNone/>
            </a:pPr>
            <a:r>
              <a:rPr lang="en-US" sz="2300" dirty="0">
                <a:solidFill>
                  <a:srgbClr val="404155"/>
                </a:solidFill>
                <a:latin typeface="Alexandria" pitchFamily="34" charset="0"/>
                <a:ea typeface="Alexandria" pitchFamily="34" charset="-122"/>
                <a:cs typeface="Alexandria" pitchFamily="34" charset="-120"/>
              </a:rPr>
              <a:t>What challenges or risks need attention?</a:t>
            </a:r>
            <a:endParaRPr lang="en-US" sz="2300" dirty="0"/>
          </a:p>
        </p:txBody>
      </p:sp>
      <p:sp>
        <p:nvSpPr>
          <p:cNvPr id="11" name="Text 8"/>
          <p:cNvSpPr/>
          <p:nvPr/>
        </p:nvSpPr>
        <p:spPr>
          <a:xfrm>
            <a:off x="1438632" y="3618136"/>
            <a:ext cx="6911578"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Surface potential issues before they become problems. Present risks with context and potential impact on transformation goals.</a:t>
            </a:r>
            <a:endParaRPr lang="en-US" sz="1550" dirty="0"/>
          </a:p>
        </p:txBody>
      </p:sp>
      <p:sp>
        <p:nvSpPr>
          <p:cNvPr id="12" name="Shape 9"/>
          <p:cNvSpPr/>
          <p:nvPr/>
        </p:nvSpPr>
        <p:spPr>
          <a:xfrm>
            <a:off x="793790" y="4650051"/>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13" name="Text 10"/>
          <p:cNvSpPr/>
          <p:nvPr/>
        </p:nvSpPr>
        <p:spPr>
          <a:xfrm>
            <a:off x="868204" y="4687258"/>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04155"/>
                </a:solidFill>
                <a:latin typeface="Alexandria" pitchFamily="34" charset="0"/>
                <a:ea typeface="Alexandria" pitchFamily="34" charset="-122"/>
                <a:cs typeface="Alexandria" pitchFamily="34" charset="-120"/>
              </a:rPr>
              <a:t>3</a:t>
            </a:r>
            <a:endParaRPr lang="en-US" sz="2300" dirty="0"/>
          </a:p>
        </p:txBody>
      </p:sp>
      <p:sp>
        <p:nvSpPr>
          <p:cNvPr id="14" name="Text 11"/>
          <p:cNvSpPr/>
          <p:nvPr/>
        </p:nvSpPr>
        <p:spPr>
          <a:xfrm>
            <a:off x="1438632" y="4687198"/>
            <a:ext cx="6911578" cy="744141"/>
          </a:xfrm>
          <a:prstGeom prst="rect">
            <a:avLst/>
          </a:prstGeom>
          <a:noFill/>
          <a:ln/>
        </p:spPr>
        <p:txBody>
          <a:bodyPr wrap="square" lIns="0" tIns="0" rIns="0" bIns="0" rtlCol="0" anchor="t"/>
          <a:lstStyle/>
          <a:p>
            <a:pPr marL="0" indent="0" algn="l">
              <a:lnSpc>
                <a:spcPts val="2900"/>
              </a:lnSpc>
              <a:buNone/>
            </a:pPr>
            <a:r>
              <a:rPr lang="en-US" sz="2300" dirty="0">
                <a:solidFill>
                  <a:srgbClr val="404155"/>
                </a:solidFill>
                <a:latin typeface="Alexandria" pitchFamily="34" charset="0"/>
                <a:ea typeface="Alexandria" pitchFamily="34" charset="-122"/>
                <a:cs typeface="Alexandria" pitchFamily="34" charset="-120"/>
              </a:rPr>
              <a:t>What decisions or support do we need from leadership?</a:t>
            </a:r>
            <a:endParaRPr lang="en-US" sz="2300" dirty="0"/>
          </a:p>
        </p:txBody>
      </p:sp>
      <p:sp>
        <p:nvSpPr>
          <p:cNvPr id="15" name="Text 12"/>
          <p:cNvSpPr/>
          <p:nvPr/>
        </p:nvSpPr>
        <p:spPr>
          <a:xfrm>
            <a:off x="1438632" y="5550401"/>
            <a:ext cx="6911578"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Be specific about required actions, resources, or strategic decisions that only executive leadership can provide.</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759928"/>
            <a:ext cx="6948964"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Art of Strategic Framing</a:t>
            </a:r>
            <a:endParaRPr lang="en-US" sz="3900" dirty="0"/>
          </a:p>
        </p:txBody>
      </p:sp>
      <p:sp>
        <p:nvSpPr>
          <p:cNvPr id="4" name="Text 1"/>
          <p:cNvSpPr/>
          <p:nvPr/>
        </p:nvSpPr>
        <p:spPr>
          <a:xfrm>
            <a:off x="1091446" y="1900904"/>
            <a:ext cx="7258764"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Numbers and charts alone won't move executives. Framing is what turns data into a decision.</a:t>
            </a:r>
            <a:endParaRPr lang="en-US" sz="1550" dirty="0"/>
          </a:p>
        </p:txBody>
      </p:sp>
      <p:sp>
        <p:nvSpPr>
          <p:cNvPr id="5" name="Shape 2"/>
          <p:cNvSpPr/>
          <p:nvPr/>
        </p:nvSpPr>
        <p:spPr>
          <a:xfrm>
            <a:off x="793790" y="1677662"/>
            <a:ext cx="22860" cy="1081564"/>
          </a:xfrm>
          <a:prstGeom prst="rect">
            <a:avLst/>
          </a:prstGeom>
          <a:solidFill>
            <a:srgbClr val="1B54DA"/>
          </a:solidFill>
          <a:ln/>
        </p:spPr>
        <p:txBody>
          <a:bodyPr/>
          <a:lstStyle/>
          <a:p>
            <a:endParaRPr lang="en-US"/>
          </a:p>
        </p:txBody>
      </p:sp>
      <p:sp>
        <p:nvSpPr>
          <p:cNvPr id="6" name="Text 3"/>
          <p:cNvSpPr/>
          <p:nvPr/>
        </p:nvSpPr>
        <p:spPr>
          <a:xfrm>
            <a:off x="793790" y="2982468"/>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Strategic framing transforms how executives perceive challenges and opportunities. It's not about spinning negative news—it's about providing context that enables informed decision-making and maintains confidence in program leadership.</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784338"/>
            <a:ext cx="8286512"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Framing in Action: Real Examples</a:t>
            </a:r>
            <a:endParaRPr lang="en-US" sz="3900" dirty="0"/>
          </a:p>
        </p:txBody>
      </p:sp>
      <p:sp>
        <p:nvSpPr>
          <p:cNvPr id="3" name="Shape 1"/>
          <p:cNvSpPr/>
          <p:nvPr/>
        </p:nvSpPr>
        <p:spPr>
          <a:xfrm>
            <a:off x="793790" y="1801251"/>
            <a:ext cx="6422231" cy="1943338"/>
          </a:xfrm>
          <a:prstGeom prst="roundRect">
            <a:avLst>
              <a:gd name="adj" fmla="val 5646"/>
            </a:avLst>
          </a:prstGeom>
          <a:solidFill>
            <a:srgbClr val="F9F9FF"/>
          </a:solidFill>
          <a:ln w="22860">
            <a:solidFill>
              <a:srgbClr val="B8C3DF"/>
            </a:solidFill>
            <a:prstDash val="solid"/>
          </a:ln>
        </p:spPr>
        <p:txBody>
          <a:bodyPr/>
          <a:lstStyle/>
          <a:p>
            <a:endParaRPr lang="en-US"/>
          </a:p>
        </p:txBody>
      </p:sp>
      <p:sp>
        <p:nvSpPr>
          <p:cNvPr id="4" name="Shape 2"/>
          <p:cNvSpPr/>
          <p:nvPr/>
        </p:nvSpPr>
        <p:spPr>
          <a:xfrm>
            <a:off x="770930" y="1801251"/>
            <a:ext cx="91440" cy="1943338"/>
          </a:xfrm>
          <a:prstGeom prst="roundRect">
            <a:avLst>
              <a:gd name="adj" fmla="val 91163"/>
            </a:avLst>
          </a:prstGeom>
          <a:solidFill>
            <a:srgbClr val="1B54DA"/>
          </a:solidFill>
          <a:ln/>
        </p:spPr>
        <p:txBody>
          <a:bodyPr/>
          <a:lstStyle/>
          <a:p>
            <a:endParaRPr lang="en-US"/>
          </a:p>
        </p:txBody>
      </p:sp>
      <p:sp>
        <p:nvSpPr>
          <p:cNvPr id="5" name="Text 3"/>
          <p:cNvSpPr/>
          <p:nvPr/>
        </p:nvSpPr>
        <p:spPr>
          <a:xfrm>
            <a:off x="1083588" y="2022469"/>
            <a:ext cx="2602587"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Timeline Adjustment</a:t>
            </a:r>
            <a:endParaRPr lang="en-US" sz="1950" dirty="0"/>
          </a:p>
        </p:txBody>
      </p:sp>
      <p:sp>
        <p:nvSpPr>
          <p:cNvPr id="6" name="Text 4"/>
          <p:cNvSpPr/>
          <p:nvPr/>
        </p:nvSpPr>
        <p:spPr>
          <a:xfrm>
            <a:off x="1083588" y="2451689"/>
            <a:ext cx="5911215" cy="317540"/>
          </a:xfrm>
          <a:prstGeom prst="rect">
            <a:avLst/>
          </a:prstGeom>
          <a:noFill/>
          <a:ln/>
        </p:spPr>
        <p:txBody>
          <a:bodyPr wrap="none" lIns="0" tIns="0" rIns="0" bIns="0" rtlCol="0" anchor="t"/>
          <a:lstStyle/>
          <a:p>
            <a:pPr marL="0" indent="0" algn="l">
              <a:lnSpc>
                <a:spcPts val="2500"/>
              </a:lnSpc>
              <a:buNone/>
            </a:pPr>
            <a:r>
              <a:rPr lang="en-US" sz="1550" b="1" dirty="0">
                <a:solidFill>
                  <a:srgbClr val="404155"/>
                </a:solidFill>
                <a:latin typeface="Nobile" pitchFamily="34" charset="0"/>
                <a:ea typeface="Nobile" pitchFamily="34" charset="-122"/>
                <a:cs typeface="Nobile" pitchFamily="34" charset="-120"/>
              </a:rPr>
              <a:t>Instead of:</a:t>
            </a:r>
            <a:r>
              <a:rPr lang="en-US" sz="1550" dirty="0">
                <a:solidFill>
                  <a:srgbClr val="404155"/>
                </a:solidFill>
                <a:latin typeface="Nobile" pitchFamily="34" charset="0"/>
                <a:ea typeface="Nobile" pitchFamily="34" charset="-122"/>
                <a:cs typeface="Nobile" pitchFamily="34" charset="-120"/>
              </a:rPr>
              <a:t> "The timeline slipped by two weeks"</a:t>
            </a:r>
            <a:endParaRPr lang="en-US" sz="1550" dirty="0"/>
          </a:p>
        </p:txBody>
      </p:sp>
      <p:sp>
        <p:nvSpPr>
          <p:cNvPr id="7" name="Text 5"/>
          <p:cNvSpPr/>
          <p:nvPr/>
        </p:nvSpPr>
        <p:spPr>
          <a:xfrm>
            <a:off x="1083588" y="2888291"/>
            <a:ext cx="5911215" cy="635079"/>
          </a:xfrm>
          <a:prstGeom prst="rect">
            <a:avLst/>
          </a:prstGeom>
          <a:noFill/>
          <a:ln/>
        </p:spPr>
        <p:txBody>
          <a:bodyPr wrap="square" lIns="0" tIns="0" rIns="0" bIns="0" rtlCol="0" anchor="t"/>
          <a:lstStyle/>
          <a:p>
            <a:pPr marL="0" indent="0" algn="l">
              <a:lnSpc>
                <a:spcPts val="2500"/>
              </a:lnSpc>
              <a:buNone/>
            </a:pPr>
            <a:r>
              <a:rPr lang="en-US" sz="1550" b="1" dirty="0">
                <a:solidFill>
                  <a:srgbClr val="404155"/>
                </a:solidFill>
                <a:latin typeface="Nobile" pitchFamily="34" charset="0"/>
                <a:ea typeface="Nobile" pitchFamily="34" charset="-122"/>
                <a:cs typeface="Nobile" pitchFamily="34" charset="-120"/>
              </a:rPr>
              <a:t>Frame as:</a:t>
            </a:r>
            <a:r>
              <a:rPr lang="en-US" sz="1550" dirty="0">
                <a:solidFill>
                  <a:srgbClr val="404155"/>
                </a:solidFill>
                <a:latin typeface="Nobile" pitchFamily="34" charset="0"/>
                <a:ea typeface="Nobile" pitchFamily="34" charset="-122"/>
                <a:cs typeface="Nobile" pitchFamily="34" charset="-120"/>
              </a:rPr>
              <a:t> "To safeguard launch quality, we extended testing by two weeks—minimizing risk to customer experience"</a:t>
            </a:r>
            <a:endParaRPr lang="en-US" sz="1550" dirty="0"/>
          </a:p>
        </p:txBody>
      </p:sp>
      <p:sp>
        <p:nvSpPr>
          <p:cNvPr id="8" name="Shape 6"/>
          <p:cNvSpPr/>
          <p:nvPr/>
        </p:nvSpPr>
        <p:spPr>
          <a:xfrm>
            <a:off x="7414379" y="1801251"/>
            <a:ext cx="6422231" cy="1943338"/>
          </a:xfrm>
          <a:prstGeom prst="roundRect">
            <a:avLst>
              <a:gd name="adj" fmla="val 5646"/>
            </a:avLst>
          </a:prstGeom>
          <a:solidFill>
            <a:srgbClr val="F9F9FF"/>
          </a:solidFill>
          <a:ln w="22860">
            <a:solidFill>
              <a:srgbClr val="B8C3DF"/>
            </a:solidFill>
            <a:prstDash val="solid"/>
          </a:ln>
        </p:spPr>
        <p:txBody>
          <a:bodyPr/>
          <a:lstStyle/>
          <a:p>
            <a:endParaRPr lang="en-US"/>
          </a:p>
        </p:txBody>
      </p:sp>
      <p:sp>
        <p:nvSpPr>
          <p:cNvPr id="9" name="Shape 7"/>
          <p:cNvSpPr/>
          <p:nvPr/>
        </p:nvSpPr>
        <p:spPr>
          <a:xfrm>
            <a:off x="7391519" y="1801251"/>
            <a:ext cx="91440" cy="1943338"/>
          </a:xfrm>
          <a:prstGeom prst="roundRect">
            <a:avLst>
              <a:gd name="adj" fmla="val 91163"/>
            </a:avLst>
          </a:prstGeom>
          <a:solidFill>
            <a:srgbClr val="1B54DA"/>
          </a:solidFill>
          <a:ln/>
        </p:spPr>
        <p:txBody>
          <a:bodyPr/>
          <a:lstStyle/>
          <a:p>
            <a:endParaRPr lang="en-US"/>
          </a:p>
        </p:txBody>
      </p:sp>
      <p:sp>
        <p:nvSpPr>
          <p:cNvPr id="10" name="Text 8"/>
          <p:cNvSpPr/>
          <p:nvPr/>
        </p:nvSpPr>
        <p:spPr>
          <a:xfrm>
            <a:off x="7704177" y="2022469"/>
            <a:ext cx="291786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Engagement Challenge</a:t>
            </a:r>
            <a:endParaRPr lang="en-US" sz="1950" dirty="0"/>
          </a:p>
        </p:txBody>
      </p:sp>
      <p:sp>
        <p:nvSpPr>
          <p:cNvPr id="11" name="Text 9"/>
          <p:cNvSpPr/>
          <p:nvPr/>
        </p:nvSpPr>
        <p:spPr>
          <a:xfrm>
            <a:off x="7704177" y="2451689"/>
            <a:ext cx="5911215" cy="317540"/>
          </a:xfrm>
          <a:prstGeom prst="rect">
            <a:avLst/>
          </a:prstGeom>
          <a:noFill/>
          <a:ln/>
        </p:spPr>
        <p:txBody>
          <a:bodyPr wrap="none" lIns="0" tIns="0" rIns="0" bIns="0" rtlCol="0" anchor="t"/>
          <a:lstStyle/>
          <a:p>
            <a:pPr marL="0" indent="0" algn="l">
              <a:lnSpc>
                <a:spcPts val="2500"/>
              </a:lnSpc>
              <a:buNone/>
            </a:pPr>
            <a:r>
              <a:rPr lang="en-US" sz="1550" b="1" dirty="0">
                <a:solidFill>
                  <a:srgbClr val="404155"/>
                </a:solidFill>
                <a:latin typeface="Nobile" pitchFamily="34" charset="0"/>
                <a:ea typeface="Nobile" pitchFamily="34" charset="-122"/>
                <a:cs typeface="Nobile" pitchFamily="34" charset="-120"/>
              </a:rPr>
              <a:t>Instead of:</a:t>
            </a:r>
            <a:r>
              <a:rPr lang="en-US" sz="1550" dirty="0">
                <a:solidFill>
                  <a:srgbClr val="404155"/>
                </a:solidFill>
                <a:latin typeface="Nobile" pitchFamily="34" charset="0"/>
                <a:ea typeface="Nobile" pitchFamily="34" charset="-122"/>
                <a:cs typeface="Nobile" pitchFamily="34" charset="-120"/>
              </a:rPr>
              <a:t> "Engagement is down"</a:t>
            </a:r>
            <a:endParaRPr lang="en-US" sz="1550" dirty="0"/>
          </a:p>
        </p:txBody>
      </p:sp>
      <p:sp>
        <p:nvSpPr>
          <p:cNvPr id="12" name="Text 10"/>
          <p:cNvSpPr/>
          <p:nvPr/>
        </p:nvSpPr>
        <p:spPr>
          <a:xfrm>
            <a:off x="7704177" y="2888291"/>
            <a:ext cx="5911215" cy="635079"/>
          </a:xfrm>
          <a:prstGeom prst="rect">
            <a:avLst/>
          </a:prstGeom>
          <a:noFill/>
          <a:ln/>
        </p:spPr>
        <p:txBody>
          <a:bodyPr wrap="square" lIns="0" tIns="0" rIns="0" bIns="0" rtlCol="0" anchor="t"/>
          <a:lstStyle/>
          <a:p>
            <a:pPr marL="0" indent="0" algn="l">
              <a:lnSpc>
                <a:spcPts val="2500"/>
              </a:lnSpc>
              <a:buNone/>
            </a:pPr>
            <a:r>
              <a:rPr lang="en-US" sz="1550" b="1" dirty="0">
                <a:solidFill>
                  <a:srgbClr val="404155"/>
                </a:solidFill>
                <a:latin typeface="Nobile" pitchFamily="34" charset="0"/>
                <a:ea typeface="Nobile" pitchFamily="34" charset="-122"/>
                <a:cs typeface="Nobile" pitchFamily="34" charset="-120"/>
              </a:rPr>
              <a:t>Frame as:</a:t>
            </a:r>
            <a:r>
              <a:rPr lang="en-US" sz="1550" dirty="0">
                <a:solidFill>
                  <a:srgbClr val="404155"/>
                </a:solidFill>
                <a:latin typeface="Nobile" pitchFamily="34" charset="0"/>
                <a:ea typeface="Nobile" pitchFamily="34" charset="-122"/>
                <a:cs typeface="Nobile" pitchFamily="34" charset="-120"/>
              </a:rPr>
              <a:t> "Engagement dropped 8%, signaling the need for an earlier investment in campaign personalization"</a:t>
            </a:r>
            <a:endParaRPr lang="en-US" sz="1550" dirty="0"/>
          </a:p>
        </p:txBody>
      </p:sp>
      <p:sp>
        <p:nvSpPr>
          <p:cNvPr id="13" name="Text 11"/>
          <p:cNvSpPr/>
          <p:nvPr/>
        </p:nvSpPr>
        <p:spPr>
          <a:xfrm>
            <a:off x="793790" y="3967831"/>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Notice how strategic framing positions challenges as thoughtful decisions that protect outcomes, rather than failures. This approach maintains executive confidence while being transparent about program realities.</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558998"/>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Building Your Storytelling Structure</a:t>
            </a:r>
            <a:endParaRPr lang="en-US" sz="3900" dirty="0"/>
          </a:p>
        </p:txBody>
      </p:sp>
      <p:pic>
        <p:nvPicPr>
          <p:cNvPr id="4" name="Image 1" descr="preencoded.png"/>
          <p:cNvPicPr>
            <a:picLocks noChangeAspect="1"/>
          </p:cNvPicPr>
          <p:nvPr/>
        </p:nvPicPr>
        <p:blipFill>
          <a:blip r:embed="rId4"/>
          <a:stretch>
            <a:fillRect/>
          </a:stretch>
        </p:blipFill>
        <p:spPr>
          <a:xfrm>
            <a:off x="6280190" y="2096810"/>
            <a:ext cx="992267" cy="1461016"/>
          </a:xfrm>
          <a:prstGeom prst="rect">
            <a:avLst/>
          </a:prstGeom>
        </p:spPr>
      </p:pic>
      <p:sp>
        <p:nvSpPr>
          <p:cNvPr id="5" name="Text 1"/>
          <p:cNvSpPr/>
          <p:nvPr/>
        </p:nvSpPr>
        <p:spPr>
          <a:xfrm>
            <a:off x="7470815" y="229516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Headline</a:t>
            </a:r>
            <a:endParaRPr lang="en-US" sz="1950" dirty="0"/>
          </a:p>
        </p:txBody>
      </p:sp>
      <p:sp>
        <p:nvSpPr>
          <p:cNvPr id="6" name="Text 2"/>
          <p:cNvSpPr/>
          <p:nvPr/>
        </p:nvSpPr>
        <p:spPr>
          <a:xfrm>
            <a:off x="7470815" y="2724388"/>
            <a:ext cx="636579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What's the most important message executives need to hear right now?</a:t>
            </a:r>
            <a:endParaRPr lang="en-US" sz="1550" dirty="0"/>
          </a:p>
        </p:txBody>
      </p:sp>
      <p:pic>
        <p:nvPicPr>
          <p:cNvPr id="7" name="Image 2" descr="preencoded.png"/>
          <p:cNvPicPr>
            <a:picLocks noChangeAspect="1"/>
          </p:cNvPicPr>
          <p:nvPr/>
        </p:nvPicPr>
        <p:blipFill>
          <a:blip r:embed="rId5"/>
          <a:stretch>
            <a:fillRect/>
          </a:stretch>
        </p:blipFill>
        <p:spPr>
          <a:xfrm>
            <a:off x="6280190" y="3557826"/>
            <a:ext cx="992267" cy="1461016"/>
          </a:xfrm>
          <a:prstGeom prst="rect">
            <a:avLst/>
          </a:prstGeom>
        </p:spPr>
      </p:pic>
      <p:sp>
        <p:nvSpPr>
          <p:cNvPr id="8" name="Text 3"/>
          <p:cNvSpPr/>
          <p:nvPr/>
        </p:nvSpPr>
        <p:spPr>
          <a:xfrm>
            <a:off x="7470815" y="375618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Progress</a:t>
            </a:r>
            <a:endParaRPr lang="en-US" sz="1950" dirty="0"/>
          </a:p>
        </p:txBody>
      </p:sp>
      <p:sp>
        <p:nvSpPr>
          <p:cNvPr id="9" name="Text 4"/>
          <p:cNvSpPr/>
          <p:nvPr/>
        </p:nvSpPr>
        <p:spPr>
          <a:xfrm>
            <a:off x="7470815" y="4185404"/>
            <a:ext cx="636579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What significant achievements have been delivered since the last update?</a:t>
            </a:r>
            <a:endParaRPr lang="en-US" sz="1550" dirty="0"/>
          </a:p>
        </p:txBody>
      </p:sp>
      <p:pic>
        <p:nvPicPr>
          <p:cNvPr id="10" name="Image 3" descr="preencoded.png"/>
          <p:cNvPicPr>
            <a:picLocks noChangeAspect="1"/>
          </p:cNvPicPr>
          <p:nvPr/>
        </p:nvPicPr>
        <p:blipFill>
          <a:blip r:embed="rId6"/>
          <a:stretch>
            <a:fillRect/>
          </a:stretch>
        </p:blipFill>
        <p:spPr>
          <a:xfrm>
            <a:off x="6280190" y="5018842"/>
            <a:ext cx="992267" cy="1190744"/>
          </a:xfrm>
          <a:prstGeom prst="rect">
            <a:avLst/>
          </a:prstGeom>
        </p:spPr>
      </p:pic>
      <p:sp>
        <p:nvSpPr>
          <p:cNvPr id="11" name="Text 5"/>
          <p:cNvSpPr/>
          <p:nvPr/>
        </p:nvSpPr>
        <p:spPr>
          <a:xfrm>
            <a:off x="7470815" y="521720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Risks &amp; Challenges</a:t>
            </a:r>
            <a:endParaRPr lang="en-US" sz="1950" dirty="0"/>
          </a:p>
        </p:txBody>
      </p:sp>
      <p:sp>
        <p:nvSpPr>
          <p:cNvPr id="12" name="Text 6"/>
          <p:cNvSpPr/>
          <p:nvPr/>
        </p:nvSpPr>
        <p:spPr>
          <a:xfrm>
            <a:off x="7470815" y="5646420"/>
            <a:ext cx="6365796"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What's at stake if immediate action isn't taken by leadership?</a:t>
            </a:r>
            <a:endParaRPr lang="en-US" sz="1550" dirty="0"/>
          </a:p>
        </p:txBody>
      </p:sp>
      <p:pic>
        <p:nvPicPr>
          <p:cNvPr id="13" name="Image 4" descr="preencoded.png"/>
          <p:cNvPicPr>
            <a:picLocks noChangeAspect="1"/>
          </p:cNvPicPr>
          <p:nvPr/>
        </p:nvPicPr>
        <p:blipFill>
          <a:blip r:embed="rId7"/>
          <a:stretch>
            <a:fillRect/>
          </a:stretch>
        </p:blipFill>
        <p:spPr>
          <a:xfrm>
            <a:off x="6280190" y="6209586"/>
            <a:ext cx="992267" cy="1461016"/>
          </a:xfrm>
          <a:prstGeom prst="rect">
            <a:avLst/>
          </a:prstGeom>
        </p:spPr>
      </p:pic>
      <p:sp>
        <p:nvSpPr>
          <p:cNvPr id="14" name="Text 7"/>
          <p:cNvSpPr/>
          <p:nvPr/>
        </p:nvSpPr>
        <p:spPr>
          <a:xfrm>
            <a:off x="7470815" y="640794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Next Steps &amp; Needs</a:t>
            </a:r>
            <a:endParaRPr lang="en-US" sz="1950" dirty="0"/>
          </a:p>
        </p:txBody>
      </p:sp>
      <p:sp>
        <p:nvSpPr>
          <p:cNvPr id="15" name="Text 8"/>
          <p:cNvSpPr/>
          <p:nvPr/>
        </p:nvSpPr>
        <p:spPr>
          <a:xfrm>
            <a:off x="7470815" y="6837164"/>
            <a:ext cx="636579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What specific support or decisions are required from the executive team?</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71644" y="530543"/>
            <a:ext cx="11180445" cy="602813"/>
          </a:xfrm>
          <a:prstGeom prst="rect">
            <a:avLst/>
          </a:prstGeom>
          <a:noFill/>
          <a:ln/>
        </p:spPr>
        <p:txBody>
          <a:bodyPr wrap="none" lIns="0" tIns="0" rIns="0" bIns="0" rtlCol="0" anchor="t"/>
          <a:lstStyle/>
          <a:p>
            <a:pPr marL="0" indent="0" algn="l">
              <a:lnSpc>
                <a:spcPts val="4700"/>
              </a:lnSpc>
              <a:buNone/>
            </a:pPr>
            <a:r>
              <a:rPr lang="en-US" sz="3750" dirty="0">
                <a:solidFill>
                  <a:srgbClr val="1B1B27"/>
                </a:solidFill>
                <a:latin typeface="Alexandria" pitchFamily="34" charset="0"/>
                <a:ea typeface="Alexandria" pitchFamily="34" charset="-122"/>
                <a:cs typeface="Alexandria" pitchFamily="34" charset="-120"/>
              </a:rPr>
              <a:t>Creating Rhythm in Executive Communication</a:t>
            </a:r>
            <a:endParaRPr lang="en-US" sz="3750" dirty="0"/>
          </a:p>
        </p:txBody>
      </p:sp>
      <p:sp>
        <p:nvSpPr>
          <p:cNvPr id="3" name="Text 1"/>
          <p:cNvSpPr/>
          <p:nvPr/>
        </p:nvSpPr>
        <p:spPr>
          <a:xfrm>
            <a:off x="771644" y="1519118"/>
            <a:ext cx="13087112" cy="617220"/>
          </a:xfrm>
          <a:prstGeom prst="rect">
            <a:avLst/>
          </a:prstGeom>
          <a:noFill/>
          <a:ln/>
        </p:spPr>
        <p:txBody>
          <a:bodyPr wrap="squar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A structured approach builds confidence that your transformation program is under control. When executives know what to expect from your updates, they can focus on the content rather than trying to decode the format.</a:t>
            </a:r>
            <a:endParaRPr lang="en-US" sz="1500" dirty="0"/>
          </a:p>
        </p:txBody>
      </p:sp>
      <p:sp>
        <p:nvSpPr>
          <p:cNvPr id="4" name="Text 2"/>
          <p:cNvSpPr/>
          <p:nvPr/>
        </p:nvSpPr>
        <p:spPr>
          <a:xfrm>
            <a:off x="771644" y="2353389"/>
            <a:ext cx="13087112" cy="617220"/>
          </a:xfrm>
          <a:prstGeom prst="rect">
            <a:avLst/>
          </a:prstGeom>
          <a:noFill/>
          <a:ln/>
        </p:spPr>
        <p:txBody>
          <a:bodyPr wrap="squar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This predictable rhythm helps leaders follow the story across weeks and months, creating a coherent narrative of transformation progress rather than disconnected status reports.</a:t>
            </a:r>
            <a:endParaRPr lang="en-US" sz="1500" dirty="0"/>
          </a:p>
        </p:txBody>
      </p:sp>
      <p:pic>
        <p:nvPicPr>
          <p:cNvPr id="5" name="Image 0" descr="preencoded.png"/>
          <p:cNvPicPr>
            <a:picLocks noChangeAspect="1"/>
          </p:cNvPicPr>
          <p:nvPr/>
        </p:nvPicPr>
        <p:blipFill>
          <a:blip r:embed="rId3"/>
          <a:stretch>
            <a:fillRect/>
          </a:stretch>
        </p:blipFill>
        <p:spPr>
          <a:xfrm>
            <a:off x="2226588" y="3187660"/>
            <a:ext cx="10177224" cy="4657725"/>
          </a:xfrm>
          <a:prstGeom prst="rect">
            <a:avLst/>
          </a:prstGeom>
        </p:spPr>
      </p:pic>
      <p:pic>
        <p:nvPicPr>
          <p:cNvPr id="6" name="Image 1" descr="preencoded.png"/>
          <p:cNvPicPr>
            <a:picLocks noChangeAspect="1"/>
          </p:cNvPicPr>
          <p:nvPr/>
        </p:nvPicPr>
        <p:blipFill>
          <a:blip r:embed="rId4"/>
          <a:stretch>
            <a:fillRect/>
          </a:stretch>
        </p:blipFill>
        <p:spPr>
          <a:xfrm>
            <a:off x="10602279" y="4350569"/>
            <a:ext cx="654341" cy="654341"/>
          </a:xfrm>
          <a:prstGeom prst="rect">
            <a:avLst/>
          </a:prstGeom>
        </p:spPr>
      </p:pic>
      <p:sp>
        <p:nvSpPr>
          <p:cNvPr id="7" name="Text 3"/>
          <p:cNvSpPr/>
          <p:nvPr/>
        </p:nvSpPr>
        <p:spPr>
          <a:xfrm>
            <a:off x="10019303" y="6371255"/>
            <a:ext cx="1910674" cy="437169"/>
          </a:xfrm>
          <a:prstGeom prst="rect">
            <a:avLst/>
          </a:prstGeom>
          <a:noFill/>
          <a:ln/>
        </p:spPr>
        <p:txBody>
          <a:bodyPr wrap="square" lIns="0" tIns="0" rIns="0" bIns="0" rtlCol="0" anchor="t"/>
          <a:lstStyle/>
          <a:p>
            <a:pPr marL="0" indent="0" algn="ctr">
              <a:lnSpc>
                <a:spcPts val="1650"/>
              </a:lnSpc>
              <a:buNone/>
            </a:pPr>
            <a:r>
              <a:rPr lang="en-US" sz="1350" dirty="0">
                <a:solidFill>
                  <a:srgbClr val="404155"/>
                </a:solidFill>
                <a:latin typeface="Alexandria" pitchFamily="34" charset="0"/>
                <a:ea typeface="Alexandria" pitchFamily="34" charset="-122"/>
                <a:cs typeface="Alexandria" pitchFamily="34" charset="-120"/>
              </a:rPr>
              <a:t>Lower Cognitive Load</a:t>
            </a:r>
            <a:endParaRPr lang="en-US" sz="1350" dirty="0"/>
          </a:p>
        </p:txBody>
      </p:sp>
      <p:pic>
        <p:nvPicPr>
          <p:cNvPr id="8" name="Image 2" descr="preencoded.png"/>
          <p:cNvPicPr>
            <a:picLocks noChangeAspect="1"/>
          </p:cNvPicPr>
          <p:nvPr/>
        </p:nvPicPr>
        <p:blipFill>
          <a:blip r:embed="rId5"/>
          <a:stretch>
            <a:fillRect/>
          </a:stretch>
        </p:blipFill>
        <p:spPr>
          <a:xfrm>
            <a:off x="8206779" y="4351796"/>
            <a:ext cx="654340" cy="654341"/>
          </a:xfrm>
          <a:prstGeom prst="rect">
            <a:avLst/>
          </a:prstGeom>
        </p:spPr>
      </p:pic>
      <p:sp>
        <p:nvSpPr>
          <p:cNvPr id="9" name="Text 4"/>
          <p:cNvSpPr/>
          <p:nvPr/>
        </p:nvSpPr>
        <p:spPr>
          <a:xfrm>
            <a:off x="7611328" y="6371255"/>
            <a:ext cx="1910675" cy="736133"/>
          </a:xfrm>
          <a:prstGeom prst="rect">
            <a:avLst/>
          </a:prstGeom>
          <a:noFill/>
          <a:ln/>
        </p:spPr>
        <p:txBody>
          <a:bodyPr wrap="square" lIns="0" tIns="0" rIns="0" bIns="0" rtlCol="0" anchor="t"/>
          <a:lstStyle/>
          <a:p>
            <a:pPr marL="0" indent="0" algn="ctr">
              <a:lnSpc>
                <a:spcPts val="1650"/>
              </a:lnSpc>
              <a:buNone/>
            </a:pPr>
            <a:r>
              <a:rPr lang="en-US" sz="1350" dirty="0">
                <a:solidFill>
                  <a:srgbClr val="404155"/>
                </a:solidFill>
                <a:latin typeface="Alexandria" pitchFamily="34" charset="0"/>
                <a:ea typeface="Alexandria" pitchFamily="34" charset="-122"/>
                <a:cs typeface="Alexandria" pitchFamily="34" charset="-120"/>
              </a:rPr>
              <a:t>Pattern Recognition</a:t>
            </a:r>
            <a:endParaRPr lang="en-US" sz="1350" dirty="0"/>
          </a:p>
        </p:txBody>
      </p:sp>
      <p:pic>
        <p:nvPicPr>
          <p:cNvPr id="10" name="Image 3" descr="preencoded.png"/>
          <p:cNvPicPr>
            <a:picLocks noChangeAspect="1"/>
          </p:cNvPicPr>
          <p:nvPr/>
        </p:nvPicPr>
        <p:blipFill>
          <a:blip r:embed="rId6"/>
          <a:stretch>
            <a:fillRect/>
          </a:stretch>
        </p:blipFill>
        <p:spPr>
          <a:xfrm>
            <a:off x="5811892" y="4351796"/>
            <a:ext cx="654341" cy="654341"/>
          </a:xfrm>
          <a:prstGeom prst="rect">
            <a:avLst/>
          </a:prstGeom>
        </p:spPr>
      </p:pic>
      <p:sp>
        <p:nvSpPr>
          <p:cNvPr id="11" name="Text 5"/>
          <p:cNvSpPr/>
          <p:nvPr/>
        </p:nvSpPr>
        <p:spPr>
          <a:xfrm>
            <a:off x="5216442" y="6371255"/>
            <a:ext cx="1910675" cy="736133"/>
          </a:xfrm>
          <a:prstGeom prst="rect">
            <a:avLst/>
          </a:prstGeom>
          <a:noFill/>
          <a:ln/>
        </p:spPr>
        <p:txBody>
          <a:bodyPr wrap="square" lIns="0" tIns="0" rIns="0" bIns="0" rtlCol="0" anchor="t"/>
          <a:lstStyle/>
          <a:p>
            <a:pPr marL="0" indent="0" algn="ctr">
              <a:lnSpc>
                <a:spcPts val="1650"/>
              </a:lnSpc>
              <a:buNone/>
            </a:pPr>
            <a:r>
              <a:rPr lang="en-US" sz="1350" dirty="0">
                <a:solidFill>
                  <a:srgbClr val="404155"/>
                </a:solidFill>
                <a:latin typeface="Alexandria" pitchFamily="34" charset="0"/>
                <a:ea typeface="Alexandria" pitchFamily="34" charset="-122"/>
                <a:cs typeface="Alexandria" pitchFamily="34" charset="-120"/>
              </a:rPr>
              <a:t>Predictable Flow</a:t>
            </a:r>
            <a:endParaRPr lang="en-US" sz="1350" dirty="0"/>
          </a:p>
        </p:txBody>
      </p:sp>
      <p:pic>
        <p:nvPicPr>
          <p:cNvPr id="12" name="Image 4" descr="preencoded.png"/>
          <p:cNvPicPr>
            <a:picLocks noChangeAspect="1"/>
          </p:cNvPicPr>
          <p:nvPr/>
        </p:nvPicPr>
        <p:blipFill>
          <a:blip r:embed="rId7"/>
          <a:stretch>
            <a:fillRect/>
          </a:stretch>
        </p:blipFill>
        <p:spPr>
          <a:xfrm>
            <a:off x="3403918" y="4351796"/>
            <a:ext cx="654341" cy="654341"/>
          </a:xfrm>
          <a:prstGeom prst="rect">
            <a:avLst/>
          </a:prstGeom>
        </p:spPr>
      </p:pic>
      <p:sp>
        <p:nvSpPr>
          <p:cNvPr id="13" name="Text 6"/>
          <p:cNvSpPr/>
          <p:nvPr/>
        </p:nvSpPr>
        <p:spPr>
          <a:xfrm>
            <a:off x="2769207" y="6371255"/>
            <a:ext cx="1910675" cy="736133"/>
          </a:xfrm>
          <a:prstGeom prst="rect">
            <a:avLst/>
          </a:prstGeom>
          <a:noFill/>
          <a:ln/>
        </p:spPr>
        <p:txBody>
          <a:bodyPr wrap="square" lIns="0" tIns="0" rIns="0" bIns="0" rtlCol="0" anchor="t"/>
          <a:lstStyle/>
          <a:p>
            <a:pPr marL="0" indent="0" algn="ctr">
              <a:lnSpc>
                <a:spcPts val="1650"/>
              </a:lnSpc>
              <a:buNone/>
            </a:pPr>
            <a:r>
              <a:rPr lang="en-US" sz="1350" dirty="0">
                <a:solidFill>
                  <a:srgbClr val="404155"/>
                </a:solidFill>
                <a:latin typeface="Alexandria" pitchFamily="34" charset="0"/>
                <a:ea typeface="Alexandria" pitchFamily="34" charset="-122"/>
                <a:cs typeface="Alexandria" pitchFamily="34" charset="-120"/>
              </a:rPr>
              <a:t>Consistent Messaging</a:t>
            </a:r>
            <a:endParaRPr lang="en-US" sz="13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TotalTime>
  <Words>1004</Words>
  <Application>Microsoft Office PowerPoint</Application>
  <PresentationFormat>Custom</PresentationFormat>
  <Paragraphs>133</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Alexandria Light</vt:lpstr>
      <vt:lpstr>Arial</vt:lpstr>
      <vt:lpstr>Alexandria</vt:lpstr>
      <vt:lpstr>Nobile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2</cp:revision>
  <dcterms:created xsi:type="dcterms:W3CDTF">2025-09-18T16:42:25Z</dcterms:created>
  <dcterms:modified xsi:type="dcterms:W3CDTF">2025-12-30T17:26:09Z</dcterms:modified>
</cp:coreProperties>
</file>