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Nunito Semi Bold" panose="020B0604020202020204" charset="0"/>
      <p:regular r:id="rId15"/>
    </p:embeddedFont>
    <p:embeddedFont>
      <p:font typeface="PT Sans" panose="020B0503020203020204" pitchFamily="34" charset="0"/>
      <p:regular r:id="rId16"/>
      <p:bold r:id="rId17"/>
    </p:embeddedFont>
    <p:embeddedFont>
      <p:font typeface="PT Sans Bold" panose="020B0703020203020204" pitchFamily="34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88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73819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Building Agile Teams: A Leader’s Guide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505200"/>
            <a:ext cx="746855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Agile success depends on more than just frameworks like Scrum or Kanban—it’s about people. As a leader, you play a crucial role in recruiting the right talent, providing continuous learning opportunities, and creating a culture where teams thrive. This presentation will outline a leader's blueprint for building and sustaining high-performing Agile teams.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6090404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959048" y="6233041"/>
            <a:ext cx="140256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PT Sans Medium" pitchFamily="34" charset="0"/>
                <a:ea typeface="PT Sans Medium" pitchFamily="34" charset="-122"/>
                <a:cs typeface="PT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340287" y="6072545"/>
            <a:ext cx="2644854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00002E"/>
                </a:solidFill>
                <a:latin typeface="PT Sans Bold" pitchFamily="34" charset="0"/>
                <a:ea typeface="PT Sans Bold" pitchFamily="34" charset="-122"/>
                <a:cs typeface="PT Sans Bold" pitchFamily="34" charset="-120"/>
              </a:rPr>
              <a:t>by Kimberly Wiethoff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139" y="599123"/>
            <a:ext cx="5346263" cy="6169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Benefits of Agile Teams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39" y="1530668"/>
            <a:ext cx="1048822" cy="152495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97524" y="1740337"/>
            <a:ext cx="2489240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Increased Productivity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2097524" y="2174677"/>
            <a:ext cx="6312337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Agile teams are more productive due to their focus on iterative development and continuous improvement.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39" y="3055620"/>
            <a:ext cx="1048822" cy="152495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97524" y="3265289"/>
            <a:ext cx="2467928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Improved Quality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2097524" y="3699629"/>
            <a:ext cx="6312337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Frequent feedback loops and testing lead to higher-quality products and services.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39" y="4580573"/>
            <a:ext cx="1048822" cy="152495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97524" y="4790242"/>
            <a:ext cx="3637598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Enhanced Customer Satisfaction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2097524" y="5224582"/>
            <a:ext cx="6312337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Agile methodologies prioritize customer needs and deliver value quickly, resulting in increased customer satisfaction.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139" y="6105525"/>
            <a:ext cx="1048822" cy="152495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97524" y="6315194"/>
            <a:ext cx="2467928" cy="3084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Greater Innovation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2097524" y="6749534"/>
            <a:ext cx="6312337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Agile teams are more innovative because they are encouraged to experiment, learn from failure, and adapt to changing circumstances.</a:t>
            </a:r>
            <a:endParaRPr lang="en-US" sz="16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5816" y="641033"/>
            <a:ext cx="7344847" cy="685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Agile Leadership is a Mindset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2007870" y="2555915"/>
            <a:ext cx="2742486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Lead by Example</a:t>
            </a:r>
            <a:endParaRPr lang="en-US" sz="21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923" y="1792724"/>
            <a:ext cx="4430554" cy="443055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36030" y="2506147"/>
            <a:ext cx="174903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50"/>
              </a:lnSpc>
              <a:buNone/>
            </a:pPr>
            <a:r>
              <a:rPr lang="en-US" sz="2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9880044" y="2555915"/>
            <a:ext cx="2742486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Empower Teams</a:t>
            </a:r>
            <a:endParaRPr lang="en-US" sz="21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923" y="1792724"/>
            <a:ext cx="4430554" cy="443055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496300" y="2883218"/>
            <a:ext cx="174903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50"/>
              </a:lnSpc>
              <a:buNone/>
            </a:pPr>
            <a:r>
              <a:rPr lang="en-US" sz="2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250" dirty="0"/>
          </a:p>
        </p:txBody>
      </p:sp>
      <p:sp>
        <p:nvSpPr>
          <p:cNvPr id="9" name="Text 5"/>
          <p:cNvSpPr/>
          <p:nvPr/>
        </p:nvSpPr>
        <p:spPr>
          <a:xfrm>
            <a:off x="9880044" y="4945975"/>
            <a:ext cx="2742486" cy="342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Foster Collaboration</a:t>
            </a:r>
            <a:endParaRPr lang="en-US" sz="21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923" y="1792724"/>
            <a:ext cx="4430554" cy="443055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119229" y="5043488"/>
            <a:ext cx="174903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50"/>
              </a:lnSpc>
              <a:buNone/>
            </a:pPr>
            <a:r>
              <a:rPr lang="en-US" sz="2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250" dirty="0"/>
          </a:p>
        </p:txBody>
      </p:sp>
      <p:sp>
        <p:nvSpPr>
          <p:cNvPr id="12" name="Text 7"/>
          <p:cNvSpPr/>
          <p:nvPr/>
        </p:nvSpPr>
        <p:spPr>
          <a:xfrm>
            <a:off x="815816" y="4774644"/>
            <a:ext cx="3934539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Embrace Continuous Improvement</a:t>
            </a:r>
            <a:endParaRPr lang="en-US" sz="21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9923" y="1792724"/>
            <a:ext cx="4430554" cy="443055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958959" y="4666417"/>
            <a:ext cx="174903" cy="4661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50"/>
              </a:lnSpc>
              <a:buNone/>
            </a:pPr>
            <a:r>
              <a:rPr lang="en-US" sz="2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250" dirty="0"/>
          </a:p>
        </p:txBody>
      </p:sp>
      <p:sp>
        <p:nvSpPr>
          <p:cNvPr id="15" name="Text 9"/>
          <p:cNvSpPr/>
          <p:nvPr/>
        </p:nvSpPr>
        <p:spPr>
          <a:xfrm>
            <a:off x="815816" y="6485453"/>
            <a:ext cx="12998768" cy="11187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Agile leadership is a continuous journey. It requires leaders to lead by example, empower teams, foster collaboration, and embrace continuous improvement. By focusing on these principles, leaders can build high-performing Agile teams that deliver results, drive innovation, and stay motivated.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65877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Next Steps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1841540"/>
            <a:ext cx="2159079" cy="1357193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99899" y="2280761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3"/>
          <p:cNvSpPr/>
          <p:nvPr/>
        </p:nvSpPr>
        <p:spPr>
          <a:xfrm>
            <a:off x="3236119" y="20808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Assess Your Team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236119" y="2576393"/>
            <a:ext cx="762059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Take stock of your current team's skills and identify areas for improvement.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3116461" y="3183493"/>
            <a:ext cx="10556558" cy="15240"/>
          </a:xfrm>
          <a:prstGeom prst="roundRect">
            <a:avLst>
              <a:gd name="adj" fmla="val 2356110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837724" y="3318391"/>
            <a:ext cx="4318278" cy="1740218"/>
          </a:xfrm>
          <a:prstGeom prst="roundRect">
            <a:avLst>
              <a:gd name="adj" fmla="val 20634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99899" y="3949184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8"/>
          <p:cNvSpPr/>
          <p:nvPr/>
        </p:nvSpPr>
        <p:spPr>
          <a:xfrm>
            <a:off x="5395317" y="3557707"/>
            <a:ext cx="305312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Develop a Training Plan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95317" y="4053245"/>
            <a:ext cx="815804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Create a comprehensive training plan that addresses your team's needs and focuses on building Agile skills.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5275659" y="5043368"/>
            <a:ext cx="8397359" cy="15240"/>
          </a:xfrm>
          <a:prstGeom prst="roundRect">
            <a:avLst>
              <a:gd name="adj" fmla="val 2356110"/>
            </a:avLst>
          </a:prstGeom>
          <a:solidFill>
            <a:srgbClr val="018C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837724" y="5178266"/>
            <a:ext cx="6477476" cy="1740218"/>
          </a:xfrm>
          <a:prstGeom prst="roundRect">
            <a:avLst>
              <a:gd name="adj" fmla="val 20634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99899" y="5809059"/>
            <a:ext cx="179546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3"/>
          <p:cNvSpPr/>
          <p:nvPr/>
        </p:nvSpPr>
        <p:spPr>
          <a:xfrm>
            <a:off x="7554516" y="5417582"/>
            <a:ext cx="377582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Cultivate a Culture of Growth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54516" y="5913120"/>
            <a:ext cx="599884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Foster a culture that encourages continuous learning, innovation, and feedback.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837724" y="7187684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By taking these steps, you can set your team up for Agile success.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914471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Step 1: Recruiting for Agile Mindset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326076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Look Beyond the Resume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When hiring for an Agile team, look beyond technical skills. Assess problem-solving ability, communication, and adaptability. Agile thrives on flexibility and teamwork.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Behavioral Interviews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Use scenario-based questions to gauge a candidate's ability to handle uncertainty, like "Tell me about a time you faced uncertainty in a project. How did you handle it?"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811696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Step 1: Recruitment Techniques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Collaboration Testing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Conduct pair programming exercises, group discussions, or Agile simulations to assess how candidates interact and collaborate.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3788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Cultural Fit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37935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Ensure candidates align with the values of trust, openness, and feedback. A strong Agile team fosters a culture of collaboration and communication.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1368" y="836771"/>
            <a:ext cx="7676674" cy="5841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Step 2: Training for Agile Excellence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181368" y="1942028"/>
            <a:ext cx="446723" cy="446723"/>
          </a:xfrm>
          <a:prstGeom prst="roundRect">
            <a:avLst>
              <a:gd name="adj" fmla="val 66684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20552" y="2025134"/>
            <a:ext cx="168235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826568" y="1942028"/>
            <a:ext cx="2336363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Foundational Training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6826568" y="2353032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Ensure everyone understands Agile principles, Scrum/Kanban processes, and Lean thinking. Provide foundational training for all team members.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6181368" y="3410188"/>
            <a:ext cx="446723" cy="446723"/>
          </a:xfrm>
          <a:prstGeom prst="roundRect">
            <a:avLst>
              <a:gd name="adj" fmla="val 66684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320552" y="3493294"/>
            <a:ext cx="168235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6826568" y="3410188"/>
            <a:ext cx="2772489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Hands-On Agile Coaching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6826568" y="3821192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Embed Agile coaches or experienced mentors to help teams navigate real-world challenges and facilitate learning.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6181368" y="4878348"/>
            <a:ext cx="446723" cy="446723"/>
          </a:xfrm>
          <a:prstGeom prst="roundRect">
            <a:avLst>
              <a:gd name="adj" fmla="val 66684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320552" y="4961453"/>
            <a:ext cx="168235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6826568" y="4878348"/>
            <a:ext cx="2537460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Role-Specific Upskilling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6826568" y="5289352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Offer targeted training to enhance specific skills like backlog prioritization for Product Owners, DevOps for Developers, and automation for QA.</a:t>
            </a:r>
            <a:endParaRPr lang="en-US" sz="1550" dirty="0"/>
          </a:p>
        </p:txBody>
      </p:sp>
      <p:sp>
        <p:nvSpPr>
          <p:cNvPr id="16" name="Shape 13"/>
          <p:cNvSpPr/>
          <p:nvPr/>
        </p:nvSpPr>
        <p:spPr>
          <a:xfrm>
            <a:off x="6181368" y="6346508"/>
            <a:ext cx="446723" cy="446723"/>
          </a:xfrm>
          <a:prstGeom prst="roundRect">
            <a:avLst>
              <a:gd name="adj" fmla="val 66684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320552" y="6429613"/>
            <a:ext cx="168235" cy="2803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4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6826568" y="6346508"/>
            <a:ext cx="2804874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Cross-Functional Learning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6826568" y="6757511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Encourage knowledge sharing across teams to break down silos and enhance collaboration and innovation.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9776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Step 2: Continuous Improvement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233976"/>
            <a:ext cx="418862" cy="418862"/>
          </a:xfrm>
          <a:prstGeom prst="roundRect">
            <a:avLst>
              <a:gd name="adj" fmla="val 8572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982301" y="323397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Feedback Loops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82301" y="3729514"/>
            <a:ext cx="681037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Implement regular retrospectives to assess what's working, identify training gaps, and continuously improve the team's processes.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324124" y="5387102"/>
            <a:ext cx="418862" cy="418862"/>
          </a:xfrm>
          <a:prstGeom prst="roundRect">
            <a:avLst>
              <a:gd name="adj" fmla="val 8572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982301" y="5387102"/>
            <a:ext cx="351520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Formal &amp; Informal Learning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982301" y="5882640"/>
            <a:ext cx="681037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Use a mix of formal training like certifications and workshops alongside informal learning through mentorship, lunch-and-learns, and Agile book clubs.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04478" y="642818"/>
            <a:ext cx="7507843" cy="1374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Step 3: Creating a Culture of Retention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304478" y="2368034"/>
            <a:ext cx="3637121" cy="2866311"/>
          </a:xfrm>
          <a:prstGeom prst="roundRect">
            <a:avLst>
              <a:gd name="adj" fmla="val 12233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61058" y="2624614"/>
            <a:ext cx="2749987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Empowered Teams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561058" y="3108484"/>
            <a:ext cx="3123962" cy="1869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Give teams autonomy to make decisions and own their work. Avoid micromanagement, which stifles agility and innovation.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10175319" y="2368034"/>
            <a:ext cx="3637121" cy="2866311"/>
          </a:xfrm>
          <a:prstGeom prst="roundRect">
            <a:avLst>
              <a:gd name="adj" fmla="val 12233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31899" y="2624614"/>
            <a:ext cx="2749987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Psychological Safety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431899" y="3108484"/>
            <a:ext cx="3123962" cy="1869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Encourage experimentation and learning from failure. Cultivate a blame-free culture that encourages creativity and risk-taking.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6304478" y="5468064"/>
            <a:ext cx="7507843" cy="2118598"/>
          </a:xfrm>
          <a:prstGeom prst="roundRect">
            <a:avLst>
              <a:gd name="adj" fmla="val 16550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61058" y="5724644"/>
            <a:ext cx="2792135" cy="3437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Recognition &amp; Reward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561058" y="6208514"/>
            <a:ext cx="6994684" cy="1121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Acknowledge contributions in sprint demos, town halls, and performance reviews. Celebrate wins, both large and small, to boost morale.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294686"/>
            <a:ext cx="696027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Step 3: Continuous Growth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357676"/>
            <a:ext cx="7468553" cy="2168962"/>
          </a:xfrm>
          <a:prstGeom prst="roundRect">
            <a:avLst>
              <a:gd name="adj" fmla="val 16555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86299" y="2619851"/>
            <a:ext cx="282535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Growth Opportunities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86299" y="3115389"/>
            <a:ext cx="694420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Support career development through leadership tracks, skill-building programs, and stretch assignments to keep team members engaged and motivated.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6324124" y="4765953"/>
            <a:ext cx="7468553" cy="2168962"/>
          </a:xfrm>
          <a:prstGeom prst="roundRect">
            <a:avLst>
              <a:gd name="adj" fmla="val 16555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586299" y="5028128"/>
            <a:ext cx="283106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Connected to Purpose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586299" y="5523667"/>
            <a:ext cx="694420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Help teams understand how their work impacts customers and business goals. When people feel a sense of purpose, their engagement increases.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84177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Key Takeaways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904768"/>
            <a:ext cx="562451" cy="562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3706535"/>
            <a:ext cx="2250162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Recruiting for an Agile team is about finding individuals who embrace collaboration, adaptability, and continuous learning.</a:t>
            </a:r>
            <a:endParaRPr lang="en-US" sz="18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859" y="2904768"/>
            <a:ext cx="562451" cy="56245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446859" y="3706535"/>
            <a:ext cx="2250162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Effective training equips teams with the tools and mindset needed for Agile success.</a:t>
            </a:r>
            <a:endParaRPr lang="en-US" sz="18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995" y="2904768"/>
            <a:ext cx="562570" cy="56257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055995" y="3706654"/>
            <a:ext cx="2250281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Fostering a culture of retention and continuous improvement ensures that Agile teams thrive and deliver results.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756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1162" y="3142298"/>
            <a:ext cx="9737288" cy="6060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Building Agile Teams: A Continuous Journey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7303770" y="4057412"/>
            <a:ext cx="22860" cy="3605808"/>
          </a:xfrm>
          <a:prstGeom prst="roundRect">
            <a:avLst>
              <a:gd name="adj" fmla="val 1352108"/>
            </a:avLst>
          </a:prstGeom>
          <a:solidFill>
            <a:srgbClr val="000000">
              <a:alpha val="8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385084" y="4509611"/>
            <a:ext cx="721162" cy="22860"/>
          </a:xfrm>
          <a:prstGeom prst="roundRect">
            <a:avLst>
              <a:gd name="adj" fmla="val 1352108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083385" y="4289227"/>
            <a:ext cx="463629" cy="463629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227927" y="4375547"/>
            <a:ext cx="174546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721162" y="4263390"/>
            <a:ext cx="5460802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Recruiting the right talent is the foundation. Find individuals who are curious, collaborative, and adaptable.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524155" y="5539740"/>
            <a:ext cx="721162" cy="22860"/>
          </a:xfrm>
          <a:prstGeom prst="roundRect">
            <a:avLst>
              <a:gd name="adj" fmla="val 1352108"/>
            </a:avLst>
          </a:prstGeom>
          <a:solidFill>
            <a:srgbClr val="018CE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7"/>
          <p:cNvSpPr/>
          <p:nvPr/>
        </p:nvSpPr>
        <p:spPr>
          <a:xfrm>
            <a:off x="7083385" y="5319355"/>
            <a:ext cx="463629" cy="463629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227927" y="5405676"/>
            <a:ext cx="174546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250" dirty="0"/>
          </a:p>
        </p:txBody>
      </p:sp>
      <p:sp>
        <p:nvSpPr>
          <p:cNvPr id="12" name="Text 9"/>
          <p:cNvSpPr/>
          <p:nvPr/>
        </p:nvSpPr>
        <p:spPr>
          <a:xfrm>
            <a:off x="8448437" y="5293519"/>
            <a:ext cx="5460802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Invest in training and coaching. Equip teams with the skills and knowledge to work effectively using Agile methodologies.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385084" y="6466880"/>
            <a:ext cx="721162" cy="22860"/>
          </a:xfrm>
          <a:prstGeom prst="roundRect">
            <a:avLst>
              <a:gd name="adj" fmla="val 1352108"/>
            </a:avLst>
          </a:prstGeom>
          <a:solidFill>
            <a:srgbClr val="DA33B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1"/>
          <p:cNvSpPr/>
          <p:nvPr/>
        </p:nvSpPr>
        <p:spPr>
          <a:xfrm>
            <a:off x="7083385" y="6246495"/>
            <a:ext cx="463629" cy="463629"/>
          </a:xfrm>
          <a:prstGeom prst="roundRect">
            <a:avLst>
              <a:gd name="adj" fmla="val 66668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7227927" y="6332815"/>
            <a:ext cx="174546" cy="290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250" dirty="0"/>
          </a:p>
        </p:txBody>
      </p:sp>
      <p:sp>
        <p:nvSpPr>
          <p:cNvPr id="16" name="Text 13"/>
          <p:cNvSpPr/>
          <p:nvPr/>
        </p:nvSpPr>
        <p:spPr>
          <a:xfrm>
            <a:off x="721162" y="6220658"/>
            <a:ext cx="5460802" cy="989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Create a culture where team members feel empowered, safe, recognized, and supported. This fosters engagement and retention.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837</Words>
  <Application>Microsoft Office PowerPoint</Application>
  <PresentationFormat>Custom</PresentationFormat>
  <Paragraphs>97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PT Sans</vt:lpstr>
      <vt:lpstr>PT Sans Bold</vt:lpstr>
      <vt:lpstr>PT Sans Medium</vt:lpstr>
      <vt:lpstr>Nunito Semi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2025-02-22T20:03:52Z</dcterms:created>
  <dcterms:modified xsi:type="dcterms:W3CDTF">2025-02-22T20:05:52Z</dcterms:modified>
</cp:coreProperties>
</file>