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5143500" cy="9144000"/>
  <p:embeddedFontLst>
    <p:embeddedFont>
      <p:font typeface="Kanit Light" panose="020B0604020202020204" charset="-34"/>
      <p:regular r:id="rId15"/>
    </p:embeddedFont>
    <p:embeddedFont>
      <p:font typeface="Martel Sans" panose="020B0604020202020204" charset="0"/>
      <p:regular r:id="rId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022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73646"/>
            <a:ext cx="517996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endParaRPr lang="en-US" sz="950" dirty="0"/>
          </a:p>
        </p:txBody>
      </p:sp>
      <p:sp>
        <p:nvSpPr>
          <p:cNvPr id="4" name="Text 1"/>
          <p:cNvSpPr/>
          <p:nvPr/>
        </p:nvSpPr>
        <p:spPr>
          <a:xfrm>
            <a:off x="496119" y="787673"/>
            <a:ext cx="4722763" cy="11445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Beyond Scrum Ceremonies: How Agile Coaches Create High-Performing Teams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496119" y="2112466"/>
            <a:ext cx="4722763" cy="5815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True Agile coaching goes far beyond facilitating stand-ups and retrospectives. It's about building teams that consistently deliver value, adapt to change, and take ownership of outcomes — long after the ceremonies end.</a:t>
            </a:r>
            <a:endParaRPr lang="en-US" sz="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2829223"/>
            <a:ext cx="3519785" cy="6504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96119" y="3614886"/>
            <a:ext cx="4722763" cy="11630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#AgileCoaching #AgileTransformation #Scrum #ScrumMaster #AgileLeadership #LeadershipDevelopment #ContinuousImprovement #TeamPerformance #HighPerformingTeams #EnterpriseAgility #LeanAgile #OrganizationalChange #ServantLeadership #ProjectManagement #ProductManagement #BusinessTransformation #DigitalTransformation #AgileMindset #TeamCollaboration #FutureOfWork</a:t>
            </a:r>
            <a:endParaRPr lang="en-US" sz="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50862"/>
            <a:ext cx="5262116" cy="351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Removing Organizational Impediments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96119" y="905917"/>
            <a:ext cx="815176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Many delivery challenges are not team problems at all. They are systemic — embedded in the structures, processes, and governance models that surround the team. Agile Coaches serve as organizational change agents, identifying these barriers and partnering with leadership to dismantle them.</a:t>
            </a:r>
            <a:endParaRPr lang="en-US" sz="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147" y="1363414"/>
            <a:ext cx="4653707" cy="2617663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496119" y="4095676"/>
            <a:ext cx="8151763" cy="582364"/>
          </a:xfrm>
          <a:prstGeom prst="roundRect">
            <a:avLst>
              <a:gd name="adj" fmla="val 8108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84" y="4252020"/>
            <a:ext cx="140494" cy="1123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61343" y="4215408"/>
            <a:ext cx="767417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Sometimes the greatest value a coach provides comes from </a:t>
            </a:r>
            <a:r>
              <a:rPr lang="en-US" sz="850" b="1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changing the environment around the team</a:t>
            </a:r>
            <a:r>
              <a:rPr lang="en-US" sz="8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— not changing the team itself. Structural change enables team change.</a:t>
            </a:r>
            <a:endParaRPr lang="en-US" sz="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78669"/>
            <a:ext cx="591286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Role of AI in Modern Agile Coaching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414239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As Agile coaching evolves, AI is becoming a powerful ally — not a replacement for human judgment, but a force multiplier for coaches who want to spend less time collecting data and more time developing people.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950690"/>
            <a:ext cx="310083" cy="31008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61206" y="1950690"/>
            <a:ext cx="163249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Analyze Delivery Trends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961206" y="2218953"/>
            <a:ext cx="2148780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AI tools surface patterns across sprints and teams that would take hours to identify manually, enabling faster, more informed coaching conversations.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4991" y="1950690"/>
            <a:ext cx="310083" cy="31008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730079" y="1950690"/>
            <a:ext cx="159067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Identify Emerging Risks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730079" y="2218953"/>
            <a:ext cx="2148855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Early warning signals — like declining velocity or rising defect rates — can be detected automatically, giving coaches time to intervene before problems escalate.</a:t>
            </a:r>
            <a:endParaRPr lang="en-US" sz="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3939" y="1950690"/>
            <a:ext cx="310083" cy="31008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499027" y="195069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Monitor Team Health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499027" y="2218953"/>
            <a:ext cx="214885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Sentiment analysis and engagement signals help coaches understand how teams are feeling — not just how they are performing on paper.</a:t>
            </a:r>
            <a:endParaRPr lang="en-US" sz="950" dirty="0"/>
          </a:p>
        </p:txBody>
      </p:sp>
      <p:sp>
        <p:nvSpPr>
          <p:cNvPr id="13" name="Shape 8"/>
          <p:cNvSpPr/>
          <p:nvPr/>
        </p:nvSpPr>
        <p:spPr>
          <a:xfrm>
            <a:off x="496119" y="3549253"/>
            <a:ext cx="14288" cy="675977"/>
          </a:xfrm>
          <a:prstGeom prst="roundRect">
            <a:avLst>
              <a:gd name="adj" fmla="val 59998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9"/>
          <p:cNvSpPr/>
          <p:nvPr/>
        </p:nvSpPr>
        <p:spPr>
          <a:xfrm>
            <a:off x="682154" y="3688779"/>
            <a:ext cx="796572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The future Agile Coach combines </a:t>
            </a:r>
            <a:r>
              <a:rPr lang="en-US" sz="9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human-centered leadership</a:t>
            </a: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with </a:t>
            </a:r>
            <a:r>
              <a:rPr lang="en-US" sz="9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data-driven intelligence</a:t>
            </a: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— empathy and analytics working in concert.</a:t>
            </a:r>
            <a:endParaRPr lang="en-US" sz="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88007"/>
            <a:ext cx="710044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High-Performing Teams Are Built, Not Scheduled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123578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Planning sessions, stand-ups, reviews, and retrospectives provide structure — but lasting success comes from something deeper: trust, accountability, collaboration, continuous improvement, and strong leadership at every level.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1660029"/>
            <a:ext cx="8151763" cy="1835795"/>
          </a:xfrm>
          <a:prstGeom prst="roundRect">
            <a:avLst>
              <a:gd name="adj" fmla="val 2838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00881" y="1664791"/>
            <a:ext cx="4071119" cy="913135"/>
          </a:xfrm>
          <a:prstGeom prst="rect">
            <a:avLst/>
          </a:prstGeom>
          <a:solidFill>
            <a:srgbClr val="DFECE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624855" y="178876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Mentors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24855" y="2057028"/>
            <a:ext cx="3823171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Developing Scrum Masters and team members into confident, self-sufficient Agile practitioners.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4572000" y="1664791"/>
            <a:ext cx="4071119" cy="913135"/>
          </a:xfrm>
          <a:prstGeom prst="rect">
            <a:avLst/>
          </a:prstGeom>
          <a:solidFill>
            <a:srgbClr val="DFECE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4572000" y="1664791"/>
            <a:ext cx="14288" cy="913135"/>
          </a:xfrm>
          <a:prstGeom prst="roundRect">
            <a:avLst>
              <a:gd name="adj" fmla="val 364638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4695974" y="178876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Change Agents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695974" y="2057028"/>
            <a:ext cx="3823171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Removing systemic barriers and reshaping the organizational environment to enable team success.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500881" y="2577926"/>
            <a:ext cx="4071119" cy="913135"/>
          </a:xfrm>
          <a:prstGeom prst="rect">
            <a:avLst/>
          </a:prstGeom>
          <a:solidFill>
            <a:srgbClr val="DFECE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500881" y="2577926"/>
            <a:ext cx="4071119" cy="14288"/>
          </a:xfrm>
          <a:prstGeom prst="roundRect">
            <a:avLst>
              <a:gd name="adj" fmla="val 364638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24855" y="270190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Leadership Advisors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624855" y="2970163"/>
            <a:ext cx="3823171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Guiding leaders toward servant leadership behaviors that amplify — rather than constrain — team performance.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4572000" y="2577926"/>
            <a:ext cx="4071119" cy="913135"/>
          </a:xfrm>
          <a:prstGeom prst="rect">
            <a:avLst/>
          </a:prstGeom>
          <a:solidFill>
            <a:srgbClr val="DFECE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4572000" y="2577926"/>
            <a:ext cx="14288" cy="913135"/>
          </a:xfrm>
          <a:prstGeom prst="roundRect">
            <a:avLst>
              <a:gd name="adj" fmla="val 364638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4572000" y="2577926"/>
            <a:ext cx="4071119" cy="14288"/>
          </a:xfrm>
          <a:prstGeom prst="roundRect">
            <a:avLst>
              <a:gd name="adj" fmla="val 364638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4695974" y="270190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Catalysts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4695974" y="2970163"/>
            <a:ext cx="3823171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Accelerating organizational transformation by fostering a culture of continuous learning and shared ownership.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496119" y="3635350"/>
            <a:ext cx="8151763" cy="880542"/>
          </a:xfrm>
          <a:prstGeom prst="roundRect">
            <a:avLst>
              <a:gd name="adj" fmla="val 5917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815135"/>
            <a:ext cx="155004" cy="123974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899071" y="3777928"/>
            <a:ext cx="7624837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Organizations that invest in true Agile coaching build teams that are more productive, more resilient, more innovative — and capable of delivering </a:t>
            </a:r>
            <a:r>
              <a:rPr lang="en-US" sz="950" b="1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sustained business value</a:t>
            </a:r>
            <a:r>
              <a:rPr lang="en-US" sz="9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for the long term. Agile is not about the ceremonies. It is about helping people and teams achieve their highest potential.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05352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Core Challenge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96119" y="648760"/>
            <a:ext cx="6581105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Ceremonies Are a Tool — Not the Destination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406822" y="1222344"/>
            <a:ext cx="3173164" cy="1855812"/>
          </a:xfrm>
          <a:prstGeom prst="roundRect">
            <a:avLst>
              <a:gd name="adj" fmla="val 4813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30796" y="1346318"/>
            <a:ext cx="244487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What Most Organizations See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0796" y="1664140"/>
            <a:ext cx="2925217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Stand-ups. Sprint planning. Retrospectives. Reviews. These rituals become the definition of "being Agile" — a checklist of meetings that signals compliance with the framework.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3798019" y="1346318"/>
            <a:ext cx="34523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What High-Performing Teams Actually Need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3798019" y="1664140"/>
            <a:ext cx="4854550" cy="1302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850"/>
              </a:spcAft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An environment where teams deliver value continuously, solve problems proactively, and take ownership of outcomes. Agile Coaches create the conditions for this — ceremonies are simply one tool among many.</a:t>
            </a:r>
            <a:endParaRPr lang="en-US" sz="9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Organizations that invest in coaching, leadership development, team dynamics, and continuous improvement build teams capable of </a:t>
            </a:r>
            <a:r>
              <a:rPr lang="en-US" sz="9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sustaining long-term success</a:t>
            </a: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358006"/>
            <a:ext cx="3566145" cy="333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Doing Agile vs. Being Agile</a:t>
            </a:r>
            <a:endParaRPr lang="en-US" sz="2050" dirty="0"/>
          </a:p>
        </p:txBody>
      </p:sp>
      <p:sp>
        <p:nvSpPr>
          <p:cNvPr id="4" name="Text 1"/>
          <p:cNvSpPr/>
          <p:nvPr/>
        </p:nvSpPr>
        <p:spPr>
          <a:xfrm>
            <a:off x="496119" y="828452"/>
            <a:ext cx="4722763" cy="475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Many teams execute Scrum ceremonies correctly and still fail to achieve meaningful business results. The gap between process compliance and genuine agility is where coaches make the greatest impact.</a:t>
            </a:r>
            <a:endParaRPr lang="en-US" sz="8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831" y="1407170"/>
            <a:ext cx="4737050" cy="119345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9829" y="1528018"/>
            <a:ext cx="1595661" cy="166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Going Through the Motions</a:t>
            </a:r>
            <a:endParaRPr lang="en-US" sz="1000" dirty="0"/>
          </a:p>
        </p:txBody>
      </p:sp>
      <p:sp>
        <p:nvSpPr>
          <p:cNvPr id="7" name="Text 3"/>
          <p:cNvSpPr/>
          <p:nvPr/>
        </p:nvSpPr>
        <p:spPr>
          <a:xfrm>
            <a:off x="659829" y="1749475"/>
            <a:ext cx="4438204" cy="730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4000"/>
              </a:lnSpc>
              <a:buSzPct val="100000"/>
              <a:buChar char="•"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Attending stand-ups without meaningful collaboration</a:t>
            </a:r>
            <a:endParaRPr lang="en-US" sz="800" dirty="0"/>
          </a:p>
          <a:p>
            <a:pPr marL="342900" indent="-342900" algn="l">
              <a:lnSpc>
                <a:spcPct val="124000"/>
              </a:lnSpc>
              <a:buSzPct val="100000"/>
              <a:buChar char="•"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Completing retrospectives without implementing improvements</a:t>
            </a:r>
            <a:endParaRPr lang="en-US" sz="800" dirty="0"/>
          </a:p>
          <a:p>
            <a:pPr marL="342900" indent="-342900" algn="l">
              <a:lnSpc>
                <a:spcPct val="124000"/>
              </a:lnSpc>
              <a:buSzPct val="100000"/>
              <a:buChar char="•"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Delivering sprint commitments while missing customer needs</a:t>
            </a:r>
            <a:endParaRPr lang="en-US" sz="800" dirty="0"/>
          </a:p>
          <a:p>
            <a:pPr marL="342900" indent="-342900" algn="l">
              <a:lnSpc>
                <a:spcPct val="124000"/>
              </a:lnSpc>
              <a:buSzPct val="100000"/>
              <a:buChar char="•"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Following practices while remaining dependent on management for decisions</a:t>
            </a:r>
            <a:endParaRPr lang="en-US" sz="8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831" y="2692226"/>
            <a:ext cx="4737050" cy="119345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59829" y="2813075"/>
            <a:ext cx="1332458" cy="166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Agile Mindset</a:t>
            </a:r>
            <a:endParaRPr lang="en-US" sz="1000" dirty="0"/>
          </a:p>
        </p:txBody>
      </p:sp>
      <p:sp>
        <p:nvSpPr>
          <p:cNvPr id="10" name="Text 5"/>
          <p:cNvSpPr/>
          <p:nvPr/>
        </p:nvSpPr>
        <p:spPr>
          <a:xfrm>
            <a:off x="659829" y="3034531"/>
            <a:ext cx="4438204" cy="730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4000"/>
              </a:lnSpc>
              <a:buSzPct val="100000"/>
              <a:buChar char="•"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Transparency and shared accountability as daily habits</a:t>
            </a:r>
            <a:endParaRPr lang="en-US" sz="800" dirty="0"/>
          </a:p>
          <a:p>
            <a:pPr marL="342900" indent="-342900" algn="l">
              <a:lnSpc>
                <a:spcPct val="124000"/>
              </a:lnSpc>
              <a:buSzPct val="100000"/>
              <a:buChar char="•"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Continuous learning embedded in team culture</a:t>
            </a:r>
            <a:endParaRPr lang="en-US" sz="800" dirty="0"/>
          </a:p>
          <a:p>
            <a:pPr marL="342900" indent="-342900" algn="l">
              <a:lnSpc>
                <a:spcPct val="124000"/>
              </a:lnSpc>
              <a:buSzPct val="100000"/>
              <a:buChar char="•"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Proactive problem-surfacing before issues escalate</a:t>
            </a:r>
            <a:endParaRPr lang="en-US" sz="800" dirty="0"/>
          </a:p>
          <a:p>
            <a:pPr marL="342900" indent="-342900" algn="l">
              <a:lnSpc>
                <a:spcPct val="124000"/>
              </a:lnSpc>
              <a:buSzPct val="100000"/>
              <a:buChar char="•"/>
            </a:pPr>
            <a:r>
              <a:rPr lang="en-US" sz="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Genuine collaboration across functions and disciplines</a:t>
            </a:r>
            <a:endParaRPr lang="en-US" sz="800" dirty="0"/>
          </a:p>
        </p:txBody>
      </p:sp>
      <p:sp>
        <p:nvSpPr>
          <p:cNvPr id="11" name="Shape 6"/>
          <p:cNvSpPr/>
          <p:nvPr/>
        </p:nvSpPr>
        <p:spPr>
          <a:xfrm>
            <a:off x="496119" y="3988668"/>
            <a:ext cx="4722763" cy="693762"/>
          </a:xfrm>
          <a:prstGeom prst="roundRect">
            <a:avLst>
              <a:gd name="adj" fmla="val 6454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79" y="4138166"/>
            <a:ext cx="133201" cy="10656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42442" y="4097685"/>
            <a:ext cx="4269879" cy="475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An Agile Coach helps teams make the critical transition from </a:t>
            </a:r>
            <a:r>
              <a:rPr lang="en-US" sz="800" b="1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process compliance to mindset transformation</a:t>
            </a:r>
            <a:r>
              <a:rPr lang="en-US" sz="80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— the shift that separates good teams from great ones.</a:t>
            </a:r>
            <a:endParaRPr lang="en-US" sz="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63587"/>
            <a:ext cx="4361334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Creating Psychological Safety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496119" y="971848"/>
            <a:ext cx="8151763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One of the most defining characteristics of high-performing teams is psychological safety — the shared belief that team members can speak openly without fear of criticism or blame. Without it, risks stay hidden and issues fester.</a:t>
            </a:r>
            <a:endParaRPr lang="en-US" sz="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481212"/>
            <a:ext cx="300410" cy="30041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1927101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Raise Risks Early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496119" y="2184648"/>
            <a:ext cx="4003104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Teams that feel safe surface problems before they become crises, enabling proactive response rather than reactive firefighting.</a:t>
            </a:r>
            <a:endParaRPr lang="en-US" sz="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4703" y="1481212"/>
            <a:ext cx="300410" cy="30041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44703" y="1927101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Share Ideas Openly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4644703" y="2184648"/>
            <a:ext cx="4003179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Innovation flows freely when people aren't afraid of judgment. Safe environments produce more creative, higher-quality solutions.</a:t>
            </a:r>
            <a:endParaRPr lang="en-US" sz="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19" y="2795885"/>
            <a:ext cx="300410" cy="30041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96119" y="3241774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Admit Mistakes</a:t>
            </a:r>
            <a:endParaRPr lang="en-US" sz="1150" dirty="0"/>
          </a:p>
        </p:txBody>
      </p:sp>
      <p:sp>
        <p:nvSpPr>
          <p:cNvPr id="12" name="Text 7"/>
          <p:cNvSpPr/>
          <p:nvPr/>
        </p:nvSpPr>
        <p:spPr>
          <a:xfrm>
            <a:off x="496119" y="3499321"/>
            <a:ext cx="4003104" cy="567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Failure becomes a learning opportunity rather than a career risk. Teams improve faster when they can be honest about what went wrong.</a:t>
            </a:r>
            <a:endParaRPr lang="en-US" sz="9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4703" y="2795885"/>
            <a:ext cx="300410" cy="30041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644703" y="3241774"/>
            <a:ext cx="1557114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Challenge Assumptions</a:t>
            </a:r>
            <a:endParaRPr lang="en-US" sz="1150" dirty="0"/>
          </a:p>
        </p:txBody>
      </p:sp>
      <p:sp>
        <p:nvSpPr>
          <p:cNvPr id="15" name="Text 9"/>
          <p:cNvSpPr/>
          <p:nvPr/>
        </p:nvSpPr>
        <p:spPr>
          <a:xfrm>
            <a:off x="4644703" y="3499321"/>
            <a:ext cx="4003179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Critical thinking thrives when dissent is welcomed. The strongest teams question the status quo respectfully and constructively.</a:t>
            </a:r>
            <a:endParaRPr lang="en-US" sz="900" dirty="0"/>
          </a:p>
        </p:txBody>
      </p:sp>
      <p:sp>
        <p:nvSpPr>
          <p:cNvPr id="16" name="Shape 10"/>
          <p:cNvSpPr/>
          <p:nvPr/>
        </p:nvSpPr>
        <p:spPr>
          <a:xfrm>
            <a:off x="496119" y="4197921"/>
            <a:ext cx="14288" cy="450949"/>
          </a:xfrm>
          <a:prstGeom prst="roundRect">
            <a:avLst>
              <a:gd name="adj" fmla="val 59998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1"/>
          <p:cNvSpPr/>
          <p:nvPr/>
        </p:nvSpPr>
        <p:spPr>
          <a:xfrm>
            <a:off x="676349" y="4328815"/>
            <a:ext cx="8428732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The strongest Agile teams are not those that avoid problems — they are those that </a:t>
            </a:r>
            <a:r>
              <a:rPr lang="en-US" sz="9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surface and address problems quickly</a:t>
            </a: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343346"/>
            <a:ext cx="4722763" cy="7509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Shifting From Individual Success to Team Ownership</a:t>
            </a:r>
            <a:endParaRPr lang="en-US" sz="2350" dirty="0"/>
          </a:p>
        </p:txBody>
      </p:sp>
      <p:sp>
        <p:nvSpPr>
          <p:cNvPr id="4" name="Text 1"/>
          <p:cNvSpPr/>
          <p:nvPr/>
        </p:nvSpPr>
        <p:spPr>
          <a:xfrm>
            <a:off x="496119" y="1268909"/>
            <a:ext cx="4722763" cy="567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Many organizations unintentionally reward individual performance while expecting collaborative outcomes. Agile Coaches help dismantle this contradiction by building a culture where success is genuinely shared.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496119" y="1967508"/>
            <a:ext cx="2303190" cy="1451967"/>
          </a:xfrm>
          <a:prstGeom prst="roundRect">
            <a:avLst>
              <a:gd name="adj" fmla="val 3476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20985" y="2092375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Collective Goals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20985" y="2349922"/>
            <a:ext cx="2053456" cy="7569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Align the team around shared outcomes rather than individual task completion. Success is measured at the team level.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2915692" y="1967508"/>
            <a:ext cx="2303190" cy="1451967"/>
          </a:xfrm>
          <a:prstGeom prst="roundRect">
            <a:avLst>
              <a:gd name="adj" fmla="val 3476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3040559" y="2092375"/>
            <a:ext cx="2053456" cy="3754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Cross-Functional Collaboration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3040559" y="2537668"/>
            <a:ext cx="2053456" cy="7569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Break down silos and encourage teammates to contribute across disciplines, reducing dependency on any single individual.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496119" y="3535859"/>
            <a:ext cx="2303190" cy="1264221"/>
          </a:xfrm>
          <a:prstGeom prst="roundRect">
            <a:avLst>
              <a:gd name="adj" fmla="val 3992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20985" y="3660725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Shared Accountability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620985" y="3918272"/>
            <a:ext cx="2053456" cy="7569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Every team member feels responsible for the outcome — not just their own tasks — creating greater resilience over time.</a:t>
            </a:r>
            <a:endParaRPr lang="en-US" sz="900" dirty="0"/>
          </a:p>
        </p:txBody>
      </p:sp>
      <p:sp>
        <p:nvSpPr>
          <p:cNvPr id="14" name="Shape 11"/>
          <p:cNvSpPr/>
          <p:nvPr/>
        </p:nvSpPr>
        <p:spPr>
          <a:xfrm>
            <a:off x="2915692" y="3535859"/>
            <a:ext cx="2303190" cy="1264221"/>
          </a:xfrm>
          <a:prstGeom prst="roundRect">
            <a:avLst>
              <a:gd name="adj" fmla="val 3992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3040559" y="3660725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Team Recognition</a:t>
            </a:r>
            <a:endParaRPr lang="en-US" sz="1150" dirty="0"/>
          </a:p>
        </p:txBody>
      </p:sp>
      <p:sp>
        <p:nvSpPr>
          <p:cNvPr id="16" name="Text 13"/>
          <p:cNvSpPr/>
          <p:nvPr/>
        </p:nvSpPr>
        <p:spPr>
          <a:xfrm>
            <a:off x="3040559" y="3918272"/>
            <a:ext cx="2053456" cy="7569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Celebrate team achievements rather than individual heroics. This reinforces collaborative behavior and sustainable performance.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01353"/>
            <a:ext cx="507905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Coaching Leaders, Not Just Teams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336923"/>
            <a:ext cx="8151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One of the most overlooked aspects of Agile coaching is leadership development. Agile transformations frequently stall because teams are asked to change while leadership continues operating with traditional command-and-control practices. Leadership behavior has a direct, measurable impact on team performance.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496119" y="2195810"/>
            <a:ext cx="241555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What Leaders Must Let Go Of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96119" y="2513633"/>
            <a:ext cx="3924598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Micromanaging delivery decisions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Hoarding information or authority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Penalizing failure rather than learning from it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Measuring activity instead of outcomes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638749" y="2071836"/>
            <a:ext cx="4103191" cy="1409179"/>
          </a:xfrm>
          <a:prstGeom prst="roundRect">
            <a:avLst>
              <a:gd name="adj" fmla="val 6338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762723" y="2195810"/>
            <a:ext cx="239568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What Agile Leaders Embrace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762723" y="2513633"/>
            <a:ext cx="3855244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Empowering teams to make decisions at the right level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Actively removing organizational impediments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Supporting safe experimentation and innovation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Encouraging radical transparency across the organization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496119" y="3620542"/>
            <a:ext cx="8151763" cy="682079"/>
          </a:xfrm>
          <a:prstGeom prst="roundRect">
            <a:avLst>
              <a:gd name="adj" fmla="val 7638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800326"/>
            <a:ext cx="155004" cy="123974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99071" y="3763119"/>
            <a:ext cx="762483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Even the most capable Agile teams will struggle if organizational structures </a:t>
            </a:r>
            <a:r>
              <a:rPr lang="en-US" sz="950" b="1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discourage collaboration and innovation</a:t>
            </a:r>
            <a:r>
              <a:rPr lang="en-US" sz="9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Coaching leaders is non-negotiable.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41275"/>
            <a:ext cx="679259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Building a Culture of Continuous Improvement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076846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Retrospectives are valuable — but continuous improvement extends far beyond a single meeting every sprint. For high-performing teams, the improvement mindset becomes woven into everyday work, not reserved for a dedicated ceremony.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108" y="1613297"/>
            <a:ext cx="5221709" cy="255240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356409" y="2491493"/>
            <a:ext cx="1217343" cy="15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Reflect</a:t>
            </a:r>
            <a:endParaRPr lang="en-US" sz="950" dirty="0"/>
          </a:p>
        </p:txBody>
      </p:sp>
      <p:sp>
        <p:nvSpPr>
          <p:cNvPr id="6" name="Text 3"/>
          <p:cNvSpPr/>
          <p:nvPr/>
        </p:nvSpPr>
        <p:spPr>
          <a:xfrm>
            <a:off x="4969639" y="1907168"/>
            <a:ext cx="1217344" cy="15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Experiment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5570111" y="3108280"/>
            <a:ext cx="1217344" cy="15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Measure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2951554" y="3703426"/>
            <a:ext cx="1217343" cy="15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Adapt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496119" y="4305226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Agile Coaches foster this mindset by helping teams analyze performance metrics, learn from failures, and maintain an unwavering focus on customer value — making improvement a cultural constant rather than an occasional activity.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59804"/>
            <a:ext cx="4960367" cy="381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Developing Strong Scrum Masters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1021556"/>
            <a:ext cx="4722763" cy="5815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Scrum Masters are force multipliers for Agile success. A skilled Scrum Master removes obstacles, sharpens collaboration, and strengthens practices at the team level — freeing the Agile Coach to tackle broader organizational challenges.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3925119" y="1738313"/>
            <a:ext cx="244153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01</a:t>
            </a:r>
            <a:endParaRPr lang="en-US" sz="950" dirty="0"/>
          </a:p>
        </p:txBody>
      </p:sp>
      <p:sp>
        <p:nvSpPr>
          <p:cNvPr id="6" name="Shape 3"/>
          <p:cNvSpPr/>
          <p:nvPr/>
        </p:nvSpPr>
        <p:spPr>
          <a:xfrm>
            <a:off x="3925119" y="1931566"/>
            <a:ext cx="2301255" cy="14288"/>
          </a:xfrm>
          <a:prstGeom prst="rect">
            <a:avLst/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3925119" y="2021160"/>
            <a:ext cx="15263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Facilitation Mastery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3925119" y="2283991"/>
            <a:ext cx="2301255" cy="775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Coach Scrum Masters to run ceremonies that generate real insights and decisions — not just meetings that consume time.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6346552" y="1738313"/>
            <a:ext cx="244153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02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6346552" y="1931566"/>
            <a:ext cx="2301329" cy="14288"/>
          </a:xfrm>
          <a:prstGeom prst="rect">
            <a:avLst/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346552" y="2021160"/>
            <a:ext cx="15263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Coaching Techniques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6346552" y="2283991"/>
            <a:ext cx="2301329" cy="775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Develop the ability to ask powerful questions, listen actively, and guide teams toward self-discovery rather than prescribing answers.</a:t>
            </a:r>
            <a:endParaRPr lang="en-US" sz="950" dirty="0"/>
          </a:p>
        </p:txBody>
      </p:sp>
      <p:sp>
        <p:nvSpPr>
          <p:cNvPr id="13" name="Text 10"/>
          <p:cNvSpPr/>
          <p:nvPr/>
        </p:nvSpPr>
        <p:spPr>
          <a:xfrm>
            <a:off x="3925119" y="3271093"/>
            <a:ext cx="244153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03</a:t>
            </a:r>
            <a:endParaRPr lang="en-US" sz="950" dirty="0"/>
          </a:p>
        </p:txBody>
      </p:sp>
      <p:sp>
        <p:nvSpPr>
          <p:cNvPr id="14" name="Shape 11"/>
          <p:cNvSpPr/>
          <p:nvPr/>
        </p:nvSpPr>
        <p:spPr>
          <a:xfrm>
            <a:off x="3925119" y="3464347"/>
            <a:ext cx="2301255" cy="14288"/>
          </a:xfrm>
          <a:prstGeom prst="rect">
            <a:avLst/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3925119" y="3553941"/>
            <a:ext cx="1746275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Organizational Navigation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3925119" y="3816772"/>
            <a:ext cx="2301255" cy="775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Equip Scrum Masters to engage stakeholders confidently, manage competing priorities, and escalate systemic impediments effectively.</a:t>
            </a:r>
            <a:endParaRPr lang="en-US" sz="950" dirty="0"/>
          </a:p>
        </p:txBody>
      </p:sp>
      <p:sp>
        <p:nvSpPr>
          <p:cNvPr id="17" name="Text 14"/>
          <p:cNvSpPr/>
          <p:nvPr/>
        </p:nvSpPr>
        <p:spPr>
          <a:xfrm>
            <a:off x="6346552" y="3271093"/>
            <a:ext cx="244153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04</a:t>
            </a:r>
            <a:endParaRPr lang="en-US" sz="950" dirty="0"/>
          </a:p>
        </p:txBody>
      </p:sp>
      <p:sp>
        <p:nvSpPr>
          <p:cNvPr id="18" name="Shape 15"/>
          <p:cNvSpPr/>
          <p:nvPr/>
        </p:nvSpPr>
        <p:spPr>
          <a:xfrm>
            <a:off x="6346552" y="3464347"/>
            <a:ext cx="2301329" cy="14288"/>
          </a:xfrm>
          <a:prstGeom prst="rect">
            <a:avLst/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6346552" y="3553941"/>
            <a:ext cx="2093119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Driving Improvement Initiatives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6346552" y="3816772"/>
            <a:ext cx="2301329" cy="775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Empower Scrum Masters to lead meaningful change within their teams — building momentum for the broader Agile transformation.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67159"/>
            <a:ext cx="5827961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Leveraging Metrics to Drive Improvement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496119" y="975420"/>
            <a:ext cx="8151763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Metrics should create insight, not assign blame. High-performing Agile teams use data to guide decisions and identify opportunities for growth — always in service of better outcomes, never as a performance surveillance tool.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496119" y="1615678"/>
            <a:ext cx="1906414" cy="932334"/>
          </a:xfrm>
          <a:prstGeom prst="roundRect">
            <a:avLst>
              <a:gd name="adj" fmla="val 541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20985" y="1740545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Sprint Predictability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620985" y="2044675"/>
            <a:ext cx="1656680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Are commitments reliable and realistic?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2518916" y="1615678"/>
            <a:ext cx="1906488" cy="932334"/>
          </a:xfrm>
          <a:prstGeom prst="roundRect">
            <a:avLst>
              <a:gd name="adj" fmla="val 541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2643783" y="1740545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Velocity Trends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2643783" y="2044675"/>
            <a:ext cx="1656755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Is throughput stable, growing, or erratic?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96119" y="2664396"/>
            <a:ext cx="1906414" cy="932334"/>
          </a:xfrm>
          <a:prstGeom prst="roundRect">
            <a:avLst>
              <a:gd name="adj" fmla="val 541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620985" y="2789262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Cycle &amp; Lead Time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620985" y="3093393"/>
            <a:ext cx="1656680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How fast does work flow from start to done?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2518916" y="2664396"/>
            <a:ext cx="1906488" cy="932334"/>
          </a:xfrm>
          <a:prstGeom prst="roundRect">
            <a:avLst>
              <a:gd name="adj" fmla="val 541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2643783" y="2789262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Defect Rates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2643783" y="3093393"/>
            <a:ext cx="1656755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Is quality improving over time?</a:t>
            </a:r>
            <a:endParaRPr lang="en-US" sz="900" dirty="0"/>
          </a:p>
        </p:txBody>
      </p:sp>
      <p:sp>
        <p:nvSpPr>
          <p:cNvPr id="16" name="Shape 14"/>
          <p:cNvSpPr/>
          <p:nvPr/>
        </p:nvSpPr>
        <p:spPr>
          <a:xfrm>
            <a:off x="496119" y="3713113"/>
            <a:ext cx="1906414" cy="932334"/>
          </a:xfrm>
          <a:prstGeom prst="roundRect">
            <a:avLst>
              <a:gd name="adj" fmla="val 541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20985" y="3837980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Team Engagement</a:t>
            </a:r>
            <a:endParaRPr lang="en-US" sz="1150" dirty="0"/>
          </a:p>
        </p:txBody>
      </p:sp>
      <p:sp>
        <p:nvSpPr>
          <p:cNvPr id="18" name="Text 16"/>
          <p:cNvSpPr/>
          <p:nvPr/>
        </p:nvSpPr>
        <p:spPr>
          <a:xfrm>
            <a:off x="620985" y="4142110"/>
            <a:ext cx="1656680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Are people energized and invested in the work?</a:t>
            </a:r>
            <a:endParaRPr lang="en-US" sz="900" dirty="0"/>
          </a:p>
        </p:txBody>
      </p:sp>
      <p:sp>
        <p:nvSpPr>
          <p:cNvPr id="19" name="Shape 17"/>
          <p:cNvSpPr/>
          <p:nvPr/>
        </p:nvSpPr>
        <p:spPr>
          <a:xfrm>
            <a:off x="2518916" y="3713113"/>
            <a:ext cx="1906488" cy="932334"/>
          </a:xfrm>
          <a:prstGeom prst="roundRect">
            <a:avLst>
              <a:gd name="adj" fmla="val 541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2643783" y="3837980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Customer Satisfaction</a:t>
            </a:r>
            <a:endParaRPr lang="en-US" sz="1150" dirty="0"/>
          </a:p>
        </p:txBody>
      </p:sp>
      <p:sp>
        <p:nvSpPr>
          <p:cNvPr id="21" name="Text 19"/>
          <p:cNvSpPr/>
          <p:nvPr/>
        </p:nvSpPr>
        <p:spPr>
          <a:xfrm>
            <a:off x="2643783" y="4142110"/>
            <a:ext cx="1656755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Is the team delivering real value to end users?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4723358" y="1601167"/>
            <a:ext cx="2249314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Coach's Role With Data</a:t>
            </a:r>
            <a:endParaRPr lang="en-US" sz="1150" dirty="0"/>
          </a:p>
        </p:txBody>
      </p:sp>
      <p:sp>
        <p:nvSpPr>
          <p:cNvPr id="23" name="Text 21"/>
          <p:cNvSpPr/>
          <p:nvPr/>
        </p:nvSpPr>
        <p:spPr>
          <a:xfrm>
            <a:off x="4723358" y="1905298"/>
            <a:ext cx="3929286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spcAft>
                <a:spcPts val="800"/>
              </a:spcAft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Agile Coaches help teams interpret what the data is actually telling them — and more importantly, how to translate that understanding into meaningful, targeted action.</a:t>
            </a:r>
            <a:endParaRPr lang="en-US" sz="900" dirty="0"/>
          </a:p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The goal is never better numbers on a dashboard. The goal is </a:t>
            </a:r>
            <a:r>
              <a:rPr lang="en-US" sz="9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better outcomes for the team, the customer, and the organization</a:t>
            </a: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Metrics are a compass, not a scoreboard.</a:t>
            </a:r>
            <a:endParaRPr lang="en-US" sz="900" dirty="0"/>
          </a:p>
        </p:txBody>
      </p:sp>
      <p:sp>
        <p:nvSpPr>
          <p:cNvPr id="24" name="Shape 22"/>
          <p:cNvSpPr/>
          <p:nvPr/>
        </p:nvSpPr>
        <p:spPr>
          <a:xfrm>
            <a:off x="4723358" y="3276302"/>
            <a:ext cx="3929286" cy="837084"/>
          </a:xfrm>
          <a:prstGeom prst="roundRect">
            <a:avLst>
              <a:gd name="adj" fmla="val 6029"/>
            </a:avLst>
          </a:prstGeom>
          <a:solidFill>
            <a:srgbClr val="CFE2D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63" y="3440311"/>
            <a:ext cx="150168" cy="120104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5113734" y="3410992"/>
            <a:ext cx="3418805" cy="567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Coaches watch for "gaming" behavior — when teams optimize for the metric itself rather than the outcome it was designed to reflect.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1515</Words>
  <Application>Microsoft Office PowerPoint</Application>
  <PresentationFormat>On-screen Show (16:9)</PresentationFormat>
  <Paragraphs>131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Martel Sans</vt:lpstr>
      <vt:lpstr>Arial</vt:lpstr>
      <vt:lpstr>Kanit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2026-06-18T20:52:33Z</dcterms:created>
  <dcterms:modified xsi:type="dcterms:W3CDTF">2026-06-18T20:56:24Z</dcterms:modified>
</cp:coreProperties>
</file>