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4630400" cy="8229600"/>
  <p:notesSz cx="8229600" cy="14630400"/>
  <p:embeddedFontLst>
    <p:embeddedFont>
      <p:font typeface="Open Sans" panose="020B0606030504020204" pitchFamily="34" charset="0"/>
      <p:regular r:id="rId16"/>
      <p:bold r:id="rId17"/>
      <p:italic r:id="rId18"/>
    </p:embeddedFont>
    <p:embeddedFont>
      <p:font typeface="Open Sans Bold" panose="020B0806030504020204" charset="0"/>
      <p:bold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69" d="100"/>
          <a:sy n="69" d="100"/>
        </p:scale>
        <p:origin x="677"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75980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6F5EE"/>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6F5EE"/>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6F5EE"/>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6F5EE"/>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6F5EE"/>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6F5EE"/>
          </a:solidFill>
          <a:ln/>
        </p:spPr>
        <p:txBody>
          <a:bodyPr/>
          <a:lstStyle/>
          <a:p>
            <a:endParaRPr lang="en-US"/>
          </a:p>
        </p:txBody>
      </p:sp>
      <p:sp>
        <p:nvSpPr>
          <p:cNvPr id="3" name="Shape 1"/>
          <p:cNvSpPr/>
          <p:nvPr/>
        </p:nvSpPr>
        <p:spPr>
          <a:xfrm>
            <a:off x="0" y="0"/>
            <a:ext cx="14630400" cy="8229600"/>
          </a:xfrm>
          <a:prstGeom prst="rect">
            <a:avLst/>
          </a:prstGeom>
          <a:solidFill>
            <a:srgbClr val="FFFFFF"/>
          </a:solidFill>
          <a:ln/>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6F5EE"/>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6F5EE"/>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6F5EE"/>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6F5EE"/>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6F5EE"/>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6F5EE"/>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6F5EE"/>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s://www.managingprojectstheagileway.com/"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1492448"/>
            <a:ext cx="7556421" cy="2267903"/>
          </a:xfrm>
          <a:prstGeom prst="rect">
            <a:avLst/>
          </a:prstGeom>
          <a:noFill/>
          <a:ln/>
        </p:spPr>
        <p:txBody>
          <a:bodyPr wrap="square" lIns="0" tIns="0" rIns="0" bIns="0" rtlCol="0" anchor="t"/>
          <a:lstStyle/>
          <a:p>
            <a:pPr marL="0" indent="0" algn="l">
              <a:lnSpc>
                <a:spcPts val="4450"/>
              </a:lnSpc>
              <a:buNone/>
            </a:pPr>
            <a:r>
              <a:rPr lang="en-US" sz="3550" b="1" dirty="0">
                <a:solidFill>
                  <a:srgbClr val="333F70"/>
                </a:solidFill>
                <a:latin typeface="Unbounded Bold" pitchFamily="34" charset="0"/>
                <a:ea typeface="Unbounded Bold" pitchFamily="34" charset="-122"/>
                <a:cs typeface="Unbounded Bold" pitchFamily="34" charset="-120"/>
              </a:rPr>
              <a:t>From Firefighting to Flow: How Lean Thinking Transforms Project Delivery</a:t>
            </a:r>
            <a:endParaRPr lang="en-US" sz="3550" dirty="0"/>
          </a:p>
        </p:txBody>
      </p:sp>
      <p:sp>
        <p:nvSpPr>
          <p:cNvPr id="4" name="Text 1"/>
          <p:cNvSpPr/>
          <p:nvPr/>
        </p:nvSpPr>
        <p:spPr>
          <a:xfrm>
            <a:off x="793790" y="4015502"/>
            <a:ext cx="7556421" cy="725805"/>
          </a:xfrm>
          <a:prstGeom prst="rect">
            <a:avLst/>
          </a:prstGeom>
          <a:noFill/>
          <a:ln/>
        </p:spPr>
        <p:txBody>
          <a:bodyPr wrap="square" lIns="0" tIns="0" rIns="0" bIns="0" rtlCol="0" anchor="t"/>
          <a:lstStyle/>
          <a:p>
            <a:pPr marL="0" indent="0" algn="l">
              <a:lnSpc>
                <a:spcPts val="2850"/>
              </a:lnSpc>
              <a:buNone/>
            </a:pPr>
            <a:r>
              <a:rPr lang="en-US" sz="1750" dirty="0">
                <a:solidFill>
                  <a:srgbClr val="333F70"/>
                </a:solidFill>
                <a:latin typeface="Open Sans" pitchFamily="34" charset="0"/>
                <a:ea typeface="Open Sans" pitchFamily="34" charset="-122"/>
                <a:cs typeface="Open Sans" pitchFamily="34" charset="-120"/>
              </a:rPr>
              <a:t>Transform your project management approach from constant crisis mode to sustainable success with Lean principles.</a:t>
            </a:r>
            <a:endParaRPr lang="en-US" sz="1750" dirty="0"/>
          </a:p>
        </p:txBody>
      </p:sp>
      <p:sp>
        <p:nvSpPr>
          <p:cNvPr id="5" name="Text 2"/>
          <p:cNvSpPr/>
          <p:nvPr/>
        </p:nvSpPr>
        <p:spPr>
          <a:xfrm>
            <a:off x="793790" y="4996458"/>
            <a:ext cx="7556421" cy="1088708"/>
          </a:xfrm>
          <a:prstGeom prst="rect">
            <a:avLst/>
          </a:prstGeom>
          <a:noFill/>
          <a:ln/>
        </p:spPr>
        <p:txBody>
          <a:bodyPr wrap="square" lIns="0" tIns="0" rIns="0" bIns="0" rtlCol="0" anchor="t"/>
          <a:lstStyle/>
          <a:p>
            <a:pPr marL="0" indent="0" algn="l">
              <a:lnSpc>
                <a:spcPts val="2850"/>
              </a:lnSpc>
              <a:buNone/>
            </a:pPr>
            <a:r>
              <a:rPr lang="en-US" sz="1750" i="1" dirty="0">
                <a:solidFill>
                  <a:srgbClr val="333F70"/>
                </a:solidFill>
                <a:latin typeface="Open Sans" pitchFamily="34" charset="0"/>
                <a:ea typeface="Open Sans" pitchFamily="34" charset="-122"/>
                <a:cs typeface="Open Sans" pitchFamily="34" charset="-120"/>
              </a:rPr>
              <a:t>#ManagingProjectsTheAgileWay #LeanProjectManagement #ContinuousImprovement #AgileDelivery #LeanThinking #ProjectLeadership</a:t>
            </a:r>
            <a:endParaRPr lang="en-US" sz="1750" dirty="0"/>
          </a:p>
        </p:txBody>
      </p:sp>
      <p:sp>
        <p:nvSpPr>
          <p:cNvPr id="6" name="Shape 3"/>
          <p:cNvSpPr/>
          <p:nvPr/>
        </p:nvSpPr>
        <p:spPr>
          <a:xfrm>
            <a:off x="793790" y="6357223"/>
            <a:ext cx="362903" cy="362903"/>
          </a:xfrm>
          <a:prstGeom prst="roundRect">
            <a:avLst>
              <a:gd name="adj" fmla="val 25194296"/>
            </a:avLst>
          </a:prstGeom>
          <a:solidFill>
            <a:srgbClr val="7BCC95"/>
          </a:solidFill>
          <a:ln w="7620">
            <a:solidFill>
              <a:srgbClr val="FFFFFF"/>
            </a:solidFill>
            <a:prstDash val="solid"/>
          </a:ln>
        </p:spPr>
        <p:txBody>
          <a:bodyPr/>
          <a:lstStyle/>
          <a:p>
            <a:endParaRPr lang="en-US"/>
          </a:p>
        </p:txBody>
      </p:sp>
      <p:sp>
        <p:nvSpPr>
          <p:cNvPr id="7" name="Text 4"/>
          <p:cNvSpPr/>
          <p:nvPr/>
        </p:nvSpPr>
        <p:spPr>
          <a:xfrm>
            <a:off x="899160" y="6489859"/>
            <a:ext cx="152162" cy="97512"/>
          </a:xfrm>
          <a:prstGeom prst="rect">
            <a:avLst/>
          </a:prstGeom>
          <a:noFill/>
          <a:ln/>
        </p:spPr>
        <p:txBody>
          <a:bodyPr wrap="none" lIns="0" tIns="0" rIns="0" bIns="0" rtlCol="0" anchor="t"/>
          <a:lstStyle/>
          <a:p>
            <a:pPr marL="0" indent="0" algn="ctr">
              <a:lnSpc>
                <a:spcPts val="750"/>
              </a:lnSpc>
              <a:buNone/>
            </a:pPr>
            <a:r>
              <a:rPr lang="en-US" sz="750" dirty="0">
                <a:solidFill>
                  <a:srgbClr val="38383C"/>
                </a:solidFill>
                <a:latin typeface="Open Sans Medium" pitchFamily="34" charset="0"/>
                <a:ea typeface="Open Sans Medium" pitchFamily="34" charset="-122"/>
                <a:cs typeface="Open Sans Medium" pitchFamily="34" charset="-120"/>
              </a:rPr>
              <a:t>kW</a:t>
            </a:r>
            <a:endParaRPr lang="en-US" sz="750" dirty="0"/>
          </a:p>
        </p:txBody>
      </p:sp>
      <p:sp>
        <p:nvSpPr>
          <p:cNvPr id="8" name="Text 5"/>
          <p:cNvSpPr/>
          <p:nvPr/>
        </p:nvSpPr>
        <p:spPr>
          <a:xfrm>
            <a:off x="1270040" y="6340316"/>
            <a:ext cx="7264360" cy="1088708"/>
          </a:xfrm>
          <a:prstGeom prst="rect">
            <a:avLst/>
          </a:prstGeom>
          <a:noFill/>
          <a:ln/>
        </p:spPr>
        <p:txBody>
          <a:bodyPr wrap="none" lIns="0" tIns="0" rIns="0" bIns="0" rtlCol="0" anchor="t"/>
          <a:lstStyle/>
          <a:p>
            <a:pPr marL="0" indent="0" algn="l">
              <a:lnSpc>
                <a:spcPts val="3100"/>
              </a:lnSpc>
              <a:buNone/>
            </a:pPr>
            <a:r>
              <a:rPr lang="en-US" sz="2200" b="1" dirty="0">
                <a:solidFill>
                  <a:srgbClr val="333F70"/>
                </a:solidFill>
                <a:latin typeface="Open Sans Bold" pitchFamily="34" charset="0"/>
                <a:ea typeface="Open Sans Bold" pitchFamily="34" charset="-122"/>
                <a:cs typeface="Open Sans Bold" pitchFamily="34" charset="-120"/>
              </a:rPr>
              <a:t>by Kimberly Wiethoff</a:t>
            </a:r>
          </a:p>
          <a:p>
            <a:pPr>
              <a:lnSpc>
                <a:spcPts val="3100"/>
              </a:lnSpc>
            </a:pPr>
            <a:r>
              <a:rPr lang="en-US" sz="2400" dirty="0">
                <a:hlinkClick r:id="rId4"/>
              </a:rPr>
              <a:t>Managing Projects The Agile Way</a:t>
            </a:r>
            <a:endParaRPr lang="en-US" sz="2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93790" y="813435"/>
            <a:ext cx="9551908" cy="566976"/>
          </a:xfrm>
          <a:prstGeom prst="rect">
            <a:avLst/>
          </a:prstGeom>
          <a:noFill/>
          <a:ln/>
        </p:spPr>
        <p:txBody>
          <a:bodyPr wrap="none" lIns="0" tIns="0" rIns="0" bIns="0" rtlCol="0" anchor="t"/>
          <a:lstStyle/>
          <a:p>
            <a:pPr marL="0" indent="0" algn="l">
              <a:lnSpc>
                <a:spcPts val="4450"/>
              </a:lnSpc>
              <a:buNone/>
            </a:pPr>
            <a:r>
              <a:rPr lang="en-US" sz="3550" b="1" dirty="0">
                <a:solidFill>
                  <a:srgbClr val="333F70"/>
                </a:solidFill>
                <a:latin typeface="Unbounded Bold" pitchFamily="34" charset="0"/>
                <a:ea typeface="Unbounded Bold" pitchFamily="34" charset="-122"/>
                <a:cs typeface="Unbounded Bold" pitchFamily="34" charset="-120"/>
              </a:rPr>
              <a:t>Leading the Lean Transformation</a:t>
            </a:r>
            <a:endParaRPr lang="en-US" sz="3550" dirty="0"/>
          </a:p>
        </p:txBody>
      </p:sp>
      <p:sp>
        <p:nvSpPr>
          <p:cNvPr id="3" name="Shape 1"/>
          <p:cNvSpPr/>
          <p:nvPr/>
        </p:nvSpPr>
        <p:spPr>
          <a:xfrm>
            <a:off x="793790" y="1834039"/>
            <a:ext cx="510302" cy="510302"/>
          </a:xfrm>
          <a:prstGeom prst="roundRect">
            <a:avLst>
              <a:gd name="adj" fmla="val 18669"/>
            </a:avLst>
          </a:prstGeom>
          <a:solidFill>
            <a:srgbClr val="D6F5EE"/>
          </a:solidFill>
          <a:ln w="7620">
            <a:solidFill>
              <a:srgbClr val="BCDBD4"/>
            </a:solidFill>
            <a:prstDash val="solid"/>
          </a:ln>
        </p:spPr>
        <p:txBody>
          <a:bodyPr/>
          <a:lstStyle/>
          <a:p>
            <a:endParaRPr lang="en-US"/>
          </a:p>
        </p:txBody>
      </p:sp>
      <p:sp>
        <p:nvSpPr>
          <p:cNvPr id="4" name="Text 2"/>
          <p:cNvSpPr/>
          <p:nvPr/>
        </p:nvSpPr>
        <p:spPr>
          <a:xfrm>
            <a:off x="878860" y="1876544"/>
            <a:ext cx="340162" cy="425291"/>
          </a:xfrm>
          <a:prstGeom prst="rect">
            <a:avLst/>
          </a:prstGeom>
          <a:noFill/>
          <a:ln/>
        </p:spPr>
        <p:txBody>
          <a:bodyPr wrap="none" lIns="0" tIns="0" rIns="0" bIns="0" rtlCol="0" anchor="t"/>
          <a:lstStyle/>
          <a:p>
            <a:pPr marL="0" indent="0" algn="ctr">
              <a:lnSpc>
                <a:spcPts val="2650"/>
              </a:lnSpc>
              <a:buNone/>
            </a:pPr>
            <a:r>
              <a:rPr lang="en-US" sz="2650" b="1" dirty="0">
                <a:solidFill>
                  <a:srgbClr val="333F70"/>
                </a:solidFill>
                <a:latin typeface="Unbounded Bold" pitchFamily="34" charset="0"/>
                <a:ea typeface="Unbounded Bold" pitchFamily="34" charset="-122"/>
                <a:cs typeface="Unbounded Bold" pitchFamily="34" charset="-120"/>
              </a:rPr>
              <a:t>1</a:t>
            </a:r>
            <a:endParaRPr lang="en-US" sz="2650" dirty="0"/>
          </a:p>
        </p:txBody>
      </p:sp>
      <p:sp>
        <p:nvSpPr>
          <p:cNvPr id="5" name="Text 3"/>
          <p:cNvSpPr/>
          <p:nvPr/>
        </p:nvSpPr>
        <p:spPr>
          <a:xfrm>
            <a:off x="1530906" y="1911906"/>
            <a:ext cx="3322320" cy="354330"/>
          </a:xfrm>
          <a:prstGeom prst="rect">
            <a:avLst/>
          </a:prstGeom>
          <a:noFill/>
          <a:ln/>
        </p:spPr>
        <p:txBody>
          <a:bodyPr wrap="none" lIns="0" tIns="0" rIns="0" bIns="0" rtlCol="0" anchor="t"/>
          <a:lstStyle/>
          <a:p>
            <a:pPr marL="0" indent="0" algn="l">
              <a:lnSpc>
                <a:spcPts val="2750"/>
              </a:lnSpc>
              <a:buNone/>
            </a:pPr>
            <a:r>
              <a:rPr lang="en-US" sz="2200" b="1" dirty="0">
                <a:solidFill>
                  <a:srgbClr val="333F70"/>
                </a:solidFill>
                <a:latin typeface="Unbounded Bold" pitchFamily="34" charset="0"/>
                <a:ea typeface="Unbounded Bold" pitchFamily="34" charset="-122"/>
                <a:cs typeface="Unbounded Bold" pitchFamily="34" charset="-120"/>
              </a:rPr>
              <a:t>Model the Mindset</a:t>
            </a:r>
            <a:endParaRPr lang="en-US" sz="2200" dirty="0"/>
          </a:p>
        </p:txBody>
      </p:sp>
      <p:sp>
        <p:nvSpPr>
          <p:cNvPr id="6" name="Text 4"/>
          <p:cNvSpPr/>
          <p:nvPr/>
        </p:nvSpPr>
        <p:spPr>
          <a:xfrm>
            <a:off x="1530906" y="2402324"/>
            <a:ext cx="3421499" cy="2540318"/>
          </a:xfrm>
          <a:prstGeom prst="rect">
            <a:avLst/>
          </a:prstGeom>
          <a:noFill/>
          <a:ln/>
        </p:spPr>
        <p:txBody>
          <a:bodyPr wrap="square" lIns="0" tIns="0" rIns="0" bIns="0" rtlCol="0" anchor="t"/>
          <a:lstStyle/>
          <a:p>
            <a:pPr marL="0" indent="0" algn="l">
              <a:lnSpc>
                <a:spcPts val="2850"/>
              </a:lnSpc>
              <a:buNone/>
            </a:pPr>
            <a:r>
              <a:rPr lang="en-US" sz="1750" dirty="0">
                <a:solidFill>
                  <a:srgbClr val="333F70"/>
                </a:solidFill>
                <a:latin typeface="Open Sans" pitchFamily="34" charset="0"/>
                <a:ea typeface="Open Sans" pitchFamily="34" charset="-122"/>
                <a:cs typeface="Open Sans" pitchFamily="34" charset="-120"/>
              </a:rPr>
              <a:t>Demonstrate calm, thoughtful delivery over frantic heroics. Celebrate steady progress and learning over dramatic last-minute saves. Make your own work visible and limit your own WIP.</a:t>
            </a:r>
            <a:endParaRPr lang="en-US" sz="1750" dirty="0"/>
          </a:p>
        </p:txBody>
      </p:sp>
      <p:sp>
        <p:nvSpPr>
          <p:cNvPr id="7" name="Shape 5"/>
          <p:cNvSpPr/>
          <p:nvPr/>
        </p:nvSpPr>
        <p:spPr>
          <a:xfrm>
            <a:off x="5235893" y="1834039"/>
            <a:ext cx="510302" cy="510302"/>
          </a:xfrm>
          <a:prstGeom prst="roundRect">
            <a:avLst>
              <a:gd name="adj" fmla="val 18669"/>
            </a:avLst>
          </a:prstGeom>
          <a:solidFill>
            <a:srgbClr val="D6F5EE"/>
          </a:solidFill>
          <a:ln w="7620">
            <a:solidFill>
              <a:srgbClr val="BCDBD4"/>
            </a:solidFill>
            <a:prstDash val="solid"/>
          </a:ln>
        </p:spPr>
        <p:txBody>
          <a:bodyPr/>
          <a:lstStyle/>
          <a:p>
            <a:endParaRPr lang="en-US"/>
          </a:p>
        </p:txBody>
      </p:sp>
      <p:sp>
        <p:nvSpPr>
          <p:cNvPr id="8" name="Text 6"/>
          <p:cNvSpPr/>
          <p:nvPr/>
        </p:nvSpPr>
        <p:spPr>
          <a:xfrm>
            <a:off x="5320963" y="1876544"/>
            <a:ext cx="340162" cy="425291"/>
          </a:xfrm>
          <a:prstGeom prst="rect">
            <a:avLst/>
          </a:prstGeom>
          <a:noFill/>
          <a:ln/>
        </p:spPr>
        <p:txBody>
          <a:bodyPr wrap="none" lIns="0" tIns="0" rIns="0" bIns="0" rtlCol="0" anchor="t"/>
          <a:lstStyle/>
          <a:p>
            <a:pPr marL="0" indent="0" algn="ctr">
              <a:lnSpc>
                <a:spcPts val="2650"/>
              </a:lnSpc>
              <a:buNone/>
            </a:pPr>
            <a:r>
              <a:rPr lang="en-US" sz="2650" b="1" dirty="0">
                <a:solidFill>
                  <a:srgbClr val="333F70"/>
                </a:solidFill>
                <a:latin typeface="Unbounded Bold" pitchFamily="34" charset="0"/>
                <a:ea typeface="Unbounded Bold" pitchFamily="34" charset="-122"/>
                <a:cs typeface="Unbounded Bold" pitchFamily="34" charset="-120"/>
              </a:rPr>
              <a:t>2</a:t>
            </a:r>
            <a:endParaRPr lang="en-US" sz="2650" dirty="0"/>
          </a:p>
        </p:txBody>
      </p:sp>
      <p:sp>
        <p:nvSpPr>
          <p:cNvPr id="9" name="Text 7"/>
          <p:cNvSpPr/>
          <p:nvPr/>
        </p:nvSpPr>
        <p:spPr>
          <a:xfrm>
            <a:off x="5973008" y="1911906"/>
            <a:ext cx="3421499" cy="708660"/>
          </a:xfrm>
          <a:prstGeom prst="rect">
            <a:avLst/>
          </a:prstGeom>
          <a:noFill/>
          <a:ln/>
        </p:spPr>
        <p:txBody>
          <a:bodyPr wrap="square" lIns="0" tIns="0" rIns="0" bIns="0" rtlCol="0" anchor="t"/>
          <a:lstStyle/>
          <a:p>
            <a:pPr marL="0" indent="0" algn="l">
              <a:lnSpc>
                <a:spcPts val="2750"/>
              </a:lnSpc>
              <a:buNone/>
            </a:pPr>
            <a:r>
              <a:rPr lang="en-US" sz="2200" b="1" dirty="0">
                <a:solidFill>
                  <a:srgbClr val="333F70"/>
                </a:solidFill>
                <a:latin typeface="Unbounded Bold" pitchFamily="34" charset="0"/>
                <a:ea typeface="Unbounded Bold" pitchFamily="34" charset="-122"/>
                <a:cs typeface="Unbounded Bold" pitchFamily="34" charset="-120"/>
              </a:rPr>
              <a:t>Start Small, Learn Fast</a:t>
            </a:r>
            <a:endParaRPr lang="en-US" sz="2200" dirty="0"/>
          </a:p>
        </p:txBody>
      </p:sp>
      <p:sp>
        <p:nvSpPr>
          <p:cNvPr id="10" name="Text 8"/>
          <p:cNvSpPr/>
          <p:nvPr/>
        </p:nvSpPr>
        <p:spPr>
          <a:xfrm>
            <a:off x="5973008" y="2756654"/>
            <a:ext cx="3421499" cy="2177415"/>
          </a:xfrm>
          <a:prstGeom prst="rect">
            <a:avLst/>
          </a:prstGeom>
          <a:noFill/>
          <a:ln/>
        </p:spPr>
        <p:txBody>
          <a:bodyPr wrap="square" lIns="0" tIns="0" rIns="0" bIns="0" rtlCol="0" anchor="t"/>
          <a:lstStyle/>
          <a:p>
            <a:pPr marL="0" indent="0" algn="l">
              <a:lnSpc>
                <a:spcPts val="2850"/>
              </a:lnSpc>
              <a:buNone/>
            </a:pPr>
            <a:r>
              <a:rPr lang="en-US" sz="1750" dirty="0">
                <a:solidFill>
                  <a:srgbClr val="333F70"/>
                </a:solidFill>
                <a:latin typeface="Open Sans" pitchFamily="34" charset="0"/>
                <a:ea typeface="Open Sans" pitchFamily="34" charset="-122"/>
                <a:cs typeface="Open Sans" pitchFamily="34" charset="-120"/>
              </a:rPr>
              <a:t>Begin with one team or one project. Don't try to transform everything at once. Create quick wins that build momentum and demonstrate the value of Lean approaches to skeptics.</a:t>
            </a:r>
            <a:endParaRPr lang="en-US" sz="1750" dirty="0"/>
          </a:p>
        </p:txBody>
      </p:sp>
      <p:sp>
        <p:nvSpPr>
          <p:cNvPr id="11" name="Shape 9"/>
          <p:cNvSpPr/>
          <p:nvPr/>
        </p:nvSpPr>
        <p:spPr>
          <a:xfrm>
            <a:off x="9677995" y="1834039"/>
            <a:ext cx="510302" cy="510302"/>
          </a:xfrm>
          <a:prstGeom prst="roundRect">
            <a:avLst>
              <a:gd name="adj" fmla="val 18669"/>
            </a:avLst>
          </a:prstGeom>
          <a:solidFill>
            <a:srgbClr val="D6F5EE"/>
          </a:solidFill>
          <a:ln w="7620">
            <a:solidFill>
              <a:srgbClr val="BCDBD4"/>
            </a:solidFill>
            <a:prstDash val="solid"/>
          </a:ln>
        </p:spPr>
        <p:txBody>
          <a:bodyPr/>
          <a:lstStyle/>
          <a:p>
            <a:endParaRPr lang="en-US"/>
          </a:p>
        </p:txBody>
      </p:sp>
      <p:sp>
        <p:nvSpPr>
          <p:cNvPr id="12" name="Text 10"/>
          <p:cNvSpPr/>
          <p:nvPr/>
        </p:nvSpPr>
        <p:spPr>
          <a:xfrm>
            <a:off x="9763065" y="1876544"/>
            <a:ext cx="340162" cy="425291"/>
          </a:xfrm>
          <a:prstGeom prst="rect">
            <a:avLst/>
          </a:prstGeom>
          <a:noFill/>
          <a:ln/>
        </p:spPr>
        <p:txBody>
          <a:bodyPr wrap="none" lIns="0" tIns="0" rIns="0" bIns="0" rtlCol="0" anchor="t"/>
          <a:lstStyle/>
          <a:p>
            <a:pPr marL="0" indent="0" algn="ctr">
              <a:lnSpc>
                <a:spcPts val="2650"/>
              </a:lnSpc>
              <a:buNone/>
            </a:pPr>
            <a:r>
              <a:rPr lang="en-US" sz="2650" b="1" dirty="0">
                <a:solidFill>
                  <a:srgbClr val="333F70"/>
                </a:solidFill>
                <a:latin typeface="Unbounded Bold" pitchFamily="34" charset="0"/>
                <a:ea typeface="Unbounded Bold" pitchFamily="34" charset="-122"/>
                <a:cs typeface="Unbounded Bold" pitchFamily="34" charset="-120"/>
              </a:rPr>
              <a:t>3</a:t>
            </a:r>
            <a:endParaRPr lang="en-US" sz="2650" dirty="0"/>
          </a:p>
        </p:txBody>
      </p:sp>
      <p:sp>
        <p:nvSpPr>
          <p:cNvPr id="13" name="Text 11"/>
          <p:cNvSpPr/>
          <p:nvPr/>
        </p:nvSpPr>
        <p:spPr>
          <a:xfrm>
            <a:off x="10415111" y="1911906"/>
            <a:ext cx="2952988" cy="354330"/>
          </a:xfrm>
          <a:prstGeom prst="rect">
            <a:avLst/>
          </a:prstGeom>
          <a:noFill/>
          <a:ln/>
        </p:spPr>
        <p:txBody>
          <a:bodyPr wrap="none" lIns="0" tIns="0" rIns="0" bIns="0" rtlCol="0" anchor="t"/>
          <a:lstStyle/>
          <a:p>
            <a:pPr marL="0" indent="0" algn="l">
              <a:lnSpc>
                <a:spcPts val="2750"/>
              </a:lnSpc>
              <a:buNone/>
            </a:pPr>
            <a:r>
              <a:rPr lang="en-US" sz="2200" b="1" dirty="0">
                <a:solidFill>
                  <a:srgbClr val="333F70"/>
                </a:solidFill>
                <a:latin typeface="Unbounded Bold" pitchFamily="34" charset="0"/>
                <a:ea typeface="Unbounded Bold" pitchFamily="34" charset="-122"/>
                <a:cs typeface="Unbounded Bold" pitchFamily="34" charset="-120"/>
              </a:rPr>
              <a:t>Involve the Team</a:t>
            </a:r>
            <a:endParaRPr lang="en-US" sz="2200" dirty="0"/>
          </a:p>
        </p:txBody>
      </p:sp>
      <p:sp>
        <p:nvSpPr>
          <p:cNvPr id="14" name="Text 12"/>
          <p:cNvSpPr/>
          <p:nvPr/>
        </p:nvSpPr>
        <p:spPr>
          <a:xfrm>
            <a:off x="10415111" y="2402324"/>
            <a:ext cx="3421499" cy="2540318"/>
          </a:xfrm>
          <a:prstGeom prst="rect">
            <a:avLst/>
          </a:prstGeom>
          <a:noFill/>
          <a:ln/>
        </p:spPr>
        <p:txBody>
          <a:bodyPr wrap="square" lIns="0" tIns="0" rIns="0" bIns="0" rtlCol="0" anchor="t"/>
          <a:lstStyle/>
          <a:p>
            <a:pPr marL="0" indent="0" algn="l">
              <a:lnSpc>
                <a:spcPts val="2850"/>
              </a:lnSpc>
              <a:buNone/>
            </a:pPr>
            <a:r>
              <a:rPr lang="en-US" sz="1750" dirty="0">
                <a:solidFill>
                  <a:srgbClr val="333F70"/>
                </a:solidFill>
                <a:latin typeface="Open Sans" pitchFamily="34" charset="0"/>
                <a:ea typeface="Open Sans" pitchFamily="34" charset="-122"/>
                <a:cs typeface="Open Sans" pitchFamily="34" charset="-120"/>
              </a:rPr>
              <a:t>Lean transformations fail when imposed from above. Involve team members in identifying waste and designing solutions. Their frontline perspective is invaluable, and their buy-in is essential.</a:t>
            </a:r>
            <a:endParaRPr lang="en-US" sz="1750" dirty="0"/>
          </a:p>
        </p:txBody>
      </p:sp>
      <p:sp>
        <p:nvSpPr>
          <p:cNvPr id="15" name="Shape 13"/>
          <p:cNvSpPr/>
          <p:nvPr/>
        </p:nvSpPr>
        <p:spPr>
          <a:xfrm>
            <a:off x="793790" y="5396270"/>
            <a:ext cx="510302" cy="510302"/>
          </a:xfrm>
          <a:prstGeom prst="roundRect">
            <a:avLst>
              <a:gd name="adj" fmla="val 18669"/>
            </a:avLst>
          </a:prstGeom>
          <a:solidFill>
            <a:srgbClr val="D6F5EE"/>
          </a:solidFill>
          <a:ln w="7620">
            <a:solidFill>
              <a:srgbClr val="BCDBD4"/>
            </a:solidFill>
            <a:prstDash val="solid"/>
          </a:ln>
        </p:spPr>
        <p:txBody>
          <a:bodyPr/>
          <a:lstStyle/>
          <a:p>
            <a:endParaRPr lang="en-US"/>
          </a:p>
        </p:txBody>
      </p:sp>
      <p:sp>
        <p:nvSpPr>
          <p:cNvPr id="16" name="Text 14"/>
          <p:cNvSpPr/>
          <p:nvPr/>
        </p:nvSpPr>
        <p:spPr>
          <a:xfrm>
            <a:off x="878860" y="5438775"/>
            <a:ext cx="340162" cy="425291"/>
          </a:xfrm>
          <a:prstGeom prst="rect">
            <a:avLst/>
          </a:prstGeom>
          <a:noFill/>
          <a:ln/>
        </p:spPr>
        <p:txBody>
          <a:bodyPr wrap="none" lIns="0" tIns="0" rIns="0" bIns="0" rtlCol="0" anchor="t"/>
          <a:lstStyle/>
          <a:p>
            <a:pPr marL="0" indent="0" algn="ctr">
              <a:lnSpc>
                <a:spcPts val="2650"/>
              </a:lnSpc>
              <a:buNone/>
            </a:pPr>
            <a:r>
              <a:rPr lang="en-US" sz="2650" b="1" dirty="0">
                <a:solidFill>
                  <a:srgbClr val="333F70"/>
                </a:solidFill>
                <a:latin typeface="Unbounded Bold" pitchFamily="34" charset="0"/>
                <a:ea typeface="Unbounded Bold" pitchFamily="34" charset="-122"/>
                <a:cs typeface="Unbounded Bold" pitchFamily="34" charset="-120"/>
              </a:rPr>
              <a:t>4</a:t>
            </a:r>
            <a:endParaRPr lang="en-US" sz="2650" dirty="0"/>
          </a:p>
        </p:txBody>
      </p:sp>
      <p:sp>
        <p:nvSpPr>
          <p:cNvPr id="17" name="Text 15"/>
          <p:cNvSpPr/>
          <p:nvPr/>
        </p:nvSpPr>
        <p:spPr>
          <a:xfrm>
            <a:off x="1530906" y="5474137"/>
            <a:ext cx="4217194" cy="354330"/>
          </a:xfrm>
          <a:prstGeom prst="rect">
            <a:avLst/>
          </a:prstGeom>
          <a:noFill/>
          <a:ln/>
        </p:spPr>
        <p:txBody>
          <a:bodyPr wrap="none" lIns="0" tIns="0" rIns="0" bIns="0" rtlCol="0" anchor="t"/>
          <a:lstStyle/>
          <a:p>
            <a:pPr marL="0" indent="0" algn="l">
              <a:lnSpc>
                <a:spcPts val="2750"/>
              </a:lnSpc>
              <a:buNone/>
            </a:pPr>
            <a:r>
              <a:rPr lang="en-US" sz="2200" b="1" dirty="0">
                <a:solidFill>
                  <a:srgbClr val="333F70"/>
                </a:solidFill>
                <a:latin typeface="Unbounded Bold" pitchFamily="34" charset="0"/>
                <a:ea typeface="Unbounded Bold" pitchFamily="34" charset="-122"/>
                <a:cs typeface="Unbounded Bold" pitchFamily="34" charset="-120"/>
              </a:rPr>
              <a:t>Measure What Matters</a:t>
            </a:r>
            <a:endParaRPr lang="en-US" sz="2200" dirty="0"/>
          </a:p>
        </p:txBody>
      </p:sp>
      <p:sp>
        <p:nvSpPr>
          <p:cNvPr id="18" name="Text 16"/>
          <p:cNvSpPr/>
          <p:nvPr/>
        </p:nvSpPr>
        <p:spPr>
          <a:xfrm>
            <a:off x="1530906" y="5964555"/>
            <a:ext cx="5642491" cy="1451610"/>
          </a:xfrm>
          <a:prstGeom prst="rect">
            <a:avLst/>
          </a:prstGeom>
          <a:noFill/>
          <a:ln/>
        </p:spPr>
        <p:txBody>
          <a:bodyPr wrap="square" lIns="0" tIns="0" rIns="0" bIns="0" rtlCol="0" anchor="t"/>
          <a:lstStyle/>
          <a:p>
            <a:pPr marL="0" indent="0" algn="l">
              <a:lnSpc>
                <a:spcPts val="2850"/>
              </a:lnSpc>
              <a:buNone/>
            </a:pPr>
            <a:r>
              <a:rPr lang="en-US" sz="1750" dirty="0">
                <a:solidFill>
                  <a:srgbClr val="333F70"/>
                </a:solidFill>
                <a:latin typeface="Open Sans" pitchFamily="34" charset="0"/>
                <a:ea typeface="Open Sans" pitchFamily="34" charset="-122"/>
                <a:cs typeface="Open Sans" pitchFamily="34" charset="-120"/>
              </a:rPr>
              <a:t>Shift from utilization metrics to flow metrics. Track cycle time, throughput, and quality. Celebrate improvements in predictability and customer satisfaction, not just efficiency.</a:t>
            </a:r>
            <a:endParaRPr lang="en-US" sz="1750" dirty="0"/>
          </a:p>
        </p:txBody>
      </p:sp>
      <p:sp>
        <p:nvSpPr>
          <p:cNvPr id="19" name="Shape 17"/>
          <p:cNvSpPr/>
          <p:nvPr/>
        </p:nvSpPr>
        <p:spPr>
          <a:xfrm>
            <a:off x="7456884" y="5396270"/>
            <a:ext cx="510302" cy="510302"/>
          </a:xfrm>
          <a:prstGeom prst="roundRect">
            <a:avLst>
              <a:gd name="adj" fmla="val 18669"/>
            </a:avLst>
          </a:prstGeom>
          <a:solidFill>
            <a:srgbClr val="D6F5EE"/>
          </a:solidFill>
          <a:ln w="7620">
            <a:solidFill>
              <a:srgbClr val="BCDBD4"/>
            </a:solidFill>
            <a:prstDash val="solid"/>
          </a:ln>
        </p:spPr>
        <p:txBody>
          <a:bodyPr/>
          <a:lstStyle/>
          <a:p>
            <a:endParaRPr lang="en-US"/>
          </a:p>
        </p:txBody>
      </p:sp>
      <p:sp>
        <p:nvSpPr>
          <p:cNvPr id="20" name="Text 18"/>
          <p:cNvSpPr/>
          <p:nvPr/>
        </p:nvSpPr>
        <p:spPr>
          <a:xfrm>
            <a:off x="7541955" y="5438775"/>
            <a:ext cx="340162" cy="425291"/>
          </a:xfrm>
          <a:prstGeom prst="rect">
            <a:avLst/>
          </a:prstGeom>
          <a:noFill/>
          <a:ln/>
        </p:spPr>
        <p:txBody>
          <a:bodyPr wrap="none" lIns="0" tIns="0" rIns="0" bIns="0" rtlCol="0" anchor="t"/>
          <a:lstStyle/>
          <a:p>
            <a:pPr marL="0" indent="0" algn="ctr">
              <a:lnSpc>
                <a:spcPts val="2650"/>
              </a:lnSpc>
              <a:buNone/>
            </a:pPr>
            <a:r>
              <a:rPr lang="en-US" sz="2650" b="1" dirty="0">
                <a:solidFill>
                  <a:srgbClr val="333F70"/>
                </a:solidFill>
                <a:latin typeface="Unbounded Bold" pitchFamily="34" charset="0"/>
                <a:ea typeface="Unbounded Bold" pitchFamily="34" charset="-122"/>
                <a:cs typeface="Unbounded Bold" pitchFamily="34" charset="-120"/>
              </a:rPr>
              <a:t>5</a:t>
            </a:r>
            <a:endParaRPr lang="en-US" sz="2650" dirty="0"/>
          </a:p>
        </p:txBody>
      </p:sp>
      <p:sp>
        <p:nvSpPr>
          <p:cNvPr id="21" name="Text 19"/>
          <p:cNvSpPr/>
          <p:nvPr/>
        </p:nvSpPr>
        <p:spPr>
          <a:xfrm>
            <a:off x="8194000" y="5474137"/>
            <a:ext cx="4545330" cy="354330"/>
          </a:xfrm>
          <a:prstGeom prst="rect">
            <a:avLst/>
          </a:prstGeom>
          <a:noFill/>
          <a:ln/>
        </p:spPr>
        <p:txBody>
          <a:bodyPr wrap="none" lIns="0" tIns="0" rIns="0" bIns="0" rtlCol="0" anchor="t"/>
          <a:lstStyle/>
          <a:p>
            <a:pPr marL="0" indent="0" algn="l">
              <a:lnSpc>
                <a:spcPts val="2750"/>
              </a:lnSpc>
              <a:buNone/>
            </a:pPr>
            <a:r>
              <a:rPr lang="en-US" sz="2200" b="1" dirty="0">
                <a:solidFill>
                  <a:srgbClr val="333F70"/>
                </a:solidFill>
                <a:latin typeface="Unbounded Bold" pitchFamily="34" charset="0"/>
                <a:ea typeface="Unbounded Bold" pitchFamily="34" charset="-122"/>
                <a:cs typeface="Unbounded Bold" pitchFamily="34" charset="-120"/>
              </a:rPr>
              <a:t>Be Patient and Persistent</a:t>
            </a:r>
            <a:endParaRPr lang="en-US" sz="2200" dirty="0"/>
          </a:p>
        </p:txBody>
      </p:sp>
      <p:sp>
        <p:nvSpPr>
          <p:cNvPr id="22" name="Text 20"/>
          <p:cNvSpPr/>
          <p:nvPr/>
        </p:nvSpPr>
        <p:spPr>
          <a:xfrm>
            <a:off x="8194000" y="5964555"/>
            <a:ext cx="5642610" cy="1451610"/>
          </a:xfrm>
          <a:prstGeom prst="rect">
            <a:avLst/>
          </a:prstGeom>
          <a:noFill/>
          <a:ln/>
        </p:spPr>
        <p:txBody>
          <a:bodyPr wrap="square" lIns="0" tIns="0" rIns="0" bIns="0" rtlCol="0" anchor="t"/>
          <a:lstStyle/>
          <a:p>
            <a:pPr marL="0" indent="0" algn="l">
              <a:lnSpc>
                <a:spcPts val="2850"/>
              </a:lnSpc>
              <a:buNone/>
            </a:pPr>
            <a:r>
              <a:rPr lang="en-US" sz="1750" dirty="0">
                <a:solidFill>
                  <a:srgbClr val="333F70"/>
                </a:solidFill>
                <a:latin typeface="Open Sans" pitchFamily="34" charset="0"/>
                <a:ea typeface="Open Sans" pitchFamily="34" charset="-122"/>
                <a:cs typeface="Open Sans" pitchFamily="34" charset="-120"/>
              </a:rPr>
              <a:t>Changing habits takes time. Expect resistance and backsliding. Keep reinforcing Lean principles through daily stand-ups, retrospectives, and one-on-one coaching.</a:t>
            </a:r>
            <a:endParaRPr lang="en-US" sz="17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93790" y="738664"/>
            <a:ext cx="9909691" cy="566976"/>
          </a:xfrm>
          <a:prstGeom prst="rect">
            <a:avLst/>
          </a:prstGeom>
          <a:noFill/>
          <a:ln/>
        </p:spPr>
        <p:txBody>
          <a:bodyPr wrap="none" lIns="0" tIns="0" rIns="0" bIns="0" rtlCol="0" anchor="t"/>
          <a:lstStyle/>
          <a:p>
            <a:pPr marL="0" indent="0" algn="l">
              <a:lnSpc>
                <a:spcPts val="4450"/>
              </a:lnSpc>
              <a:buNone/>
            </a:pPr>
            <a:r>
              <a:rPr lang="en-US" sz="3550" b="1" dirty="0">
                <a:solidFill>
                  <a:srgbClr val="333F70"/>
                </a:solidFill>
                <a:latin typeface="Unbounded Bold" pitchFamily="34" charset="0"/>
                <a:ea typeface="Unbounded Bold" pitchFamily="34" charset="-122"/>
                <a:cs typeface="Unbounded Bold" pitchFamily="34" charset="-120"/>
              </a:rPr>
              <a:t>Common Challenges and Solutions</a:t>
            </a:r>
            <a:endParaRPr lang="en-US" sz="3550" dirty="0"/>
          </a:p>
        </p:txBody>
      </p:sp>
      <p:sp>
        <p:nvSpPr>
          <p:cNvPr id="3" name="Shape 1"/>
          <p:cNvSpPr/>
          <p:nvPr/>
        </p:nvSpPr>
        <p:spPr>
          <a:xfrm>
            <a:off x="793790" y="1759267"/>
            <a:ext cx="13042821" cy="5731669"/>
          </a:xfrm>
          <a:prstGeom prst="roundRect">
            <a:avLst>
              <a:gd name="adj" fmla="val 1662"/>
            </a:avLst>
          </a:prstGeom>
          <a:noFill/>
          <a:ln w="7620">
            <a:solidFill>
              <a:srgbClr val="000000">
                <a:alpha val="8000"/>
              </a:srgbClr>
            </a:solidFill>
            <a:prstDash val="solid"/>
          </a:ln>
        </p:spPr>
        <p:txBody>
          <a:bodyPr/>
          <a:lstStyle/>
          <a:p>
            <a:endParaRPr lang="en-US"/>
          </a:p>
        </p:txBody>
      </p:sp>
      <p:sp>
        <p:nvSpPr>
          <p:cNvPr id="4" name="Shape 2"/>
          <p:cNvSpPr/>
          <p:nvPr/>
        </p:nvSpPr>
        <p:spPr>
          <a:xfrm>
            <a:off x="801410" y="1766888"/>
            <a:ext cx="13027581" cy="650319"/>
          </a:xfrm>
          <a:prstGeom prst="rect">
            <a:avLst/>
          </a:prstGeom>
          <a:solidFill>
            <a:srgbClr val="FFFFFF">
              <a:alpha val="4000"/>
            </a:srgbClr>
          </a:solidFill>
          <a:ln/>
        </p:spPr>
        <p:txBody>
          <a:bodyPr/>
          <a:lstStyle/>
          <a:p>
            <a:endParaRPr lang="en-US"/>
          </a:p>
        </p:txBody>
      </p:sp>
      <p:sp>
        <p:nvSpPr>
          <p:cNvPr id="5" name="Text 3"/>
          <p:cNvSpPr/>
          <p:nvPr/>
        </p:nvSpPr>
        <p:spPr>
          <a:xfrm>
            <a:off x="1028343" y="1910596"/>
            <a:ext cx="4404360" cy="362903"/>
          </a:xfrm>
          <a:prstGeom prst="rect">
            <a:avLst/>
          </a:prstGeom>
          <a:noFill/>
          <a:ln/>
        </p:spPr>
        <p:txBody>
          <a:bodyPr wrap="none" lIns="0" tIns="0" rIns="0" bIns="0" rtlCol="0" anchor="t"/>
          <a:lstStyle/>
          <a:p>
            <a:pPr marL="0" indent="0" algn="l">
              <a:lnSpc>
                <a:spcPts val="2850"/>
              </a:lnSpc>
              <a:buNone/>
            </a:pPr>
            <a:r>
              <a:rPr lang="en-US" sz="1750" b="1" dirty="0">
                <a:solidFill>
                  <a:srgbClr val="333F70"/>
                </a:solidFill>
                <a:latin typeface="Open Sans" pitchFamily="34" charset="0"/>
                <a:ea typeface="Open Sans" pitchFamily="34" charset="-122"/>
                <a:cs typeface="Open Sans" pitchFamily="34" charset="-120"/>
              </a:rPr>
              <a:t>Challenge</a:t>
            </a:r>
            <a:endParaRPr lang="en-US" sz="1750" dirty="0"/>
          </a:p>
        </p:txBody>
      </p:sp>
      <p:sp>
        <p:nvSpPr>
          <p:cNvPr id="6" name="Text 4"/>
          <p:cNvSpPr/>
          <p:nvPr/>
        </p:nvSpPr>
        <p:spPr>
          <a:xfrm>
            <a:off x="5893951" y="1910596"/>
            <a:ext cx="7708225" cy="362903"/>
          </a:xfrm>
          <a:prstGeom prst="rect">
            <a:avLst/>
          </a:prstGeom>
          <a:noFill/>
          <a:ln/>
        </p:spPr>
        <p:txBody>
          <a:bodyPr wrap="none" lIns="0" tIns="0" rIns="0" bIns="0" rtlCol="0" anchor="t"/>
          <a:lstStyle/>
          <a:p>
            <a:pPr marL="0" indent="0" algn="l">
              <a:lnSpc>
                <a:spcPts val="2850"/>
              </a:lnSpc>
              <a:buNone/>
            </a:pPr>
            <a:r>
              <a:rPr lang="en-US" sz="1750" b="1" dirty="0">
                <a:solidFill>
                  <a:srgbClr val="333F70"/>
                </a:solidFill>
                <a:latin typeface="Open Sans" pitchFamily="34" charset="0"/>
                <a:ea typeface="Open Sans" pitchFamily="34" charset="-122"/>
                <a:cs typeface="Open Sans" pitchFamily="34" charset="-120"/>
              </a:rPr>
              <a:t>Solution</a:t>
            </a:r>
            <a:endParaRPr lang="en-US" sz="1750" dirty="0"/>
          </a:p>
        </p:txBody>
      </p:sp>
      <p:sp>
        <p:nvSpPr>
          <p:cNvPr id="7" name="Shape 5"/>
          <p:cNvSpPr/>
          <p:nvPr/>
        </p:nvSpPr>
        <p:spPr>
          <a:xfrm>
            <a:off x="801410" y="2417207"/>
            <a:ext cx="13027581" cy="1013222"/>
          </a:xfrm>
          <a:prstGeom prst="rect">
            <a:avLst/>
          </a:prstGeom>
          <a:solidFill>
            <a:srgbClr val="000000">
              <a:alpha val="4000"/>
            </a:srgbClr>
          </a:solidFill>
          <a:ln/>
        </p:spPr>
        <p:txBody>
          <a:bodyPr/>
          <a:lstStyle/>
          <a:p>
            <a:endParaRPr lang="en-US"/>
          </a:p>
        </p:txBody>
      </p:sp>
      <p:sp>
        <p:nvSpPr>
          <p:cNvPr id="8" name="Text 6"/>
          <p:cNvSpPr/>
          <p:nvPr/>
        </p:nvSpPr>
        <p:spPr>
          <a:xfrm>
            <a:off x="1028343" y="2560915"/>
            <a:ext cx="4404360" cy="725805"/>
          </a:xfrm>
          <a:prstGeom prst="rect">
            <a:avLst/>
          </a:prstGeom>
          <a:noFill/>
          <a:ln/>
        </p:spPr>
        <p:txBody>
          <a:bodyPr wrap="square" lIns="0" tIns="0" rIns="0" bIns="0" rtlCol="0" anchor="t"/>
          <a:lstStyle/>
          <a:p>
            <a:pPr marL="0" indent="0" algn="l">
              <a:lnSpc>
                <a:spcPts val="2850"/>
              </a:lnSpc>
              <a:buNone/>
            </a:pPr>
            <a:r>
              <a:rPr lang="en-US" sz="1750" dirty="0">
                <a:solidFill>
                  <a:srgbClr val="333F70"/>
                </a:solidFill>
                <a:latin typeface="Open Sans" pitchFamily="34" charset="0"/>
                <a:ea typeface="Open Sans" pitchFamily="34" charset="-122"/>
                <a:cs typeface="Open Sans" pitchFamily="34" charset="-120"/>
              </a:rPr>
              <a:t>Resistance from team members comfortable with current methods</a:t>
            </a:r>
            <a:endParaRPr lang="en-US" sz="1750" dirty="0"/>
          </a:p>
        </p:txBody>
      </p:sp>
      <p:sp>
        <p:nvSpPr>
          <p:cNvPr id="9" name="Text 7"/>
          <p:cNvSpPr/>
          <p:nvPr/>
        </p:nvSpPr>
        <p:spPr>
          <a:xfrm>
            <a:off x="5893951" y="2560915"/>
            <a:ext cx="7708225" cy="725805"/>
          </a:xfrm>
          <a:prstGeom prst="rect">
            <a:avLst/>
          </a:prstGeom>
          <a:noFill/>
          <a:ln/>
        </p:spPr>
        <p:txBody>
          <a:bodyPr wrap="square" lIns="0" tIns="0" rIns="0" bIns="0" rtlCol="0" anchor="t"/>
          <a:lstStyle/>
          <a:p>
            <a:pPr marL="0" indent="0" algn="l">
              <a:lnSpc>
                <a:spcPts val="2850"/>
              </a:lnSpc>
              <a:buNone/>
            </a:pPr>
            <a:r>
              <a:rPr lang="en-US" sz="1750" dirty="0">
                <a:solidFill>
                  <a:srgbClr val="333F70"/>
                </a:solidFill>
                <a:latin typeface="Open Sans" pitchFamily="34" charset="0"/>
                <a:ea typeface="Open Sans" pitchFamily="34" charset="-122"/>
                <a:cs typeface="Open Sans" pitchFamily="34" charset="-120"/>
              </a:rPr>
              <a:t>Start with small, non-threatening changes. Use data to demonstrate benefits. Involve resistors in designing solutions.</a:t>
            </a:r>
            <a:endParaRPr lang="en-US" sz="1750" dirty="0"/>
          </a:p>
        </p:txBody>
      </p:sp>
      <p:sp>
        <p:nvSpPr>
          <p:cNvPr id="10" name="Shape 8"/>
          <p:cNvSpPr/>
          <p:nvPr/>
        </p:nvSpPr>
        <p:spPr>
          <a:xfrm>
            <a:off x="801410" y="3430429"/>
            <a:ext cx="13027581" cy="1013222"/>
          </a:xfrm>
          <a:prstGeom prst="rect">
            <a:avLst/>
          </a:prstGeom>
          <a:solidFill>
            <a:srgbClr val="FFFFFF">
              <a:alpha val="4000"/>
            </a:srgbClr>
          </a:solidFill>
          <a:ln/>
        </p:spPr>
        <p:txBody>
          <a:bodyPr/>
          <a:lstStyle/>
          <a:p>
            <a:endParaRPr lang="en-US"/>
          </a:p>
        </p:txBody>
      </p:sp>
      <p:sp>
        <p:nvSpPr>
          <p:cNvPr id="11" name="Text 9"/>
          <p:cNvSpPr/>
          <p:nvPr/>
        </p:nvSpPr>
        <p:spPr>
          <a:xfrm>
            <a:off x="1028343" y="3574137"/>
            <a:ext cx="4404360" cy="725805"/>
          </a:xfrm>
          <a:prstGeom prst="rect">
            <a:avLst/>
          </a:prstGeom>
          <a:noFill/>
          <a:ln/>
        </p:spPr>
        <p:txBody>
          <a:bodyPr wrap="square" lIns="0" tIns="0" rIns="0" bIns="0" rtlCol="0" anchor="t"/>
          <a:lstStyle/>
          <a:p>
            <a:pPr marL="0" indent="0" algn="l">
              <a:lnSpc>
                <a:spcPts val="2850"/>
              </a:lnSpc>
              <a:buNone/>
            </a:pPr>
            <a:r>
              <a:rPr lang="en-US" sz="1750" dirty="0">
                <a:solidFill>
                  <a:srgbClr val="333F70"/>
                </a:solidFill>
                <a:latin typeface="Open Sans" pitchFamily="34" charset="0"/>
                <a:ea typeface="Open Sans" pitchFamily="34" charset="-122"/>
                <a:cs typeface="Open Sans" pitchFamily="34" charset="-120"/>
              </a:rPr>
              <a:t>Management pressure to take on more work</a:t>
            </a:r>
            <a:endParaRPr lang="en-US" sz="1750" dirty="0"/>
          </a:p>
        </p:txBody>
      </p:sp>
      <p:sp>
        <p:nvSpPr>
          <p:cNvPr id="12" name="Text 10"/>
          <p:cNvSpPr/>
          <p:nvPr/>
        </p:nvSpPr>
        <p:spPr>
          <a:xfrm>
            <a:off x="5893951" y="3574137"/>
            <a:ext cx="7708225" cy="725805"/>
          </a:xfrm>
          <a:prstGeom prst="rect">
            <a:avLst/>
          </a:prstGeom>
          <a:noFill/>
          <a:ln/>
        </p:spPr>
        <p:txBody>
          <a:bodyPr wrap="square" lIns="0" tIns="0" rIns="0" bIns="0" rtlCol="0" anchor="t"/>
          <a:lstStyle/>
          <a:p>
            <a:pPr marL="0" indent="0" algn="l">
              <a:lnSpc>
                <a:spcPts val="2850"/>
              </a:lnSpc>
              <a:buNone/>
            </a:pPr>
            <a:r>
              <a:rPr lang="en-US" sz="1750" dirty="0">
                <a:solidFill>
                  <a:srgbClr val="333F70"/>
                </a:solidFill>
                <a:latin typeface="Open Sans" pitchFamily="34" charset="0"/>
                <a:ea typeface="Open Sans" pitchFamily="34" charset="-122"/>
                <a:cs typeface="Open Sans" pitchFamily="34" charset="-120"/>
              </a:rPr>
              <a:t>Use flow metrics to show how limiting WIP actually increases throughput and quality. Calculate the cost of context switching.</a:t>
            </a:r>
            <a:endParaRPr lang="en-US" sz="1750" dirty="0"/>
          </a:p>
        </p:txBody>
      </p:sp>
      <p:sp>
        <p:nvSpPr>
          <p:cNvPr id="13" name="Shape 11"/>
          <p:cNvSpPr/>
          <p:nvPr/>
        </p:nvSpPr>
        <p:spPr>
          <a:xfrm>
            <a:off x="801410" y="4443651"/>
            <a:ext cx="13027581" cy="1013222"/>
          </a:xfrm>
          <a:prstGeom prst="rect">
            <a:avLst/>
          </a:prstGeom>
          <a:solidFill>
            <a:srgbClr val="000000">
              <a:alpha val="4000"/>
            </a:srgbClr>
          </a:solidFill>
          <a:ln/>
        </p:spPr>
        <p:txBody>
          <a:bodyPr/>
          <a:lstStyle/>
          <a:p>
            <a:endParaRPr lang="en-US"/>
          </a:p>
        </p:txBody>
      </p:sp>
      <p:sp>
        <p:nvSpPr>
          <p:cNvPr id="14" name="Text 12"/>
          <p:cNvSpPr/>
          <p:nvPr/>
        </p:nvSpPr>
        <p:spPr>
          <a:xfrm>
            <a:off x="1028343" y="4587359"/>
            <a:ext cx="4404360" cy="362903"/>
          </a:xfrm>
          <a:prstGeom prst="rect">
            <a:avLst/>
          </a:prstGeom>
          <a:noFill/>
          <a:ln/>
        </p:spPr>
        <p:txBody>
          <a:bodyPr wrap="none" lIns="0" tIns="0" rIns="0" bIns="0" rtlCol="0" anchor="t"/>
          <a:lstStyle/>
          <a:p>
            <a:pPr marL="0" indent="0" algn="l">
              <a:lnSpc>
                <a:spcPts val="2850"/>
              </a:lnSpc>
              <a:buNone/>
            </a:pPr>
            <a:r>
              <a:rPr lang="en-US" sz="1750" dirty="0">
                <a:solidFill>
                  <a:srgbClr val="333F70"/>
                </a:solidFill>
                <a:latin typeface="Open Sans" pitchFamily="34" charset="0"/>
                <a:ea typeface="Open Sans" pitchFamily="34" charset="-122"/>
                <a:cs typeface="Open Sans" pitchFamily="34" charset="-120"/>
              </a:rPr>
              <a:t>Difficulty sustaining improvements</a:t>
            </a:r>
            <a:endParaRPr lang="en-US" sz="1750" dirty="0"/>
          </a:p>
        </p:txBody>
      </p:sp>
      <p:sp>
        <p:nvSpPr>
          <p:cNvPr id="15" name="Text 13"/>
          <p:cNvSpPr/>
          <p:nvPr/>
        </p:nvSpPr>
        <p:spPr>
          <a:xfrm>
            <a:off x="5893951" y="4587359"/>
            <a:ext cx="7708225" cy="725805"/>
          </a:xfrm>
          <a:prstGeom prst="rect">
            <a:avLst/>
          </a:prstGeom>
          <a:noFill/>
          <a:ln/>
        </p:spPr>
        <p:txBody>
          <a:bodyPr wrap="square" lIns="0" tIns="0" rIns="0" bIns="0" rtlCol="0" anchor="t"/>
          <a:lstStyle/>
          <a:p>
            <a:pPr marL="0" indent="0" algn="l">
              <a:lnSpc>
                <a:spcPts val="2850"/>
              </a:lnSpc>
              <a:buNone/>
            </a:pPr>
            <a:r>
              <a:rPr lang="en-US" sz="1750" dirty="0">
                <a:solidFill>
                  <a:srgbClr val="333F70"/>
                </a:solidFill>
                <a:latin typeface="Open Sans" pitchFamily="34" charset="0"/>
                <a:ea typeface="Open Sans" pitchFamily="34" charset="-122"/>
                <a:cs typeface="Open Sans" pitchFamily="34" charset="-120"/>
              </a:rPr>
              <a:t>Build Lean practices into daily routines. Create visual reminders. Celebrate and share successes regularly.</a:t>
            </a:r>
            <a:endParaRPr lang="en-US" sz="1750" dirty="0"/>
          </a:p>
        </p:txBody>
      </p:sp>
      <p:sp>
        <p:nvSpPr>
          <p:cNvPr id="16" name="Shape 14"/>
          <p:cNvSpPr/>
          <p:nvPr/>
        </p:nvSpPr>
        <p:spPr>
          <a:xfrm>
            <a:off x="801410" y="5456873"/>
            <a:ext cx="13027581" cy="1013222"/>
          </a:xfrm>
          <a:prstGeom prst="rect">
            <a:avLst/>
          </a:prstGeom>
          <a:solidFill>
            <a:srgbClr val="FFFFFF">
              <a:alpha val="4000"/>
            </a:srgbClr>
          </a:solidFill>
          <a:ln/>
        </p:spPr>
        <p:txBody>
          <a:bodyPr/>
          <a:lstStyle/>
          <a:p>
            <a:endParaRPr lang="en-US"/>
          </a:p>
        </p:txBody>
      </p:sp>
      <p:sp>
        <p:nvSpPr>
          <p:cNvPr id="17" name="Text 15"/>
          <p:cNvSpPr/>
          <p:nvPr/>
        </p:nvSpPr>
        <p:spPr>
          <a:xfrm>
            <a:off x="1028343" y="5600581"/>
            <a:ext cx="4404360" cy="725805"/>
          </a:xfrm>
          <a:prstGeom prst="rect">
            <a:avLst/>
          </a:prstGeom>
          <a:noFill/>
          <a:ln/>
        </p:spPr>
        <p:txBody>
          <a:bodyPr wrap="square" lIns="0" tIns="0" rIns="0" bIns="0" rtlCol="0" anchor="t"/>
          <a:lstStyle/>
          <a:p>
            <a:pPr marL="0" indent="0" algn="l">
              <a:lnSpc>
                <a:spcPts val="2850"/>
              </a:lnSpc>
              <a:buNone/>
            </a:pPr>
            <a:r>
              <a:rPr lang="en-US" sz="1750" dirty="0">
                <a:solidFill>
                  <a:srgbClr val="333F70"/>
                </a:solidFill>
                <a:latin typeface="Open Sans" pitchFamily="34" charset="0"/>
                <a:ea typeface="Open Sans" pitchFamily="34" charset="-122"/>
                <a:cs typeface="Open Sans" pitchFamily="34" charset="-120"/>
              </a:rPr>
              <a:t>Stakeholders requesting frequent priority changes</a:t>
            </a:r>
            <a:endParaRPr lang="en-US" sz="1750" dirty="0"/>
          </a:p>
        </p:txBody>
      </p:sp>
      <p:sp>
        <p:nvSpPr>
          <p:cNvPr id="18" name="Text 16"/>
          <p:cNvSpPr/>
          <p:nvPr/>
        </p:nvSpPr>
        <p:spPr>
          <a:xfrm>
            <a:off x="5893951" y="5600581"/>
            <a:ext cx="7708225" cy="725805"/>
          </a:xfrm>
          <a:prstGeom prst="rect">
            <a:avLst/>
          </a:prstGeom>
          <a:noFill/>
          <a:ln/>
        </p:spPr>
        <p:txBody>
          <a:bodyPr wrap="square" lIns="0" tIns="0" rIns="0" bIns="0" rtlCol="0" anchor="t"/>
          <a:lstStyle/>
          <a:p>
            <a:pPr marL="0" indent="0" algn="l">
              <a:lnSpc>
                <a:spcPts val="2850"/>
              </a:lnSpc>
              <a:buNone/>
            </a:pPr>
            <a:r>
              <a:rPr lang="en-US" sz="1750" dirty="0">
                <a:solidFill>
                  <a:srgbClr val="333F70"/>
                </a:solidFill>
                <a:latin typeface="Open Sans" pitchFamily="34" charset="0"/>
                <a:ea typeface="Open Sans" pitchFamily="34" charset="-122"/>
                <a:cs typeface="Open Sans" pitchFamily="34" charset="-120"/>
              </a:rPr>
              <a:t>Implement a clear change management process. Show the impact of changes on delivery using data.</a:t>
            </a:r>
            <a:endParaRPr lang="en-US" sz="1750" dirty="0"/>
          </a:p>
        </p:txBody>
      </p:sp>
      <p:sp>
        <p:nvSpPr>
          <p:cNvPr id="19" name="Shape 17"/>
          <p:cNvSpPr/>
          <p:nvPr/>
        </p:nvSpPr>
        <p:spPr>
          <a:xfrm>
            <a:off x="801410" y="6470094"/>
            <a:ext cx="13027581" cy="1013222"/>
          </a:xfrm>
          <a:prstGeom prst="rect">
            <a:avLst/>
          </a:prstGeom>
          <a:solidFill>
            <a:srgbClr val="000000">
              <a:alpha val="4000"/>
            </a:srgbClr>
          </a:solidFill>
          <a:ln/>
        </p:spPr>
        <p:txBody>
          <a:bodyPr/>
          <a:lstStyle/>
          <a:p>
            <a:endParaRPr lang="en-US"/>
          </a:p>
        </p:txBody>
      </p:sp>
      <p:sp>
        <p:nvSpPr>
          <p:cNvPr id="20" name="Text 18"/>
          <p:cNvSpPr/>
          <p:nvPr/>
        </p:nvSpPr>
        <p:spPr>
          <a:xfrm>
            <a:off x="1028343" y="6613803"/>
            <a:ext cx="4404360" cy="725805"/>
          </a:xfrm>
          <a:prstGeom prst="rect">
            <a:avLst/>
          </a:prstGeom>
          <a:noFill/>
          <a:ln/>
        </p:spPr>
        <p:txBody>
          <a:bodyPr wrap="square" lIns="0" tIns="0" rIns="0" bIns="0" rtlCol="0" anchor="t"/>
          <a:lstStyle/>
          <a:p>
            <a:pPr marL="0" indent="0" algn="l">
              <a:lnSpc>
                <a:spcPts val="2850"/>
              </a:lnSpc>
              <a:buNone/>
            </a:pPr>
            <a:r>
              <a:rPr lang="en-US" sz="1750" dirty="0">
                <a:solidFill>
                  <a:srgbClr val="333F70"/>
                </a:solidFill>
                <a:latin typeface="Open Sans" pitchFamily="34" charset="0"/>
                <a:ea typeface="Open Sans" pitchFamily="34" charset="-122"/>
                <a:cs typeface="Open Sans" pitchFamily="34" charset="-120"/>
              </a:rPr>
              <a:t>Team feels Lean is too rigid or bureaucratic</a:t>
            </a:r>
            <a:endParaRPr lang="en-US" sz="1750" dirty="0"/>
          </a:p>
        </p:txBody>
      </p:sp>
      <p:sp>
        <p:nvSpPr>
          <p:cNvPr id="21" name="Text 19"/>
          <p:cNvSpPr/>
          <p:nvPr/>
        </p:nvSpPr>
        <p:spPr>
          <a:xfrm>
            <a:off x="5893951" y="6613803"/>
            <a:ext cx="7708225" cy="725805"/>
          </a:xfrm>
          <a:prstGeom prst="rect">
            <a:avLst/>
          </a:prstGeom>
          <a:noFill/>
          <a:ln/>
        </p:spPr>
        <p:txBody>
          <a:bodyPr wrap="square" lIns="0" tIns="0" rIns="0" bIns="0" rtlCol="0" anchor="t"/>
          <a:lstStyle/>
          <a:p>
            <a:pPr marL="0" indent="0" algn="l">
              <a:lnSpc>
                <a:spcPts val="2850"/>
              </a:lnSpc>
              <a:buNone/>
            </a:pPr>
            <a:r>
              <a:rPr lang="en-US" sz="1750" dirty="0">
                <a:solidFill>
                  <a:srgbClr val="333F70"/>
                </a:solidFill>
                <a:latin typeface="Open Sans" pitchFamily="34" charset="0"/>
                <a:ea typeface="Open Sans" pitchFamily="34" charset="-122"/>
                <a:cs typeface="Open Sans" pitchFamily="34" charset="-120"/>
              </a:rPr>
              <a:t>Focus on principles over specific practices. Adapt tools to fit team needs. Empower team to experiment.</a:t>
            </a:r>
            <a:endParaRPr lang="en-US" sz="17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1373386"/>
            <a:ext cx="7556421" cy="1133951"/>
          </a:xfrm>
          <a:prstGeom prst="rect">
            <a:avLst/>
          </a:prstGeom>
          <a:noFill/>
          <a:ln/>
        </p:spPr>
        <p:txBody>
          <a:bodyPr wrap="square" lIns="0" tIns="0" rIns="0" bIns="0" rtlCol="0" anchor="t"/>
          <a:lstStyle/>
          <a:p>
            <a:pPr marL="0" indent="0" algn="l">
              <a:lnSpc>
                <a:spcPts val="4450"/>
              </a:lnSpc>
              <a:buNone/>
            </a:pPr>
            <a:r>
              <a:rPr lang="en-US" sz="3550" b="1" dirty="0">
                <a:solidFill>
                  <a:srgbClr val="333F70"/>
                </a:solidFill>
                <a:latin typeface="Unbounded Bold" pitchFamily="34" charset="0"/>
                <a:ea typeface="Unbounded Bold" pitchFamily="34" charset="-122"/>
                <a:cs typeface="Unbounded Bold" pitchFamily="34" charset="-120"/>
              </a:rPr>
              <a:t>From Chaos to Calm: Your Lean Journey</a:t>
            </a:r>
            <a:endParaRPr lang="en-US" sz="3550" dirty="0"/>
          </a:p>
        </p:txBody>
      </p:sp>
      <p:sp>
        <p:nvSpPr>
          <p:cNvPr id="4" name="Text 1"/>
          <p:cNvSpPr/>
          <p:nvPr/>
        </p:nvSpPr>
        <p:spPr>
          <a:xfrm>
            <a:off x="793790" y="2762488"/>
            <a:ext cx="7556421" cy="725805"/>
          </a:xfrm>
          <a:prstGeom prst="rect">
            <a:avLst/>
          </a:prstGeom>
          <a:noFill/>
          <a:ln/>
        </p:spPr>
        <p:txBody>
          <a:bodyPr wrap="square" lIns="0" tIns="0" rIns="0" bIns="0" rtlCol="0" anchor="t"/>
          <a:lstStyle/>
          <a:p>
            <a:pPr marL="0" indent="0" algn="l">
              <a:lnSpc>
                <a:spcPts val="2850"/>
              </a:lnSpc>
              <a:buNone/>
            </a:pPr>
            <a:r>
              <a:rPr lang="en-US" sz="1750" dirty="0">
                <a:solidFill>
                  <a:srgbClr val="333F70"/>
                </a:solidFill>
                <a:latin typeface="Open Sans" pitchFamily="34" charset="0"/>
                <a:ea typeface="Open Sans" pitchFamily="34" charset="-122"/>
                <a:cs typeface="Open Sans" pitchFamily="34" charset="-120"/>
              </a:rPr>
              <a:t>Sustainable project delivery is built on flow, not fire drills. As you begin your Lean journey, remember:</a:t>
            </a:r>
            <a:endParaRPr lang="en-US" sz="1750" dirty="0"/>
          </a:p>
        </p:txBody>
      </p:sp>
      <p:sp>
        <p:nvSpPr>
          <p:cNvPr id="5" name="Text 2"/>
          <p:cNvSpPr/>
          <p:nvPr/>
        </p:nvSpPr>
        <p:spPr>
          <a:xfrm>
            <a:off x="793790" y="3743444"/>
            <a:ext cx="7556421"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333F70"/>
                </a:solidFill>
                <a:latin typeface="Open Sans" pitchFamily="34" charset="0"/>
                <a:ea typeface="Open Sans" pitchFamily="34" charset="-122"/>
                <a:cs typeface="Open Sans" pitchFamily="34" charset="-120"/>
              </a:rPr>
              <a:t>You don't need a full transformation to make progress</a:t>
            </a:r>
            <a:endParaRPr lang="en-US" sz="1750" dirty="0"/>
          </a:p>
        </p:txBody>
      </p:sp>
      <p:sp>
        <p:nvSpPr>
          <p:cNvPr id="6" name="Text 3"/>
          <p:cNvSpPr/>
          <p:nvPr/>
        </p:nvSpPr>
        <p:spPr>
          <a:xfrm>
            <a:off x="793790" y="4185642"/>
            <a:ext cx="7556421"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333F70"/>
                </a:solidFill>
                <a:latin typeface="Open Sans" pitchFamily="34" charset="0"/>
                <a:ea typeface="Open Sans" pitchFamily="34" charset="-122"/>
                <a:cs typeface="Open Sans" pitchFamily="34" charset="-120"/>
              </a:rPr>
              <a:t>Start by eliminating one source of waste</a:t>
            </a:r>
            <a:endParaRPr lang="en-US" sz="1750" dirty="0"/>
          </a:p>
        </p:txBody>
      </p:sp>
      <p:sp>
        <p:nvSpPr>
          <p:cNvPr id="7" name="Text 4"/>
          <p:cNvSpPr/>
          <p:nvPr/>
        </p:nvSpPr>
        <p:spPr>
          <a:xfrm>
            <a:off x="793790" y="4627840"/>
            <a:ext cx="7556421"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333F70"/>
                </a:solidFill>
                <a:latin typeface="Open Sans" pitchFamily="34" charset="0"/>
                <a:ea typeface="Open Sans" pitchFamily="34" charset="-122"/>
                <a:cs typeface="Open Sans" pitchFamily="34" charset="-120"/>
              </a:rPr>
              <a:t>Celebrate each small win</a:t>
            </a:r>
            <a:endParaRPr lang="en-US" sz="1750" dirty="0"/>
          </a:p>
        </p:txBody>
      </p:sp>
      <p:sp>
        <p:nvSpPr>
          <p:cNvPr id="8" name="Text 5"/>
          <p:cNvSpPr/>
          <p:nvPr/>
        </p:nvSpPr>
        <p:spPr>
          <a:xfrm>
            <a:off x="793790" y="5070038"/>
            <a:ext cx="7556421"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333F70"/>
                </a:solidFill>
                <a:latin typeface="Open Sans" pitchFamily="34" charset="0"/>
                <a:ea typeface="Open Sans" pitchFamily="34" charset="-122"/>
                <a:cs typeface="Open Sans" pitchFamily="34" charset="-120"/>
              </a:rPr>
              <a:t>Build a culture of continuous improvement</a:t>
            </a:r>
            <a:endParaRPr lang="en-US" sz="1750" dirty="0"/>
          </a:p>
        </p:txBody>
      </p:sp>
      <p:sp>
        <p:nvSpPr>
          <p:cNvPr id="9" name="Text 6"/>
          <p:cNvSpPr/>
          <p:nvPr/>
        </p:nvSpPr>
        <p:spPr>
          <a:xfrm>
            <a:off x="793790" y="5512237"/>
            <a:ext cx="7556421"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333F70"/>
                </a:solidFill>
                <a:latin typeface="Open Sans" pitchFamily="34" charset="0"/>
                <a:ea typeface="Open Sans" pitchFamily="34" charset="-122"/>
                <a:cs typeface="Open Sans" pitchFamily="34" charset="-120"/>
              </a:rPr>
              <a:t>Focus on creating value, not just activity</a:t>
            </a:r>
            <a:endParaRPr lang="en-US" sz="1750" dirty="0"/>
          </a:p>
        </p:txBody>
      </p:sp>
      <p:sp>
        <p:nvSpPr>
          <p:cNvPr id="10" name="Text 7"/>
          <p:cNvSpPr/>
          <p:nvPr/>
        </p:nvSpPr>
        <p:spPr>
          <a:xfrm>
            <a:off x="793790" y="6130290"/>
            <a:ext cx="7556421" cy="725805"/>
          </a:xfrm>
          <a:prstGeom prst="rect">
            <a:avLst/>
          </a:prstGeom>
          <a:noFill/>
          <a:ln/>
        </p:spPr>
        <p:txBody>
          <a:bodyPr wrap="square" lIns="0" tIns="0" rIns="0" bIns="0" rtlCol="0" anchor="t"/>
          <a:lstStyle/>
          <a:p>
            <a:pPr marL="0" indent="0" algn="l">
              <a:lnSpc>
                <a:spcPts val="2850"/>
              </a:lnSpc>
              <a:buNone/>
            </a:pPr>
            <a:r>
              <a:rPr lang="en-US" sz="1750" dirty="0">
                <a:solidFill>
                  <a:srgbClr val="333F70"/>
                </a:solidFill>
                <a:latin typeface="Open Sans" pitchFamily="34" charset="0"/>
                <a:ea typeface="Open Sans" pitchFamily="34" charset="-122"/>
                <a:cs typeface="Open Sans" pitchFamily="34" charset="-120"/>
              </a:rPr>
              <a:t>Transform your projects from firefighting to flow—one improvement at a time.</a:t>
            </a:r>
            <a:endParaRPr lang="en-US" sz="17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2192536"/>
            <a:ext cx="5670590" cy="708779"/>
          </a:xfrm>
          <a:prstGeom prst="rect">
            <a:avLst/>
          </a:prstGeom>
          <a:noFill/>
          <a:ln/>
        </p:spPr>
        <p:txBody>
          <a:bodyPr wrap="none" lIns="0" tIns="0" rIns="0" bIns="0" rtlCol="0" anchor="t"/>
          <a:lstStyle/>
          <a:p>
            <a:pPr marL="0" indent="0" algn="l">
              <a:lnSpc>
                <a:spcPts val="5550"/>
              </a:lnSpc>
              <a:buNone/>
            </a:pPr>
            <a:r>
              <a:rPr lang="en-US" sz="4450" b="1" dirty="0">
                <a:solidFill>
                  <a:srgbClr val="333F70"/>
                </a:solidFill>
                <a:latin typeface="Unbounded Bold" pitchFamily="34" charset="0"/>
                <a:ea typeface="Unbounded Bold" pitchFamily="34" charset="-122"/>
                <a:cs typeface="Unbounded Bold" pitchFamily="34" charset="-120"/>
              </a:rPr>
              <a:t>Final Thoughts</a:t>
            </a:r>
            <a:endParaRPr lang="en-US" sz="4450" dirty="0"/>
          </a:p>
        </p:txBody>
      </p:sp>
      <p:sp>
        <p:nvSpPr>
          <p:cNvPr id="4" name="Text 1"/>
          <p:cNvSpPr/>
          <p:nvPr/>
        </p:nvSpPr>
        <p:spPr>
          <a:xfrm>
            <a:off x="793790" y="3241477"/>
            <a:ext cx="7556421" cy="1451610"/>
          </a:xfrm>
          <a:prstGeom prst="rect">
            <a:avLst/>
          </a:prstGeom>
          <a:noFill/>
          <a:ln/>
        </p:spPr>
        <p:txBody>
          <a:bodyPr wrap="square" lIns="0" tIns="0" rIns="0" bIns="0" rtlCol="0" anchor="t"/>
          <a:lstStyle/>
          <a:p>
            <a:pPr marL="0" indent="0" algn="l">
              <a:lnSpc>
                <a:spcPts val="2850"/>
              </a:lnSpc>
              <a:buNone/>
            </a:pPr>
            <a:r>
              <a:rPr lang="en-US" sz="1750" dirty="0">
                <a:solidFill>
                  <a:srgbClr val="333F70"/>
                </a:solidFill>
                <a:latin typeface="Open Sans" pitchFamily="34" charset="0"/>
                <a:ea typeface="Open Sans" pitchFamily="34" charset="-122"/>
                <a:cs typeface="Open Sans" pitchFamily="34" charset="-120"/>
              </a:rPr>
              <a:t>As project leaders, embracing Lean means modeling calm, thoughtful delivery over frantic heroics. It means creating systems where work flows, teams grow, and customers get what they need—on time and without drama.</a:t>
            </a:r>
            <a:endParaRPr lang="en-US" sz="1750" dirty="0"/>
          </a:p>
        </p:txBody>
      </p:sp>
      <p:sp>
        <p:nvSpPr>
          <p:cNvPr id="5" name="Text 2"/>
          <p:cNvSpPr/>
          <p:nvPr/>
        </p:nvSpPr>
        <p:spPr>
          <a:xfrm>
            <a:off x="793790" y="4948238"/>
            <a:ext cx="7556421" cy="1088708"/>
          </a:xfrm>
          <a:prstGeom prst="rect">
            <a:avLst/>
          </a:prstGeom>
          <a:noFill/>
          <a:ln/>
        </p:spPr>
        <p:txBody>
          <a:bodyPr wrap="square" lIns="0" tIns="0" rIns="0" bIns="0" rtlCol="0" anchor="t"/>
          <a:lstStyle/>
          <a:p>
            <a:pPr marL="0" indent="0" algn="l">
              <a:lnSpc>
                <a:spcPts val="2850"/>
              </a:lnSpc>
              <a:buNone/>
            </a:pPr>
            <a:r>
              <a:rPr lang="en-US" sz="1750" dirty="0">
                <a:solidFill>
                  <a:srgbClr val="333F70"/>
                </a:solidFill>
                <a:latin typeface="Open Sans" pitchFamily="34" charset="0"/>
                <a:ea typeface="Open Sans" pitchFamily="34" charset="-122"/>
                <a:cs typeface="Open Sans" pitchFamily="34" charset="-120"/>
              </a:rPr>
              <a:t>You don't need a full Lean transformation to make progress. Start small. Eliminate one source of waste. Celebrate one win.And remember: </a:t>
            </a:r>
            <a:r>
              <a:rPr lang="en-US" sz="1750" b="1" dirty="0">
                <a:solidFill>
                  <a:srgbClr val="333F70"/>
                </a:solidFill>
                <a:latin typeface="Open Sans" pitchFamily="34" charset="0"/>
                <a:ea typeface="Open Sans" pitchFamily="34" charset="-122"/>
                <a:cs typeface="Open Sans" pitchFamily="34" charset="-120"/>
              </a:rPr>
              <a:t>sustainable delivery is built on flow, not fire drills.</a:t>
            </a:r>
            <a:endParaRPr lang="en-US" sz="1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1323856"/>
            <a:ext cx="6735128" cy="566976"/>
          </a:xfrm>
          <a:prstGeom prst="rect">
            <a:avLst/>
          </a:prstGeom>
          <a:noFill/>
          <a:ln/>
        </p:spPr>
        <p:txBody>
          <a:bodyPr wrap="none" lIns="0" tIns="0" rIns="0" bIns="0" rtlCol="0" anchor="t"/>
          <a:lstStyle/>
          <a:p>
            <a:pPr marL="0" indent="0" algn="l">
              <a:lnSpc>
                <a:spcPts val="4450"/>
              </a:lnSpc>
              <a:buNone/>
            </a:pPr>
            <a:r>
              <a:rPr lang="en-US" sz="3550" b="1" dirty="0">
                <a:solidFill>
                  <a:srgbClr val="333F70"/>
                </a:solidFill>
                <a:latin typeface="Unbounded Bold" pitchFamily="34" charset="0"/>
                <a:ea typeface="Unbounded Bold" pitchFamily="34" charset="-122"/>
                <a:cs typeface="Unbounded Bold" pitchFamily="34" charset="-120"/>
              </a:rPr>
              <a:t>The Cost of Firefighting</a:t>
            </a:r>
            <a:endParaRPr lang="en-US" sz="3550" dirty="0"/>
          </a:p>
        </p:txBody>
      </p:sp>
      <p:sp>
        <p:nvSpPr>
          <p:cNvPr id="4" name="Text 1"/>
          <p:cNvSpPr/>
          <p:nvPr/>
        </p:nvSpPr>
        <p:spPr>
          <a:xfrm>
            <a:off x="793790" y="2117646"/>
            <a:ext cx="6627138" cy="354330"/>
          </a:xfrm>
          <a:prstGeom prst="rect">
            <a:avLst/>
          </a:prstGeom>
          <a:noFill/>
          <a:ln/>
        </p:spPr>
        <p:txBody>
          <a:bodyPr wrap="none" lIns="0" tIns="0" rIns="0" bIns="0" rtlCol="0" anchor="t"/>
          <a:lstStyle/>
          <a:p>
            <a:pPr marL="0" indent="0" algn="l">
              <a:lnSpc>
                <a:spcPts val="2750"/>
              </a:lnSpc>
              <a:buNone/>
            </a:pPr>
            <a:r>
              <a:rPr lang="en-US" sz="2200" b="1" dirty="0">
                <a:solidFill>
                  <a:srgbClr val="333F70"/>
                </a:solidFill>
                <a:latin typeface="Unbounded Bold" pitchFamily="34" charset="0"/>
                <a:ea typeface="Unbounded Bold" pitchFamily="34" charset="-122"/>
                <a:cs typeface="Unbounded Bold" pitchFamily="34" charset="-120"/>
              </a:rPr>
              <a:t>Is Your Team Stuck in Reactive Mode?</a:t>
            </a:r>
            <a:endParaRPr lang="en-US" sz="2200" dirty="0"/>
          </a:p>
        </p:txBody>
      </p:sp>
      <p:sp>
        <p:nvSpPr>
          <p:cNvPr id="5" name="Text 2"/>
          <p:cNvSpPr/>
          <p:nvPr/>
        </p:nvSpPr>
        <p:spPr>
          <a:xfrm>
            <a:off x="793790" y="2812137"/>
            <a:ext cx="7556421" cy="1088708"/>
          </a:xfrm>
          <a:prstGeom prst="rect">
            <a:avLst/>
          </a:prstGeom>
          <a:noFill/>
          <a:ln/>
        </p:spPr>
        <p:txBody>
          <a:bodyPr wrap="square" lIns="0" tIns="0" rIns="0" bIns="0" rtlCol="0" anchor="t"/>
          <a:lstStyle/>
          <a:p>
            <a:pPr marL="0" indent="0" algn="l">
              <a:lnSpc>
                <a:spcPts val="2850"/>
              </a:lnSpc>
              <a:buNone/>
            </a:pPr>
            <a:r>
              <a:rPr lang="en-US" sz="1750" dirty="0">
                <a:solidFill>
                  <a:srgbClr val="333F70"/>
                </a:solidFill>
                <a:latin typeface="Open Sans" pitchFamily="34" charset="0"/>
                <a:ea typeface="Open Sans" pitchFamily="34" charset="-122"/>
                <a:cs typeface="Open Sans" pitchFamily="34" charset="-120"/>
              </a:rPr>
              <a:t>Many project teams spend more time reacting than delivering, rushing from one crisis to the next with barely time to breathe before the next deadline looms.</a:t>
            </a:r>
            <a:endParaRPr lang="en-US" sz="1750" dirty="0"/>
          </a:p>
        </p:txBody>
      </p:sp>
      <p:sp>
        <p:nvSpPr>
          <p:cNvPr id="6" name="Text 3"/>
          <p:cNvSpPr/>
          <p:nvPr/>
        </p:nvSpPr>
        <p:spPr>
          <a:xfrm>
            <a:off x="793790" y="4155996"/>
            <a:ext cx="7556421" cy="362903"/>
          </a:xfrm>
          <a:prstGeom prst="rect">
            <a:avLst/>
          </a:prstGeom>
          <a:noFill/>
          <a:ln/>
        </p:spPr>
        <p:txBody>
          <a:bodyPr wrap="none" lIns="0" tIns="0" rIns="0" bIns="0" rtlCol="0" anchor="t"/>
          <a:lstStyle/>
          <a:p>
            <a:pPr marL="0" indent="0" algn="l">
              <a:lnSpc>
                <a:spcPts val="2850"/>
              </a:lnSpc>
              <a:buNone/>
            </a:pPr>
            <a:r>
              <a:rPr lang="en-US" sz="1750" dirty="0">
                <a:solidFill>
                  <a:srgbClr val="333F70"/>
                </a:solidFill>
                <a:latin typeface="Open Sans" pitchFamily="34" charset="0"/>
                <a:ea typeface="Open Sans" pitchFamily="34" charset="-122"/>
                <a:cs typeface="Open Sans" pitchFamily="34" charset="-120"/>
              </a:rPr>
              <a:t>This reactive firefighting approach leads to:</a:t>
            </a:r>
            <a:endParaRPr lang="en-US" sz="1750" dirty="0"/>
          </a:p>
        </p:txBody>
      </p:sp>
      <p:sp>
        <p:nvSpPr>
          <p:cNvPr id="7" name="Text 4"/>
          <p:cNvSpPr/>
          <p:nvPr/>
        </p:nvSpPr>
        <p:spPr>
          <a:xfrm>
            <a:off x="793790" y="4774049"/>
            <a:ext cx="7556421"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333F70"/>
                </a:solidFill>
                <a:latin typeface="Open Sans" pitchFamily="34" charset="0"/>
                <a:ea typeface="Open Sans" pitchFamily="34" charset="-122"/>
                <a:cs typeface="Open Sans" pitchFamily="34" charset="-120"/>
              </a:rPr>
              <a:t>Constant last-minute reprioritization</a:t>
            </a:r>
            <a:endParaRPr lang="en-US" sz="1750" dirty="0"/>
          </a:p>
        </p:txBody>
      </p:sp>
      <p:sp>
        <p:nvSpPr>
          <p:cNvPr id="8" name="Text 5"/>
          <p:cNvSpPr/>
          <p:nvPr/>
        </p:nvSpPr>
        <p:spPr>
          <a:xfrm>
            <a:off x="793790" y="5216247"/>
            <a:ext cx="7556421"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333F70"/>
                </a:solidFill>
                <a:latin typeface="Open Sans" pitchFamily="34" charset="0"/>
                <a:ea typeface="Open Sans" pitchFamily="34" charset="-122"/>
                <a:cs typeface="Open Sans" pitchFamily="34" charset="-120"/>
              </a:rPr>
              <a:t>Wasted time waiting on decisions</a:t>
            </a:r>
            <a:endParaRPr lang="en-US" sz="1750" dirty="0"/>
          </a:p>
        </p:txBody>
      </p:sp>
      <p:sp>
        <p:nvSpPr>
          <p:cNvPr id="9" name="Text 6"/>
          <p:cNvSpPr/>
          <p:nvPr/>
        </p:nvSpPr>
        <p:spPr>
          <a:xfrm>
            <a:off x="793790" y="5658445"/>
            <a:ext cx="7556421"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333F70"/>
                </a:solidFill>
                <a:latin typeface="Open Sans" pitchFamily="34" charset="0"/>
                <a:ea typeface="Open Sans" pitchFamily="34" charset="-122"/>
                <a:cs typeface="Open Sans" pitchFamily="34" charset="-120"/>
              </a:rPr>
              <a:t>Preventable defects requiring fixes</a:t>
            </a:r>
            <a:endParaRPr lang="en-US" sz="1750" dirty="0"/>
          </a:p>
        </p:txBody>
      </p:sp>
      <p:sp>
        <p:nvSpPr>
          <p:cNvPr id="10" name="Text 7"/>
          <p:cNvSpPr/>
          <p:nvPr/>
        </p:nvSpPr>
        <p:spPr>
          <a:xfrm>
            <a:off x="793790" y="6100643"/>
            <a:ext cx="7556421"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333F70"/>
                </a:solidFill>
                <a:latin typeface="Open Sans" pitchFamily="34" charset="0"/>
                <a:ea typeface="Open Sans" pitchFamily="34" charset="-122"/>
                <a:cs typeface="Open Sans" pitchFamily="34" charset="-120"/>
              </a:rPr>
              <a:t>Unproductive meetings</a:t>
            </a:r>
            <a:endParaRPr lang="en-US" sz="1750" dirty="0"/>
          </a:p>
        </p:txBody>
      </p:sp>
      <p:sp>
        <p:nvSpPr>
          <p:cNvPr id="11" name="Text 8"/>
          <p:cNvSpPr/>
          <p:nvPr/>
        </p:nvSpPr>
        <p:spPr>
          <a:xfrm>
            <a:off x="793790" y="6542842"/>
            <a:ext cx="7556421"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333F70"/>
                </a:solidFill>
                <a:latin typeface="Open Sans" pitchFamily="34" charset="0"/>
                <a:ea typeface="Open Sans" pitchFamily="34" charset="-122"/>
                <a:cs typeface="Open Sans" pitchFamily="34" charset="-120"/>
              </a:rPr>
              <a:t>Team burnout and frustration</a:t>
            </a:r>
            <a:endParaRPr lang="en-US" sz="1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93790" y="643295"/>
            <a:ext cx="8332827" cy="566976"/>
          </a:xfrm>
          <a:prstGeom prst="rect">
            <a:avLst/>
          </a:prstGeom>
          <a:noFill/>
          <a:ln/>
        </p:spPr>
        <p:txBody>
          <a:bodyPr wrap="none" lIns="0" tIns="0" rIns="0" bIns="0" rtlCol="0" anchor="t"/>
          <a:lstStyle/>
          <a:p>
            <a:pPr marL="0" indent="0" algn="l">
              <a:lnSpc>
                <a:spcPts val="4450"/>
              </a:lnSpc>
              <a:buNone/>
            </a:pPr>
            <a:r>
              <a:rPr lang="en-US" sz="3550" b="1" dirty="0">
                <a:solidFill>
                  <a:srgbClr val="333F70"/>
                </a:solidFill>
                <a:latin typeface="Unbounded Bold" pitchFamily="34" charset="0"/>
                <a:ea typeface="Unbounded Bold" pitchFamily="34" charset="-122"/>
                <a:cs typeface="Unbounded Bold" pitchFamily="34" charset="-120"/>
              </a:rPr>
              <a:t>Understanding Lean Thinking</a:t>
            </a:r>
            <a:endParaRPr lang="en-US" sz="3550" dirty="0"/>
          </a:p>
        </p:txBody>
      </p:sp>
      <p:sp>
        <p:nvSpPr>
          <p:cNvPr id="3" name="Text 1"/>
          <p:cNvSpPr/>
          <p:nvPr/>
        </p:nvSpPr>
        <p:spPr>
          <a:xfrm>
            <a:off x="793790" y="1663898"/>
            <a:ext cx="13042821" cy="725805"/>
          </a:xfrm>
          <a:prstGeom prst="rect">
            <a:avLst/>
          </a:prstGeom>
          <a:noFill/>
          <a:ln/>
        </p:spPr>
        <p:txBody>
          <a:bodyPr wrap="square" lIns="0" tIns="0" rIns="0" bIns="0" rtlCol="0" anchor="t"/>
          <a:lstStyle/>
          <a:p>
            <a:pPr marL="0" indent="0" algn="l">
              <a:lnSpc>
                <a:spcPts val="2850"/>
              </a:lnSpc>
              <a:buNone/>
            </a:pPr>
            <a:r>
              <a:rPr lang="en-US" sz="1750" dirty="0">
                <a:solidFill>
                  <a:srgbClr val="333F70"/>
                </a:solidFill>
                <a:latin typeface="Open Sans" pitchFamily="34" charset="0"/>
                <a:ea typeface="Open Sans" pitchFamily="34" charset="-122"/>
                <a:cs typeface="Open Sans" pitchFamily="34" charset="-120"/>
              </a:rPr>
              <a:t>Originally developed in manufacturing, Lean is a powerful philosophy for project management that focuses on delivering value by eliminating waste and improving flow.</a:t>
            </a:r>
            <a:endParaRPr lang="en-US" sz="1750" dirty="0"/>
          </a:p>
        </p:txBody>
      </p:sp>
      <p:sp>
        <p:nvSpPr>
          <p:cNvPr id="4" name="Text 2"/>
          <p:cNvSpPr/>
          <p:nvPr/>
        </p:nvSpPr>
        <p:spPr>
          <a:xfrm>
            <a:off x="1857256" y="2826306"/>
            <a:ext cx="2835235" cy="354330"/>
          </a:xfrm>
          <a:prstGeom prst="rect">
            <a:avLst/>
          </a:prstGeom>
          <a:noFill/>
          <a:ln/>
        </p:spPr>
        <p:txBody>
          <a:bodyPr wrap="none" lIns="0" tIns="0" rIns="0" bIns="0" rtlCol="0" anchor="t"/>
          <a:lstStyle/>
          <a:p>
            <a:pPr marL="0" indent="0" algn="r">
              <a:lnSpc>
                <a:spcPts val="2750"/>
              </a:lnSpc>
              <a:buNone/>
            </a:pPr>
            <a:r>
              <a:rPr lang="en-US" sz="2200" b="1" dirty="0">
                <a:solidFill>
                  <a:srgbClr val="333F70"/>
                </a:solidFill>
                <a:latin typeface="Unbounded Bold" pitchFamily="34" charset="0"/>
                <a:ea typeface="Unbounded Bold" pitchFamily="34" charset="-122"/>
                <a:cs typeface="Unbounded Bold" pitchFamily="34" charset="-120"/>
              </a:rPr>
              <a:t>Value Focus</a:t>
            </a:r>
            <a:endParaRPr lang="en-US" sz="2200" dirty="0"/>
          </a:p>
        </p:txBody>
      </p:sp>
      <p:sp>
        <p:nvSpPr>
          <p:cNvPr id="5" name="Text 3"/>
          <p:cNvSpPr/>
          <p:nvPr/>
        </p:nvSpPr>
        <p:spPr>
          <a:xfrm>
            <a:off x="793790" y="3316724"/>
            <a:ext cx="3898702" cy="1451610"/>
          </a:xfrm>
          <a:prstGeom prst="rect">
            <a:avLst/>
          </a:prstGeom>
          <a:noFill/>
          <a:ln/>
        </p:spPr>
        <p:txBody>
          <a:bodyPr wrap="square" lIns="0" tIns="0" rIns="0" bIns="0" rtlCol="0" anchor="t"/>
          <a:lstStyle/>
          <a:p>
            <a:pPr marL="0" indent="0" algn="r">
              <a:lnSpc>
                <a:spcPts val="2850"/>
              </a:lnSpc>
              <a:buNone/>
            </a:pPr>
            <a:r>
              <a:rPr lang="en-US" sz="1750" dirty="0">
                <a:solidFill>
                  <a:srgbClr val="333F70"/>
                </a:solidFill>
                <a:latin typeface="Open Sans" pitchFamily="34" charset="0"/>
                <a:ea typeface="Open Sans" pitchFamily="34" charset="-122"/>
                <a:cs typeface="Open Sans" pitchFamily="34" charset="-120"/>
              </a:rPr>
              <a:t>Identify what truly matters to customers and stakeholders, eliminating activities that don't contribute to value.</a:t>
            </a:r>
            <a:endParaRPr lang="en-US" sz="1750" dirty="0"/>
          </a:p>
        </p:txBody>
      </p:sp>
      <p:pic>
        <p:nvPicPr>
          <p:cNvPr id="6" name="Image 0" descr="preencoded.png"/>
          <p:cNvPicPr>
            <a:picLocks noChangeAspect="1"/>
          </p:cNvPicPr>
          <p:nvPr/>
        </p:nvPicPr>
        <p:blipFill>
          <a:blip r:embed="rId3"/>
          <a:stretch>
            <a:fillRect/>
          </a:stretch>
        </p:blipFill>
        <p:spPr>
          <a:xfrm>
            <a:off x="5032653" y="2833092"/>
            <a:ext cx="4564975" cy="4564975"/>
          </a:xfrm>
          <a:prstGeom prst="rect">
            <a:avLst/>
          </a:prstGeom>
        </p:spPr>
      </p:pic>
      <p:pic>
        <p:nvPicPr>
          <p:cNvPr id="7" name="Image 1" descr="preencoded.png"/>
          <p:cNvPicPr>
            <a:picLocks noChangeAspect="1"/>
          </p:cNvPicPr>
          <p:nvPr/>
        </p:nvPicPr>
        <p:blipFill>
          <a:blip r:embed="rId4"/>
          <a:stretch>
            <a:fillRect/>
          </a:stretch>
        </p:blipFill>
        <p:spPr>
          <a:xfrm>
            <a:off x="6015633" y="3773567"/>
            <a:ext cx="339328" cy="424220"/>
          </a:xfrm>
          <a:prstGeom prst="rect">
            <a:avLst/>
          </a:prstGeom>
        </p:spPr>
      </p:pic>
      <p:sp>
        <p:nvSpPr>
          <p:cNvPr id="8" name="Text 4"/>
          <p:cNvSpPr/>
          <p:nvPr/>
        </p:nvSpPr>
        <p:spPr>
          <a:xfrm>
            <a:off x="9937790" y="2644854"/>
            <a:ext cx="3071813" cy="354330"/>
          </a:xfrm>
          <a:prstGeom prst="rect">
            <a:avLst/>
          </a:prstGeom>
          <a:noFill/>
          <a:ln/>
        </p:spPr>
        <p:txBody>
          <a:bodyPr wrap="none" lIns="0" tIns="0" rIns="0" bIns="0" rtlCol="0" anchor="t"/>
          <a:lstStyle/>
          <a:p>
            <a:pPr marL="0" indent="0" algn="l">
              <a:lnSpc>
                <a:spcPts val="2750"/>
              </a:lnSpc>
              <a:buNone/>
            </a:pPr>
            <a:r>
              <a:rPr lang="en-US" sz="2200" b="1" dirty="0">
                <a:solidFill>
                  <a:srgbClr val="333F70"/>
                </a:solidFill>
                <a:latin typeface="Unbounded Bold" pitchFamily="34" charset="0"/>
                <a:ea typeface="Unbounded Bold" pitchFamily="34" charset="-122"/>
                <a:cs typeface="Unbounded Bold" pitchFamily="34" charset="-120"/>
              </a:rPr>
              <a:t>Waste Reduction</a:t>
            </a:r>
            <a:endParaRPr lang="en-US" sz="2200" dirty="0"/>
          </a:p>
        </p:txBody>
      </p:sp>
      <p:sp>
        <p:nvSpPr>
          <p:cNvPr id="9" name="Text 5"/>
          <p:cNvSpPr/>
          <p:nvPr/>
        </p:nvSpPr>
        <p:spPr>
          <a:xfrm>
            <a:off x="9937790" y="3135273"/>
            <a:ext cx="3898821" cy="1814513"/>
          </a:xfrm>
          <a:prstGeom prst="rect">
            <a:avLst/>
          </a:prstGeom>
          <a:noFill/>
          <a:ln/>
        </p:spPr>
        <p:txBody>
          <a:bodyPr wrap="square" lIns="0" tIns="0" rIns="0" bIns="0" rtlCol="0" anchor="t"/>
          <a:lstStyle/>
          <a:p>
            <a:pPr marL="0" indent="0" algn="l">
              <a:lnSpc>
                <a:spcPts val="2850"/>
              </a:lnSpc>
              <a:buNone/>
            </a:pPr>
            <a:r>
              <a:rPr lang="en-US" sz="1750" dirty="0">
                <a:solidFill>
                  <a:srgbClr val="333F70"/>
                </a:solidFill>
                <a:latin typeface="Open Sans" pitchFamily="34" charset="0"/>
                <a:ea typeface="Open Sans" pitchFamily="34" charset="-122"/>
                <a:cs typeface="Open Sans" pitchFamily="34" charset="-120"/>
              </a:rPr>
              <a:t>Systematically identify and eliminate the eight forms of waste: defects, overproduction, waiting, non-utilized talent, transportation, inventory, motion, and extra-processing.</a:t>
            </a:r>
            <a:endParaRPr lang="en-US" sz="1750" dirty="0"/>
          </a:p>
        </p:txBody>
      </p:sp>
      <p:pic>
        <p:nvPicPr>
          <p:cNvPr id="10" name="Image 2" descr="preencoded.png"/>
          <p:cNvPicPr>
            <a:picLocks noChangeAspect="1"/>
          </p:cNvPicPr>
          <p:nvPr/>
        </p:nvPicPr>
        <p:blipFill>
          <a:blip r:embed="rId5"/>
          <a:stretch>
            <a:fillRect/>
          </a:stretch>
        </p:blipFill>
        <p:spPr>
          <a:xfrm>
            <a:off x="5032653" y="2833092"/>
            <a:ext cx="4564975" cy="4564975"/>
          </a:xfrm>
          <a:prstGeom prst="rect">
            <a:avLst/>
          </a:prstGeom>
        </p:spPr>
      </p:pic>
      <p:pic>
        <p:nvPicPr>
          <p:cNvPr id="11" name="Image 3" descr="preencoded.png"/>
          <p:cNvPicPr>
            <a:picLocks noChangeAspect="1"/>
          </p:cNvPicPr>
          <p:nvPr/>
        </p:nvPicPr>
        <p:blipFill>
          <a:blip r:embed="rId6"/>
          <a:stretch>
            <a:fillRect/>
          </a:stretch>
        </p:blipFill>
        <p:spPr>
          <a:xfrm>
            <a:off x="8275201" y="3773567"/>
            <a:ext cx="339328" cy="424220"/>
          </a:xfrm>
          <a:prstGeom prst="rect">
            <a:avLst/>
          </a:prstGeom>
        </p:spPr>
      </p:pic>
      <p:sp>
        <p:nvSpPr>
          <p:cNvPr id="12" name="Text 6"/>
          <p:cNvSpPr/>
          <p:nvPr/>
        </p:nvSpPr>
        <p:spPr>
          <a:xfrm>
            <a:off x="9937790" y="5467112"/>
            <a:ext cx="2987635" cy="354330"/>
          </a:xfrm>
          <a:prstGeom prst="rect">
            <a:avLst/>
          </a:prstGeom>
          <a:noFill/>
          <a:ln/>
        </p:spPr>
        <p:txBody>
          <a:bodyPr wrap="none" lIns="0" tIns="0" rIns="0" bIns="0" rtlCol="0" anchor="t"/>
          <a:lstStyle/>
          <a:p>
            <a:pPr marL="0" indent="0" algn="l">
              <a:lnSpc>
                <a:spcPts val="2750"/>
              </a:lnSpc>
              <a:buNone/>
            </a:pPr>
            <a:r>
              <a:rPr lang="en-US" sz="2200" b="1" dirty="0">
                <a:solidFill>
                  <a:srgbClr val="333F70"/>
                </a:solidFill>
                <a:latin typeface="Unbounded Bold" pitchFamily="34" charset="0"/>
                <a:ea typeface="Unbounded Bold" pitchFamily="34" charset="-122"/>
                <a:cs typeface="Unbounded Bold" pitchFamily="34" charset="-120"/>
              </a:rPr>
              <a:t>Continuous Flow</a:t>
            </a:r>
            <a:endParaRPr lang="en-US" sz="2200" dirty="0"/>
          </a:p>
        </p:txBody>
      </p:sp>
      <p:sp>
        <p:nvSpPr>
          <p:cNvPr id="13" name="Text 7"/>
          <p:cNvSpPr/>
          <p:nvPr/>
        </p:nvSpPr>
        <p:spPr>
          <a:xfrm>
            <a:off x="9937790" y="5957530"/>
            <a:ext cx="3898821" cy="1451610"/>
          </a:xfrm>
          <a:prstGeom prst="rect">
            <a:avLst/>
          </a:prstGeom>
          <a:noFill/>
          <a:ln/>
        </p:spPr>
        <p:txBody>
          <a:bodyPr wrap="square" lIns="0" tIns="0" rIns="0" bIns="0" rtlCol="0" anchor="t"/>
          <a:lstStyle/>
          <a:p>
            <a:pPr marL="0" indent="0" algn="l">
              <a:lnSpc>
                <a:spcPts val="2850"/>
              </a:lnSpc>
              <a:buNone/>
            </a:pPr>
            <a:r>
              <a:rPr lang="en-US" sz="1750" dirty="0">
                <a:solidFill>
                  <a:srgbClr val="333F70"/>
                </a:solidFill>
                <a:latin typeface="Open Sans" pitchFamily="34" charset="0"/>
                <a:ea typeface="Open Sans" pitchFamily="34" charset="-122"/>
                <a:cs typeface="Open Sans" pitchFamily="34" charset="-120"/>
              </a:rPr>
              <a:t>Create systems where work moves smoothly from start to finish with minimal delays, handoffs, and bottlenecks.</a:t>
            </a:r>
            <a:endParaRPr lang="en-US" sz="1750" dirty="0"/>
          </a:p>
        </p:txBody>
      </p:sp>
      <p:pic>
        <p:nvPicPr>
          <p:cNvPr id="14" name="Image 4" descr="preencoded.png"/>
          <p:cNvPicPr>
            <a:picLocks noChangeAspect="1"/>
          </p:cNvPicPr>
          <p:nvPr/>
        </p:nvPicPr>
        <p:blipFill>
          <a:blip r:embed="rId7"/>
          <a:stretch>
            <a:fillRect/>
          </a:stretch>
        </p:blipFill>
        <p:spPr>
          <a:xfrm>
            <a:off x="5032653" y="2833092"/>
            <a:ext cx="4564975" cy="4564975"/>
          </a:xfrm>
          <a:prstGeom prst="rect">
            <a:avLst/>
          </a:prstGeom>
        </p:spPr>
      </p:pic>
      <p:pic>
        <p:nvPicPr>
          <p:cNvPr id="15" name="Image 5" descr="preencoded.png"/>
          <p:cNvPicPr>
            <a:picLocks noChangeAspect="1"/>
          </p:cNvPicPr>
          <p:nvPr/>
        </p:nvPicPr>
        <p:blipFill>
          <a:blip r:embed="rId8"/>
          <a:stretch>
            <a:fillRect/>
          </a:stretch>
        </p:blipFill>
        <p:spPr>
          <a:xfrm>
            <a:off x="8275201" y="6033135"/>
            <a:ext cx="339328" cy="424220"/>
          </a:xfrm>
          <a:prstGeom prst="rect">
            <a:avLst/>
          </a:prstGeom>
        </p:spPr>
      </p:pic>
      <p:sp>
        <p:nvSpPr>
          <p:cNvPr id="16" name="Text 8"/>
          <p:cNvSpPr/>
          <p:nvPr/>
        </p:nvSpPr>
        <p:spPr>
          <a:xfrm>
            <a:off x="793790" y="5289947"/>
            <a:ext cx="3898702" cy="708660"/>
          </a:xfrm>
          <a:prstGeom prst="rect">
            <a:avLst/>
          </a:prstGeom>
          <a:noFill/>
          <a:ln/>
        </p:spPr>
        <p:txBody>
          <a:bodyPr wrap="square" lIns="0" tIns="0" rIns="0" bIns="0" rtlCol="0" anchor="t"/>
          <a:lstStyle/>
          <a:p>
            <a:pPr marL="0" indent="0" algn="r">
              <a:lnSpc>
                <a:spcPts val="2750"/>
              </a:lnSpc>
              <a:buNone/>
            </a:pPr>
            <a:r>
              <a:rPr lang="en-US" sz="2200" b="1" dirty="0">
                <a:solidFill>
                  <a:srgbClr val="333F70"/>
                </a:solidFill>
                <a:latin typeface="Unbounded Bold" pitchFamily="34" charset="0"/>
                <a:ea typeface="Unbounded Bold" pitchFamily="34" charset="-122"/>
                <a:cs typeface="Unbounded Bold" pitchFamily="34" charset="-120"/>
              </a:rPr>
              <a:t>Continuous Improvement</a:t>
            </a:r>
            <a:endParaRPr lang="en-US" sz="2200" dirty="0"/>
          </a:p>
        </p:txBody>
      </p:sp>
      <p:sp>
        <p:nvSpPr>
          <p:cNvPr id="17" name="Text 9"/>
          <p:cNvSpPr/>
          <p:nvPr/>
        </p:nvSpPr>
        <p:spPr>
          <a:xfrm>
            <a:off x="793790" y="6134695"/>
            <a:ext cx="3898702" cy="1451610"/>
          </a:xfrm>
          <a:prstGeom prst="rect">
            <a:avLst/>
          </a:prstGeom>
          <a:noFill/>
          <a:ln/>
        </p:spPr>
        <p:txBody>
          <a:bodyPr wrap="square" lIns="0" tIns="0" rIns="0" bIns="0" rtlCol="0" anchor="t"/>
          <a:lstStyle/>
          <a:p>
            <a:pPr marL="0" indent="0" algn="r">
              <a:lnSpc>
                <a:spcPts val="2850"/>
              </a:lnSpc>
              <a:buNone/>
            </a:pPr>
            <a:r>
              <a:rPr lang="en-US" sz="1750" dirty="0">
                <a:solidFill>
                  <a:srgbClr val="333F70"/>
                </a:solidFill>
                <a:latin typeface="Open Sans" pitchFamily="34" charset="0"/>
                <a:ea typeface="Open Sans" pitchFamily="34" charset="-122"/>
                <a:cs typeface="Open Sans" pitchFamily="34" charset="-120"/>
              </a:rPr>
              <a:t>Foster a culture where teams constantly seek to refine processes and eliminate emerging inefficiencies.</a:t>
            </a:r>
            <a:endParaRPr lang="en-US" sz="1750" dirty="0"/>
          </a:p>
        </p:txBody>
      </p:sp>
      <p:pic>
        <p:nvPicPr>
          <p:cNvPr id="18" name="Image 6" descr="preencoded.png"/>
          <p:cNvPicPr>
            <a:picLocks noChangeAspect="1"/>
          </p:cNvPicPr>
          <p:nvPr/>
        </p:nvPicPr>
        <p:blipFill>
          <a:blip r:embed="rId9"/>
          <a:stretch>
            <a:fillRect/>
          </a:stretch>
        </p:blipFill>
        <p:spPr>
          <a:xfrm>
            <a:off x="5032653" y="2833092"/>
            <a:ext cx="4564975" cy="4564975"/>
          </a:xfrm>
          <a:prstGeom prst="rect">
            <a:avLst/>
          </a:prstGeom>
        </p:spPr>
      </p:pic>
      <p:pic>
        <p:nvPicPr>
          <p:cNvPr id="19" name="Image 7" descr="preencoded.png"/>
          <p:cNvPicPr>
            <a:picLocks noChangeAspect="1"/>
          </p:cNvPicPr>
          <p:nvPr/>
        </p:nvPicPr>
        <p:blipFill>
          <a:blip r:embed="rId10"/>
          <a:stretch>
            <a:fillRect/>
          </a:stretch>
        </p:blipFill>
        <p:spPr>
          <a:xfrm>
            <a:off x="6015633" y="6033135"/>
            <a:ext cx="339328" cy="42422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64858" y="600908"/>
            <a:ext cx="7278886" cy="546259"/>
          </a:xfrm>
          <a:prstGeom prst="rect">
            <a:avLst/>
          </a:prstGeom>
          <a:noFill/>
          <a:ln/>
        </p:spPr>
        <p:txBody>
          <a:bodyPr wrap="none" lIns="0" tIns="0" rIns="0" bIns="0" rtlCol="0" anchor="t"/>
          <a:lstStyle/>
          <a:p>
            <a:pPr marL="0" indent="0" algn="l">
              <a:lnSpc>
                <a:spcPts val="4300"/>
              </a:lnSpc>
              <a:buNone/>
            </a:pPr>
            <a:r>
              <a:rPr lang="en-US" sz="3400" b="1" dirty="0">
                <a:solidFill>
                  <a:srgbClr val="333F70"/>
                </a:solidFill>
                <a:latin typeface="Unbounded Bold" pitchFamily="34" charset="0"/>
                <a:ea typeface="Unbounded Bold" pitchFamily="34" charset="-122"/>
                <a:cs typeface="Unbounded Bold" pitchFamily="34" charset="-120"/>
              </a:rPr>
              <a:t>Identifying Process Waste</a:t>
            </a:r>
            <a:endParaRPr lang="en-US" sz="3400" dirty="0"/>
          </a:p>
        </p:txBody>
      </p:sp>
      <p:pic>
        <p:nvPicPr>
          <p:cNvPr id="3" name="Image 0" descr="preencoded.png"/>
          <p:cNvPicPr>
            <a:picLocks noChangeAspect="1"/>
          </p:cNvPicPr>
          <p:nvPr/>
        </p:nvPicPr>
        <p:blipFill>
          <a:blip r:embed="rId3"/>
          <a:stretch>
            <a:fillRect/>
          </a:stretch>
        </p:blipFill>
        <p:spPr>
          <a:xfrm>
            <a:off x="764858" y="1584127"/>
            <a:ext cx="546259" cy="546259"/>
          </a:xfrm>
          <a:prstGeom prst="rect">
            <a:avLst/>
          </a:prstGeom>
        </p:spPr>
      </p:pic>
      <p:sp>
        <p:nvSpPr>
          <p:cNvPr id="4" name="Text 1"/>
          <p:cNvSpPr/>
          <p:nvPr/>
        </p:nvSpPr>
        <p:spPr>
          <a:xfrm>
            <a:off x="1584246" y="1713786"/>
            <a:ext cx="2731532" cy="341352"/>
          </a:xfrm>
          <a:prstGeom prst="rect">
            <a:avLst/>
          </a:prstGeom>
          <a:noFill/>
          <a:ln/>
        </p:spPr>
        <p:txBody>
          <a:bodyPr wrap="none" lIns="0" tIns="0" rIns="0" bIns="0" rtlCol="0" anchor="t"/>
          <a:lstStyle/>
          <a:p>
            <a:pPr marL="0" indent="0" algn="l">
              <a:lnSpc>
                <a:spcPts val="2650"/>
              </a:lnSpc>
              <a:buNone/>
            </a:pPr>
            <a:r>
              <a:rPr lang="en-US" sz="2150" b="1" dirty="0">
                <a:solidFill>
                  <a:srgbClr val="333F70"/>
                </a:solidFill>
                <a:latin typeface="Unbounded Bold" pitchFamily="34" charset="0"/>
                <a:ea typeface="Unbounded Bold" pitchFamily="34" charset="-122"/>
                <a:cs typeface="Unbounded Bold" pitchFamily="34" charset="-120"/>
              </a:rPr>
              <a:t>Waiting</a:t>
            </a:r>
            <a:endParaRPr lang="en-US" sz="2150" dirty="0"/>
          </a:p>
        </p:txBody>
      </p:sp>
      <p:sp>
        <p:nvSpPr>
          <p:cNvPr id="5" name="Text 2"/>
          <p:cNvSpPr/>
          <p:nvPr/>
        </p:nvSpPr>
        <p:spPr>
          <a:xfrm>
            <a:off x="1584246" y="2186226"/>
            <a:ext cx="5594390" cy="699135"/>
          </a:xfrm>
          <a:prstGeom prst="rect">
            <a:avLst/>
          </a:prstGeom>
          <a:noFill/>
          <a:ln/>
        </p:spPr>
        <p:txBody>
          <a:bodyPr wrap="square" lIns="0" tIns="0" rIns="0" bIns="0" rtlCol="0" anchor="t"/>
          <a:lstStyle/>
          <a:p>
            <a:pPr marL="0" indent="0" algn="l">
              <a:lnSpc>
                <a:spcPts val="2750"/>
              </a:lnSpc>
              <a:buNone/>
            </a:pPr>
            <a:r>
              <a:rPr lang="en-US" sz="1700" dirty="0">
                <a:solidFill>
                  <a:srgbClr val="333F70"/>
                </a:solidFill>
                <a:latin typeface="Open Sans" pitchFamily="34" charset="0"/>
                <a:ea typeface="Open Sans" pitchFamily="34" charset="-122"/>
                <a:cs typeface="Open Sans" pitchFamily="34" charset="-120"/>
              </a:rPr>
              <a:t>Teams idle while waiting for decisions, approvals, or information from stakeholders or other departments.</a:t>
            </a:r>
            <a:endParaRPr lang="en-US" sz="1700" dirty="0"/>
          </a:p>
        </p:txBody>
      </p:sp>
      <p:pic>
        <p:nvPicPr>
          <p:cNvPr id="6" name="Image 1" descr="preencoded.png"/>
          <p:cNvPicPr>
            <a:picLocks noChangeAspect="1"/>
          </p:cNvPicPr>
          <p:nvPr/>
        </p:nvPicPr>
        <p:blipFill>
          <a:blip r:embed="rId4"/>
          <a:stretch>
            <a:fillRect/>
          </a:stretch>
        </p:blipFill>
        <p:spPr>
          <a:xfrm>
            <a:off x="7451765" y="1584127"/>
            <a:ext cx="546259" cy="546259"/>
          </a:xfrm>
          <a:prstGeom prst="rect">
            <a:avLst/>
          </a:prstGeom>
        </p:spPr>
      </p:pic>
      <p:sp>
        <p:nvSpPr>
          <p:cNvPr id="7" name="Text 3"/>
          <p:cNvSpPr/>
          <p:nvPr/>
        </p:nvSpPr>
        <p:spPr>
          <a:xfrm>
            <a:off x="8271153" y="1713786"/>
            <a:ext cx="2734032" cy="341352"/>
          </a:xfrm>
          <a:prstGeom prst="rect">
            <a:avLst/>
          </a:prstGeom>
          <a:noFill/>
          <a:ln/>
        </p:spPr>
        <p:txBody>
          <a:bodyPr wrap="none" lIns="0" tIns="0" rIns="0" bIns="0" rtlCol="0" anchor="t"/>
          <a:lstStyle/>
          <a:p>
            <a:pPr marL="0" indent="0" algn="l">
              <a:lnSpc>
                <a:spcPts val="2650"/>
              </a:lnSpc>
              <a:buNone/>
            </a:pPr>
            <a:r>
              <a:rPr lang="en-US" sz="2150" b="1" dirty="0">
                <a:solidFill>
                  <a:srgbClr val="333F70"/>
                </a:solidFill>
                <a:latin typeface="Unbounded Bold" pitchFamily="34" charset="0"/>
                <a:ea typeface="Unbounded Bold" pitchFamily="34" charset="-122"/>
                <a:cs typeface="Unbounded Bold" pitchFamily="34" charset="-120"/>
              </a:rPr>
              <a:t>Overprocessing</a:t>
            </a:r>
            <a:endParaRPr lang="en-US" sz="2150" dirty="0"/>
          </a:p>
        </p:txBody>
      </p:sp>
      <p:sp>
        <p:nvSpPr>
          <p:cNvPr id="8" name="Text 4"/>
          <p:cNvSpPr/>
          <p:nvPr/>
        </p:nvSpPr>
        <p:spPr>
          <a:xfrm>
            <a:off x="8271153" y="2186226"/>
            <a:ext cx="5594390" cy="1048703"/>
          </a:xfrm>
          <a:prstGeom prst="rect">
            <a:avLst/>
          </a:prstGeom>
          <a:noFill/>
          <a:ln/>
        </p:spPr>
        <p:txBody>
          <a:bodyPr wrap="square" lIns="0" tIns="0" rIns="0" bIns="0" rtlCol="0" anchor="t"/>
          <a:lstStyle/>
          <a:p>
            <a:pPr marL="0" indent="0" algn="l">
              <a:lnSpc>
                <a:spcPts val="2750"/>
              </a:lnSpc>
              <a:buNone/>
            </a:pPr>
            <a:r>
              <a:rPr lang="en-US" sz="1700" dirty="0">
                <a:solidFill>
                  <a:srgbClr val="333F70"/>
                </a:solidFill>
                <a:latin typeface="Open Sans" pitchFamily="34" charset="0"/>
                <a:ea typeface="Open Sans" pitchFamily="34" charset="-122"/>
                <a:cs typeface="Open Sans" pitchFamily="34" charset="-120"/>
              </a:rPr>
              <a:t>Adding more features than needed, excessive documentation, or redundant review cycles that don't add value.</a:t>
            </a:r>
            <a:endParaRPr lang="en-US" sz="1700" dirty="0"/>
          </a:p>
        </p:txBody>
      </p:sp>
      <p:pic>
        <p:nvPicPr>
          <p:cNvPr id="9" name="Image 2" descr="preencoded.png"/>
          <p:cNvPicPr>
            <a:picLocks noChangeAspect="1"/>
          </p:cNvPicPr>
          <p:nvPr/>
        </p:nvPicPr>
        <p:blipFill>
          <a:blip r:embed="rId5"/>
          <a:stretch>
            <a:fillRect/>
          </a:stretch>
        </p:blipFill>
        <p:spPr>
          <a:xfrm>
            <a:off x="764858" y="3781187"/>
            <a:ext cx="546259" cy="546259"/>
          </a:xfrm>
          <a:prstGeom prst="rect">
            <a:avLst/>
          </a:prstGeom>
        </p:spPr>
      </p:pic>
      <p:sp>
        <p:nvSpPr>
          <p:cNvPr id="10" name="Text 5"/>
          <p:cNvSpPr/>
          <p:nvPr/>
        </p:nvSpPr>
        <p:spPr>
          <a:xfrm>
            <a:off x="1584246" y="3910846"/>
            <a:ext cx="2731532" cy="341352"/>
          </a:xfrm>
          <a:prstGeom prst="rect">
            <a:avLst/>
          </a:prstGeom>
          <a:noFill/>
          <a:ln/>
        </p:spPr>
        <p:txBody>
          <a:bodyPr wrap="none" lIns="0" tIns="0" rIns="0" bIns="0" rtlCol="0" anchor="t"/>
          <a:lstStyle/>
          <a:p>
            <a:pPr marL="0" indent="0" algn="l">
              <a:lnSpc>
                <a:spcPts val="2650"/>
              </a:lnSpc>
              <a:buNone/>
            </a:pPr>
            <a:r>
              <a:rPr lang="en-US" sz="2150" b="1" dirty="0">
                <a:solidFill>
                  <a:srgbClr val="333F70"/>
                </a:solidFill>
                <a:latin typeface="Unbounded Bold" pitchFamily="34" charset="0"/>
                <a:ea typeface="Unbounded Bold" pitchFamily="34" charset="-122"/>
                <a:cs typeface="Unbounded Bold" pitchFamily="34" charset="-120"/>
              </a:rPr>
              <a:t>Defects</a:t>
            </a:r>
            <a:endParaRPr lang="en-US" sz="2150" dirty="0"/>
          </a:p>
        </p:txBody>
      </p:sp>
      <p:sp>
        <p:nvSpPr>
          <p:cNvPr id="11" name="Text 6"/>
          <p:cNvSpPr/>
          <p:nvPr/>
        </p:nvSpPr>
        <p:spPr>
          <a:xfrm>
            <a:off x="1584246" y="4383286"/>
            <a:ext cx="5594390" cy="699135"/>
          </a:xfrm>
          <a:prstGeom prst="rect">
            <a:avLst/>
          </a:prstGeom>
          <a:noFill/>
          <a:ln/>
        </p:spPr>
        <p:txBody>
          <a:bodyPr wrap="square" lIns="0" tIns="0" rIns="0" bIns="0" rtlCol="0" anchor="t"/>
          <a:lstStyle/>
          <a:p>
            <a:pPr marL="0" indent="0" algn="l">
              <a:lnSpc>
                <a:spcPts val="2750"/>
              </a:lnSpc>
              <a:buNone/>
            </a:pPr>
            <a:r>
              <a:rPr lang="en-US" sz="1700" dirty="0">
                <a:solidFill>
                  <a:srgbClr val="333F70"/>
                </a:solidFill>
                <a:latin typeface="Open Sans" pitchFamily="34" charset="0"/>
                <a:ea typeface="Open Sans" pitchFamily="34" charset="-122"/>
                <a:cs typeface="Open Sans" pitchFamily="34" charset="-120"/>
              </a:rPr>
              <a:t>Time spent fixing errors, bugs, or misunderstandings that could have been prevented with better planning.</a:t>
            </a:r>
            <a:endParaRPr lang="en-US" sz="1700" dirty="0"/>
          </a:p>
        </p:txBody>
      </p:sp>
      <p:pic>
        <p:nvPicPr>
          <p:cNvPr id="12" name="Image 3" descr="preencoded.png"/>
          <p:cNvPicPr>
            <a:picLocks noChangeAspect="1"/>
          </p:cNvPicPr>
          <p:nvPr/>
        </p:nvPicPr>
        <p:blipFill>
          <a:blip r:embed="rId6"/>
          <a:stretch>
            <a:fillRect/>
          </a:stretch>
        </p:blipFill>
        <p:spPr>
          <a:xfrm>
            <a:off x="7451765" y="3781187"/>
            <a:ext cx="546259" cy="546259"/>
          </a:xfrm>
          <a:prstGeom prst="rect">
            <a:avLst/>
          </a:prstGeom>
        </p:spPr>
      </p:pic>
      <p:sp>
        <p:nvSpPr>
          <p:cNvPr id="13" name="Text 7"/>
          <p:cNvSpPr/>
          <p:nvPr/>
        </p:nvSpPr>
        <p:spPr>
          <a:xfrm>
            <a:off x="8271153" y="3910846"/>
            <a:ext cx="2731532" cy="341352"/>
          </a:xfrm>
          <a:prstGeom prst="rect">
            <a:avLst/>
          </a:prstGeom>
          <a:noFill/>
          <a:ln/>
        </p:spPr>
        <p:txBody>
          <a:bodyPr wrap="none" lIns="0" tIns="0" rIns="0" bIns="0" rtlCol="0" anchor="t"/>
          <a:lstStyle/>
          <a:p>
            <a:pPr marL="0" indent="0" algn="l">
              <a:lnSpc>
                <a:spcPts val="2650"/>
              </a:lnSpc>
              <a:buNone/>
            </a:pPr>
            <a:r>
              <a:rPr lang="en-US" sz="2150" b="1" dirty="0">
                <a:solidFill>
                  <a:srgbClr val="333F70"/>
                </a:solidFill>
                <a:latin typeface="Unbounded Bold" pitchFamily="34" charset="0"/>
                <a:ea typeface="Unbounded Bold" pitchFamily="34" charset="-122"/>
                <a:cs typeface="Unbounded Bold" pitchFamily="34" charset="-120"/>
              </a:rPr>
              <a:t>Task Switching</a:t>
            </a:r>
            <a:endParaRPr lang="en-US" sz="2150" dirty="0"/>
          </a:p>
        </p:txBody>
      </p:sp>
      <p:sp>
        <p:nvSpPr>
          <p:cNvPr id="14" name="Text 8"/>
          <p:cNvSpPr/>
          <p:nvPr/>
        </p:nvSpPr>
        <p:spPr>
          <a:xfrm>
            <a:off x="8271153" y="4383286"/>
            <a:ext cx="5594390" cy="1048703"/>
          </a:xfrm>
          <a:prstGeom prst="rect">
            <a:avLst/>
          </a:prstGeom>
          <a:noFill/>
          <a:ln/>
        </p:spPr>
        <p:txBody>
          <a:bodyPr wrap="square" lIns="0" tIns="0" rIns="0" bIns="0" rtlCol="0" anchor="t"/>
          <a:lstStyle/>
          <a:p>
            <a:pPr marL="0" indent="0" algn="l">
              <a:lnSpc>
                <a:spcPts val="2750"/>
              </a:lnSpc>
              <a:buNone/>
            </a:pPr>
            <a:r>
              <a:rPr lang="en-US" sz="1700" dirty="0">
                <a:solidFill>
                  <a:srgbClr val="333F70"/>
                </a:solidFill>
                <a:latin typeface="Open Sans" pitchFamily="34" charset="0"/>
                <a:ea typeface="Open Sans" pitchFamily="34" charset="-122"/>
                <a:cs typeface="Open Sans" pitchFamily="34" charset="-120"/>
              </a:rPr>
              <a:t>Productivity losses when team members juggle multiple priorities and constantly shift their focus between different projects.</a:t>
            </a:r>
            <a:endParaRPr lang="en-US" sz="1700" dirty="0"/>
          </a:p>
        </p:txBody>
      </p:sp>
      <p:pic>
        <p:nvPicPr>
          <p:cNvPr id="15" name="Image 4" descr="preencoded.png"/>
          <p:cNvPicPr>
            <a:picLocks noChangeAspect="1"/>
          </p:cNvPicPr>
          <p:nvPr/>
        </p:nvPicPr>
        <p:blipFill>
          <a:blip r:embed="rId7"/>
          <a:stretch>
            <a:fillRect/>
          </a:stretch>
        </p:blipFill>
        <p:spPr>
          <a:xfrm>
            <a:off x="764858" y="5978247"/>
            <a:ext cx="546259" cy="546259"/>
          </a:xfrm>
          <a:prstGeom prst="rect">
            <a:avLst/>
          </a:prstGeom>
        </p:spPr>
      </p:pic>
      <p:sp>
        <p:nvSpPr>
          <p:cNvPr id="16" name="Text 9"/>
          <p:cNvSpPr/>
          <p:nvPr/>
        </p:nvSpPr>
        <p:spPr>
          <a:xfrm>
            <a:off x="1584246" y="6107906"/>
            <a:ext cx="3416737" cy="341352"/>
          </a:xfrm>
          <a:prstGeom prst="rect">
            <a:avLst/>
          </a:prstGeom>
          <a:noFill/>
          <a:ln/>
        </p:spPr>
        <p:txBody>
          <a:bodyPr wrap="none" lIns="0" tIns="0" rIns="0" bIns="0" rtlCol="0" anchor="t"/>
          <a:lstStyle/>
          <a:p>
            <a:pPr marL="0" indent="0" algn="l">
              <a:lnSpc>
                <a:spcPts val="2650"/>
              </a:lnSpc>
              <a:buNone/>
            </a:pPr>
            <a:r>
              <a:rPr lang="en-US" sz="2150" b="1" dirty="0">
                <a:solidFill>
                  <a:srgbClr val="333F70"/>
                </a:solidFill>
                <a:latin typeface="Unbounded Bold" pitchFamily="34" charset="0"/>
                <a:ea typeface="Unbounded Bold" pitchFamily="34" charset="-122"/>
                <a:cs typeface="Unbounded Bold" pitchFamily="34" charset="-120"/>
              </a:rPr>
              <a:t>Underutilized Talent</a:t>
            </a:r>
            <a:endParaRPr lang="en-US" sz="2150" dirty="0"/>
          </a:p>
        </p:txBody>
      </p:sp>
      <p:sp>
        <p:nvSpPr>
          <p:cNvPr id="17" name="Text 10"/>
          <p:cNvSpPr/>
          <p:nvPr/>
        </p:nvSpPr>
        <p:spPr>
          <a:xfrm>
            <a:off x="1584246" y="6580346"/>
            <a:ext cx="5594390" cy="699135"/>
          </a:xfrm>
          <a:prstGeom prst="rect">
            <a:avLst/>
          </a:prstGeom>
          <a:noFill/>
          <a:ln/>
        </p:spPr>
        <p:txBody>
          <a:bodyPr wrap="square" lIns="0" tIns="0" rIns="0" bIns="0" rtlCol="0" anchor="t"/>
          <a:lstStyle/>
          <a:p>
            <a:pPr marL="0" indent="0" algn="l">
              <a:lnSpc>
                <a:spcPts val="2750"/>
              </a:lnSpc>
              <a:buNone/>
            </a:pPr>
            <a:r>
              <a:rPr lang="en-US" sz="1700" dirty="0">
                <a:solidFill>
                  <a:srgbClr val="333F70"/>
                </a:solidFill>
                <a:latin typeface="Open Sans" pitchFamily="34" charset="0"/>
                <a:ea typeface="Open Sans" pitchFamily="34" charset="-122"/>
                <a:cs typeface="Open Sans" pitchFamily="34" charset="-120"/>
              </a:rPr>
              <a:t>Not leveraging team members' full skills or having people work on tasks that don't match their expertise.</a:t>
            </a:r>
            <a:endParaRPr lang="en-US" sz="1700" dirty="0"/>
          </a:p>
        </p:txBody>
      </p:sp>
      <p:pic>
        <p:nvPicPr>
          <p:cNvPr id="18" name="Image 5" descr="preencoded.png"/>
          <p:cNvPicPr>
            <a:picLocks noChangeAspect="1"/>
          </p:cNvPicPr>
          <p:nvPr/>
        </p:nvPicPr>
        <p:blipFill>
          <a:blip r:embed="rId8"/>
          <a:stretch>
            <a:fillRect/>
          </a:stretch>
        </p:blipFill>
        <p:spPr>
          <a:xfrm>
            <a:off x="7451765" y="5978247"/>
            <a:ext cx="546259" cy="546259"/>
          </a:xfrm>
          <a:prstGeom prst="rect">
            <a:avLst/>
          </a:prstGeom>
        </p:spPr>
      </p:pic>
      <p:sp>
        <p:nvSpPr>
          <p:cNvPr id="19" name="Text 11"/>
          <p:cNvSpPr/>
          <p:nvPr/>
        </p:nvSpPr>
        <p:spPr>
          <a:xfrm>
            <a:off x="8271153" y="6107906"/>
            <a:ext cx="2731532" cy="341352"/>
          </a:xfrm>
          <a:prstGeom prst="rect">
            <a:avLst/>
          </a:prstGeom>
          <a:noFill/>
          <a:ln/>
        </p:spPr>
        <p:txBody>
          <a:bodyPr wrap="none" lIns="0" tIns="0" rIns="0" bIns="0" rtlCol="0" anchor="t"/>
          <a:lstStyle/>
          <a:p>
            <a:pPr marL="0" indent="0" algn="l">
              <a:lnSpc>
                <a:spcPts val="2650"/>
              </a:lnSpc>
              <a:buNone/>
            </a:pPr>
            <a:r>
              <a:rPr lang="en-US" sz="2150" b="1" dirty="0">
                <a:solidFill>
                  <a:srgbClr val="333F70"/>
                </a:solidFill>
                <a:latin typeface="Unbounded Bold" pitchFamily="34" charset="0"/>
                <a:ea typeface="Unbounded Bold" pitchFamily="34" charset="-122"/>
                <a:cs typeface="Unbounded Bold" pitchFamily="34" charset="-120"/>
              </a:rPr>
              <a:t>Inventory</a:t>
            </a:r>
            <a:endParaRPr lang="en-US" sz="2150" dirty="0"/>
          </a:p>
        </p:txBody>
      </p:sp>
      <p:sp>
        <p:nvSpPr>
          <p:cNvPr id="20" name="Text 12"/>
          <p:cNvSpPr/>
          <p:nvPr/>
        </p:nvSpPr>
        <p:spPr>
          <a:xfrm>
            <a:off x="8271153" y="6580346"/>
            <a:ext cx="5594390" cy="1048703"/>
          </a:xfrm>
          <a:prstGeom prst="rect">
            <a:avLst/>
          </a:prstGeom>
          <a:noFill/>
          <a:ln/>
        </p:spPr>
        <p:txBody>
          <a:bodyPr wrap="square" lIns="0" tIns="0" rIns="0" bIns="0" rtlCol="0" anchor="t"/>
          <a:lstStyle/>
          <a:p>
            <a:pPr marL="0" indent="0" algn="l">
              <a:lnSpc>
                <a:spcPts val="2750"/>
              </a:lnSpc>
              <a:buNone/>
            </a:pPr>
            <a:r>
              <a:rPr lang="en-US" sz="1700" dirty="0">
                <a:solidFill>
                  <a:srgbClr val="333F70"/>
                </a:solidFill>
                <a:latin typeface="Open Sans" pitchFamily="34" charset="0"/>
                <a:ea typeface="Open Sans" pitchFamily="34" charset="-122"/>
                <a:cs typeface="Open Sans" pitchFamily="34" charset="-120"/>
              </a:rPr>
              <a:t>Backlogs of partially completed work, excessive documentation, or features built too far in advance of need.</a:t>
            </a:r>
            <a:endParaRPr lang="en-US" sz="17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93790" y="1155382"/>
            <a:ext cx="7144583" cy="566976"/>
          </a:xfrm>
          <a:prstGeom prst="rect">
            <a:avLst/>
          </a:prstGeom>
          <a:noFill/>
          <a:ln/>
        </p:spPr>
        <p:txBody>
          <a:bodyPr wrap="none" lIns="0" tIns="0" rIns="0" bIns="0" rtlCol="0" anchor="t"/>
          <a:lstStyle/>
          <a:p>
            <a:pPr marL="0" indent="0" algn="l">
              <a:lnSpc>
                <a:spcPts val="4450"/>
              </a:lnSpc>
              <a:buNone/>
            </a:pPr>
            <a:r>
              <a:rPr lang="en-US" sz="3550" b="1" dirty="0">
                <a:solidFill>
                  <a:srgbClr val="333F70"/>
                </a:solidFill>
                <a:latin typeface="Unbounded Bold" pitchFamily="34" charset="0"/>
                <a:ea typeface="Unbounded Bold" pitchFamily="34" charset="-122"/>
                <a:cs typeface="Unbounded Bold" pitchFamily="34" charset="-120"/>
              </a:rPr>
              <a:t>From Firefighting to Flow</a:t>
            </a:r>
            <a:endParaRPr lang="en-US" sz="3550" dirty="0"/>
          </a:p>
        </p:txBody>
      </p:sp>
      <p:sp>
        <p:nvSpPr>
          <p:cNvPr id="3" name="Text 1"/>
          <p:cNvSpPr/>
          <p:nvPr/>
        </p:nvSpPr>
        <p:spPr>
          <a:xfrm>
            <a:off x="793790" y="2175986"/>
            <a:ext cx="13042821" cy="725805"/>
          </a:xfrm>
          <a:prstGeom prst="rect">
            <a:avLst/>
          </a:prstGeom>
          <a:noFill/>
          <a:ln/>
        </p:spPr>
        <p:txBody>
          <a:bodyPr wrap="square" lIns="0" tIns="0" rIns="0" bIns="0" rtlCol="0" anchor="t"/>
          <a:lstStyle/>
          <a:p>
            <a:pPr marL="0" indent="0" algn="l">
              <a:lnSpc>
                <a:spcPts val="2850"/>
              </a:lnSpc>
              <a:buNone/>
            </a:pPr>
            <a:r>
              <a:rPr lang="en-US" sz="1750" dirty="0">
                <a:solidFill>
                  <a:srgbClr val="333F70"/>
                </a:solidFill>
                <a:latin typeface="Open Sans" pitchFamily="34" charset="0"/>
                <a:ea typeface="Open Sans" pitchFamily="34" charset="-122"/>
                <a:cs typeface="Open Sans" pitchFamily="34" charset="-120"/>
              </a:rPr>
              <a:t>Flow in project management means tasks move smoothly from initiation to completion with minimal friction. Here's how Lean transforms common challenges:</a:t>
            </a:r>
            <a:endParaRPr lang="en-US" sz="1750" dirty="0"/>
          </a:p>
        </p:txBody>
      </p:sp>
      <p:sp>
        <p:nvSpPr>
          <p:cNvPr id="4" name="Shape 2"/>
          <p:cNvSpPr/>
          <p:nvPr/>
        </p:nvSpPr>
        <p:spPr>
          <a:xfrm>
            <a:off x="793790" y="3156942"/>
            <a:ext cx="13042821" cy="3917156"/>
          </a:xfrm>
          <a:prstGeom prst="roundRect">
            <a:avLst>
              <a:gd name="adj" fmla="val 2432"/>
            </a:avLst>
          </a:prstGeom>
          <a:noFill/>
          <a:ln w="7620">
            <a:solidFill>
              <a:srgbClr val="000000">
                <a:alpha val="8000"/>
              </a:srgbClr>
            </a:solidFill>
            <a:prstDash val="solid"/>
          </a:ln>
        </p:spPr>
        <p:txBody>
          <a:bodyPr/>
          <a:lstStyle/>
          <a:p>
            <a:endParaRPr lang="en-US"/>
          </a:p>
        </p:txBody>
      </p:sp>
      <p:sp>
        <p:nvSpPr>
          <p:cNvPr id="5" name="Shape 3"/>
          <p:cNvSpPr/>
          <p:nvPr/>
        </p:nvSpPr>
        <p:spPr>
          <a:xfrm>
            <a:off x="801410" y="3164562"/>
            <a:ext cx="13027581" cy="650319"/>
          </a:xfrm>
          <a:prstGeom prst="rect">
            <a:avLst/>
          </a:prstGeom>
          <a:solidFill>
            <a:srgbClr val="FFFFFF">
              <a:alpha val="4000"/>
            </a:srgbClr>
          </a:solidFill>
          <a:ln/>
        </p:spPr>
        <p:txBody>
          <a:bodyPr/>
          <a:lstStyle/>
          <a:p>
            <a:endParaRPr lang="en-US"/>
          </a:p>
        </p:txBody>
      </p:sp>
      <p:sp>
        <p:nvSpPr>
          <p:cNvPr id="6" name="Text 4"/>
          <p:cNvSpPr/>
          <p:nvPr/>
        </p:nvSpPr>
        <p:spPr>
          <a:xfrm>
            <a:off x="1028343" y="3308271"/>
            <a:ext cx="4126944" cy="362903"/>
          </a:xfrm>
          <a:prstGeom prst="rect">
            <a:avLst/>
          </a:prstGeom>
          <a:noFill/>
          <a:ln/>
        </p:spPr>
        <p:txBody>
          <a:bodyPr wrap="none" lIns="0" tIns="0" rIns="0" bIns="0" rtlCol="0" anchor="t"/>
          <a:lstStyle/>
          <a:p>
            <a:pPr marL="0" indent="0" algn="l">
              <a:lnSpc>
                <a:spcPts val="2850"/>
              </a:lnSpc>
              <a:buNone/>
            </a:pPr>
            <a:r>
              <a:rPr lang="en-US" sz="1750" b="1" dirty="0">
                <a:solidFill>
                  <a:srgbClr val="333F70"/>
                </a:solidFill>
                <a:latin typeface="Open Sans" pitchFamily="34" charset="0"/>
                <a:ea typeface="Open Sans" pitchFamily="34" charset="-122"/>
                <a:cs typeface="Open Sans" pitchFamily="34" charset="-120"/>
              </a:rPr>
              <a:t>Firefighting Symptom</a:t>
            </a:r>
            <a:endParaRPr lang="en-US" sz="1750" dirty="0"/>
          </a:p>
        </p:txBody>
      </p:sp>
      <p:sp>
        <p:nvSpPr>
          <p:cNvPr id="7" name="Text 5"/>
          <p:cNvSpPr/>
          <p:nvPr/>
        </p:nvSpPr>
        <p:spPr>
          <a:xfrm>
            <a:off x="5616535" y="3308271"/>
            <a:ext cx="7985641" cy="362903"/>
          </a:xfrm>
          <a:prstGeom prst="rect">
            <a:avLst/>
          </a:prstGeom>
          <a:noFill/>
          <a:ln/>
        </p:spPr>
        <p:txBody>
          <a:bodyPr wrap="none" lIns="0" tIns="0" rIns="0" bIns="0" rtlCol="0" anchor="t"/>
          <a:lstStyle/>
          <a:p>
            <a:pPr marL="0" indent="0" algn="l">
              <a:lnSpc>
                <a:spcPts val="2850"/>
              </a:lnSpc>
              <a:buNone/>
            </a:pPr>
            <a:r>
              <a:rPr lang="en-US" sz="1750" b="1" dirty="0">
                <a:solidFill>
                  <a:srgbClr val="333F70"/>
                </a:solidFill>
                <a:latin typeface="Open Sans" pitchFamily="34" charset="0"/>
                <a:ea typeface="Open Sans" pitchFamily="34" charset="-122"/>
                <a:cs typeface="Open Sans" pitchFamily="34" charset="-120"/>
              </a:rPr>
              <a:t>Lean Solution</a:t>
            </a:r>
            <a:endParaRPr lang="en-US" sz="1750" dirty="0"/>
          </a:p>
        </p:txBody>
      </p:sp>
      <p:sp>
        <p:nvSpPr>
          <p:cNvPr id="8" name="Shape 6"/>
          <p:cNvSpPr/>
          <p:nvPr/>
        </p:nvSpPr>
        <p:spPr>
          <a:xfrm>
            <a:off x="801410" y="3814882"/>
            <a:ext cx="13027581" cy="650319"/>
          </a:xfrm>
          <a:prstGeom prst="rect">
            <a:avLst/>
          </a:prstGeom>
          <a:solidFill>
            <a:srgbClr val="000000">
              <a:alpha val="4000"/>
            </a:srgbClr>
          </a:solidFill>
          <a:ln/>
        </p:spPr>
        <p:txBody>
          <a:bodyPr/>
          <a:lstStyle/>
          <a:p>
            <a:endParaRPr lang="en-US"/>
          </a:p>
        </p:txBody>
      </p:sp>
      <p:sp>
        <p:nvSpPr>
          <p:cNvPr id="9" name="Text 7"/>
          <p:cNvSpPr/>
          <p:nvPr/>
        </p:nvSpPr>
        <p:spPr>
          <a:xfrm>
            <a:off x="1028343" y="3958590"/>
            <a:ext cx="4126944" cy="362903"/>
          </a:xfrm>
          <a:prstGeom prst="rect">
            <a:avLst/>
          </a:prstGeom>
          <a:noFill/>
          <a:ln/>
        </p:spPr>
        <p:txBody>
          <a:bodyPr wrap="none" lIns="0" tIns="0" rIns="0" bIns="0" rtlCol="0" anchor="t"/>
          <a:lstStyle/>
          <a:p>
            <a:pPr marL="0" indent="0" algn="l">
              <a:lnSpc>
                <a:spcPts val="2850"/>
              </a:lnSpc>
              <a:buNone/>
            </a:pPr>
            <a:r>
              <a:rPr lang="en-US" sz="1750" dirty="0">
                <a:solidFill>
                  <a:srgbClr val="333F70"/>
                </a:solidFill>
                <a:latin typeface="Open Sans" pitchFamily="34" charset="0"/>
                <a:ea typeface="Open Sans" pitchFamily="34" charset="-122"/>
                <a:cs typeface="Open Sans" pitchFamily="34" charset="-120"/>
              </a:rPr>
              <a:t>Missed deadlines due to task pileups</a:t>
            </a:r>
            <a:endParaRPr lang="en-US" sz="1750" dirty="0"/>
          </a:p>
        </p:txBody>
      </p:sp>
      <p:sp>
        <p:nvSpPr>
          <p:cNvPr id="10" name="Text 8"/>
          <p:cNvSpPr/>
          <p:nvPr/>
        </p:nvSpPr>
        <p:spPr>
          <a:xfrm>
            <a:off x="5616535" y="3958590"/>
            <a:ext cx="7985641" cy="362903"/>
          </a:xfrm>
          <a:prstGeom prst="rect">
            <a:avLst/>
          </a:prstGeom>
          <a:noFill/>
          <a:ln/>
        </p:spPr>
        <p:txBody>
          <a:bodyPr wrap="none" lIns="0" tIns="0" rIns="0" bIns="0" rtlCol="0" anchor="t"/>
          <a:lstStyle/>
          <a:p>
            <a:pPr marL="0" indent="0" algn="l">
              <a:lnSpc>
                <a:spcPts val="2850"/>
              </a:lnSpc>
              <a:buNone/>
            </a:pPr>
            <a:r>
              <a:rPr lang="en-US" sz="1750" dirty="0">
                <a:solidFill>
                  <a:srgbClr val="333F70"/>
                </a:solidFill>
                <a:latin typeface="Open Sans" pitchFamily="34" charset="0"/>
                <a:ea typeface="Open Sans" pitchFamily="34" charset="-122"/>
                <a:cs typeface="Open Sans" pitchFamily="34" charset="-120"/>
              </a:rPr>
              <a:t>Use Work In Progress (WIP) limits to prevent overload</a:t>
            </a:r>
            <a:endParaRPr lang="en-US" sz="1750" dirty="0"/>
          </a:p>
        </p:txBody>
      </p:sp>
      <p:sp>
        <p:nvSpPr>
          <p:cNvPr id="11" name="Shape 9"/>
          <p:cNvSpPr/>
          <p:nvPr/>
        </p:nvSpPr>
        <p:spPr>
          <a:xfrm>
            <a:off x="801410" y="4465201"/>
            <a:ext cx="13027581" cy="650319"/>
          </a:xfrm>
          <a:prstGeom prst="rect">
            <a:avLst/>
          </a:prstGeom>
          <a:solidFill>
            <a:srgbClr val="FFFFFF">
              <a:alpha val="4000"/>
            </a:srgbClr>
          </a:solidFill>
          <a:ln/>
        </p:spPr>
        <p:txBody>
          <a:bodyPr/>
          <a:lstStyle/>
          <a:p>
            <a:endParaRPr lang="en-US"/>
          </a:p>
        </p:txBody>
      </p:sp>
      <p:sp>
        <p:nvSpPr>
          <p:cNvPr id="12" name="Text 10"/>
          <p:cNvSpPr/>
          <p:nvPr/>
        </p:nvSpPr>
        <p:spPr>
          <a:xfrm>
            <a:off x="1028343" y="4608909"/>
            <a:ext cx="4126944" cy="362903"/>
          </a:xfrm>
          <a:prstGeom prst="rect">
            <a:avLst/>
          </a:prstGeom>
          <a:noFill/>
          <a:ln/>
        </p:spPr>
        <p:txBody>
          <a:bodyPr wrap="none" lIns="0" tIns="0" rIns="0" bIns="0" rtlCol="0" anchor="t"/>
          <a:lstStyle/>
          <a:p>
            <a:pPr marL="0" indent="0" algn="l">
              <a:lnSpc>
                <a:spcPts val="2850"/>
              </a:lnSpc>
              <a:buNone/>
            </a:pPr>
            <a:r>
              <a:rPr lang="en-US" sz="1750" dirty="0">
                <a:solidFill>
                  <a:srgbClr val="333F70"/>
                </a:solidFill>
                <a:latin typeface="Open Sans" pitchFamily="34" charset="0"/>
                <a:ea typeface="Open Sans" pitchFamily="34" charset="-122"/>
                <a:cs typeface="Open Sans" pitchFamily="34" charset="-120"/>
              </a:rPr>
              <a:t>Long waits for approvals</a:t>
            </a:r>
            <a:endParaRPr lang="en-US" sz="1750" dirty="0"/>
          </a:p>
        </p:txBody>
      </p:sp>
      <p:sp>
        <p:nvSpPr>
          <p:cNvPr id="13" name="Text 11"/>
          <p:cNvSpPr/>
          <p:nvPr/>
        </p:nvSpPr>
        <p:spPr>
          <a:xfrm>
            <a:off x="5616535" y="4608909"/>
            <a:ext cx="7985641" cy="362903"/>
          </a:xfrm>
          <a:prstGeom prst="rect">
            <a:avLst/>
          </a:prstGeom>
          <a:noFill/>
          <a:ln/>
        </p:spPr>
        <p:txBody>
          <a:bodyPr wrap="none" lIns="0" tIns="0" rIns="0" bIns="0" rtlCol="0" anchor="t"/>
          <a:lstStyle/>
          <a:p>
            <a:pPr marL="0" indent="0" algn="l">
              <a:lnSpc>
                <a:spcPts val="2850"/>
              </a:lnSpc>
              <a:buNone/>
            </a:pPr>
            <a:r>
              <a:rPr lang="en-US" sz="1750" dirty="0">
                <a:solidFill>
                  <a:srgbClr val="333F70"/>
                </a:solidFill>
                <a:latin typeface="Open Sans" pitchFamily="34" charset="0"/>
                <a:ea typeface="Open Sans" pitchFamily="34" charset="-122"/>
                <a:cs typeface="Open Sans" pitchFamily="34" charset="-120"/>
              </a:rPr>
              <a:t>Implement visual management tools like Kanban boards</a:t>
            </a:r>
            <a:endParaRPr lang="en-US" sz="1750" dirty="0"/>
          </a:p>
        </p:txBody>
      </p:sp>
      <p:sp>
        <p:nvSpPr>
          <p:cNvPr id="14" name="Shape 12"/>
          <p:cNvSpPr/>
          <p:nvPr/>
        </p:nvSpPr>
        <p:spPr>
          <a:xfrm>
            <a:off x="801410" y="5115520"/>
            <a:ext cx="13027581" cy="650319"/>
          </a:xfrm>
          <a:prstGeom prst="rect">
            <a:avLst/>
          </a:prstGeom>
          <a:solidFill>
            <a:srgbClr val="000000">
              <a:alpha val="4000"/>
            </a:srgbClr>
          </a:solidFill>
          <a:ln/>
        </p:spPr>
        <p:txBody>
          <a:bodyPr/>
          <a:lstStyle/>
          <a:p>
            <a:endParaRPr lang="en-US"/>
          </a:p>
        </p:txBody>
      </p:sp>
      <p:sp>
        <p:nvSpPr>
          <p:cNvPr id="15" name="Text 13"/>
          <p:cNvSpPr/>
          <p:nvPr/>
        </p:nvSpPr>
        <p:spPr>
          <a:xfrm>
            <a:off x="1028343" y="5259229"/>
            <a:ext cx="4126944" cy="362903"/>
          </a:xfrm>
          <a:prstGeom prst="rect">
            <a:avLst/>
          </a:prstGeom>
          <a:noFill/>
          <a:ln/>
        </p:spPr>
        <p:txBody>
          <a:bodyPr wrap="none" lIns="0" tIns="0" rIns="0" bIns="0" rtlCol="0" anchor="t"/>
          <a:lstStyle/>
          <a:p>
            <a:pPr marL="0" indent="0" algn="l">
              <a:lnSpc>
                <a:spcPts val="2850"/>
              </a:lnSpc>
              <a:buNone/>
            </a:pPr>
            <a:r>
              <a:rPr lang="en-US" sz="1750" dirty="0">
                <a:solidFill>
                  <a:srgbClr val="333F70"/>
                </a:solidFill>
                <a:latin typeface="Open Sans" pitchFamily="34" charset="0"/>
                <a:ea typeface="Open Sans" pitchFamily="34" charset="-122"/>
                <a:cs typeface="Open Sans" pitchFamily="34" charset="-120"/>
              </a:rPr>
              <a:t>Poor handoffs between teams</a:t>
            </a:r>
            <a:endParaRPr lang="en-US" sz="1750" dirty="0"/>
          </a:p>
        </p:txBody>
      </p:sp>
      <p:sp>
        <p:nvSpPr>
          <p:cNvPr id="16" name="Text 14"/>
          <p:cNvSpPr/>
          <p:nvPr/>
        </p:nvSpPr>
        <p:spPr>
          <a:xfrm>
            <a:off x="5616535" y="5259229"/>
            <a:ext cx="7985641" cy="362903"/>
          </a:xfrm>
          <a:prstGeom prst="rect">
            <a:avLst/>
          </a:prstGeom>
          <a:noFill/>
          <a:ln/>
        </p:spPr>
        <p:txBody>
          <a:bodyPr wrap="none" lIns="0" tIns="0" rIns="0" bIns="0" rtlCol="0" anchor="t"/>
          <a:lstStyle/>
          <a:p>
            <a:pPr marL="0" indent="0" algn="l">
              <a:lnSpc>
                <a:spcPts val="2850"/>
              </a:lnSpc>
              <a:buNone/>
            </a:pPr>
            <a:r>
              <a:rPr lang="en-US" sz="1750" dirty="0">
                <a:solidFill>
                  <a:srgbClr val="333F70"/>
                </a:solidFill>
                <a:latin typeface="Open Sans" pitchFamily="34" charset="0"/>
                <a:ea typeface="Open Sans" pitchFamily="34" charset="-122"/>
                <a:cs typeface="Open Sans" pitchFamily="34" charset="-120"/>
              </a:rPr>
              <a:t>Apply value stream mapping to improve timing and communication</a:t>
            </a:r>
            <a:endParaRPr lang="en-US" sz="1750" dirty="0"/>
          </a:p>
        </p:txBody>
      </p:sp>
      <p:sp>
        <p:nvSpPr>
          <p:cNvPr id="17" name="Shape 15"/>
          <p:cNvSpPr/>
          <p:nvPr/>
        </p:nvSpPr>
        <p:spPr>
          <a:xfrm>
            <a:off x="801410" y="5765840"/>
            <a:ext cx="13027581" cy="650319"/>
          </a:xfrm>
          <a:prstGeom prst="rect">
            <a:avLst/>
          </a:prstGeom>
          <a:solidFill>
            <a:srgbClr val="FFFFFF">
              <a:alpha val="4000"/>
            </a:srgbClr>
          </a:solidFill>
          <a:ln/>
        </p:spPr>
        <p:txBody>
          <a:bodyPr/>
          <a:lstStyle/>
          <a:p>
            <a:endParaRPr lang="en-US"/>
          </a:p>
        </p:txBody>
      </p:sp>
      <p:sp>
        <p:nvSpPr>
          <p:cNvPr id="18" name="Text 16"/>
          <p:cNvSpPr/>
          <p:nvPr/>
        </p:nvSpPr>
        <p:spPr>
          <a:xfrm>
            <a:off x="1028343" y="5909548"/>
            <a:ext cx="4126944" cy="362903"/>
          </a:xfrm>
          <a:prstGeom prst="rect">
            <a:avLst/>
          </a:prstGeom>
          <a:noFill/>
          <a:ln/>
        </p:spPr>
        <p:txBody>
          <a:bodyPr wrap="none" lIns="0" tIns="0" rIns="0" bIns="0" rtlCol="0" anchor="t"/>
          <a:lstStyle/>
          <a:p>
            <a:pPr marL="0" indent="0" algn="l">
              <a:lnSpc>
                <a:spcPts val="2850"/>
              </a:lnSpc>
              <a:buNone/>
            </a:pPr>
            <a:r>
              <a:rPr lang="en-US" sz="1750" dirty="0">
                <a:solidFill>
                  <a:srgbClr val="333F70"/>
                </a:solidFill>
                <a:latin typeface="Open Sans" pitchFamily="34" charset="0"/>
                <a:ea typeface="Open Sans" pitchFamily="34" charset="-122"/>
                <a:cs typeface="Open Sans" pitchFamily="34" charset="-120"/>
              </a:rPr>
              <a:t>Repetitive issues resurfacing</a:t>
            </a:r>
            <a:endParaRPr lang="en-US" sz="1750" dirty="0"/>
          </a:p>
        </p:txBody>
      </p:sp>
      <p:sp>
        <p:nvSpPr>
          <p:cNvPr id="19" name="Text 17"/>
          <p:cNvSpPr/>
          <p:nvPr/>
        </p:nvSpPr>
        <p:spPr>
          <a:xfrm>
            <a:off x="5616535" y="5909548"/>
            <a:ext cx="7985641" cy="362903"/>
          </a:xfrm>
          <a:prstGeom prst="rect">
            <a:avLst/>
          </a:prstGeom>
          <a:noFill/>
          <a:ln/>
        </p:spPr>
        <p:txBody>
          <a:bodyPr wrap="none" lIns="0" tIns="0" rIns="0" bIns="0" rtlCol="0" anchor="t"/>
          <a:lstStyle/>
          <a:p>
            <a:pPr marL="0" indent="0" algn="l">
              <a:lnSpc>
                <a:spcPts val="2850"/>
              </a:lnSpc>
              <a:buNone/>
            </a:pPr>
            <a:r>
              <a:rPr lang="en-US" sz="1750" dirty="0">
                <a:solidFill>
                  <a:srgbClr val="333F70"/>
                </a:solidFill>
                <a:latin typeface="Open Sans" pitchFamily="34" charset="0"/>
                <a:ea typeface="Open Sans" pitchFamily="34" charset="-122"/>
                <a:cs typeface="Open Sans" pitchFamily="34" charset="-120"/>
              </a:rPr>
              <a:t>Use root cause analysis and Kaizen for incremental fixes</a:t>
            </a:r>
            <a:endParaRPr lang="en-US" sz="1750" dirty="0"/>
          </a:p>
        </p:txBody>
      </p:sp>
      <p:sp>
        <p:nvSpPr>
          <p:cNvPr id="20" name="Shape 18"/>
          <p:cNvSpPr/>
          <p:nvPr/>
        </p:nvSpPr>
        <p:spPr>
          <a:xfrm>
            <a:off x="801410" y="6416159"/>
            <a:ext cx="13027581" cy="650319"/>
          </a:xfrm>
          <a:prstGeom prst="rect">
            <a:avLst/>
          </a:prstGeom>
          <a:solidFill>
            <a:srgbClr val="000000">
              <a:alpha val="4000"/>
            </a:srgbClr>
          </a:solidFill>
          <a:ln/>
        </p:spPr>
        <p:txBody>
          <a:bodyPr/>
          <a:lstStyle/>
          <a:p>
            <a:endParaRPr lang="en-US"/>
          </a:p>
        </p:txBody>
      </p:sp>
      <p:sp>
        <p:nvSpPr>
          <p:cNvPr id="21" name="Text 19"/>
          <p:cNvSpPr/>
          <p:nvPr/>
        </p:nvSpPr>
        <p:spPr>
          <a:xfrm>
            <a:off x="1028343" y="6559868"/>
            <a:ext cx="4126944" cy="362903"/>
          </a:xfrm>
          <a:prstGeom prst="rect">
            <a:avLst/>
          </a:prstGeom>
          <a:noFill/>
          <a:ln/>
        </p:spPr>
        <p:txBody>
          <a:bodyPr wrap="none" lIns="0" tIns="0" rIns="0" bIns="0" rtlCol="0" anchor="t"/>
          <a:lstStyle/>
          <a:p>
            <a:pPr marL="0" indent="0" algn="l">
              <a:lnSpc>
                <a:spcPts val="2850"/>
              </a:lnSpc>
              <a:buNone/>
            </a:pPr>
            <a:r>
              <a:rPr lang="en-US" sz="1750" dirty="0">
                <a:solidFill>
                  <a:srgbClr val="333F70"/>
                </a:solidFill>
                <a:latin typeface="Open Sans" pitchFamily="34" charset="0"/>
                <a:ea typeface="Open Sans" pitchFamily="34" charset="-122"/>
                <a:cs typeface="Open Sans" pitchFamily="34" charset="-120"/>
              </a:rPr>
              <a:t>Context switching and multitasking</a:t>
            </a:r>
            <a:endParaRPr lang="en-US" sz="1750" dirty="0"/>
          </a:p>
        </p:txBody>
      </p:sp>
      <p:sp>
        <p:nvSpPr>
          <p:cNvPr id="22" name="Text 20"/>
          <p:cNvSpPr/>
          <p:nvPr/>
        </p:nvSpPr>
        <p:spPr>
          <a:xfrm>
            <a:off x="5616535" y="6559868"/>
            <a:ext cx="7985641" cy="362903"/>
          </a:xfrm>
          <a:prstGeom prst="rect">
            <a:avLst/>
          </a:prstGeom>
          <a:noFill/>
          <a:ln/>
        </p:spPr>
        <p:txBody>
          <a:bodyPr wrap="none" lIns="0" tIns="0" rIns="0" bIns="0" rtlCol="0" anchor="t"/>
          <a:lstStyle/>
          <a:p>
            <a:pPr marL="0" indent="0" algn="l">
              <a:lnSpc>
                <a:spcPts val="2850"/>
              </a:lnSpc>
              <a:buNone/>
            </a:pPr>
            <a:r>
              <a:rPr lang="en-US" sz="1750" dirty="0">
                <a:solidFill>
                  <a:srgbClr val="333F70"/>
                </a:solidFill>
                <a:latin typeface="Open Sans" pitchFamily="34" charset="0"/>
                <a:ea typeface="Open Sans" pitchFamily="34" charset="-122"/>
                <a:cs typeface="Open Sans" pitchFamily="34" charset="-120"/>
              </a:rPr>
              <a:t>Create dedicated focus time and clear prioritization</a:t>
            </a:r>
            <a:endParaRPr lang="en-US" sz="1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93790" y="990600"/>
            <a:ext cx="6659880" cy="566976"/>
          </a:xfrm>
          <a:prstGeom prst="rect">
            <a:avLst/>
          </a:prstGeom>
          <a:noFill/>
          <a:ln/>
        </p:spPr>
        <p:txBody>
          <a:bodyPr wrap="none" lIns="0" tIns="0" rIns="0" bIns="0" rtlCol="0" anchor="t"/>
          <a:lstStyle/>
          <a:p>
            <a:pPr marL="0" indent="0" algn="l">
              <a:lnSpc>
                <a:spcPts val="4450"/>
              </a:lnSpc>
              <a:buNone/>
            </a:pPr>
            <a:r>
              <a:rPr lang="en-US" sz="3550" b="1" dirty="0">
                <a:solidFill>
                  <a:srgbClr val="333F70"/>
                </a:solidFill>
                <a:latin typeface="Unbounded Bold" pitchFamily="34" charset="0"/>
                <a:ea typeface="Unbounded Bold" pitchFamily="34" charset="-122"/>
                <a:cs typeface="Unbounded Bold" pitchFamily="34" charset="-120"/>
              </a:rPr>
              <a:t>Core Lean Project Tools</a:t>
            </a:r>
            <a:endParaRPr lang="en-US" sz="3550" dirty="0"/>
          </a:p>
        </p:txBody>
      </p:sp>
      <p:pic>
        <p:nvPicPr>
          <p:cNvPr id="3" name="Image 0" descr="preencoded.png"/>
          <p:cNvPicPr>
            <a:picLocks noChangeAspect="1"/>
          </p:cNvPicPr>
          <p:nvPr/>
        </p:nvPicPr>
        <p:blipFill>
          <a:blip r:embed="rId3"/>
          <a:stretch>
            <a:fillRect/>
          </a:stretch>
        </p:blipFill>
        <p:spPr>
          <a:xfrm>
            <a:off x="793790" y="1812727"/>
            <a:ext cx="566976" cy="566976"/>
          </a:xfrm>
          <a:prstGeom prst="rect">
            <a:avLst/>
          </a:prstGeom>
        </p:spPr>
      </p:pic>
      <p:sp>
        <p:nvSpPr>
          <p:cNvPr id="4" name="Text 1"/>
          <p:cNvSpPr/>
          <p:nvPr/>
        </p:nvSpPr>
        <p:spPr>
          <a:xfrm>
            <a:off x="793790" y="2663190"/>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333F70"/>
                </a:solidFill>
                <a:latin typeface="Unbounded Bold" pitchFamily="34" charset="0"/>
                <a:ea typeface="Unbounded Bold" pitchFamily="34" charset="-122"/>
                <a:cs typeface="Unbounded Bold" pitchFamily="34" charset="-120"/>
              </a:rPr>
              <a:t>Kanban Boards</a:t>
            </a:r>
            <a:endParaRPr lang="en-US" sz="2200" dirty="0"/>
          </a:p>
        </p:txBody>
      </p:sp>
      <p:sp>
        <p:nvSpPr>
          <p:cNvPr id="5" name="Text 2"/>
          <p:cNvSpPr/>
          <p:nvPr/>
        </p:nvSpPr>
        <p:spPr>
          <a:xfrm>
            <a:off x="793790" y="3153608"/>
            <a:ext cx="6379607" cy="1088708"/>
          </a:xfrm>
          <a:prstGeom prst="rect">
            <a:avLst/>
          </a:prstGeom>
          <a:noFill/>
          <a:ln/>
        </p:spPr>
        <p:txBody>
          <a:bodyPr wrap="square" lIns="0" tIns="0" rIns="0" bIns="0" rtlCol="0" anchor="t"/>
          <a:lstStyle/>
          <a:p>
            <a:pPr marL="0" indent="0" algn="l">
              <a:lnSpc>
                <a:spcPts val="2850"/>
              </a:lnSpc>
              <a:buNone/>
            </a:pPr>
            <a:r>
              <a:rPr lang="en-US" sz="1750" dirty="0">
                <a:solidFill>
                  <a:srgbClr val="333F70"/>
                </a:solidFill>
                <a:latin typeface="Open Sans" pitchFamily="34" charset="0"/>
                <a:ea typeface="Open Sans" pitchFamily="34" charset="-122"/>
                <a:cs typeface="Open Sans" pitchFamily="34" charset="-120"/>
              </a:rPr>
              <a:t>Visual workflow management that limits work in progress and highlights bottlenecks by moving tasks through columns representing process stages.</a:t>
            </a:r>
            <a:endParaRPr lang="en-US" sz="1750" dirty="0"/>
          </a:p>
        </p:txBody>
      </p:sp>
      <p:pic>
        <p:nvPicPr>
          <p:cNvPr id="6" name="Image 1" descr="preencoded.png"/>
          <p:cNvPicPr>
            <a:picLocks noChangeAspect="1"/>
          </p:cNvPicPr>
          <p:nvPr/>
        </p:nvPicPr>
        <p:blipFill>
          <a:blip r:embed="rId4"/>
          <a:stretch>
            <a:fillRect/>
          </a:stretch>
        </p:blipFill>
        <p:spPr>
          <a:xfrm>
            <a:off x="7456884" y="1812727"/>
            <a:ext cx="566976" cy="566976"/>
          </a:xfrm>
          <a:prstGeom prst="rect">
            <a:avLst/>
          </a:prstGeom>
        </p:spPr>
      </p:pic>
      <p:sp>
        <p:nvSpPr>
          <p:cNvPr id="7" name="Text 3"/>
          <p:cNvSpPr/>
          <p:nvPr/>
        </p:nvSpPr>
        <p:spPr>
          <a:xfrm>
            <a:off x="7456884" y="2663190"/>
            <a:ext cx="4058483" cy="354330"/>
          </a:xfrm>
          <a:prstGeom prst="rect">
            <a:avLst/>
          </a:prstGeom>
          <a:noFill/>
          <a:ln/>
        </p:spPr>
        <p:txBody>
          <a:bodyPr wrap="none" lIns="0" tIns="0" rIns="0" bIns="0" rtlCol="0" anchor="t"/>
          <a:lstStyle/>
          <a:p>
            <a:pPr marL="0" indent="0" algn="l">
              <a:lnSpc>
                <a:spcPts val="2750"/>
              </a:lnSpc>
              <a:buNone/>
            </a:pPr>
            <a:r>
              <a:rPr lang="en-US" sz="2200" b="1" dirty="0">
                <a:solidFill>
                  <a:srgbClr val="333F70"/>
                </a:solidFill>
                <a:latin typeface="Unbounded Bold" pitchFamily="34" charset="0"/>
                <a:ea typeface="Unbounded Bold" pitchFamily="34" charset="-122"/>
                <a:cs typeface="Unbounded Bold" pitchFamily="34" charset="-120"/>
              </a:rPr>
              <a:t>Value Stream Mapping</a:t>
            </a:r>
            <a:endParaRPr lang="en-US" sz="2200" dirty="0"/>
          </a:p>
        </p:txBody>
      </p:sp>
      <p:sp>
        <p:nvSpPr>
          <p:cNvPr id="8" name="Text 4"/>
          <p:cNvSpPr/>
          <p:nvPr/>
        </p:nvSpPr>
        <p:spPr>
          <a:xfrm>
            <a:off x="7456884" y="3153608"/>
            <a:ext cx="6379726" cy="1088708"/>
          </a:xfrm>
          <a:prstGeom prst="rect">
            <a:avLst/>
          </a:prstGeom>
          <a:noFill/>
          <a:ln/>
        </p:spPr>
        <p:txBody>
          <a:bodyPr wrap="square" lIns="0" tIns="0" rIns="0" bIns="0" rtlCol="0" anchor="t"/>
          <a:lstStyle/>
          <a:p>
            <a:pPr marL="0" indent="0" algn="l">
              <a:lnSpc>
                <a:spcPts val="2850"/>
              </a:lnSpc>
              <a:buNone/>
            </a:pPr>
            <a:r>
              <a:rPr lang="en-US" sz="1750" dirty="0">
                <a:solidFill>
                  <a:srgbClr val="333F70"/>
                </a:solidFill>
                <a:latin typeface="Open Sans" pitchFamily="34" charset="0"/>
                <a:ea typeface="Open Sans" pitchFamily="34" charset="-122"/>
                <a:cs typeface="Open Sans" pitchFamily="34" charset="-120"/>
              </a:rPr>
              <a:t>Diagram the journey of deliverables from request to completion, identifying wait times, handoffs, and opportunities for process improvement.</a:t>
            </a:r>
            <a:endParaRPr lang="en-US" sz="1750" dirty="0"/>
          </a:p>
        </p:txBody>
      </p:sp>
      <p:pic>
        <p:nvPicPr>
          <p:cNvPr id="9" name="Image 2" descr="preencoded.png"/>
          <p:cNvPicPr>
            <a:picLocks noChangeAspect="1"/>
          </p:cNvPicPr>
          <p:nvPr/>
        </p:nvPicPr>
        <p:blipFill>
          <a:blip r:embed="rId5"/>
          <a:stretch>
            <a:fillRect/>
          </a:stretch>
        </p:blipFill>
        <p:spPr>
          <a:xfrm>
            <a:off x="793790" y="4809292"/>
            <a:ext cx="566976" cy="566976"/>
          </a:xfrm>
          <a:prstGeom prst="rect">
            <a:avLst/>
          </a:prstGeom>
        </p:spPr>
      </p:pic>
      <p:sp>
        <p:nvSpPr>
          <p:cNvPr id="10" name="Text 5"/>
          <p:cNvSpPr/>
          <p:nvPr/>
        </p:nvSpPr>
        <p:spPr>
          <a:xfrm>
            <a:off x="793790" y="5659755"/>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333F70"/>
                </a:solidFill>
                <a:latin typeface="Unbounded Bold" pitchFamily="34" charset="0"/>
                <a:ea typeface="Unbounded Bold" pitchFamily="34" charset="-122"/>
                <a:cs typeface="Unbounded Bold" pitchFamily="34" charset="-120"/>
              </a:rPr>
              <a:t>Flow Metrics</a:t>
            </a:r>
            <a:endParaRPr lang="en-US" sz="2200" dirty="0"/>
          </a:p>
        </p:txBody>
      </p:sp>
      <p:sp>
        <p:nvSpPr>
          <p:cNvPr id="11" name="Text 6"/>
          <p:cNvSpPr/>
          <p:nvPr/>
        </p:nvSpPr>
        <p:spPr>
          <a:xfrm>
            <a:off x="793790" y="6150173"/>
            <a:ext cx="6379607" cy="1088708"/>
          </a:xfrm>
          <a:prstGeom prst="rect">
            <a:avLst/>
          </a:prstGeom>
          <a:noFill/>
          <a:ln/>
        </p:spPr>
        <p:txBody>
          <a:bodyPr wrap="square" lIns="0" tIns="0" rIns="0" bIns="0" rtlCol="0" anchor="t"/>
          <a:lstStyle/>
          <a:p>
            <a:pPr marL="0" indent="0" algn="l">
              <a:lnSpc>
                <a:spcPts val="2850"/>
              </a:lnSpc>
              <a:buNone/>
            </a:pPr>
            <a:r>
              <a:rPr lang="en-US" sz="1750" dirty="0">
                <a:solidFill>
                  <a:srgbClr val="333F70"/>
                </a:solidFill>
                <a:latin typeface="Open Sans" pitchFamily="34" charset="0"/>
                <a:ea typeface="Open Sans" pitchFamily="34" charset="-122"/>
                <a:cs typeface="Open Sans" pitchFamily="34" charset="-120"/>
              </a:rPr>
              <a:t>Measure cycle time, lead time, and throughput instead of just utilization to focus on value delivery speed and predictability.</a:t>
            </a:r>
            <a:endParaRPr lang="en-US" sz="1750" dirty="0"/>
          </a:p>
        </p:txBody>
      </p:sp>
      <p:pic>
        <p:nvPicPr>
          <p:cNvPr id="12" name="Image 3" descr="preencoded.png"/>
          <p:cNvPicPr>
            <a:picLocks noChangeAspect="1"/>
          </p:cNvPicPr>
          <p:nvPr/>
        </p:nvPicPr>
        <p:blipFill>
          <a:blip r:embed="rId6"/>
          <a:stretch>
            <a:fillRect/>
          </a:stretch>
        </p:blipFill>
        <p:spPr>
          <a:xfrm>
            <a:off x="7456884" y="4809292"/>
            <a:ext cx="566976" cy="566976"/>
          </a:xfrm>
          <a:prstGeom prst="rect">
            <a:avLst/>
          </a:prstGeom>
        </p:spPr>
      </p:pic>
      <p:sp>
        <p:nvSpPr>
          <p:cNvPr id="13" name="Text 7"/>
          <p:cNvSpPr/>
          <p:nvPr/>
        </p:nvSpPr>
        <p:spPr>
          <a:xfrm>
            <a:off x="7456884" y="5659755"/>
            <a:ext cx="3661767" cy="354330"/>
          </a:xfrm>
          <a:prstGeom prst="rect">
            <a:avLst/>
          </a:prstGeom>
          <a:noFill/>
          <a:ln/>
        </p:spPr>
        <p:txBody>
          <a:bodyPr wrap="none" lIns="0" tIns="0" rIns="0" bIns="0" rtlCol="0" anchor="t"/>
          <a:lstStyle/>
          <a:p>
            <a:pPr marL="0" indent="0" algn="l">
              <a:lnSpc>
                <a:spcPts val="2750"/>
              </a:lnSpc>
              <a:buNone/>
            </a:pPr>
            <a:r>
              <a:rPr lang="en-US" sz="2200" b="1" dirty="0">
                <a:solidFill>
                  <a:srgbClr val="333F70"/>
                </a:solidFill>
                <a:latin typeface="Unbounded Bold" pitchFamily="34" charset="0"/>
                <a:ea typeface="Unbounded Bold" pitchFamily="34" charset="-122"/>
                <a:cs typeface="Unbounded Bold" pitchFamily="34" charset="-120"/>
              </a:rPr>
              <a:t>Root Cause Analysis</a:t>
            </a:r>
            <a:endParaRPr lang="en-US" sz="2200" dirty="0"/>
          </a:p>
        </p:txBody>
      </p:sp>
      <p:sp>
        <p:nvSpPr>
          <p:cNvPr id="14" name="Text 8"/>
          <p:cNvSpPr/>
          <p:nvPr/>
        </p:nvSpPr>
        <p:spPr>
          <a:xfrm>
            <a:off x="7456884" y="6150173"/>
            <a:ext cx="6379726" cy="1088708"/>
          </a:xfrm>
          <a:prstGeom prst="rect">
            <a:avLst/>
          </a:prstGeom>
          <a:noFill/>
          <a:ln/>
        </p:spPr>
        <p:txBody>
          <a:bodyPr wrap="square" lIns="0" tIns="0" rIns="0" bIns="0" rtlCol="0" anchor="t"/>
          <a:lstStyle/>
          <a:p>
            <a:pPr marL="0" indent="0" algn="l">
              <a:lnSpc>
                <a:spcPts val="2850"/>
              </a:lnSpc>
              <a:buNone/>
            </a:pPr>
            <a:r>
              <a:rPr lang="en-US" sz="1750" dirty="0">
                <a:solidFill>
                  <a:srgbClr val="333F70"/>
                </a:solidFill>
                <a:latin typeface="Open Sans" pitchFamily="34" charset="0"/>
                <a:ea typeface="Open Sans" pitchFamily="34" charset="-122"/>
                <a:cs typeface="Open Sans" pitchFamily="34" charset="-120"/>
              </a:rPr>
              <a:t>Techniques like "5 Whys" that help teams identify and address the underlying causes of problems rather than symptoms.</a:t>
            </a:r>
            <a:endParaRPr lang="en-US" sz="1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93790" y="966668"/>
            <a:ext cx="9907905" cy="566976"/>
          </a:xfrm>
          <a:prstGeom prst="rect">
            <a:avLst/>
          </a:prstGeom>
          <a:noFill/>
          <a:ln/>
        </p:spPr>
        <p:txBody>
          <a:bodyPr wrap="none" lIns="0" tIns="0" rIns="0" bIns="0" rtlCol="0" anchor="t"/>
          <a:lstStyle/>
          <a:p>
            <a:pPr marL="0" indent="0" algn="l">
              <a:lnSpc>
                <a:spcPts val="4450"/>
              </a:lnSpc>
              <a:buNone/>
            </a:pPr>
            <a:r>
              <a:rPr lang="en-US" sz="3550" b="1" dirty="0">
                <a:solidFill>
                  <a:srgbClr val="333F70"/>
                </a:solidFill>
                <a:latin typeface="Unbounded Bold" pitchFamily="34" charset="0"/>
                <a:ea typeface="Unbounded Bold" pitchFamily="34" charset="-122"/>
                <a:cs typeface="Unbounded Bold" pitchFamily="34" charset="-120"/>
              </a:rPr>
              <a:t>Real-World Example: Lean in Action</a:t>
            </a:r>
            <a:endParaRPr lang="en-US" sz="3550" dirty="0"/>
          </a:p>
        </p:txBody>
      </p:sp>
      <p:sp>
        <p:nvSpPr>
          <p:cNvPr id="3" name="Text 1"/>
          <p:cNvSpPr/>
          <p:nvPr/>
        </p:nvSpPr>
        <p:spPr>
          <a:xfrm>
            <a:off x="793790" y="2015609"/>
            <a:ext cx="6243280" cy="708660"/>
          </a:xfrm>
          <a:prstGeom prst="rect">
            <a:avLst/>
          </a:prstGeom>
          <a:noFill/>
          <a:ln/>
        </p:spPr>
        <p:txBody>
          <a:bodyPr wrap="square" lIns="0" tIns="0" rIns="0" bIns="0" rtlCol="0" anchor="t"/>
          <a:lstStyle/>
          <a:p>
            <a:pPr marL="0" indent="0" algn="l">
              <a:lnSpc>
                <a:spcPts val="2750"/>
              </a:lnSpc>
              <a:buNone/>
            </a:pPr>
            <a:r>
              <a:rPr lang="en-US" sz="2200" b="1" dirty="0">
                <a:solidFill>
                  <a:srgbClr val="333F70"/>
                </a:solidFill>
                <a:latin typeface="Unbounded Bold" pitchFamily="34" charset="0"/>
                <a:ea typeface="Unbounded Bold" pitchFamily="34" charset="-122"/>
                <a:cs typeface="Unbounded Bold" pitchFamily="34" charset="-120"/>
              </a:rPr>
              <a:t>Healthcare Tech Company Challenge</a:t>
            </a:r>
            <a:endParaRPr lang="en-US" sz="2200" dirty="0"/>
          </a:p>
        </p:txBody>
      </p:sp>
      <p:sp>
        <p:nvSpPr>
          <p:cNvPr id="4" name="Text 2"/>
          <p:cNvSpPr/>
          <p:nvPr/>
        </p:nvSpPr>
        <p:spPr>
          <a:xfrm>
            <a:off x="793790" y="2951083"/>
            <a:ext cx="6243280" cy="362903"/>
          </a:xfrm>
          <a:prstGeom prst="rect">
            <a:avLst/>
          </a:prstGeom>
          <a:noFill/>
          <a:ln/>
        </p:spPr>
        <p:txBody>
          <a:bodyPr wrap="none" lIns="0" tIns="0" rIns="0" bIns="0" rtlCol="0" anchor="t"/>
          <a:lstStyle/>
          <a:p>
            <a:pPr marL="0" indent="0" algn="l">
              <a:lnSpc>
                <a:spcPts val="2850"/>
              </a:lnSpc>
              <a:buNone/>
            </a:pPr>
            <a:r>
              <a:rPr lang="en-US" sz="1750" dirty="0">
                <a:solidFill>
                  <a:srgbClr val="333F70"/>
                </a:solidFill>
                <a:latin typeface="Open Sans" pitchFamily="34" charset="0"/>
                <a:ea typeface="Open Sans" pitchFamily="34" charset="-122"/>
                <a:cs typeface="Open Sans" pitchFamily="34" charset="-120"/>
              </a:rPr>
              <a:t>A healthcare technology company struggled with:</a:t>
            </a:r>
            <a:endParaRPr lang="en-US" sz="1750" dirty="0"/>
          </a:p>
        </p:txBody>
      </p:sp>
      <p:sp>
        <p:nvSpPr>
          <p:cNvPr id="5" name="Text 3"/>
          <p:cNvSpPr/>
          <p:nvPr/>
        </p:nvSpPr>
        <p:spPr>
          <a:xfrm>
            <a:off x="793790" y="3518059"/>
            <a:ext cx="6243280"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333F70"/>
                </a:solidFill>
                <a:latin typeface="Open Sans" pitchFamily="34" charset="0"/>
                <a:ea typeface="Open Sans" pitchFamily="34" charset="-122"/>
                <a:cs typeface="Open Sans" pitchFamily="34" charset="-120"/>
              </a:rPr>
              <a:t>Delivery delays due to last-minute scope changes</a:t>
            </a:r>
            <a:endParaRPr lang="en-US" sz="1750" dirty="0"/>
          </a:p>
        </p:txBody>
      </p:sp>
      <p:sp>
        <p:nvSpPr>
          <p:cNvPr id="6" name="Text 4"/>
          <p:cNvSpPr/>
          <p:nvPr/>
        </p:nvSpPr>
        <p:spPr>
          <a:xfrm>
            <a:off x="793790" y="3960257"/>
            <a:ext cx="6243280"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333F70"/>
                </a:solidFill>
                <a:latin typeface="Open Sans" pitchFamily="34" charset="0"/>
                <a:ea typeface="Open Sans" pitchFamily="34" charset="-122"/>
                <a:cs typeface="Open Sans" pitchFamily="34" charset="-120"/>
              </a:rPr>
              <a:t>Inconsistent sprint commitments</a:t>
            </a:r>
            <a:endParaRPr lang="en-US" sz="1750" dirty="0"/>
          </a:p>
        </p:txBody>
      </p:sp>
      <p:sp>
        <p:nvSpPr>
          <p:cNvPr id="7" name="Text 5"/>
          <p:cNvSpPr/>
          <p:nvPr/>
        </p:nvSpPr>
        <p:spPr>
          <a:xfrm>
            <a:off x="793790" y="4402455"/>
            <a:ext cx="6243280"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333F70"/>
                </a:solidFill>
                <a:latin typeface="Open Sans" pitchFamily="34" charset="0"/>
                <a:ea typeface="Open Sans" pitchFamily="34" charset="-122"/>
                <a:cs typeface="Open Sans" pitchFamily="34" charset="-120"/>
              </a:rPr>
              <a:t>Rising team burnout</a:t>
            </a:r>
            <a:endParaRPr lang="en-US" sz="1750" dirty="0"/>
          </a:p>
        </p:txBody>
      </p:sp>
      <p:sp>
        <p:nvSpPr>
          <p:cNvPr id="8" name="Text 6"/>
          <p:cNvSpPr/>
          <p:nvPr/>
        </p:nvSpPr>
        <p:spPr>
          <a:xfrm>
            <a:off x="793790" y="4992172"/>
            <a:ext cx="4399598" cy="354330"/>
          </a:xfrm>
          <a:prstGeom prst="rect">
            <a:avLst/>
          </a:prstGeom>
          <a:noFill/>
          <a:ln/>
        </p:spPr>
        <p:txBody>
          <a:bodyPr wrap="none" lIns="0" tIns="0" rIns="0" bIns="0" rtlCol="0" anchor="t"/>
          <a:lstStyle/>
          <a:p>
            <a:pPr marL="0" indent="0" algn="l">
              <a:lnSpc>
                <a:spcPts val="2750"/>
              </a:lnSpc>
              <a:buNone/>
            </a:pPr>
            <a:r>
              <a:rPr lang="en-US" sz="2200" b="1" dirty="0">
                <a:solidFill>
                  <a:srgbClr val="333F70"/>
                </a:solidFill>
                <a:latin typeface="Unbounded Bold" pitchFamily="34" charset="0"/>
                <a:ea typeface="Unbounded Bold" pitchFamily="34" charset="-122"/>
                <a:cs typeface="Unbounded Bold" pitchFamily="34" charset="-120"/>
              </a:rPr>
              <a:t>Lean Approach Revealed</a:t>
            </a:r>
            <a:endParaRPr lang="en-US" sz="2200" dirty="0"/>
          </a:p>
        </p:txBody>
      </p:sp>
      <p:sp>
        <p:nvSpPr>
          <p:cNvPr id="9" name="Text 7"/>
          <p:cNvSpPr/>
          <p:nvPr/>
        </p:nvSpPr>
        <p:spPr>
          <a:xfrm>
            <a:off x="793790" y="5573316"/>
            <a:ext cx="6243280"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333F70"/>
                </a:solidFill>
                <a:latin typeface="Open Sans" pitchFamily="34" charset="0"/>
                <a:ea typeface="Open Sans" pitchFamily="34" charset="-122"/>
                <a:cs typeface="Open Sans" pitchFamily="34" charset="-120"/>
              </a:rPr>
              <a:t>Redundant review cycles causing rework</a:t>
            </a:r>
            <a:endParaRPr lang="en-US" sz="1750" dirty="0"/>
          </a:p>
        </p:txBody>
      </p:sp>
      <p:sp>
        <p:nvSpPr>
          <p:cNvPr id="10" name="Text 8"/>
          <p:cNvSpPr/>
          <p:nvPr/>
        </p:nvSpPr>
        <p:spPr>
          <a:xfrm>
            <a:off x="793790" y="6015514"/>
            <a:ext cx="6243280"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333F70"/>
                </a:solidFill>
                <a:latin typeface="Open Sans" pitchFamily="34" charset="0"/>
                <a:ea typeface="Open Sans" pitchFamily="34" charset="-122"/>
                <a:cs typeface="Open Sans" pitchFamily="34" charset="-120"/>
              </a:rPr>
              <a:t>Stories being pulled before requirements were clear</a:t>
            </a:r>
            <a:endParaRPr lang="en-US" sz="1750" dirty="0"/>
          </a:p>
        </p:txBody>
      </p:sp>
      <p:sp>
        <p:nvSpPr>
          <p:cNvPr id="11" name="Text 9"/>
          <p:cNvSpPr/>
          <p:nvPr/>
        </p:nvSpPr>
        <p:spPr>
          <a:xfrm>
            <a:off x="793790" y="6457712"/>
            <a:ext cx="6243280" cy="725805"/>
          </a:xfrm>
          <a:prstGeom prst="rect">
            <a:avLst/>
          </a:prstGeom>
          <a:noFill/>
          <a:ln/>
        </p:spPr>
        <p:txBody>
          <a:bodyPr wrap="square" lIns="0" tIns="0" rIns="0" bIns="0" rtlCol="0" anchor="t"/>
          <a:lstStyle/>
          <a:p>
            <a:pPr marL="342900" indent="-342900" algn="l">
              <a:lnSpc>
                <a:spcPts val="2850"/>
              </a:lnSpc>
              <a:buSzPct val="100000"/>
              <a:buChar char="•"/>
            </a:pPr>
            <a:r>
              <a:rPr lang="en-US" sz="1750" dirty="0">
                <a:solidFill>
                  <a:srgbClr val="333F70"/>
                </a:solidFill>
                <a:latin typeface="Open Sans" pitchFamily="34" charset="0"/>
                <a:ea typeface="Open Sans" pitchFamily="34" charset="-122"/>
                <a:cs typeface="Open Sans" pitchFamily="34" charset="-120"/>
              </a:rPr>
              <a:t>Teams overcommitted and context-switching too frequently</a:t>
            </a:r>
            <a:endParaRPr lang="en-US" sz="1750" dirty="0"/>
          </a:p>
        </p:txBody>
      </p:sp>
      <p:sp>
        <p:nvSpPr>
          <p:cNvPr id="12" name="Text 10"/>
          <p:cNvSpPr/>
          <p:nvPr/>
        </p:nvSpPr>
        <p:spPr>
          <a:xfrm>
            <a:off x="7598092" y="2015609"/>
            <a:ext cx="6214586" cy="354330"/>
          </a:xfrm>
          <a:prstGeom prst="rect">
            <a:avLst/>
          </a:prstGeom>
          <a:noFill/>
          <a:ln/>
        </p:spPr>
        <p:txBody>
          <a:bodyPr wrap="none" lIns="0" tIns="0" rIns="0" bIns="0" rtlCol="0" anchor="t"/>
          <a:lstStyle/>
          <a:p>
            <a:pPr marL="0" indent="0" algn="l">
              <a:lnSpc>
                <a:spcPts val="2750"/>
              </a:lnSpc>
              <a:buNone/>
            </a:pPr>
            <a:r>
              <a:rPr lang="en-US" sz="2200" b="1" dirty="0">
                <a:solidFill>
                  <a:srgbClr val="333F70"/>
                </a:solidFill>
                <a:latin typeface="Unbounded Bold" pitchFamily="34" charset="0"/>
                <a:ea typeface="Unbounded Bold" pitchFamily="34" charset="-122"/>
                <a:cs typeface="Unbounded Bold" pitchFamily="34" charset="-120"/>
              </a:rPr>
              <a:t>Results After Lean Implementation</a:t>
            </a:r>
            <a:endParaRPr lang="en-US" sz="2200" dirty="0"/>
          </a:p>
        </p:txBody>
      </p:sp>
      <p:sp>
        <p:nvSpPr>
          <p:cNvPr id="13" name="Shape 11"/>
          <p:cNvSpPr/>
          <p:nvPr/>
        </p:nvSpPr>
        <p:spPr>
          <a:xfrm>
            <a:off x="7598092" y="2625090"/>
            <a:ext cx="510302" cy="510302"/>
          </a:xfrm>
          <a:prstGeom prst="roundRect">
            <a:avLst>
              <a:gd name="adj" fmla="val 18669"/>
            </a:avLst>
          </a:prstGeom>
          <a:solidFill>
            <a:srgbClr val="D6F5EE"/>
          </a:solidFill>
          <a:ln w="7620">
            <a:solidFill>
              <a:srgbClr val="BCDBD4"/>
            </a:solidFill>
            <a:prstDash val="solid"/>
          </a:ln>
        </p:spPr>
        <p:txBody>
          <a:bodyPr/>
          <a:lstStyle/>
          <a:p>
            <a:endParaRPr lang="en-US"/>
          </a:p>
        </p:txBody>
      </p:sp>
      <p:sp>
        <p:nvSpPr>
          <p:cNvPr id="14" name="Text 12"/>
          <p:cNvSpPr/>
          <p:nvPr/>
        </p:nvSpPr>
        <p:spPr>
          <a:xfrm>
            <a:off x="7683163" y="2667595"/>
            <a:ext cx="340162" cy="425291"/>
          </a:xfrm>
          <a:prstGeom prst="rect">
            <a:avLst/>
          </a:prstGeom>
          <a:noFill/>
          <a:ln/>
        </p:spPr>
        <p:txBody>
          <a:bodyPr wrap="none" lIns="0" tIns="0" rIns="0" bIns="0" rtlCol="0" anchor="t"/>
          <a:lstStyle/>
          <a:p>
            <a:pPr marL="0" indent="0" algn="ctr">
              <a:lnSpc>
                <a:spcPts val="2650"/>
              </a:lnSpc>
              <a:buNone/>
            </a:pPr>
            <a:r>
              <a:rPr lang="en-US" sz="2650" b="1" dirty="0">
                <a:solidFill>
                  <a:srgbClr val="333F70"/>
                </a:solidFill>
                <a:latin typeface="Unbounded Bold" pitchFamily="34" charset="0"/>
                <a:ea typeface="Unbounded Bold" pitchFamily="34" charset="-122"/>
                <a:cs typeface="Unbounded Bold" pitchFamily="34" charset="-120"/>
              </a:rPr>
              <a:t>1</a:t>
            </a:r>
            <a:endParaRPr lang="en-US" sz="2650" dirty="0"/>
          </a:p>
        </p:txBody>
      </p:sp>
      <p:sp>
        <p:nvSpPr>
          <p:cNvPr id="15" name="Text 13"/>
          <p:cNvSpPr/>
          <p:nvPr/>
        </p:nvSpPr>
        <p:spPr>
          <a:xfrm>
            <a:off x="8335208" y="2698790"/>
            <a:ext cx="5508903" cy="362903"/>
          </a:xfrm>
          <a:prstGeom prst="rect">
            <a:avLst/>
          </a:prstGeom>
          <a:noFill/>
          <a:ln/>
        </p:spPr>
        <p:txBody>
          <a:bodyPr wrap="none" lIns="0" tIns="0" rIns="0" bIns="0" rtlCol="0" anchor="t"/>
          <a:lstStyle/>
          <a:p>
            <a:pPr marL="0" indent="0" algn="l">
              <a:lnSpc>
                <a:spcPts val="2850"/>
              </a:lnSpc>
              <a:buNone/>
            </a:pPr>
            <a:r>
              <a:rPr lang="en-US" sz="1750" dirty="0">
                <a:solidFill>
                  <a:srgbClr val="333F70"/>
                </a:solidFill>
                <a:latin typeface="Open Sans" pitchFamily="34" charset="0"/>
                <a:ea typeface="Open Sans" pitchFamily="34" charset="-122"/>
                <a:cs typeface="Open Sans" pitchFamily="34" charset="-120"/>
              </a:rPr>
              <a:t>Increase in delivery predictability</a:t>
            </a:r>
            <a:endParaRPr lang="en-US" sz="1750" dirty="0"/>
          </a:p>
        </p:txBody>
      </p:sp>
      <p:sp>
        <p:nvSpPr>
          <p:cNvPr id="16" name="Shape 14"/>
          <p:cNvSpPr/>
          <p:nvPr/>
        </p:nvSpPr>
        <p:spPr>
          <a:xfrm>
            <a:off x="7598092" y="3589020"/>
            <a:ext cx="510302" cy="510302"/>
          </a:xfrm>
          <a:prstGeom prst="roundRect">
            <a:avLst>
              <a:gd name="adj" fmla="val 18669"/>
            </a:avLst>
          </a:prstGeom>
          <a:solidFill>
            <a:srgbClr val="D6F5EE"/>
          </a:solidFill>
          <a:ln w="7620">
            <a:solidFill>
              <a:srgbClr val="BCDBD4"/>
            </a:solidFill>
            <a:prstDash val="solid"/>
          </a:ln>
        </p:spPr>
        <p:txBody>
          <a:bodyPr/>
          <a:lstStyle/>
          <a:p>
            <a:endParaRPr lang="en-US"/>
          </a:p>
        </p:txBody>
      </p:sp>
      <p:sp>
        <p:nvSpPr>
          <p:cNvPr id="17" name="Text 15"/>
          <p:cNvSpPr/>
          <p:nvPr/>
        </p:nvSpPr>
        <p:spPr>
          <a:xfrm>
            <a:off x="7683163" y="3631525"/>
            <a:ext cx="340162" cy="425291"/>
          </a:xfrm>
          <a:prstGeom prst="rect">
            <a:avLst/>
          </a:prstGeom>
          <a:noFill/>
          <a:ln/>
        </p:spPr>
        <p:txBody>
          <a:bodyPr wrap="none" lIns="0" tIns="0" rIns="0" bIns="0" rtlCol="0" anchor="t"/>
          <a:lstStyle/>
          <a:p>
            <a:pPr marL="0" indent="0" algn="ctr">
              <a:lnSpc>
                <a:spcPts val="2650"/>
              </a:lnSpc>
              <a:buNone/>
            </a:pPr>
            <a:r>
              <a:rPr lang="en-US" sz="2650" b="1" dirty="0">
                <a:solidFill>
                  <a:srgbClr val="333F70"/>
                </a:solidFill>
                <a:latin typeface="Unbounded Bold" pitchFamily="34" charset="0"/>
                <a:ea typeface="Unbounded Bold" pitchFamily="34" charset="-122"/>
                <a:cs typeface="Unbounded Bold" pitchFamily="34" charset="-120"/>
              </a:rPr>
              <a:t>2</a:t>
            </a:r>
            <a:endParaRPr lang="en-US" sz="2650" dirty="0"/>
          </a:p>
        </p:txBody>
      </p:sp>
      <p:sp>
        <p:nvSpPr>
          <p:cNvPr id="18" name="Text 16"/>
          <p:cNvSpPr/>
          <p:nvPr/>
        </p:nvSpPr>
        <p:spPr>
          <a:xfrm>
            <a:off x="8335208" y="3662720"/>
            <a:ext cx="5508903" cy="362903"/>
          </a:xfrm>
          <a:prstGeom prst="rect">
            <a:avLst/>
          </a:prstGeom>
          <a:noFill/>
          <a:ln/>
        </p:spPr>
        <p:txBody>
          <a:bodyPr wrap="none" lIns="0" tIns="0" rIns="0" bIns="0" rtlCol="0" anchor="t"/>
          <a:lstStyle/>
          <a:p>
            <a:pPr marL="0" indent="0" algn="l">
              <a:lnSpc>
                <a:spcPts val="2850"/>
              </a:lnSpc>
              <a:buNone/>
            </a:pPr>
            <a:r>
              <a:rPr lang="en-US" sz="1750" dirty="0">
                <a:solidFill>
                  <a:srgbClr val="333F70"/>
                </a:solidFill>
                <a:latin typeface="Open Sans" pitchFamily="34" charset="0"/>
                <a:ea typeface="Open Sans" pitchFamily="34" charset="-122"/>
                <a:cs typeface="Open Sans" pitchFamily="34" charset="-120"/>
              </a:rPr>
              <a:t>Reduction in rework</a:t>
            </a:r>
            <a:endParaRPr lang="en-US" sz="1750" dirty="0"/>
          </a:p>
        </p:txBody>
      </p:sp>
      <p:sp>
        <p:nvSpPr>
          <p:cNvPr id="19" name="Shape 17"/>
          <p:cNvSpPr/>
          <p:nvPr/>
        </p:nvSpPr>
        <p:spPr>
          <a:xfrm>
            <a:off x="7598092" y="4552950"/>
            <a:ext cx="510302" cy="510302"/>
          </a:xfrm>
          <a:prstGeom prst="roundRect">
            <a:avLst>
              <a:gd name="adj" fmla="val 18669"/>
            </a:avLst>
          </a:prstGeom>
          <a:solidFill>
            <a:srgbClr val="D6F5EE"/>
          </a:solidFill>
          <a:ln w="7620">
            <a:solidFill>
              <a:srgbClr val="BCDBD4"/>
            </a:solidFill>
            <a:prstDash val="solid"/>
          </a:ln>
        </p:spPr>
        <p:txBody>
          <a:bodyPr/>
          <a:lstStyle/>
          <a:p>
            <a:endParaRPr lang="en-US"/>
          </a:p>
        </p:txBody>
      </p:sp>
      <p:sp>
        <p:nvSpPr>
          <p:cNvPr id="20" name="Text 18"/>
          <p:cNvSpPr/>
          <p:nvPr/>
        </p:nvSpPr>
        <p:spPr>
          <a:xfrm>
            <a:off x="7683163" y="4595455"/>
            <a:ext cx="340162" cy="425291"/>
          </a:xfrm>
          <a:prstGeom prst="rect">
            <a:avLst/>
          </a:prstGeom>
          <a:noFill/>
          <a:ln/>
        </p:spPr>
        <p:txBody>
          <a:bodyPr wrap="none" lIns="0" tIns="0" rIns="0" bIns="0" rtlCol="0" anchor="t"/>
          <a:lstStyle/>
          <a:p>
            <a:pPr marL="0" indent="0" algn="ctr">
              <a:lnSpc>
                <a:spcPts val="2650"/>
              </a:lnSpc>
              <a:buNone/>
            </a:pPr>
            <a:r>
              <a:rPr lang="en-US" sz="2650" b="1" dirty="0">
                <a:solidFill>
                  <a:srgbClr val="333F70"/>
                </a:solidFill>
                <a:latin typeface="Unbounded Bold" pitchFamily="34" charset="0"/>
                <a:ea typeface="Unbounded Bold" pitchFamily="34" charset="-122"/>
                <a:cs typeface="Unbounded Bold" pitchFamily="34" charset="-120"/>
              </a:rPr>
              <a:t>3</a:t>
            </a:r>
            <a:endParaRPr lang="en-US" sz="2650" dirty="0"/>
          </a:p>
        </p:txBody>
      </p:sp>
      <p:sp>
        <p:nvSpPr>
          <p:cNvPr id="21" name="Text 19"/>
          <p:cNvSpPr/>
          <p:nvPr/>
        </p:nvSpPr>
        <p:spPr>
          <a:xfrm>
            <a:off x="8335208" y="4626650"/>
            <a:ext cx="5508903" cy="362903"/>
          </a:xfrm>
          <a:prstGeom prst="rect">
            <a:avLst/>
          </a:prstGeom>
          <a:noFill/>
          <a:ln/>
        </p:spPr>
        <p:txBody>
          <a:bodyPr wrap="none" lIns="0" tIns="0" rIns="0" bIns="0" rtlCol="0" anchor="t"/>
          <a:lstStyle/>
          <a:p>
            <a:pPr marL="0" indent="0" algn="l">
              <a:lnSpc>
                <a:spcPts val="2850"/>
              </a:lnSpc>
              <a:buNone/>
            </a:pPr>
            <a:r>
              <a:rPr lang="en-US" sz="1750" dirty="0">
                <a:solidFill>
                  <a:srgbClr val="333F70"/>
                </a:solidFill>
                <a:latin typeface="Open Sans" pitchFamily="34" charset="0"/>
                <a:ea typeface="Open Sans" pitchFamily="34" charset="-122"/>
                <a:cs typeface="Open Sans" pitchFamily="34" charset="-120"/>
              </a:rPr>
              <a:t>Decrease in team overtime hours</a:t>
            </a:r>
            <a:endParaRPr lang="en-US" sz="1750" dirty="0"/>
          </a:p>
        </p:txBody>
      </p:sp>
      <p:sp>
        <p:nvSpPr>
          <p:cNvPr id="22" name="Shape 20"/>
          <p:cNvSpPr/>
          <p:nvPr/>
        </p:nvSpPr>
        <p:spPr>
          <a:xfrm>
            <a:off x="7598092" y="5516880"/>
            <a:ext cx="510302" cy="510302"/>
          </a:xfrm>
          <a:prstGeom prst="roundRect">
            <a:avLst>
              <a:gd name="adj" fmla="val 18669"/>
            </a:avLst>
          </a:prstGeom>
          <a:solidFill>
            <a:srgbClr val="D6F5EE"/>
          </a:solidFill>
          <a:ln w="7620">
            <a:solidFill>
              <a:srgbClr val="BCDBD4"/>
            </a:solidFill>
            <a:prstDash val="solid"/>
          </a:ln>
        </p:spPr>
        <p:txBody>
          <a:bodyPr/>
          <a:lstStyle/>
          <a:p>
            <a:endParaRPr lang="en-US"/>
          </a:p>
        </p:txBody>
      </p:sp>
      <p:sp>
        <p:nvSpPr>
          <p:cNvPr id="23" name="Text 21"/>
          <p:cNvSpPr/>
          <p:nvPr/>
        </p:nvSpPr>
        <p:spPr>
          <a:xfrm>
            <a:off x="7683163" y="5559385"/>
            <a:ext cx="340162" cy="425291"/>
          </a:xfrm>
          <a:prstGeom prst="rect">
            <a:avLst/>
          </a:prstGeom>
          <a:noFill/>
          <a:ln/>
        </p:spPr>
        <p:txBody>
          <a:bodyPr wrap="none" lIns="0" tIns="0" rIns="0" bIns="0" rtlCol="0" anchor="t"/>
          <a:lstStyle/>
          <a:p>
            <a:pPr marL="0" indent="0" algn="ctr">
              <a:lnSpc>
                <a:spcPts val="2650"/>
              </a:lnSpc>
              <a:buNone/>
            </a:pPr>
            <a:r>
              <a:rPr lang="en-US" sz="2650" b="1" dirty="0">
                <a:solidFill>
                  <a:srgbClr val="333F70"/>
                </a:solidFill>
                <a:latin typeface="Unbounded Bold" pitchFamily="34" charset="0"/>
                <a:ea typeface="Unbounded Bold" pitchFamily="34" charset="-122"/>
                <a:cs typeface="Unbounded Bold" pitchFamily="34" charset="-120"/>
              </a:rPr>
              <a:t>4</a:t>
            </a:r>
            <a:endParaRPr lang="en-US" sz="2650" dirty="0"/>
          </a:p>
        </p:txBody>
      </p:sp>
      <p:sp>
        <p:nvSpPr>
          <p:cNvPr id="24" name="Text 22"/>
          <p:cNvSpPr/>
          <p:nvPr/>
        </p:nvSpPr>
        <p:spPr>
          <a:xfrm>
            <a:off x="8335208" y="5590580"/>
            <a:ext cx="5508903" cy="725805"/>
          </a:xfrm>
          <a:prstGeom prst="rect">
            <a:avLst/>
          </a:prstGeom>
          <a:noFill/>
          <a:ln/>
        </p:spPr>
        <p:txBody>
          <a:bodyPr wrap="square" lIns="0" tIns="0" rIns="0" bIns="0" rtlCol="0" anchor="t"/>
          <a:lstStyle/>
          <a:p>
            <a:pPr marL="0" indent="0" algn="l">
              <a:lnSpc>
                <a:spcPts val="2850"/>
              </a:lnSpc>
              <a:buNone/>
            </a:pPr>
            <a:r>
              <a:rPr lang="en-US" sz="1750" dirty="0">
                <a:solidFill>
                  <a:srgbClr val="333F70"/>
                </a:solidFill>
                <a:latin typeface="Open Sans" pitchFamily="34" charset="0"/>
                <a:ea typeface="Open Sans" pitchFamily="34" charset="-122"/>
                <a:cs typeface="Open Sans" pitchFamily="34" charset="-120"/>
              </a:rPr>
              <a:t>Plus, significantly higher team morale and reduced burnout</a:t>
            </a:r>
            <a:endParaRPr lang="en-US" sz="1750" dirty="0"/>
          </a:p>
        </p:txBody>
      </p:sp>
      <p:sp>
        <p:nvSpPr>
          <p:cNvPr id="25" name="Text 23"/>
          <p:cNvSpPr/>
          <p:nvPr/>
        </p:nvSpPr>
        <p:spPr>
          <a:xfrm>
            <a:off x="7598092" y="6571536"/>
            <a:ext cx="6246019" cy="362903"/>
          </a:xfrm>
          <a:prstGeom prst="rect">
            <a:avLst/>
          </a:prstGeom>
          <a:noFill/>
          <a:ln/>
        </p:spPr>
        <p:txBody>
          <a:bodyPr wrap="none" lIns="0" tIns="0" rIns="0" bIns="0" rtlCol="0" anchor="t"/>
          <a:lstStyle/>
          <a:p>
            <a:pPr marL="0" indent="0" algn="l">
              <a:lnSpc>
                <a:spcPts val="2850"/>
              </a:lnSpc>
              <a:buNone/>
            </a:pPr>
            <a:endParaRPr lang="en-US" sz="17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93790" y="717233"/>
            <a:ext cx="9707880" cy="566976"/>
          </a:xfrm>
          <a:prstGeom prst="rect">
            <a:avLst/>
          </a:prstGeom>
          <a:noFill/>
          <a:ln/>
        </p:spPr>
        <p:txBody>
          <a:bodyPr wrap="none" lIns="0" tIns="0" rIns="0" bIns="0" rtlCol="0" anchor="t"/>
          <a:lstStyle/>
          <a:p>
            <a:pPr marL="0" indent="0" algn="l">
              <a:lnSpc>
                <a:spcPts val="4450"/>
              </a:lnSpc>
              <a:buNone/>
            </a:pPr>
            <a:r>
              <a:rPr lang="en-US" sz="3550" b="1" dirty="0">
                <a:solidFill>
                  <a:srgbClr val="333F70"/>
                </a:solidFill>
                <a:latin typeface="Unbounded Bold" pitchFamily="34" charset="0"/>
                <a:ea typeface="Unbounded Bold" pitchFamily="34" charset="-122"/>
                <a:cs typeface="Unbounded Bold" pitchFamily="34" charset="-120"/>
              </a:rPr>
              <a:t>5 Easy Lean Wins to Try This Week</a:t>
            </a:r>
            <a:endParaRPr lang="en-US" sz="3550" dirty="0"/>
          </a:p>
        </p:txBody>
      </p:sp>
      <p:sp>
        <p:nvSpPr>
          <p:cNvPr id="3" name="Shape 1"/>
          <p:cNvSpPr/>
          <p:nvPr/>
        </p:nvSpPr>
        <p:spPr>
          <a:xfrm>
            <a:off x="793790" y="1737836"/>
            <a:ext cx="4196358" cy="3136702"/>
          </a:xfrm>
          <a:prstGeom prst="roundRect">
            <a:avLst>
              <a:gd name="adj" fmla="val 3037"/>
            </a:avLst>
          </a:prstGeom>
          <a:solidFill>
            <a:srgbClr val="D6F5EE"/>
          </a:solidFill>
          <a:ln w="7620">
            <a:solidFill>
              <a:srgbClr val="BCDBD4"/>
            </a:solidFill>
            <a:prstDash val="solid"/>
          </a:ln>
        </p:spPr>
        <p:txBody>
          <a:bodyPr/>
          <a:lstStyle/>
          <a:p>
            <a:endParaRPr lang="en-US"/>
          </a:p>
        </p:txBody>
      </p:sp>
      <p:sp>
        <p:nvSpPr>
          <p:cNvPr id="4" name="Text 2"/>
          <p:cNvSpPr/>
          <p:nvPr/>
        </p:nvSpPr>
        <p:spPr>
          <a:xfrm>
            <a:off x="1028224" y="1972270"/>
            <a:ext cx="3488293" cy="354330"/>
          </a:xfrm>
          <a:prstGeom prst="rect">
            <a:avLst/>
          </a:prstGeom>
          <a:noFill/>
          <a:ln/>
        </p:spPr>
        <p:txBody>
          <a:bodyPr wrap="none" lIns="0" tIns="0" rIns="0" bIns="0" rtlCol="0" anchor="t"/>
          <a:lstStyle/>
          <a:p>
            <a:pPr marL="0" indent="0" algn="l">
              <a:lnSpc>
                <a:spcPts val="2750"/>
              </a:lnSpc>
              <a:buNone/>
            </a:pPr>
            <a:r>
              <a:rPr lang="en-US" sz="2200" b="1" dirty="0">
                <a:solidFill>
                  <a:srgbClr val="333F70"/>
                </a:solidFill>
                <a:latin typeface="Unbounded Bold" pitchFamily="34" charset="0"/>
                <a:ea typeface="Unbounded Bold" pitchFamily="34" charset="-122"/>
                <a:cs typeface="Unbounded Bold" pitchFamily="34" charset="-120"/>
              </a:rPr>
              <a:t>Visualize Your Work</a:t>
            </a:r>
            <a:endParaRPr lang="en-US" sz="2200" dirty="0"/>
          </a:p>
        </p:txBody>
      </p:sp>
      <p:sp>
        <p:nvSpPr>
          <p:cNvPr id="5" name="Text 3"/>
          <p:cNvSpPr/>
          <p:nvPr/>
        </p:nvSpPr>
        <p:spPr>
          <a:xfrm>
            <a:off x="1028224" y="2462689"/>
            <a:ext cx="3727490" cy="2177415"/>
          </a:xfrm>
          <a:prstGeom prst="rect">
            <a:avLst/>
          </a:prstGeom>
          <a:noFill/>
          <a:ln/>
        </p:spPr>
        <p:txBody>
          <a:bodyPr wrap="square" lIns="0" tIns="0" rIns="0" bIns="0" rtlCol="0" anchor="t"/>
          <a:lstStyle/>
          <a:p>
            <a:pPr marL="0" indent="0" algn="l">
              <a:lnSpc>
                <a:spcPts val="2850"/>
              </a:lnSpc>
              <a:buNone/>
            </a:pPr>
            <a:r>
              <a:rPr lang="en-US" sz="1750" dirty="0">
                <a:solidFill>
                  <a:srgbClr val="333F70"/>
                </a:solidFill>
                <a:latin typeface="Open Sans" pitchFamily="34" charset="0"/>
                <a:ea typeface="Open Sans" pitchFamily="34" charset="-122"/>
                <a:cs typeface="Open Sans" pitchFamily="34" charset="-120"/>
              </a:rPr>
              <a:t>Start with a basic Kanban board to make work visible. Use physical cards on a wall or digital tools like Trello, Asana, or Jira. Make blockers and dependencies immediately visible.</a:t>
            </a:r>
            <a:endParaRPr lang="en-US" sz="1750" dirty="0"/>
          </a:p>
        </p:txBody>
      </p:sp>
      <p:sp>
        <p:nvSpPr>
          <p:cNvPr id="6" name="Shape 4"/>
          <p:cNvSpPr/>
          <p:nvPr/>
        </p:nvSpPr>
        <p:spPr>
          <a:xfrm>
            <a:off x="5216962" y="1737836"/>
            <a:ext cx="4196358" cy="3136702"/>
          </a:xfrm>
          <a:prstGeom prst="roundRect">
            <a:avLst>
              <a:gd name="adj" fmla="val 3037"/>
            </a:avLst>
          </a:prstGeom>
          <a:solidFill>
            <a:srgbClr val="D6F5EE"/>
          </a:solidFill>
          <a:ln w="7620">
            <a:solidFill>
              <a:srgbClr val="BCDBD4"/>
            </a:solidFill>
            <a:prstDash val="solid"/>
          </a:ln>
        </p:spPr>
        <p:txBody>
          <a:bodyPr/>
          <a:lstStyle/>
          <a:p>
            <a:endParaRPr lang="en-US"/>
          </a:p>
        </p:txBody>
      </p:sp>
      <p:sp>
        <p:nvSpPr>
          <p:cNvPr id="7" name="Text 5"/>
          <p:cNvSpPr/>
          <p:nvPr/>
        </p:nvSpPr>
        <p:spPr>
          <a:xfrm>
            <a:off x="5451396" y="1972270"/>
            <a:ext cx="3408998" cy="354330"/>
          </a:xfrm>
          <a:prstGeom prst="rect">
            <a:avLst/>
          </a:prstGeom>
          <a:noFill/>
          <a:ln/>
        </p:spPr>
        <p:txBody>
          <a:bodyPr wrap="none" lIns="0" tIns="0" rIns="0" bIns="0" rtlCol="0" anchor="t"/>
          <a:lstStyle/>
          <a:p>
            <a:pPr marL="0" indent="0" algn="l">
              <a:lnSpc>
                <a:spcPts val="2750"/>
              </a:lnSpc>
              <a:buNone/>
            </a:pPr>
            <a:r>
              <a:rPr lang="en-US" sz="2200" b="1" dirty="0">
                <a:solidFill>
                  <a:srgbClr val="333F70"/>
                </a:solidFill>
                <a:latin typeface="Unbounded Bold" pitchFamily="34" charset="0"/>
                <a:ea typeface="Unbounded Bold" pitchFamily="34" charset="-122"/>
                <a:cs typeface="Unbounded Bold" pitchFamily="34" charset="-120"/>
              </a:rPr>
              <a:t>Track Flow Metrics</a:t>
            </a:r>
            <a:endParaRPr lang="en-US" sz="2200" dirty="0"/>
          </a:p>
        </p:txBody>
      </p:sp>
      <p:sp>
        <p:nvSpPr>
          <p:cNvPr id="8" name="Text 6"/>
          <p:cNvSpPr/>
          <p:nvPr/>
        </p:nvSpPr>
        <p:spPr>
          <a:xfrm>
            <a:off x="5451396" y="2462689"/>
            <a:ext cx="3727490" cy="2177415"/>
          </a:xfrm>
          <a:prstGeom prst="rect">
            <a:avLst/>
          </a:prstGeom>
          <a:noFill/>
          <a:ln/>
        </p:spPr>
        <p:txBody>
          <a:bodyPr wrap="square" lIns="0" tIns="0" rIns="0" bIns="0" rtlCol="0" anchor="t"/>
          <a:lstStyle/>
          <a:p>
            <a:pPr marL="0" indent="0" algn="l">
              <a:lnSpc>
                <a:spcPts val="2850"/>
              </a:lnSpc>
              <a:buNone/>
            </a:pPr>
            <a:r>
              <a:rPr lang="en-US" sz="1750" dirty="0">
                <a:solidFill>
                  <a:srgbClr val="333F70"/>
                </a:solidFill>
                <a:latin typeface="Open Sans" pitchFamily="34" charset="0"/>
                <a:ea typeface="Open Sans" pitchFamily="34" charset="-122"/>
                <a:cs typeface="Open Sans" pitchFamily="34" charset="-120"/>
              </a:rPr>
              <a:t>Begin measuring cycle time (how long tasks take from start to finish) or lead time (time from request to delivery), not just velocity. Use simple spreadsheets or built-in analytics.</a:t>
            </a:r>
            <a:endParaRPr lang="en-US" sz="1750" dirty="0"/>
          </a:p>
        </p:txBody>
      </p:sp>
      <p:sp>
        <p:nvSpPr>
          <p:cNvPr id="9" name="Shape 7"/>
          <p:cNvSpPr/>
          <p:nvPr/>
        </p:nvSpPr>
        <p:spPr>
          <a:xfrm>
            <a:off x="9640133" y="1737836"/>
            <a:ext cx="4196358" cy="3136702"/>
          </a:xfrm>
          <a:prstGeom prst="roundRect">
            <a:avLst>
              <a:gd name="adj" fmla="val 3037"/>
            </a:avLst>
          </a:prstGeom>
          <a:solidFill>
            <a:srgbClr val="D6F5EE"/>
          </a:solidFill>
          <a:ln w="7620">
            <a:solidFill>
              <a:srgbClr val="BCDBD4"/>
            </a:solidFill>
            <a:prstDash val="solid"/>
          </a:ln>
        </p:spPr>
        <p:txBody>
          <a:bodyPr/>
          <a:lstStyle/>
          <a:p>
            <a:endParaRPr lang="en-US"/>
          </a:p>
        </p:txBody>
      </p:sp>
      <p:sp>
        <p:nvSpPr>
          <p:cNvPr id="10" name="Text 8"/>
          <p:cNvSpPr/>
          <p:nvPr/>
        </p:nvSpPr>
        <p:spPr>
          <a:xfrm>
            <a:off x="9874568" y="1972270"/>
            <a:ext cx="3447812" cy="354330"/>
          </a:xfrm>
          <a:prstGeom prst="rect">
            <a:avLst/>
          </a:prstGeom>
          <a:noFill/>
          <a:ln/>
        </p:spPr>
        <p:txBody>
          <a:bodyPr wrap="none" lIns="0" tIns="0" rIns="0" bIns="0" rtlCol="0" anchor="t"/>
          <a:lstStyle/>
          <a:p>
            <a:pPr marL="0" indent="0" algn="l">
              <a:lnSpc>
                <a:spcPts val="2750"/>
              </a:lnSpc>
              <a:buNone/>
            </a:pPr>
            <a:r>
              <a:rPr lang="en-US" sz="2200" b="1" dirty="0">
                <a:solidFill>
                  <a:srgbClr val="333F70"/>
                </a:solidFill>
                <a:latin typeface="Unbounded Bold" pitchFamily="34" charset="0"/>
                <a:ea typeface="Unbounded Bold" pitchFamily="34" charset="-122"/>
                <a:cs typeface="Unbounded Bold" pitchFamily="34" charset="-120"/>
              </a:rPr>
              <a:t>Hold a Quick Kaizen</a:t>
            </a:r>
            <a:endParaRPr lang="en-US" sz="2200" dirty="0"/>
          </a:p>
        </p:txBody>
      </p:sp>
      <p:sp>
        <p:nvSpPr>
          <p:cNvPr id="11" name="Text 9"/>
          <p:cNvSpPr/>
          <p:nvPr/>
        </p:nvSpPr>
        <p:spPr>
          <a:xfrm>
            <a:off x="9874568" y="2462689"/>
            <a:ext cx="3727490" cy="2177415"/>
          </a:xfrm>
          <a:prstGeom prst="rect">
            <a:avLst/>
          </a:prstGeom>
          <a:noFill/>
          <a:ln/>
        </p:spPr>
        <p:txBody>
          <a:bodyPr wrap="square" lIns="0" tIns="0" rIns="0" bIns="0" rtlCol="0" anchor="t"/>
          <a:lstStyle/>
          <a:p>
            <a:pPr marL="0" indent="0" algn="l">
              <a:lnSpc>
                <a:spcPts val="2850"/>
              </a:lnSpc>
              <a:buNone/>
            </a:pPr>
            <a:r>
              <a:rPr lang="en-US" sz="1750" dirty="0">
                <a:solidFill>
                  <a:srgbClr val="333F70"/>
                </a:solidFill>
                <a:latin typeface="Open Sans" pitchFamily="34" charset="0"/>
                <a:ea typeface="Open Sans" pitchFamily="34" charset="-122"/>
                <a:cs typeface="Open Sans" pitchFamily="34" charset="-120"/>
              </a:rPr>
              <a:t>Ask the team: "What's one small change we can make this sprint to improve?" Implement it immediately and measure the impact. Celebrate small wins to build momentum.</a:t>
            </a:r>
            <a:endParaRPr lang="en-US" sz="1750" dirty="0"/>
          </a:p>
        </p:txBody>
      </p:sp>
      <p:sp>
        <p:nvSpPr>
          <p:cNvPr id="12" name="Shape 10"/>
          <p:cNvSpPr/>
          <p:nvPr/>
        </p:nvSpPr>
        <p:spPr>
          <a:xfrm>
            <a:off x="793790" y="5101352"/>
            <a:ext cx="6407944" cy="2410897"/>
          </a:xfrm>
          <a:prstGeom prst="roundRect">
            <a:avLst>
              <a:gd name="adj" fmla="val 3952"/>
            </a:avLst>
          </a:prstGeom>
          <a:solidFill>
            <a:srgbClr val="D6F5EE"/>
          </a:solidFill>
          <a:ln w="7620">
            <a:solidFill>
              <a:srgbClr val="BCDBD4"/>
            </a:solidFill>
            <a:prstDash val="solid"/>
          </a:ln>
        </p:spPr>
        <p:txBody>
          <a:bodyPr/>
          <a:lstStyle/>
          <a:p>
            <a:endParaRPr lang="en-US"/>
          </a:p>
        </p:txBody>
      </p:sp>
      <p:sp>
        <p:nvSpPr>
          <p:cNvPr id="13" name="Text 11"/>
          <p:cNvSpPr/>
          <p:nvPr/>
        </p:nvSpPr>
        <p:spPr>
          <a:xfrm>
            <a:off x="1028224" y="5335786"/>
            <a:ext cx="4007406" cy="354330"/>
          </a:xfrm>
          <a:prstGeom prst="rect">
            <a:avLst/>
          </a:prstGeom>
          <a:noFill/>
          <a:ln/>
        </p:spPr>
        <p:txBody>
          <a:bodyPr wrap="none" lIns="0" tIns="0" rIns="0" bIns="0" rtlCol="0" anchor="t"/>
          <a:lstStyle/>
          <a:p>
            <a:pPr marL="0" indent="0" algn="l">
              <a:lnSpc>
                <a:spcPts val="2750"/>
              </a:lnSpc>
              <a:buNone/>
            </a:pPr>
            <a:r>
              <a:rPr lang="en-US" sz="2200" b="1" dirty="0">
                <a:solidFill>
                  <a:srgbClr val="333F70"/>
                </a:solidFill>
                <a:latin typeface="Unbounded Bold" pitchFamily="34" charset="0"/>
                <a:ea typeface="Unbounded Bold" pitchFamily="34" charset="-122"/>
                <a:cs typeface="Unbounded Bold" pitchFamily="34" charset="-120"/>
              </a:rPr>
              <a:t>Limit Work in Progress</a:t>
            </a:r>
            <a:endParaRPr lang="en-US" sz="2200" dirty="0"/>
          </a:p>
        </p:txBody>
      </p:sp>
      <p:sp>
        <p:nvSpPr>
          <p:cNvPr id="14" name="Text 12"/>
          <p:cNvSpPr/>
          <p:nvPr/>
        </p:nvSpPr>
        <p:spPr>
          <a:xfrm>
            <a:off x="1028224" y="5826204"/>
            <a:ext cx="5939076" cy="1451610"/>
          </a:xfrm>
          <a:prstGeom prst="rect">
            <a:avLst/>
          </a:prstGeom>
          <a:noFill/>
          <a:ln/>
        </p:spPr>
        <p:txBody>
          <a:bodyPr wrap="square" lIns="0" tIns="0" rIns="0" bIns="0" rtlCol="0" anchor="t"/>
          <a:lstStyle/>
          <a:p>
            <a:pPr marL="0" indent="0" algn="l">
              <a:lnSpc>
                <a:spcPts val="2850"/>
              </a:lnSpc>
              <a:buNone/>
            </a:pPr>
            <a:r>
              <a:rPr lang="en-US" sz="1750" dirty="0">
                <a:solidFill>
                  <a:srgbClr val="333F70"/>
                </a:solidFill>
                <a:latin typeface="Open Sans" pitchFamily="34" charset="0"/>
                <a:ea typeface="Open Sans" pitchFamily="34" charset="-122"/>
                <a:cs typeface="Open Sans" pitchFamily="34" charset="-120"/>
              </a:rPr>
              <a:t>Set a maximum number of tasks that can be in progress simultaneously. Start with 1-2 items per person. This reduces context switching and helps teams focus on finishing.</a:t>
            </a:r>
            <a:endParaRPr lang="en-US" sz="1750" dirty="0"/>
          </a:p>
        </p:txBody>
      </p:sp>
      <p:sp>
        <p:nvSpPr>
          <p:cNvPr id="15" name="Shape 13"/>
          <p:cNvSpPr/>
          <p:nvPr/>
        </p:nvSpPr>
        <p:spPr>
          <a:xfrm>
            <a:off x="7428548" y="5101352"/>
            <a:ext cx="6407944" cy="2410897"/>
          </a:xfrm>
          <a:prstGeom prst="roundRect">
            <a:avLst>
              <a:gd name="adj" fmla="val 3952"/>
            </a:avLst>
          </a:prstGeom>
          <a:solidFill>
            <a:srgbClr val="D6F5EE"/>
          </a:solidFill>
          <a:ln w="7620">
            <a:solidFill>
              <a:srgbClr val="BCDBD4"/>
            </a:solidFill>
            <a:prstDash val="solid"/>
          </a:ln>
        </p:spPr>
        <p:txBody>
          <a:bodyPr/>
          <a:lstStyle/>
          <a:p>
            <a:endParaRPr lang="en-US"/>
          </a:p>
        </p:txBody>
      </p:sp>
      <p:sp>
        <p:nvSpPr>
          <p:cNvPr id="16" name="Text 14"/>
          <p:cNvSpPr/>
          <p:nvPr/>
        </p:nvSpPr>
        <p:spPr>
          <a:xfrm>
            <a:off x="7662982" y="5335786"/>
            <a:ext cx="4139208" cy="354330"/>
          </a:xfrm>
          <a:prstGeom prst="rect">
            <a:avLst/>
          </a:prstGeom>
          <a:noFill/>
          <a:ln/>
        </p:spPr>
        <p:txBody>
          <a:bodyPr wrap="none" lIns="0" tIns="0" rIns="0" bIns="0" rtlCol="0" anchor="t"/>
          <a:lstStyle/>
          <a:p>
            <a:pPr marL="0" indent="0" algn="l">
              <a:lnSpc>
                <a:spcPts val="2750"/>
              </a:lnSpc>
              <a:buNone/>
            </a:pPr>
            <a:r>
              <a:rPr lang="en-US" sz="2200" b="1" dirty="0">
                <a:solidFill>
                  <a:srgbClr val="333F70"/>
                </a:solidFill>
                <a:latin typeface="Unbounded Bold" pitchFamily="34" charset="0"/>
                <a:ea typeface="Unbounded Bold" pitchFamily="34" charset="-122"/>
                <a:cs typeface="Unbounded Bold" pitchFamily="34" charset="-120"/>
              </a:rPr>
              <a:t>Map Your Value Stream</a:t>
            </a:r>
            <a:endParaRPr lang="en-US" sz="2200" dirty="0"/>
          </a:p>
        </p:txBody>
      </p:sp>
      <p:sp>
        <p:nvSpPr>
          <p:cNvPr id="17" name="Text 15"/>
          <p:cNvSpPr/>
          <p:nvPr/>
        </p:nvSpPr>
        <p:spPr>
          <a:xfrm>
            <a:off x="7662982" y="5826204"/>
            <a:ext cx="5939076" cy="1451610"/>
          </a:xfrm>
          <a:prstGeom prst="rect">
            <a:avLst/>
          </a:prstGeom>
          <a:noFill/>
          <a:ln/>
        </p:spPr>
        <p:txBody>
          <a:bodyPr wrap="square" lIns="0" tIns="0" rIns="0" bIns="0" rtlCol="0" anchor="t"/>
          <a:lstStyle/>
          <a:p>
            <a:pPr marL="0" indent="0" algn="l">
              <a:lnSpc>
                <a:spcPts val="2850"/>
              </a:lnSpc>
              <a:buNone/>
            </a:pPr>
            <a:r>
              <a:rPr lang="en-US" sz="1750" dirty="0">
                <a:solidFill>
                  <a:srgbClr val="333F70"/>
                </a:solidFill>
                <a:latin typeface="Open Sans" pitchFamily="34" charset="0"/>
                <a:ea typeface="Open Sans" pitchFamily="34" charset="-122"/>
                <a:cs typeface="Open Sans" pitchFamily="34" charset="-120"/>
              </a:rPr>
              <a:t>Sketch the journey of a user story from request to delivery. Identify where the delays happen. Look for handoffs, waiting periods, and approval bottlenecks to address.</a:t>
            </a:r>
            <a:endParaRPr lang="en-US" sz="17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31148"/>
          </a:xfrm>
          <a:prstGeom prst="rect">
            <a:avLst/>
          </a:prstGeom>
        </p:spPr>
      </p:pic>
      <p:sp>
        <p:nvSpPr>
          <p:cNvPr id="3" name="Text 0"/>
          <p:cNvSpPr/>
          <p:nvPr/>
        </p:nvSpPr>
        <p:spPr>
          <a:xfrm>
            <a:off x="751403" y="590312"/>
            <a:ext cx="6684407" cy="536734"/>
          </a:xfrm>
          <a:prstGeom prst="rect">
            <a:avLst/>
          </a:prstGeom>
          <a:noFill/>
          <a:ln/>
        </p:spPr>
        <p:txBody>
          <a:bodyPr wrap="none" lIns="0" tIns="0" rIns="0" bIns="0" rtlCol="0" anchor="t"/>
          <a:lstStyle/>
          <a:p>
            <a:pPr marL="0" indent="0" algn="l">
              <a:lnSpc>
                <a:spcPts val="4200"/>
              </a:lnSpc>
              <a:buNone/>
            </a:pPr>
            <a:r>
              <a:rPr lang="en-US" sz="3350" b="1" dirty="0">
                <a:solidFill>
                  <a:srgbClr val="333F70"/>
                </a:solidFill>
                <a:latin typeface="Unbounded Bold" pitchFamily="34" charset="0"/>
                <a:ea typeface="Unbounded Bold" pitchFamily="34" charset="-122"/>
                <a:cs typeface="Unbounded Bold" pitchFamily="34" charset="-120"/>
              </a:rPr>
              <a:t>Implementing WIP Limits</a:t>
            </a:r>
            <a:endParaRPr lang="en-US" sz="3350" dirty="0"/>
          </a:p>
        </p:txBody>
      </p:sp>
      <p:sp>
        <p:nvSpPr>
          <p:cNvPr id="4" name="Text 1"/>
          <p:cNvSpPr/>
          <p:nvPr/>
        </p:nvSpPr>
        <p:spPr>
          <a:xfrm>
            <a:off x="751403" y="1341715"/>
            <a:ext cx="3275171" cy="335399"/>
          </a:xfrm>
          <a:prstGeom prst="rect">
            <a:avLst/>
          </a:prstGeom>
          <a:noFill/>
          <a:ln/>
        </p:spPr>
        <p:txBody>
          <a:bodyPr wrap="none" lIns="0" tIns="0" rIns="0" bIns="0" rtlCol="0" anchor="t"/>
          <a:lstStyle/>
          <a:p>
            <a:pPr marL="0" indent="0" algn="l">
              <a:lnSpc>
                <a:spcPts val="2600"/>
              </a:lnSpc>
              <a:buNone/>
            </a:pPr>
            <a:r>
              <a:rPr lang="en-US" sz="2100" b="1" dirty="0">
                <a:solidFill>
                  <a:srgbClr val="333F70"/>
                </a:solidFill>
                <a:latin typeface="Unbounded Bold" pitchFamily="34" charset="0"/>
                <a:ea typeface="Unbounded Bold" pitchFamily="34" charset="-122"/>
                <a:cs typeface="Unbounded Bold" pitchFamily="34" charset="-120"/>
              </a:rPr>
              <a:t>The Power of Focus</a:t>
            </a:r>
            <a:endParaRPr lang="en-US" sz="2100" dirty="0"/>
          </a:p>
        </p:txBody>
      </p:sp>
      <p:sp>
        <p:nvSpPr>
          <p:cNvPr id="5" name="Text 2"/>
          <p:cNvSpPr/>
          <p:nvPr/>
        </p:nvSpPr>
        <p:spPr>
          <a:xfrm>
            <a:off x="751403" y="1999059"/>
            <a:ext cx="7641193" cy="1030129"/>
          </a:xfrm>
          <a:prstGeom prst="rect">
            <a:avLst/>
          </a:prstGeom>
          <a:noFill/>
          <a:ln/>
        </p:spPr>
        <p:txBody>
          <a:bodyPr wrap="square" lIns="0" tIns="0" rIns="0" bIns="0" rtlCol="0" anchor="t"/>
          <a:lstStyle/>
          <a:p>
            <a:pPr marL="0" indent="0" algn="l">
              <a:lnSpc>
                <a:spcPts val="2700"/>
              </a:lnSpc>
              <a:buNone/>
            </a:pPr>
            <a:r>
              <a:rPr lang="en-US" sz="1650" dirty="0">
                <a:solidFill>
                  <a:srgbClr val="333F70"/>
                </a:solidFill>
                <a:latin typeface="Open Sans" pitchFamily="34" charset="0"/>
                <a:ea typeface="Open Sans" pitchFamily="34" charset="-122"/>
                <a:cs typeface="Open Sans" pitchFamily="34" charset="-120"/>
              </a:rPr>
              <a:t>Work In Progress (WIP) limits are one of the most transformative Lean practices for project teams. They force prioritization and completion over starting new work.</a:t>
            </a:r>
            <a:endParaRPr lang="en-US" sz="1650" dirty="0"/>
          </a:p>
        </p:txBody>
      </p:sp>
      <p:sp>
        <p:nvSpPr>
          <p:cNvPr id="6" name="Text 3"/>
          <p:cNvSpPr/>
          <p:nvPr/>
        </p:nvSpPr>
        <p:spPr>
          <a:xfrm>
            <a:off x="751403" y="3351133"/>
            <a:ext cx="4913352" cy="335399"/>
          </a:xfrm>
          <a:prstGeom prst="rect">
            <a:avLst/>
          </a:prstGeom>
          <a:noFill/>
          <a:ln/>
        </p:spPr>
        <p:txBody>
          <a:bodyPr wrap="none" lIns="0" tIns="0" rIns="0" bIns="0" rtlCol="0" anchor="t"/>
          <a:lstStyle/>
          <a:p>
            <a:pPr marL="0" indent="0" algn="l">
              <a:lnSpc>
                <a:spcPts val="2600"/>
              </a:lnSpc>
              <a:buNone/>
            </a:pPr>
            <a:r>
              <a:rPr lang="en-US" sz="2100" b="1" dirty="0">
                <a:solidFill>
                  <a:srgbClr val="333F70"/>
                </a:solidFill>
                <a:latin typeface="Unbounded Bold" pitchFamily="34" charset="0"/>
                <a:ea typeface="Unbounded Bold" pitchFamily="34" charset="-122"/>
                <a:cs typeface="Unbounded Bold" pitchFamily="34" charset="-120"/>
              </a:rPr>
              <a:t>How to Implement WIP Limits</a:t>
            </a:r>
            <a:endParaRPr lang="en-US" sz="2100" dirty="0"/>
          </a:p>
        </p:txBody>
      </p:sp>
      <p:sp>
        <p:nvSpPr>
          <p:cNvPr id="7" name="Text 4"/>
          <p:cNvSpPr/>
          <p:nvPr/>
        </p:nvSpPr>
        <p:spPr>
          <a:xfrm>
            <a:off x="751403" y="4008477"/>
            <a:ext cx="7641193" cy="343376"/>
          </a:xfrm>
          <a:prstGeom prst="rect">
            <a:avLst/>
          </a:prstGeom>
          <a:noFill/>
          <a:ln/>
        </p:spPr>
        <p:txBody>
          <a:bodyPr wrap="none" lIns="0" tIns="0" rIns="0" bIns="0" rtlCol="0" anchor="t"/>
          <a:lstStyle/>
          <a:p>
            <a:pPr marL="342900" indent="-342900" algn="l">
              <a:lnSpc>
                <a:spcPts val="2700"/>
              </a:lnSpc>
              <a:buSzPct val="100000"/>
              <a:buFont typeface="+mj-lt"/>
              <a:buAutoNum type="arabicPeriod"/>
            </a:pPr>
            <a:r>
              <a:rPr lang="en-US" sz="1650" dirty="0">
                <a:solidFill>
                  <a:srgbClr val="333F70"/>
                </a:solidFill>
                <a:latin typeface="Open Sans" pitchFamily="34" charset="0"/>
                <a:ea typeface="Open Sans" pitchFamily="34" charset="-122"/>
                <a:cs typeface="Open Sans" pitchFamily="34" charset="-120"/>
              </a:rPr>
              <a:t>Start with 1-2 items per person per stage</a:t>
            </a:r>
            <a:endParaRPr lang="en-US" sz="1650" dirty="0"/>
          </a:p>
        </p:txBody>
      </p:sp>
      <p:sp>
        <p:nvSpPr>
          <p:cNvPr id="8" name="Text 5"/>
          <p:cNvSpPr/>
          <p:nvPr/>
        </p:nvSpPr>
        <p:spPr>
          <a:xfrm>
            <a:off x="751403" y="4426982"/>
            <a:ext cx="7641193" cy="343376"/>
          </a:xfrm>
          <a:prstGeom prst="rect">
            <a:avLst/>
          </a:prstGeom>
          <a:noFill/>
          <a:ln/>
        </p:spPr>
        <p:txBody>
          <a:bodyPr wrap="none" lIns="0" tIns="0" rIns="0" bIns="0" rtlCol="0" anchor="t"/>
          <a:lstStyle/>
          <a:p>
            <a:pPr marL="342900" indent="-342900" algn="l">
              <a:lnSpc>
                <a:spcPts val="2700"/>
              </a:lnSpc>
              <a:buSzPct val="100000"/>
              <a:buFont typeface="+mj-lt"/>
              <a:buAutoNum type="arabicPeriod" startAt="2"/>
            </a:pPr>
            <a:r>
              <a:rPr lang="en-US" sz="1650" dirty="0">
                <a:solidFill>
                  <a:srgbClr val="333F70"/>
                </a:solidFill>
                <a:latin typeface="Open Sans" pitchFamily="34" charset="0"/>
                <a:ea typeface="Open Sans" pitchFamily="34" charset="-122"/>
                <a:cs typeface="Open Sans" pitchFamily="34" charset="-120"/>
              </a:rPr>
              <a:t>Make the limits visible on your Kanban board</a:t>
            </a:r>
            <a:endParaRPr lang="en-US" sz="1650" dirty="0"/>
          </a:p>
        </p:txBody>
      </p:sp>
      <p:sp>
        <p:nvSpPr>
          <p:cNvPr id="9" name="Text 6"/>
          <p:cNvSpPr/>
          <p:nvPr/>
        </p:nvSpPr>
        <p:spPr>
          <a:xfrm>
            <a:off x="751403" y="4845487"/>
            <a:ext cx="7641193" cy="686752"/>
          </a:xfrm>
          <a:prstGeom prst="rect">
            <a:avLst/>
          </a:prstGeom>
          <a:noFill/>
          <a:ln/>
        </p:spPr>
        <p:txBody>
          <a:bodyPr wrap="square" lIns="0" tIns="0" rIns="0" bIns="0" rtlCol="0" anchor="t"/>
          <a:lstStyle/>
          <a:p>
            <a:pPr marL="342900" indent="-342900" algn="l">
              <a:lnSpc>
                <a:spcPts val="2700"/>
              </a:lnSpc>
              <a:buSzPct val="100000"/>
              <a:buFont typeface="+mj-lt"/>
              <a:buAutoNum type="arabicPeriod" startAt="3"/>
            </a:pPr>
            <a:r>
              <a:rPr lang="en-US" sz="1650" dirty="0">
                <a:solidFill>
                  <a:srgbClr val="333F70"/>
                </a:solidFill>
                <a:latin typeface="Open Sans" pitchFamily="34" charset="0"/>
                <a:ea typeface="Open Sans" pitchFamily="34" charset="-122"/>
                <a:cs typeface="Open Sans" pitchFamily="34" charset="-120"/>
              </a:rPr>
              <a:t>When a column is at its limit, team members must help finish existing work before starting new tasks</a:t>
            </a:r>
            <a:endParaRPr lang="en-US" sz="1650" dirty="0"/>
          </a:p>
        </p:txBody>
      </p:sp>
      <p:sp>
        <p:nvSpPr>
          <p:cNvPr id="10" name="Text 7"/>
          <p:cNvSpPr/>
          <p:nvPr/>
        </p:nvSpPr>
        <p:spPr>
          <a:xfrm>
            <a:off x="751403" y="5607368"/>
            <a:ext cx="7641193" cy="343376"/>
          </a:xfrm>
          <a:prstGeom prst="rect">
            <a:avLst/>
          </a:prstGeom>
          <a:noFill/>
          <a:ln/>
        </p:spPr>
        <p:txBody>
          <a:bodyPr wrap="none" lIns="0" tIns="0" rIns="0" bIns="0" rtlCol="0" anchor="t"/>
          <a:lstStyle/>
          <a:p>
            <a:pPr marL="342900" indent="-342900" algn="l">
              <a:lnSpc>
                <a:spcPts val="2700"/>
              </a:lnSpc>
              <a:buSzPct val="100000"/>
              <a:buFont typeface="+mj-lt"/>
              <a:buAutoNum type="arabicPeriod" startAt="4"/>
            </a:pPr>
            <a:r>
              <a:rPr lang="en-US" sz="1650" dirty="0">
                <a:solidFill>
                  <a:srgbClr val="333F70"/>
                </a:solidFill>
                <a:latin typeface="Open Sans" pitchFamily="34" charset="0"/>
                <a:ea typeface="Open Sans" pitchFamily="34" charset="-122"/>
                <a:cs typeface="Open Sans" pitchFamily="34" charset="-120"/>
              </a:rPr>
              <a:t>Track violations and discuss in retrospectives</a:t>
            </a:r>
            <a:endParaRPr lang="en-US" sz="1650" dirty="0"/>
          </a:p>
        </p:txBody>
      </p:sp>
      <p:sp>
        <p:nvSpPr>
          <p:cNvPr id="11" name="Text 8"/>
          <p:cNvSpPr/>
          <p:nvPr/>
        </p:nvSpPr>
        <p:spPr>
          <a:xfrm>
            <a:off x="751403" y="6025872"/>
            <a:ext cx="7641193" cy="343376"/>
          </a:xfrm>
          <a:prstGeom prst="rect">
            <a:avLst/>
          </a:prstGeom>
          <a:noFill/>
          <a:ln/>
        </p:spPr>
        <p:txBody>
          <a:bodyPr wrap="none" lIns="0" tIns="0" rIns="0" bIns="0" rtlCol="0" anchor="t"/>
          <a:lstStyle/>
          <a:p>
            <a:pPr marL="342900" indent="-342900" algn="l">
              <a:lnSpc>
                <a:spcPts val="2700"/>
              </a:lnSpc>
              <a:buSzPct val="100000"/>
              <a:buFont typeface="+mj-lt"/>
              <a:buAutoNum type="arabicPeriod" startAt="5"/>
            </a:pPr>
            <a:r>
              <a:rPr lang="en-US" sz="1650" dirty="0">
                <a:solidFill>
                  <a:srgbClr val="333F70"/>
                </a:solidFill>
                <a:latin typeface="Open Sans" pitchFamily="34" charset="0"/>
                <a:ea typeface="Open Sans" pitchFamily="34" charset="-122"/>
                <a:cs typeface="Open Sans" pitchFamily="34" charset="-120"/>
              </a:rPr>
              <a:t>Adjust limits based on data and team feedback</a:t>
            </a:r>
            <a:endParaRPr lang="en-US" sz="1650" dirty="0"/>
          </a:p>
        </p:txBody>
      </p:sp>
      <p:sp>
        <p:nvSpPr>
          <p:cNvPr id="12" name="Text 9"/>
          <p:cNvSpPr/>
          <p:nvPr/>
        </p:nvSpPr>
        <p:spPr>
          <a:xfrm>
            <a:off x="751403" y="6610707"/>
            <a:ext cx="7641193" cy="1030129"/>
          </a:xfrm>
          <a:prstGeom prst="rect">
            <a:avLst/>
          </a:prstGeom>
          <a:noFill/>
          <a:ln/>
        </p:spPr>
        <p:txBody>
          <a:bodyPr wrap="square" lIns="0" tIns="0" rIns="0" bIns="0" rtlCol="0" anchor="t"/>
          <a:lstStyle/>
          <a:p>
            <a:pPr marL="0" indent="0" algn="l">
              <a:lnSpc>
                <a:spcPts val="2700"/>
              </a:lnSpc>
              <a:buNone/>
            </a:pPr>
            <a:r>
              <a:rPr lang="en-US" sz="1650" dirty="0">
                <a:solidFill>
                  <a:srgbClr val="333F70"/>
                </a:solidFill>
                <a:latin typeface="Open Sans" pitchFamily="34" charset="0"/>
                <a:ea typeface="Open Sans" pitchFamily="34" charset="-122"/>
                <a:cs typeface="Open Sans" pitchFamily="34" charset="-120"/>
              </a:rPr>
              <a:t>WIP limits make bottlenecks visible and encourage collaboration to resolve them, rather than simply starting more work and creating further congestion.</a:t>
            </a:r>
            <a:endParaRPr lang="en-US" sz="1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TotalTime>
  <Words>1396</Words>
  <Application>Microsoft Office PowerPoint</Application>
  <PresentationFormat>Custom</PresentationFormat>
  <Paragraphs>154</Paragraphs>
  <Slides>13</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Unbounded Bold</vt:lpstr>
      <vt:lpstr>Open Sans</vt:lpstr>
      <vt:lpstr>Open Sans Bold</vt:lpstr>
      <vt:lpstr>Open Sans Medium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Kimberly Wiethoff</cp:lastModifiedBy>
  <cp:revision>2</cp:revision>
  <dcterms:created xsi:type="dcterms:W3CDTF">2025-07-03T17:30:29Z</dcterms:created>
  <dcterms:modified xsi:type="dcterms:W3CDTF">2026-05-30T22:42:06Z</dcterms:modified>
</cp:coreProperties>
</file>