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Alexandria" panose="020B0604020202020204" charset="-78"/>
      <p:regular r:id="rId18"/>
    </p:embeddedFont>
    <p:embeddedFont>
      <p:font typeface="Nobile"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0" d="100"/>
          <a:sy n="90" d="100"/>
        </p:scale>
        <p:origin x="6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87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998577"/>
            <a:ext cx="93852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Agile Manifesto: Four Core Values That Transformed Software Development</a:t>
            </a:r>
            <a:endParaRPr lang="en-US" sz="3900" dirty="0"/>
          </a:p>
        </p:txBody>
      </p:sp>
      <p:sp>
        <p:nvSpPr>
          <p:cNvPr id="4" name="Text 1"/>
          <p:cNvSpPr/>
          <p:nvPr/>
        </p:nvSpPr>
        <p:spPr>
          <a:xfrm>
            <a:off x="4451390" y="3156466"/>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2001, seventeen visionary developers gathered in Snowbird, Utah, to revolutionize how we build software. Their breakthrough: the Agile Manifesto, a set of values and principles that prioritizes people, collaboration, and adaptability over rigid processes and documentation.</a:t>
            </a:r>
            <a:endParaRPr lang="en-US" sz="1550" dirty="0"/>
          </a:p>
        </p:txBody>
      </p:sp>
      <p:pic>
        <p:nvPicPr>
          <p:cNvPr id="5" name="Image 1" descr="preencoded.png"/>
          <p:cNvPicPr>
            <a:picLocks noChangeAspect="1"/>
          </p:cNvPicPr>
          <p:nvPr/>
        </p:nvPicPr>
        <p:blipFill>
          <a:blip r:embed="rId4"/>
          <a:stretch>
            <a:fillRect/>
          </a:stretch>
        </p:blipFill>
        <p:spPr>
          <a:xfrm>
            <a:off x="4451390" y="4332327"/>
            <a:ext cx="9385221" cy="1722715"/>
          </a:xfrm>
          <a:prstGeom prst="rect">
            <a:avLst/>
          </a:prstGeom>
        </p:spPr>
      </p:pic>
      <p:sp>
        <p:nvSpPr>
          <p:cNvPr id="6" name="Text 2"/>
          <p:cNvSpPr/>
          <p:nvPr/>
        </p:nvSpPr>
        <p:spPr>
          <a:xfrm>
            <a:off x="4451390" y="627828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#AgileManifesto #AgileValues #IndividualsOverProcesses #WorkingSoftware #CustomerCollaboration #RespondToChange #AgilePrinciples #AgileDevelopment #AgileMindset #AgileTransformation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174915"/>
            <a:ext cx="10841950"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Value #4: Responding to Change Over Following a Plan</a:t>
            </a:r>
            <a:endParaRPr lang="en-US" sz="3100" dirty="0"/>
          </a:p>
        </p:txBody>
      </p:sp>
      <p:sp>
        <p:nvSpPr>
          <p:cNvPr id="3" name="Text 1"/>
          <p:cNvSpPr/>
          <p:nvPr/>
        </p:nvSpPr>
        <p:spPr>
          <a:xfrm>
            <a:off x="793790" y="306788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Traditional software development relied on static plans and roadmaps designed and documented upfront. Development efforts were expected to adhere rigidly to these plans, regardless of changing circumstances. This inflexible approach proved inefficient in a world where software needs, requirements, and priorities constantly evolve.</a:t>
            </a:r>
            <a:endParaRPr lang="en-US" sz="1550" dirty="0"/>
          </a:p>
        </p:txBody>
      </p:sp>
      <p:sp>
        <p:nvSpPr>
          <p:cNvPr id="4" name="Text 2"/>
          <p:cNvSpPr/>
          <p:nvPr/>
        </p:nvSpPr>
        <p:spPr>
          <a:xfrm>
            <a:off x="793790" y="424374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Agile Manifesto recognizes that change is not a disruption—it's an opportunity. Software development teams should have the ability to change direction and pivot when requirements shift or new information emerges.</a:t>
            </a:r>
            <a:endParaRPr lang="en-US" sz="1550" dirty="0"/>
          </a:p>
        </p:txBody>
      </p:sp>
      <p:sp>
        <p:nvSpPr>
          <p:cNvPr id="5" name="Text 3"/>
          <p:cNvSpPr/>
          <p:nvPr/>
        </p:nvSpPr>
        <p:spPr>
          <a:xfrm>
            <a:off x="793790" y="510206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With dynamic roadmaps that can be updated monthly or quarterly, Agile teams adapt fluidly to changing conditions. This flexibility allows organizations to respond to market shifts, customer feedback, and technological advances without being constrained by outdated plans.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842724"/>
            <a:ext cx="859905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Embracing Change as Opportunity</a:t>
            </a:r>
            <a:endParaRPr lang="en-US" sz="3900" dirty="0"/>
          </a:p>
        </p:txBody>
      </p:sp>
      <p:sp>
        <p:nvSpPr>
          <p:cNvPr id="3" name="Shape 1"/>
          <p:cNvSpPr/>
          <p:nvPr/>
        </p:nvSpPr>
        <p:spPr>
          <a:xfrm>
            <a:off x="793790" y="3931206"/>
            <a:ext cx="13042821" cy="22860"/>
          </a:xfrm>
          <a:prstGeom prst="roundRect">
            <a:avLst>
              <a:gd name="adj" fmla="val 364651"/>
            </a:avLst>
          </a:prstGeom>
          <a:solidFill>
            <a:srgbClr val="B8C3DF"/>
          </a:solidFill>
          <a:ln/>
        </p:spPr>
        <p:txBody>
          <a:bodyPr/>
          <a:lstStyle/>
          <a:p>
            <a:endParaRPr lang="en-US"/>
          </a:p>
        </p:txBody>
      </p:sp>
      <p:sp>
        <p:nvSpPr>
          <p:cNvPr id="4" name="Shape 2"/>
          <p:cNvSpPr/>
          <p:nvPr/>
        </p:nvSpPr>
        <p:spPr>
          <a:xfrm>
            <a:off x="3316486" y="3335893"/>
            <a:ext cx="22860" cy="595313"/>
          </a:xfrm>
          <a:prstGeom prst="roundRect">
            <a:avLst>
              <a:gd name="adj" fmla="val 364651"/>
            </a:avLst>
          </a:prstGeom>
          <a:solidFill>
            <a:srgbClr val="B8C3DF"/>
          </a:solidFill>
          <a:ln/>
        </p:spPr>
        <p:txBody>
          <a:bodyPr/>
          <a:lstStyle/>
          <a:p>
            <a:endParaRPr lang="en-US"/>
          </a:p>
        </p:txBody>
      </p:sp>
      <p:sp>
        <p:nvSpPr>
          <p:cNvPr id="5" name="Shape 3"/>
          <p:cNvSpPr/>
          <p:nvPr/>
        </p:nvSpPr>
        <p:spPr>
          <a:xfrm>
            <a:off x="3253502" y="3856792"/>
            <a:ext cx="148828" cy="148828"/>
          </a:xfrm>
          <a:prstGeom prst="roundRect">
            <a:avLst>
              <a:gd name="adj" fmla="val 307200"/>
            </a:avLst>
          </a:prstGeom>
          <a:solidFill>
            <a:srgbClr val="1B54DA"/>
          </a:solidFill>
          <a:ln/>
        </p:spPr>
        <p:txBody>
          <a:bodyPr/>
          <a:lstStyle/>
          <a:p>
            <a:endParaRPr lang="en-US"/>
          </a:p>
        </p:txBody>
      </p:sp>
      <p:sp>
        <p:nvSpPr>
          <p:cNvPr id="6" name="Shape 4"/>
          <p:cNvSpPr/>
          <p:nvPr/>
        </p:nvSpPr>
        <p:spPr>
          <a:xfrm>
            <a:off x="793790" y="1859637"/>
            <a:ext cx="5068253" cy="1476256"/>
          </a:xfrm>
          <a:prstGeom prst="roundRect">
            <a:avLst>
              <a:gd name="adj" fmla="val 5647"/>
            </a:avLst>
          </a:prstGeom>
          <a:solidFill>
            <a:srgbClr val="D2DDF9"/>
          </a:solidFill>
          <a:ln w="7620">
            <a:solidFill>
              <a:srgbClr val="B8C3DF"/>
            </a:solidFill>
            <a:prstDash val="solid"/>
          </a:ln>
        </p:spPr>
        <p:txBody>
          <a:bodyPr/>
          <a:lstStyle/>
          <a:p>
            <a:endParaRPr lang="en-US"/>
          </a:p>
        </p:txBody>
      </p:sp>
      <p:sp>
        <p:nvSpPr>
          <p:cNvPr id="7" name="Text 5"/>
          <p:cNvSpPr/>
          <p:nvPr/>
        </p:nvSpPr>
        <p:spPr>
          <a:xfrm>
            <a:off x="2087404" y="2065615"/>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Q1: Initial Vision</a:t>
            </a:r>
            <a:endParaRPr lang="en-US" sz="1950" dirty="0"/>
          </a:p>
        </p:txBody>
      </p:sp>
      <p:sp>
        <p:nvSpPr>
          <p:cNvPr id="8" name="Text 6"/>
          <p:cNvSpPr/>
          <p:nvPr/>
        </p:nvSpPr>
        <p:spPr>
          <a:xfrm>
            <a:off x="999768" y="2494836"/>
            <a:ext cx="4656296"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Launch with core features based on market research</a:t>
            </a:r>
            <a:endParaRPr lang="en-US" sz="1550" dirty="0"/>
          </a:p>
        </p:txBody>
      </p:sp>
      <p:sp>
        <p:nvSpPr>
          <p:cNvPr id="9" name="Shape 7"/>
          <p:cNvSpPr/>
          <p:nvPr/>
        </p:nvSpPr>
        <p:spPr>
          <a:xfrm>
            <a:off x="5974556" y="3931206"/>
            <a:ext cx="22860" cy="595313"/>
          </a:xfrm>
          <a:prstGeom prst="roundRect">
            <a:avLst>
              <a:gd name="adj" fmla="val 364651"/>
            </a:avLst>
          </a:prstGeom>
          <a:solidFill>
            <a:srgbClr val="B8C3DF"/>
          </a:solidFill>
          <a:ln/>
        </p:spPr>
        <p:txBody>
          <a:bodyPr/>
          <a:lstStyle/>
          <a:p>
            <a:endParaRPr lang="en-US"/>
          </a:p>
        </p:txBody>
      </p:sp>
      <p:sp>
        <p:nvSpPr>
          <p:cNvPr id="10" name="Shape 8"/>
          <p:cNvSpPr/>
          <p:nvPr/>
        </p:nvSpPr>
        <p:spPr>
          <a:xfrm>
            <a:off x="5911572" y="3856792"/>
            <a:ext cx="148828" cy="148828"/>
          </a:xfrm>
          <a:prstGeom prst="roundRect">
            <a:avLst>
              <a:gd name="adj" fmla="val 307200"/>
            </a:avLst>
          </a:prstGeom>
          <a:solidFill>
            <a:srgbClr val="1B54DA"/>
          </a:solidFill>
          <a:ln/>
        </p:spPr>
        <p:txBody>
          <a:bodyPr/>
          <a:lstStyle/>
          <a:p>
            <a:endParaRPr lang="en-US"/>
          </a:p>
        </p:txBody>
      </p:sp>
      <p:sp>
        <p:nvSpPr>
          <p:cNvPr id="11" name="Shape 9"/>
          <p:cNvSpPr/>
          <p:nvPr/>
        </p:nvSpPr>
        <p:spPr>
          <a:xfrm>
            <a:off x="3451860" y="4526518"/>
            <a:ext cx="5068372" cy="1476256"/>
          </a:xfrm>
          <a:prstGeom prst="roundRect">
            <a:avLst>
              <a:gd name="adj" fmla="val 5647"/>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4745593" y="4732496"/>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Q2: User Feedback</a:t>
            </a:r>
            <a:endParaRPr lang="en-US" sz="1950" dirty="0"/>
          </a:p>
        </p:txBody>
      </p:sp>
      <p:sp>
        <p:nvSpPr>
          <p:cNvPr id="13" name="Text 11"/>
          <p:cNvSpPr/>
          <p:nvPr/>
        </p:nvSpPr>
        <p:spPr>
          <a:xfrm>
            <a:off x="3657838" y="5161717"/>
            <a:ext cx="4656415"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Pivot based on actual usage patterns and requests</a:t>
            </a:r>
            <a:endParaRPr lang="en-US" sz="1550" dirty="0"/>
          </a:p>
        </p:txBody>
      </p:sp>
      <p:sp>
        <p:nvSpPr>
          <p:cNvPr id="14" name="Shape 12"/>
          <p:cNvSpPr/>
          <p:nvPr/>
        </p:nvSpPr>
        <p:spPr>
          <a:xfrm>
            <a:off x="8632746" y="3335893"/>
            <a:ext cx="22860" cy="595313"/>
          </a:xfrm>
          <a:prstGeom prst="roundRect">
            <a:avLst>
              <a:gd name="adj" fmla="val 364651"/>
            </a:avLst>
          </a:prstGeom>
          <a:solidFill>
            <a:srgbClr val="B8C3DF"/>
          </a:solidFill>
          <a:ln/>
        </p:spPr>
        <p:txBody>
          <a:bodyPr/>
          <a:lstStyle/>
          <a:p>
            <a:endParaRPr lang="en-US"/>
          </a:p>
        </p:txBody>
      </p:sp>
      <p:sp>
        <p:nvSpPr>
          <p:cNvPr id="15" name="Shape 13"/>
          <p:cNvSpPr/>
          <p:nvPr/>
        </p:nvSpPr>
        <p:spPr>
          <a:xfrm>
            <a:off x="8569762" y="3856792"/>
            <a:ext cx="148828" cy="148828"/>
          </a:xfrm>
          <a:prstGeom prst="roundRect">
            <a:avLst>
              <a:gd name="adj" fmla="val 307200"/>
            </a:avLst>
          </a:prstGeom>
          <a:solidFill>
            <a:srgbClr val="1B54DA"/>
          </a:solidFill>
          <a:ln/>
        </p:spPr>
        <p:txBody>
          <a:bodyPr/>
          <a:lstStyle/>
          <a:p>
            <a:endParaRPr lang="en-US"/>
          </a:p>
        </p:txBody>
      </p:sp>
      <p:sp>
        <p:nvSpPr>
          <p:cNvPr id="16" name="Shape 14"/>
          <p:cNvSpPr/>
          <p:nvPr/>
        </p:nvSpPr>
        <p:spPr>
          <a:xfrm>
            <a:off x="6110049" y="1859637"/>
            <a:ext cx="5068372" cy="1158716"/>
          </a:xfrm>
          <a:prstGeom prst="roundRect">
            <a:avLst>
              <a:gd name="adj" fmla="val 7194"/>
            </a:avLst>
          </a:prstGeom>
          <a:solidFill>
            <a:srgbClr val="D2DDF9"/>
          </a:solidFill>
          <a:ln w="7620">
            <a:solidFill>
              <a:srgbClr val="B8C3DF"/>
            </a:solidFill>
            <a:prstDash val="solid"/>
          </a:ln>
        </p:spPr>
        <p:txBody>
          <a:bodyPr/>
          <a:lstStyle/>
          <a:p>
            <a:endParaRPr lang="en-US"/>
          </a:p>
        </p:txBody>
      </p:sp>
      <p:sp>
        <p:nvSpPr>
          <p:cNvPr id="17" name="Text 15"/>
          <p:cNvSpPr/>
          <p:nvPr/>
        </p:nvSpPr>
        <p:spPr>
          <a:xfrm>
            <a:off x="7403783" y="2065615"/>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Q3: Market Shift</a:t>
            </a:r>
            <a:endParaRPr lang="en-US" sz="1950" dirty="0"/>
          </a:p>
        </p:txBody>
      </p:sp>
      <p:sp>
        <p:nvSpPr>
          <p:cNvPr id="18" name="Text 16"/>
          <p:cNvSpPr/>
          <p:nvPr/>
        </p:nvSpPr>
        <p:spPr>
          <a:xfrm>
            <a:off x="6316028" y="2494836"/>
            <a:ext cx="4656415" cy="317540"/>
          </a:xfrm>
          <a:prstGeom prst="rect">
            <a:avLst/>
          </a:prstGeom>
          <a:noFill/>
          <a:ln/>
        </p:spPr>
        <p:txBody>
          <a:bodyPr wrap="non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Adapt roadmap to address emerging competitor</a:t>
            </a:r>
            <a:endParaRPr lang="en-US" sz="1550" dirty="0"/>
          </a:p>
        </p:txBody>
      </p:sp>
      <p:sp>
        <p:nvSpPr>
          <p:cNvPr id="19" name="Shape 17"/>
          <p:cNvSpPr/>
          <p:nvPr/>
        </p:nvSpPr>
        <p:spPr>
          <a:xfrm>
            <a:off x="11290935" y="3931206"/>
            <a:ext cx="22860" cy="595313"/>
          </a:xfrm>
          <a:prstGeom prst="roundRect">
            <a:avLst>
              <a:gd name="adj" fmla="val 364651"/>
            </a:avLst>
          </a:prstGeom>
          <a:solidFill>
            <a:srgbClr val="B8C3DF"/>
          </a:solidFill>
          <a:ln/>
        </p:spPr>
        <p:txBody>
          <a:bodyPr/>
          <a:lstStyle/>
          <a:p>
            <a:endParaRPr lang="en-US"/>
          </a:p>
        </p:txBody>
      </p:sp>
      <p:sp>
        <p:nvSpPr>
          <p:cNvPr id="20" name="Shape 18"/>
          <p:cNvSpPr/>
          <p:nvPr/>
        </p:nvSpPr>
        <p:spPr>
          <a:xfrm>
            <a:off x="11227951" y="3856792"/>
            <a:ext cx="148828" cy="148828"/>
          </a:xfrm>
          <a:prstGeom prst="roundRect">
            <a:avLst>
              <a:gd name="adj" fmla="val 307200"/>
            </a:avLst>
          </a:prstGeom>
          <a:solidFill>
            <a:srgbClr val="1B54DA"/>
          </a:solidFill>
          <a:ln/>
        </p:spPr>
        <p:txBody>
          <a:bodyPr/>
          <a:lstStyle/>
          <a:p>
            <a:endParaRPr lang="en-US"/>
          </a:p>
        </p:txBody>
      </p:sp>
      <p:sp>
        <p:nvSpPr>
          <p:cNvPr id="21" name="Shape 19"/>
          <p:cNvSpPr/>
          <p:nvPr/>
        </p:nvSpPr>
        <p:spPr>
          <a:xfrm>
            <a:off x="8768239" y="4526518"/>
            <a:ext cx="5068372" cy="1158716"/>
          </a:xfrm>
          <a:prstGeom prst="roundRect">
            <a:avLst>
              <a:gd name="adj" fmla="val 7194"/>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10061972" y="4732496"/>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Q4: Innovation</a:t>
            </a:r>
            <a:endParaRPr lang="en-US" sz="1950" dirty="0"/>
          </a:p>
        </p:txBody>
      </p:sp>
      <p:sp>
        <p:nvSpPr>
          <p:cNvPr id="23" name="Text 21"/>
          <p:cNvSpPr/>
          <p:nvPr/>
        </p:nvSpPr>
        <p:spPr>
          <a:xfrm>
            <a:off x="8974217" y="5161717"/>
            <a:ext cx="4656415" cy="317540"/>
          </a:xfrm>
          <a:prstGeom prst="rect">
            <a:avLst/>
          </a:prstGeom>
          <a:noFill/>
          <a:ln/>
        </p:spPr>
        <p:txBody>
          <a:bodyPr wrap="non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Integrate new technology that enhances value</a:t>
            </a:r>
            <a:endParaRPr lang="en-US" sz="1550" dirty="0"/>
          </a:p>
        </p:txBody>
      </p:sp>
      <p:sp>
        <p:nvSpPr>
          <p:cNvPr id="24" name="Shape 22"/>
          <p:cNvSpPr/>
          <p:nvPr/>
        </p:nvSpPr>
        <p:spPr>
          <a:xfrm>
            <a:off x="793790" y="6226016"/>
            <a:ext cx="13042821" cy="1160740"/>
          </a:xfrm>
          <a:prstGeom prst="roundRect">
            <a:avLst>
              <a:gd name="adj" fmla="val 7182"/>
            </a:avLst>
          </a:prstGeom>
          <a:solidFill>
            <a:srgbClr val="BBCDF7"/>
          </a:solidFill>
          <a:ln/>
        </p:spPr>
        <p:txBody>
          <a:bodyPr/>
          <a:lstStyle/>
          <a:p>
            <a:endParaRPr lang="en-US"/>
          </a:p>
        </p:txBody>
      </p:sp>
      <p:pic>
        <p:nvPicPr>
          <p:cNvPr id="25" name="Image 0" descr="preencoded.png"/>
          <p:cNvPicPr>
            <a:picLocks noChangeAspect="1"/>
          </p:cNvPicPr>
          <p:nvPr/>
        </p:nvPicPr>
        <p:blipFill>
          <a:blip r:embed="rId3"/>
          <a:stretch>
            <a:fillRect/>
          </a:stretch>
        </p:blipFill>
        <p:spPr>
          <a:xfrm>
            <a:off x="992148" y="6513671"/>
            <a:ext cx="248007" cy="198358"/>
          </a:xfrm>
          <a:prstGeom prst="rect">
            <a:avLst/>
          </a:prstGeom>
        </p:spPr>
      </p:pic>
      <p:sp>
        <p:nvSpPr>
          <p:cNvPr id="26" name="Text 23"/>
          <p:cNvSpPr/>
          <p:nvPr/>
        </p:nvSpPr>
        <p:spPr>
          <a:xfrm>
            <a:off x="1438513" y="6473904"/>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Nobile" pitchFamily="34" charset="0"/>
                <a:ea typeface="Nobile" pitchFamily="34" charset="-122"/>
                <a:cs typeface="Nobile" pitchFamily="34" charset="-120"/>
              </a:rPr>
              <a:t>Key Insight:</a:t>
            </a:r>
            <a:r>
              <a:rPr lang="en-US" sz="1550" dirty="0">
                <a:solidFill>
                  <a:srgbClr val="000000"/>
                </a:solidFill>
                <a:latin typeface="Nobile" pitchFamily="34" charset="0"/>
                <a:ea typeface="Nobile" pitchFamily="34" charset="-122"/>
                <a:cs typeface="Nobile" pitchFamily="34" charset="-120"/>
              </a:rPr>
              <a:t> In Agile, change is viewed as an opportunity for learning and improvement, not as a setback or failure. Teams that embrace this mindset can navigate uncertainty with confidence.</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77979"/>
            <a:ext cx="1013305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Twelve Principles: Practical Guidance</a:t>
            </a:r>
            <a:endParaRPr lang="en-US" sz="3900" dirty="0"/>
          </a:p>
        </p:txBody>
      </p:sp>
      <p:sp>
        <p:nvSpPr>
          <p:cNvPr id="3" name="Text 1"/>
          <p:cNvSpPr/>
          <p:nvPr/>
        </p:nvSpPr>
        <p:spPr>
          <a:xfrm>
            <a:off x="793790" y="199489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Beyond the four core values, the Agile Manifesto includes twelve principles that provide actionable guidance for implementation. These principles translate philosophy into practice.</a:t>
            </a:r>
            <a:endParaRPr lang="en-US" sz="1550" dirty="0"/>
          </a:p>
        </p:txBody>
      </p:sp>
      <p:sp>
        <p:nvSpPr>
          <p:cNvPr id="4" name="Shape 2"/>
          <p:cNvSpPr/>
          <p:nvPr/>
        </p:nvSpPr>
        <p:spPr>
          <a:xfrm>
            <a:off x="793790" y="2853214"/>
            <a:ext cx="13042821" cy="4398288"/>
          </a:xfrm>
          <a:prstGeom prst="roundRect">
            <a:avLst>
              <a:gd name="adj" fmla="val 1895"/>
            </a:avLst>
          </a:prstGeom>
          <a:solidFill>
            <a:srgbClr val="D2DDF9"/>
          </a:solidFill>
          <a:ln w="7620">
            <a:solidFill>
              <a:srgbClr val="B8C3DF"/>
            </a:solidFill>
            <a:prstDash val="solid"/>
          </a:ln>
        </p:spPr>
        <p:txBody>
          <a:bodyPr/>
          <a:lstStyle/>
          <a:p>
            <a:endParaRPr lang="en-US"/>
          </a:p>
        </p:txBody>
      </p:sp>
      <p:sp>
        <p:nvSpPr>
          <p:cNvPr id="5" name="Shape 3"/>
          <p:cNvSpPr/>
          <p:nvPr/>
        </p:nvSpPr>
        <p:spPr>
          <a:xfrm>
            <a:off x="801410" y="2860834"/>
            <a:ext cx="6513790" cy="1461016"/>
          </a:xfrm>
          <a:prstGeom prst="roundRect">
            <a:avLst>
              <a:gd name="adj" fmla="val 5706"/>
            </a:avLst>
          </a:prstGeom>
          <a:solidFill>
            <a:srgbClr val="D2DDF9"/>
          </a:solidFill>
          <a:ln/>
        </p:spPr>
        <p:txBody>
          <a:bodyPr/>
          <a:lstStyle/>
          <a:p>
            <a:endParaRPr lang="en-US"/>
          </a:p>
        </p:txBody>
      </p:sp>
      <p:sp>
        <p:nvSpPr>
          <p:cNvPr id="6" name="Text 4"/>
          <p:cNvSpPr/>
          <p:nvPr/>
        </p:nvSpPr>
        <p:spPr>
          <a:xfrm>
            <a:off x="999768" y="3059192"/>
            <a:ext cx="359437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Deliver Value Early and Often</a:t>
            </a:r>
            <a:endParaRPr lang="en-US" sz="1950" dirty="0"/>
          </a:p>
        </p:txBody>
      </p:sp>
      <p:sp>
        <p:nvSpPr>
          <p:cNvPr id="7" name="Text 5"/>
          <p:cNvSpPr/>
          <p:nvPr/>
        </p:nvSpPr>
        <p:spPr>
          <a:xfrm>
            <a:off x="999768" y="3488412"/>
            <a:ext cx="611707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Satisfy customers through continuous delivery of valuable software</a:t>
            </a:r>
            <a:endParaRPr lang="en-US" sz="1550" dirty="0"/>
          </a:p>
        </p:txBody>
      </p:sp>
      <p:sp>
        <p:nvSpPr>
          <p:cNvPr id="8" name="Shape 6"/>
          <p:cNvSpPr/>
          <p:nvPr/>
        </p:nvSpPr>
        <p:spPr>
          <a:xfrm>
            <a:off x="7315200" y="2860834"/>
            <a:ext cx="6513790" cy="1461016"/>
          </a:xfrm>
          <a:prstGeom prst="rect">
            <a:avLst/>
          </a:prstGeom>
          <a:solidFill>
            <a:srgbClr val="D2DDF9"/>
          </a:solidFill>
          <a:ln/>
        </p:spPr>
        <p:txBody>
          <a:bodyPr/>
          <a:lstStyle/>
          <a:p>
            <a:endParaRPr lang="en-US"/>
          </a:p>
        </p:txBody>
      </p:sp>
      <p:sp>
        <p:nvSpPr>
          <p:cNvPr id="9" name="Shape 7"/>
          <p:cNvSpPr/>
          <p:nvPr/>
        </p:nvSpPr>
        <p:spPr>
          <a:xfrm>
            <a:off x="7315200" y="2860834"/>
            <a:ext cx="22860" cy="1461016"/>
          </a:xfrm>
          <a:prstGeom prst="roundRect">
            <a:avLst>
              <a:gd name="adj" fmla="val 364651"/>
            </a:avLst>
          </a:prstGeom>
          <a:solidFill>
            <a:srgbClr val="B8C3DF"/>
          </a:solidFill>
          <a:ln/>
        </p:spPr>
        <p:txBody>
          <a:bodyPr/>
          <a:lstStyle/>
          <a:p>
            <a:endParaRPr lang="en-US"/>
          </a:p>
        </p:txBody>
      </p:sp>
      <p:sp>
        <p:nvSpPr>
          <p:cNvPr id="10" name="Text 8"/>
          <p:cNvSpPr/>
          <p:nvPr/>
        </p:nvSpPr>
        <p:spPr>
          <a:xfrm>
            <a:off x="7513558" y="3059192"/>
            <a:ext cx="425481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Welcome Changing Requirements</a:t>
            </a:r>
            <a:endParaRPr lang="en-US" sz="1950" dirty="0"/>
          </a:p>
        </p:txBody>
      </p:sp>
      <p:sp>
        <p:nvSpPr>
          <p:cNvPr id="11" name="Text 9"/>
          <p:cNvSpPr/>
          <p:nvPr/>
        </p:nvSpPr>
        <p:spPr>
          <a:xfrm>
            <a:off x="7513558" y="3488412"/>
            <a:ext cx="611707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Even late in development, harness change for competitive advantage</a:t>
            </a:r>
            <a:endParaRPr lang="en-US" sz="1550" dirty="0"/>
          </a:p>
        </p:txBody>
      </p:sp>
      <p:sp>
        <p:nvSpPr>
          <p:cNvPr id="12" name="Shape 10"/>
          <p:cNvSpPr/>
          <p:nvPr/>
        </p:nvSpPr>
        <p:spPr>
          <a:xfrm>
            <a:off x="801410" y="4321850"/>
            <a:ext cx="6513790" cy="1461016"/>
          </a:xfrm>
          <a:prstGeom prst="rect">
            <a:avLst/>
          </a:prstGeom>
          <a:solidFill>
            <a:srgbClr val="D2DDF9"/>
          </a:solidFill>
          <a:ln/>
        </p:spPr>
        <p:txBody>
          <a:bodyPr/>
          <a:lstStyle/>
          <a:p>
            <a:endParaRPr lang="en-US"/>
          </a:p>
        </p:txBody>
      </p:sp>
      <p:sp>
        <p:nvSpPr>
          <p:cNvPr id="13" name="Shape 11"/>
          <p:cNvSpPr/>
          <p:nvPr/>
        </p:nvSpPr>
        <p:spPr>
          <a:xfrm>
            <a:off x="801410" y="4321850"/>
            <a:ext cx="6513790" cy="22860"/>
          </a:xfrm>
          <a:prstGeom prst="roundRect">
            <a:avLst>
              <a:gd name="adj" fmla="val 364651"/>
            </a:avLst>
          </a:prstGeom>
          <a:solidFill>
            <a:srgbClr val="B8C3DF"/>
          </a:solidFill>
          <a:ln/>
        </p:spPr>
        <p:txBody>
          <a:bodyPr/>
          <a:lstStyle/>
          <a:p>
            <a:endParaRPr lang="en-US"/>
          </a:p>
        </p:txBody>
      </p:sp>
      <p:sp>
        <p:nvSpPr>
          <p:cNvPr id="14" name="Text 12"/>
          <p:cNvSpPr/>
          <p:nvPr/>
        </p:nvSpPr>
        <p:spPr>
          <a:xfrm>
            <a:off x="999768" y="452020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Deliver Frequently</a:t>
            </a:r>
            <a:endParaRPr lang="en-US" sz="1950" dirty="0"/>
          </a:p>
        </p:txBody>
      </p:sp>
      <p:sp>
        <p:nvSpPr>
          <p:cNvPr id="15" name="Text 13"/>
          <p:cNvSpPr/>
          <p:nvPr/>
        </p:nvSpPr>
        <p:spPr>
          <a:xfrm>
            <a:off x="999768" y="4949428"/>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From weeks to months, with preference for shorter timescales</a:t>
            </a:r>
            <a:endParaRPr lang="en-US" sz="1550" dirty="0"/>
          </a:p>
        </p:txBody>
      </p:sp>
      <p:sp>
        <p:nvSpPr>
          <p:cNvPr id="16" name="Shape 14"/>
          <p:cNvSpPr/>
          <p:nvPr/>
        </p:nvSpPr>
        <p:spPr>
          <a:xfrm>
            <a:off x="7315200" y="4321850"/>
            <a:ext cx="6513790" cy="1461016"/>
          </a:xfrm>
          <a:prstGeom prst="rect">
            <a:avLst/>
          </a:prstGeom>
          <a:solidFill>
            <a:srgbClr val="D2DDF9"/>
          </a:solidFill>
          <a:ln/>
        </p:spPr>
        <p:txBody>
          <a:bodyPr/>
          <a:lstStyle/>
          <a:p>
            <a:endParaRPr lang="en-US"/>
          </a:p>
        </p:txBody>
      </p:sp>
      <p:sp>
        <p:nvSpPr>
          <p:cNvPr id="17" name="Shape 15"/>
          <p:cNvSpPr/>
          <p:nvPr/>
        </p:nvSpPr>
        <p:spPr>
          <a:xfrm>
            <a:off x="7315200" y="4321850"/>
            <a:ext cx="22860" cy="1461016"/>
          </a:xfrm>
          <a:prstGeom prst="roundRect">
            <a:avLst>
              <a:gd name="adj" fmla="val 364651"/>
            </a:avLst>
          </a:prstGeom>
          <a:solidFill>
            <a:srgbClr val="B8C3DF"/>
          </a:solidFill>
          <a:ln/>
        </p:spPr>
        <p:txBody>
          <a:bodyPr/>
          <a:lstStyle/>
          <a:p>
            <a:endParaRPr lang="en-US"/>
          </a:p>
        </p:txBody>
      </p:sp>
      <p:sp>
        <p:nvSpPr>
          <p:cNvPr id="18" name="Shape 16"/>
          <p:cNvSpPr/>
          <p:nvPr/>
        </p:nvSpPr>
        <p:spPr>
          <a:xfrm>
            <a:off x="7315200" y="4321850"/>
            <a:ext cx="6513790" cy="22860"/>
          </a:xfrm>
          <a:prstGeom prst="roundRect">
            <a:avLst>
              <a:gd name="adj" fmla="val 364651"/>
            </a:avLst>
          </a:prstGeom>
          <a:solidFill>
            <a:srgbClr val="B8C3DF"/>
          </a:solidFill>
          <a:ln/>
        </p:spPr>
        <p:txBody>
          <a:bodyPr/>
          <a:lstStyle/>
          <a:p>
            <a:endParaRPr lang="en-US"/>
          </a:p>
        </p:txBody>
      </p:sp>
      <p:sp>
        <p:nvSpPr>
          <p:cNvPr id="19" name="Text 17"/>
          <p:cNvSpPr/>
          <p:nvPr/>
        </p:nvSpPr>
        <p:spPr>
          <a:xfrm>
            <a:off x="7513558" y="4520208"/>
            <a:ext cx="249352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Work Together Daily</a:t>
            </a:r>
            <a:endParaRPr lang="en-US" sz="1950" dirty="0"/>
          </a:p>
        </p:txBody>
      </p:sp>
      <p:sp>
        <p:nvSpPr>
          <p:cNvPr id="20" name="Text 18"/>
          <p:cNvSpPr/>
          <p:nvPr/>
        </p:nvSpPr>
        <p:spPr>
          <a:xfrm>
            <a:off x="7513558" y="4949428"/>
            <a:ext cx="611707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Business people and developers must collaborate throughout the project</a:t>
            </a:r>
            <a:endParaRPr lang="en-US" sz="1550" dirty="0"/>
          </a:p>
        </p:txBody>
      </p:sp>
      <p:sp>
        <p:nvSpPr>
          <p:cNvPr id="21" name="Shape 19"/>
          <p:cNvSpPr/>
          <p:nvPr/>
        </p:nvSpPr>
        <p:spPr>
          <a:xfrm>
            <a:off x="801410" y="5782866"/>
            <a:ext cx="6513790" cy="1461016"/>
          </a:xfrm>
          <a:prstGeom prst="rect">
            <a:avLst/>
          </a:prstGeom>
          <a:solidFill>
            <a:srgbClr val="D2DDF9"/>
          </a:solidFill>
          <a:ln/>
        </p:spPr>
        <p:txBody>
          <a:bodyPr/>
          <a:lstStyle/>
          <a:p>
            <a:endParaRPr lang="en-US"/>
          </a:p>
        </p:txBody>
      </p:sp>
      <p:sp>
        <p:nvSpPr>
          <p:cNvPr id="22" name="Shape 20"/>
          <p:cNvSpPr/>
          <p:nvPr/>
        </p:nvSpPr>
        <p:spPr>
          <a:xfrm>
            <a:off x="801410" y="5782866"/>
            <a:ext cx="6513790" cy="22860"/>
          </a:xfrm>
          <a:prstGeom prst="roundRect">
            <a:avLst>
              <a:gd name="adj" fmla="val 364651"/>
            </a:avLst>
          </a:prstGeom>
          <a:solidFill>
            <a:srgbClr val="B8C3DF"/>
          </a:solidFill>
          <a:ln/>
        </p:spPr>
        <p:txBody>
          <a:bodyPr/>
          <a:lstStyle/>
          <a:p>
            <a:endParaRPr lang="en-US"/>
          </a:p>
        </p:txBody>
      </p:sp>
      <p:sp>
        <p:nvSpPr>
          <p:cNvPr id="23" name="Text 21"/>
          <p:cNvSpPr/>
          <p:nvPr/>
        </p:nvSpPr>
        <p:spPr>
          <a:xfrm>
            <a:off x="999768" y="5981224"/>
            <a:ext cx="37326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Support Motivated Individuals</a:t>
            </a:r>
            <a:endParaRPr lang="en-US" sz="1950" dirty="0"/>
          </a:p>
        </p:txBody>
      </p:sp>
      <p:sp>
        <p:nvSpPr>
          <p:cNvPr id="24" name="Text 22"/>
          <p:cNvSpPr/>
          <p:nvPr/>
        </p:nvSpPr>
        <p:spPr>
          <a:xfrm>
            <a:off x="999768" y="6410444"/>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projects around motivated people in trusted environments</a:t>
            </a:r>
            <a:endParaRPr lang="en-US" sz="1550" dirty="0"/>
          </a:p>
        </p:txBody>
      </p:sp>
      <p:sp>
        <p:nvSpPr>
          <p:cNvPr id="25" name="Shape 23"/>
          <p:cNvSpPr/>
          <p:nvPr/>
        </p:nvSpPr>
        <p:spPr>
          <a:xfrm>
            <a:off x="7315200" y="5782866"/>
            <a:ext cx="6513790" cy="1461016"/>
          </a:xfrm>
          <a:prstGeom prst="rect">
            <a:avLst/>
          </a:prstGeom>
          <a:solidFill>
            <a:srgbClr val="D2DDF9"/>
          </a:solidFill>
          <a:ln/>
        </p:spPr>
        <p:txBody>
          <a:bodyPr/>
          <a:lstStyle/>
          <a:p>
            <a:endParaRPr lang="en-US"/>
          </a:p>
        </p:txBody>
      </p:sp>
      <p:sp>
        <p:nvSpPr>
          <p:cNvPr id="26" name="Shape 24"/>
          <p:cNvSpPr/>
          <p:nvPr/>
        </p:nvSpPr>
        <p:spPr>
          <a:xfrm>
            <a:off x="7315200" y="5782866"/>
            <a:ext cx="22860" cy="1461016"/>
          </a:xfrm>
          <a:prstGeom prst="roundRect">
            <a:avLst>
              <a:gd name="adj" fmla="val 364651"/>
            </a:avLst>
          </a:prstGeom>
          <a:solidFill>
            <a:srgbClr val="B8C3DF"/>
          </a:solidFill>
          <a:ln/>
        </p:spPr>
        <p:txBody>
          <a:bodyPr/>
          <a:lstStyle/>
          <a:p>
            <a:endParaRPr lang="en-US"/>
          </a:p>
        </p:txBody>
      </p:sp>
      <p:sp>
        <p:nvSpPr>
          <p:cNvPr id="27" name="Shape 25"/>
          <p:cNvSpPr/>
          <p:nvPr/>
        </p:nvSpPr>
        <p:spPr>
          <a:xfrm>
            <a:off x="7315200" y="5782866"/>
            <a:ext cx="6513790" cy="22860"/>
          </a:xfrm>
          <a:prstGeom prst="roundRect">
            <a:avLst>
              <a:gd name="adj" fmla="val 364651"/>
            </a:avLst>
          </a:prstGeom>
          <a:solidFill>
            <a:srgbClr val="B8C3DF"/>
          </a:solidFill>
          <a:ln/>
        </p:spPr>
        <p:txBody>
          <a:bodyPr/>
          <a:lstStyle/>
          <a:p>
            <a:endParaRPr lang="en-US"/>
          </a:p>
        </p:txBody>
      </p:sp>
      <p:sp>
        <p:nvSpPr>
          <p:cNvPr id="28" name="Text 26"/>
          <p:cNvSpPr/>
          <p:nvPr/>
        </p:nvSpPr>
        <p:spPr>
          <a:xfrm>
            <a:off x="7513558" y="5981224"/>
            <a:ext cx="324695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Face-to-Face Conversation</a:t>
            </a:r>
            <a:endParaRPr lang="en-US" sz="1950" dirty="0"/>
          </a:p>
        </p:txBody>
      </p:sp>
      <p:sp>
        <p:nvSpPr>
          <p:cNvPr id="29" name="Text 27"/>
          <p:cNvSpPr/>
          <p:nvPr/>
        </p:nvSpPr>
        <p:spPr>
          <a:xfrm>
            <a:off x="7513558" y="6410444"/>
            <a:ext cx="611707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efficient method of conveying information to and within teams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25210" y="498634"/>
            <a:ext cx="7405926" cy="566499"/>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The Twelve Principles: Continued</a:t>
            </a:r>
            <a:endParaRPr lang="en-US" sz="3550" dirty="0"/>
          </a:p>
        </p:txBody>
      </p:sp>
      <p:sp>
        <p:nvSpPr>
          <p:cNvPr id="3" name="Shape 1"/>
          <p:cNvSpPr/>
          <p:nvPr/>
        </p:nvSpPr>
        <p:spPr>
          <a:xfrm>
            <a:off x="725210" y="1427678"/>
            <a:ext cx="13179981" cy="6305907"/>
          </a:xfrm>
          <a:prstGeom prst="roundRect">
            <a:avLst>
              <a:gd name="adj" fmla="val 1208"/>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732830" y="1435298"/>
            <a:ext cx="6582370" cy="2191345"/>
          </a:xfrm>
          <a:prstGeom prst="roundRect">
            <a:avLst>
              <a:gd name="adj" fmla="val 3475"/>
            </a:avLst>
          </a:prstGeom>
          <a:solidFill>
            <a:srgbClr val="D2DDF9"/>
          </a:solidFill>
          <a:ln/>
        </p:spPr>
        <p:txBody>
          <a:bodyPr/>
          <a:lstStyle/>
          <a:p>
            <a:endParaRPr lang="en-US"/>
          </a:p>
        </p:txBody>
      </p:sp>
      <p:sp>
        <p:nvSpPr>
          <p:cNvPr id="5" name="Text 3"/>
          <p:cNvSpPr/>
          <p:nvPr/>
        </p:nvSpPr>
        <p:spPr>
          <a:xfrm>
            <a:off x="914043" y="1616512"/>
            <a:ext cx="5963722" cy="283369"/>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Working software is the primary measure of progress</a:t>
            </a:r>
            <a:endParaRPr lang="en-US" sz="1750" dirty="0"/>
          </a:p>
        </p:txBody>
      </p:sp>
      <p:sp>
        <p:nvSpPr>
          <p:cNvPr id="6" name="Text 4"/>
          <p:cNvSpPr/>
          <p:nvPr/>
        </p:nvSpPr>
        <p:spPr>
          <a:xfrm>
            <a:off x="914043" y="2008584"/>
            <a:ext cx="6219944" cy="870109"/>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Rather than focusing on documentation or process compliance, Agile teams are measured by their ability to deliver functional, valuable software.</a:t>
            </a:r>
            <a:endParaRPr lang="en-US" sz="1400" dirty="0"/>
          </a:p>
        </p:txBody>
      </p:sp>
      <p:sp>
        <p:nvSpPr>
          <p:cNvPr id="7" name="Shape 5"/>
          <p:cNvSpPr/>
          <p:nvPr/>
        </p:nvSpPr>
        <p:spPr>
          <a:xfrm>
            <a:off x="7315200" y="1435298"/>
            <a:ext cx="6582370" cy="2191345"/>
          </a:xfrm>
          <a:prstGeom prst="rect">
            <a:avLst/>
          </a:prstGeom>
          <a:solidFill>
            <a:srgbClr val="D2DDF9"/>
          </a:solidFill>
          <a:ln/>
        </p:spPr>
        <p:txBody>
          <a:bodyPr/>
          <a:lstStyle/>
          <a:p>
            <a:endParaRPr lang="en-US"/>
          </a:p>
        </p:txBody>
      </p:sp>
      <p:sp>
        <p:nvSpPr>
          <p:cNvPr id="8" name="Shape 6"/>
          <p:cNvSpPr/>
          <p:nvPr/>
        </p:nvSpPr>
        <p:spPr>
          <a:xfrm>
            <a:off x="7315200" y="1435298"/>
            <a:ext cx="22860" cy="2191345"/>
          </a:xfrm>
          <a:prstGeom prst="roundRect">
            <a:avLst>
              <a:gd name="adj" fmla="val 333142"/>
            </a:avLst>
          </a:prstGeom>
          <a:solidFill>
            <a:srgbClr val="B8C3DF"/>
          </a:solidFill>
          <a:ln/>
        </p:spPr>
        <p:txBody>
          <a:bodyPr/>
          <a:lstStyle/>
          <a:p>
            <a:endParaRPr lang="en-US"/>
          </a:p>
        </p:txBody>
      </p:sp>
      <p:sp>
        <p:nvSpPr>
          <p:cNvPr id="9" name="Text 7"/>
          <p:cNvSpPr/>
          <p:nvPr/>
        </p:nvSpPr>
        <p:spPr>
          <a:xfrm>
            <a:off x="7496413" y="1616512"/>
            <a:ext cx="6219944" cy="850106"/>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Agile processes promote sustainable development. The sponsors, developers, and users should be able to maintain a constant pace indefinitely</a:t>
            </a:r>
            <a:endParaRPr lang="en-US" sz="1750" dirty="0"/>
          </a:p>
        </p:txBody>
      </p:sp>
      <p:sp>
        <p:nvSpPr>
          <p:cNvPr id="10" name="Text 8"/>
          <p:cNvSpPr/>
          <p:nvPr/>
        </p:nvSpPr>
        <p:spPr>
          <a:xfrm>
            <a:off x="7496413" y="2575322"/>
            <a:ext cx="6219944" cy="870109"/>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Sustainable pace prevents burnout and enhances long-term productivity. Teams should deliver value consistently without excessive overtime or stress.</a:t>
            </a:r>
            <a:endParaRPr lang="en-US" sz="1400" dirty="0"/>
          </a:p>
        </p:txBody>
      </p:sp>
      <p:sp>
        <p:nvSpPr>
          <p:cNvPr id="11" name="Shape 9"/>
          <p:cNvSpPr/>
          <p:nvPr/>
        </p:nvSpPr>
        <p:spPr>
          <a:xfrm>
            <a:off x="732830" y="3626644"/>
            <a:ext cx="6582370" cy="1907977"/>
          </a:xfrm>
          <a:prstGeom prst="rect">
            <a:avLst/>
          </a:prstGeom>
          <a:solidFill>
            <a:srgbClr val="D2DDF9"/>
          </a:solidFill>
          <a:ln/>
        </p:spPr>
        <p:txBody>
          <a:bodyPr/>
          <a:lstStyle/>
          <a:p>
            <a:endParaRPr lang="en-US"/>
          </a:p>
        </p:txBody>
      </p:sp>
      <p:sp>
        <p:nvSpPr>
          <p:cNvPr id="12" name="Shape 10"/>
          <p:cNvSpPr/>
          <p:nvPr/>
        </p:nvSpPr>
        <p:spPr>
          <a:xfrm>
            <a:off x="732830" y="3626644"/>
            <a:ext cx="6582370" cy="22860"/>
          </a:xfrm>
          <a:prstGeom prst="roundRect">
            <a:avLst>
              <a:gd name="adj" fmla="val 333142"/>
            </a:avLst>
          </a:prstGeom>
          <a:solidFill>
            <a:srgbClr val="B8C3DF"/>
          </a:solidFill>
          <a:ln/>
        </p:spPr>
        <p:txBody>
          <a:bodyPr/>
          <a:lstStyle/>
          <a:p>
            <a:endParaRPr lang="en-US"/>
          </a:p>
        </p:txBody>
      </p:sp>
      <p:sp>
        <p:nvSpPr>
          <p:cNvPr id="13" name="Text 11"/>
          <p:cNvSpPr/>
          <p:nvPr/>
        </p:nvSpPr>
        <p:spPr>
          <a:xfrm>
            <a:off x="914043" y="3807857"/>
            <a:ext cx="6219944" cy="566738"/>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Continuous attention to technical excellence and good design enhances agility</a:t>
            </a:r>
            <a:endParaRPr lang="en-US" sz="1750" dirty="0"/>
          </a:p>
        </p:txBody>
      </p:sp>
      <p:sp>
        <p:nvSpPr>
          <p:cNvPr id="14" name="Text 12"/>
          <p:cNvSpPr/>
          <p:nvPr/>
        </p:nvSpPr>
        <p:spPr>
          <a:xfrm>
            <a:off x="914043" y="4483298"/>
            <a:ext cx="6219944" cy="870109"/>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Clean code, refactoring, and well-architected systems allow teams to adapt quickly to change. Technical debt slows progress—Agile keeps it in check.</a:t>
            </a:r>
            <a:endParaRPr lang="en-US" sz="1400" dirty="0"/>
          </a:p>
        </p:txBody>
      </p:sp>
      <p:sp>
        <p:nvSpPr>
          <p:cNvPr id="15" name="Shape 13"/>
          <p:cNvSpPr/>
          <p:nvPr/>
        </p:nvSpPr>
        <p:spPr>
          <a:xfrm>
            <a:off x="7315200" y="3626644"/>
            <a:ext cx="6582370" cy="1907977"/>
          </a:xfrm>
          <a:prstGeom prst="rect">
            <a:avLst/>
          </a:prstGeom>
          <a:solidFill>
            <a:srgbClr val="D2DDF9"/>
          </a:solidFill>
          <a:ln/>
        </p:spPr>
        <p:txBody>
          <a:bodyPr/>
          <a:lstStyle/>
          <a:p>
            <a:endParaRPr lang="en-US"/>
          </a:p>
        </p:txBody>
      </p:sp>
      <p:sp>
        <p:nvSpPr>
          <p:cNvPr id="16" name="Shape 14"/>
          <p:cNvSpPr/>
          <p:nvPr/>
        </p:nvSpPr>
        <p:spPr>
          <a:xfrm>
            <a:off x="7315200" y="3626644"/>
            <a:ext cx="22860" cy="1907977"/>
          </a:xfrm>
          <a:prstGeom prst="roundRect">
            <a:avLst>
              <a:gd name="adj" fmla="val 333142"/>
            </a:avLst>
          </a:prstGeom>
          <a:solidFill>
            <a:srgbClr val="B8C3DF"/>
          </a:solidFill>
          <a:ln/>
        </p:spPr>
        <p:txBody>
          <a:bodyPr/>
          <a:lstStyle/>
          <a:p>
            <a:endParaRPr lang="en-US"/>
          </a:p>
        </p:txBody>
      </p:sp>
      <p:sp>
        <p:nvSpPr>
          <p:cNvPr id="17" name="Shape 15"/>
          <p:cNvSpPr/>
          <p:nvPr/>
        </p:nvSpPr>
        <p:spPr>
          <a:xfrm>
            <a:off x="7315200" y="3626644"/>
            <a:ext cx="6582370" cy="22860"/>
          </a:xfrm>
          <a:prstGeom prst="roundRect">
            <a:avLst>
              <a:gd name="adj" fmla="val 333142"/>
            </a:avLst>
          </a:prstGeom>
          <a:solidFill>
            <a:srgbClr val="B8C3DF"/>
          </a:solidFill>
          <a:ln/>
        </p:spPr>
        <p:txBody>
          <a:bodyPr/>
          <a:lstStyle/>
          <a:p>
            <a:endParaRPr lang="en-US"/>
          </a:p>
        </p:txBody>
      </p:sp>
      <p:sp>
        <p:nvSpPr>
          <p:cNvPr id="18" name="Text 16"/>
          <p:cNvSpPr/>
          <p:nvPr/>
        </p:nvSpPr>
        <p:spPr>
          <a:xfrm>
            <a:off x="7496413" y="3807857"/>
            <a:ext cx="6219944" cy="566738"/>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Simplicity—the art of maximizing the amount of work not done—is essential</a:t>
            </a:r>
            <a:endParaRPr lang="en-US" sz="1750" dirty="0"/>
          </a:p>
        </p:txBody>
      </p:sp>
      <p:sp>
        <p:nvSpPr>
          <p:cNvPr id="19" name="Text 17"/>
          <p:cNvSpPr/>
          <p:nvPr/>
        </p:nvSpPr>
        <p:spPr>
          <a:xfrm>
            <a:off x="7496413" y="4483298"/>
            <a:ext cx="6219944" cy="580073"/>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Agile values simplicity and focus. Eliminating non-essential work allows teams to concentrate on what truly delivers value to the customer.</a:t>
            </a:r>
            <a:endParaRPr lang="en-US" sz="1400" dirty="0"/>
          </a:p>
        </p:txBody>
      </p:sp>
      <p:sp>
        <p:nvSpPr>
          <p:cNvPr id="20" name="Shape 18"/>
          <p:cNvSpPr/>
          <p:nvPr/>
        </p:nvSpPr>
        <p:spPr>
          <a:xfrm>
            <a:off x="732830" y="5534620"/>
            <a:ext cx="6582370" cy="2191345"/>
          </a:xfrm>
          <a:prstGeom prst="rect">
            <a:avLst/>
          </a:prstGeom>
          <a:solidFill>
            <a:srgbClr val="D2DDF9"/>
          </a:solidFill>
          <a:ln/>
        </p:spPr>
        <p:txBody>
          <a:bodyPr/>
          <a:lstStyle/>
          <a:p>
            <a:endParaRPr lang="en-US"/>
          </a:p>
        </p:txBody>
      </p:sp>
      <p:sp>
        <p:nvSpPr>
          <p:cNvPr id="21" name="Shape 19"/>
          <p:cNvSpPr/>
          <p:nvPr/>
        </p:nvSpPr>
        <p:spPr>
          <a:xfrm>
            <a:off x="732830" y="5534620"/>
            <a:ext cx="6582370" cy="22860"/>
          </a:xfrm>
          <a:prstGeom prst="roundRect">
            <a:avLst>
              <a:gd name="adj" fmla="val 333142"/>
            </a:avLst>
          </a:prstGeom>
          <a:solidFill>
            <a:srgbClr val="B8C3DF"/>
          </a:solidFill>
          <a:ln/>
        </p:spPr>
        <p:txBody>
          <a:bodyPr/>
          <a:lstStyle/>
          <a:p>
            <a:endParaRPr lang="en-US"/>
          </a:p>
        </p:txBody>
      </p:sp>
      <p:sp>
        <p:nvSpPr>
          <p:cNvPr id="22" name="Text 20"/>
          <p:cNvSpPr/>
          <p:nvPr/>
        </p:nvSpPr>
        <p:spPr>
          <a:xfrm>
            <a:off x="914043" y="5715833"/>
            <a:ext cx="6219944" cy="566738"/>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The best architectures, requirements, and designs emerge from self-organizing teams</a:t>
            </a:r>
            <a:endParaRPr lang="en-US" sz="1750" dirty="0"/>
          </a:p>
        </p:txBody>
      </p:sp>
      <p:sp>
        <p:nvSpPr>
          <p:cNvPr id="23" name="Text 21"/>
          <p:cNvSpPr/>
          <p:nvPr/>
        </p:nvSpPr>
        <p:spPr>
          <a:xfrm>
            <a:off x="914043" y="6391275"/>
            <a:ext cx="6219944" cy="870109"/>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Agile trusts teams to make the right decisions. When team members are empowered to collaborate and innovate, the result is often better than top-down directives.</a:t>
            </a:r>
            <a:endParaRPr lang="en-US" sz="1400" dirty="0"/>
          </a:p>
        </p:txBody>
      </p:sp>
      <p:sp>
        <p:nvSpPr>
          <p:cNvPr id="24" name="Shape 22"/>
          <p:cNvSpPr/>
          <p:nvPr/>
        </p:nvSpPr>
        <p:spPr>
          <a:xfrm>
            <a:off x="7315200" y="5534620"/>
            <a:ext cx="6582370" cy="2191345"/>
          </a:xfrm>
          <a:prstGeom prst="rect">
            <a:avLst/>
          </a:prstGeom>
          <a:solidFill>
            <a:srgbClr val="D2DDF9"/>
          </a:solidFill>
          <a:ln/>
        </p:spPr>
        <p:txBody>
          <a:bodyPr/>
          <a:lstStyle/>
          <a:p>
            <a:endParaRPr lang="en-US"/>
          </a:p>
        </p:txBody>
      </p:sp>
      <p:sp>
        <p:nvSpPr>
          <p:cNvPr id="25" name="Shape 23"/>
          <p:cNvSpPr/>
          <p:nvPr/>
        </p:nvSpPr>
        <p:spPr>
          <a:xfrm>
            <a:off x="7315200" y="5534620"/>
            <a:ext cx="22860" cy="2191345"/>
          </a:xfrm>
          <a:prstGeom prst="roundRect">
            <a:avLst>
              <a:gd name="adj" fmla="val 333142"/>
            </a:avLst>
          </a:prstGeom>
          <a:solidFill>
            <a:srgbClr val="B8C3DF"/>
          </a:solidFill>
          <a:ln/>
        </p:spPr>
        <p:txBody>
          <a:bodyPr/>
          <a:lstStyle/>
          <a:p>
            <a:endParaRPr lang="en-US"/>
          </a:p>
        </p:txBody>
      </p:sp>
      <p:sp>
        <p:nvSpPr>
          <p:cNvPr id="26" name="Shape 24"/>
          <p:cNvSpPr/>
          <p:nvPr/>
        </p:nvSpPr>
        <p:spPr>
          <a:xfrm>
            <a:off x="7315200" y="5534620"/>
            <a:ext cx="6582370" cy="22860"/>
          </a:xfrm>
          <a:prstGeom prst="roundRect">
            <a:avLst>
              <a:gd name="adj" fmla="val 333142"/>
            </a:avLst>
          </a:prstGeom>
          <a:solidFill>
            <a:srgbClr val="B8C3DF"/>
          </a:solidFill>
          <a:ln/>
        </p:spPr>
        <p:txBody>
          <a:bodyPr/>
          <a:lstStyle/>
          <a:p>
            <a:endParaRPr lang="en-US"/>
          </a:p>
        </p:txBody>
      </p:sp>
      <p:sp>
        <p:nvSpPr>
          <p:cNvPr id="27" name="Text 25"/>
          <p:cNvSpPr/>
          <p:nvPr/>
        </p:nvSpPr>
        <p:spPr>
          <a:xfrm>
            <a:off x="7496413" y="5715833"/>
            <a:ext cx="6219944" cy="850106"/>
          </a:xfrm>
          <a:prstGeom prst="rect">
            <a:avLst/>
          </a:prstGeom>
          <a:noFill/>
          <a:ln/>
        </p:spPr>
        <p:txBody>
          <a:bodyPr wrap="squar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At regular intervals, the team reflects on how to become more effective, then tunes and adjusts its behavior accordingly</a:t>
            </a:r>
            <a:endParaRPr lang="en-US" sz="1750" dirty="0"/>
          </a:p>
        </p:txBody>
      </p:sp>
      <p:sp>
        <p:nvSpPr>
          <p:cNvPr id="28" name="Text 26"/>
          <p:cNvSpPr/>
          <p:nvPr/>
        </p:nvSpPr>
        <p:spPr>
          <a:xfrm>
            <a:off x="7496413" y="6674644"/>
            <a:ext cx="6219944" cy="870109"/>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Retrospectives and continuous improvement are central to Agile. Teams pause regularly to evaluate what’s working and what isn’t—and make changes to improve performance.</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964644"/>
            <a:ext cx="702385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Lasting Impact of Agility</a:t>
            </a:r>
            <a:endParaRPr lang="en-US" sz="3900" dirty="0"/>
          </a:p>
        </p:txBody>
      </p:sp>
      <p:pic>
        <p:nvPicPr>
          <p:cNvPr id="3" name="Image 0" descr="preencoded.png"/>
          <p:cNvPicPr>
            <a:picLocks noChangeAspect="1"/>
          </p:cNvPicPr>
          <p:nvPr/>
        </p:nvPicPr>
        <p:blipFill>
          <a:blip r:embed="rId3"/>
          <a:stretch>
            <a:fillRect/>
          </a:stretch>
        </p:blipFill>
        <p:spPr>
          <a:xfrm>
            <a:off x="1054656" y="2105620"/>
            <a:ext cx="2646283" cy="2646283"/>
          </a:xfrm>
          <a:prstGeom prst="rect">
            <a:avLst/>
          </a:prstGeom>
        </p:spPr>
      </p:pic>
      <p:sp>
        <p:nvSpPr>
          <p:cNvPr id="4" name="Text 1"/>
          <p:cNvSpPr/>
          <p:nvPr/>
        </p:nvSpPr>
        <p:spPr>
          <a:xfrm>
            <a:off x="4453652" y="2060972"/>
            <a:ext cx="939045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Since its inception in 2001, the Agile Manifesto has catalyzed a paradigm shift in how software is developed worldwide. It has empowered teams to embrace uncertainty, welcome change, and deliver value with unprecedented speed and efficiency.</a:t>
            </a:r>
            <a:endParaRPr lang="en-US" sz="1550" dirty="0"/>
          </a:p>
        </p:txBody>
      </p:sp>
      <p:sp>
        <p:nvSpPr>
          <p:cNvPr id="5" name="Text 2"/>
          <p:cNvSpPr/>
          <p:nvPr/>
        </p:nvSpPr>
        <p:spPr>
          <a:xfrm>
            <a:off x="4453652" y="3192185"/>
            <a:ext cx="939045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methodologies like Scrum, Kanban, and Extreme Programming have become ubiquitous in the tech industry, fundamentally reshaping organizational structures, processes, and cultures. What started with seventeen developers has influenced millions.</a:t>
            </a:r>
            <a:endParaRPr lang="en-US" sz="1550" dirty="0"/>
          </a:p>
        </p:txBody>
      </p:sp>
      <p:sp>
        <p:nvSpPr>
          <p:cNvPr id="6" name="Text 3"/>
          <p:cNvSpPr/>
          <p:nvPr/>
        </p:nvSpPr>
        <p:spPr>
          <a:xfrm>
            <a:off x="793790" y="5297567"/>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20+</a:t>
            </a:r>
            <a:endParaRPr lang="en-US" sz="5150" dirty="0"/>
          </a:p>
        </p:txBody>
      </p:sp>
      <p:sp>
        <p:nvSpPr>
          <p:cNvPr id="7" name="Text 4"/>
          <p:cNvSpPr/>
          <p:nvPr/>
        </p:nvSpPr>
        <p:spPr>
          <a:xfrm>
            <a:off x="1644372" y="6200537"/>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Years of Impact</a:t>
            </a:r>
            <a:endParaRPr lang="en-US" sz="1950" dirty="0"/>
          </a:p>
        </p:txBody>
      </p:sp>
      <p:sp>
        <p:nvSpPr>
          <p:cNvPr id="8" name="Text 5"/>
          <p:cNvSpPr/>
          <p:nvPr/>
        </p:nvSpPr>
        <p:spPr>
          <a:xfrm>
            <a:off x="793790" y="6629757"/>
            <a:ext cx="4182189"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Transforming software development since 2001</a:t>
            </a:r>
            <a:endParaRPr lang="en-US" sz="1550" dirty="0"/>
          </a:p>
        </p:txBody>
      </p:sp>
      <p:sp>
        <p:nvSpPr>
          <p:cNvPr id="9" name="Text 6"/>
          <p:cNvSpPr/>
          <p:nvPr/>
        </p:nvSpPr>
        <p:spPr>
          <a:xfrm>
            <a:off x="5223986" y="5297567"/>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71%</a:t>
            </a:r>
            <a:endParaRPr lang="en-US" sz="5150" dirty="0"/>
          </a:p>
        </p:txBody>
      </p:sp>
      <p:sp>
        <p:nvSpPr>
          <p:cNvPr id="10" name="Text 7"/>
          <p:cNvSpPr/>
          <p:nvPr/>
        </p:nvSpPr>
        <p:spPr>
          <a:xfrm>
            <a:off x="5726073" y="6200537"/>
            <a:ext cx="3178016"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Organizations Using Agile</a:t>
            </a:r>
            <a:endParaRPr lang="en-US" sz="1950" dirty="0"/>
          </a:p>
        </p:txBody>
      </p:sp>
      <p:sp>
        <p:nvSpPr>
          <p:cNvPr id="11" name="Text 8"/>
          <p:cNvSpPr/>
          <p:nvPr/>
        </p:nvSpPr>
        <p:spPr>
          <a:xfrm>
            <a:off x="5223986" y="6629757"/>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Majority of companies have adopted Agile practices</a:t>
            </a:r>
            <a:endParaRPr lang="en-US" sz="1550" dirty="0"/>
          </a:p>
        </p:txBody>
      </p:sp>
      <p:sp>
        <p:nvSpPr>
          <p:cNvPr id="12" name="Text 9"/>
          <p:cNvSpPr/>
          <p:nvPr/>
        </p:nvSpPr>
        <p:spPr>
          <a:xfrm>
            <a:off x="9654302" y="5297567"/>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3x</a:t>
            </a:r>
            <a:endParaRPr lang="en-US" sz="5150" dirty="0"/>
          </a:p>
        </p:txBody>
      </p:sp>
      <p:sp>
        <p:nvSpPr>
          <p:cNvPr id="13" name="Text 10"/>
          <p:cNvSpPr/>
          <p:nvPr/>
        </p:nvSpPr>
        <p:spPr>
          <a:xfrm>
            <a:off x="10505003" y="6200537"/>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Faster Delivery</a:t>
            </a:r>
            <a:endParaRPr lang="en-US" sz="1950" dirty="0"/>
          </a:p>
        </p:txBody>
      </p:sp>
      <p:sp>
        <p:nvSpPr>
          <p:cNvPr id="14" name="Text 11"/>
          <p:cNvSpPr/>
          <p:nvPr/>
        </p:nvSpPr>
        <p:spPr>
          <a:xfrm>
            <a:off x="9654302" y="6629757"/>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Agile teams typically deliver value three times faster</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049893"/>
            <a:ext cx="669583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Embrace the Agile Mindset</a:t>
            </a:r>
            <a:endParaRPr lang="en-US" sz="3900" dirty="0"/>
          </a:p>
        </p:txBody>
      </p:sp>
      <p:sp>
        <p:nvSpPr>
          <p:cNvPr id="3" name="Text 1"/>
          <p:cNvSpPr/>
          <p:nvPr/>
        </p:nvSpPr>
        <p:spPr>
          <a:xfrm>
            <a:off x="1091446" y="2290048"/>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"We are uncovering better ways of developing software by doing it and helping others do it."</a:t>
            </a:r>
            <a:endParaRPr lang="en-US" sz="1550" dirty="0"/>
          </a:p>
        </p:txBody>
      </p:sp>
      <p:sp>
        <p:nvSpPr>
          <p:cNvPr id="4" name="Shape 2"/>
          <p:cNvSpPr/>
          <p:nvPr/>
        </p:nvSpPr>
        <p:spPr>
          <a:xfrm>
            <a:off x="793790" y="2066806"/>
            <a:ext cx="22860" cy="764024"/>
          </a:xfrm>
          <a:prstGeom prst="rect">
            <a:avLst/>
          </a:prstGeom>
          <a:solidFill>
            <a:srgbClr val="1B54DA"/>
          </a:solidFill>
          <a:ln/>
        </p:spPr>
        <p:txBody>
          <a:bodyPr/>
          <a:lstStyle/>
          <a:p>
            <a:endParaRPr lang="en-US"/>
          </a:p>
        </p:txBody>
      </p:sp>
      <p:sp>
        <p:nvSpPr>
          <p:cNvPr id="5" name="Text 3"/>
          <p:cNvSpPr/>
          <p:nvPr/>
        </p:nvSpPr>
        <p:spPr>
          <a:xfrm>
            <a:off x="793790" y="3054072"/>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As we reflect on the Agile Manifesto and its enduring legacy, we're reminded of the transformative power of agility in driving innovation, collaboration, and customer satisfaction. By embracing these values and principles, organizations can navigate the complexities of the digital age with confidence and resilience.</a:t>
            </a:r>
            <a:endParaRPr lang="en-US" sz="1550" dirty="0"/>
          </a:p>
        </p:txBody>
      </p:sp>
      <p:sp>
        <p:nvSpPr>
          <p:cNvPr id="6" name="Text 4"/>
          <p:cNvSpPr/>
          <p:nvPr/>
        </p:nvSpPr>
        <p:spPr>
          <a:xfrm>
            <a:off x="793790" y="422993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Agile Manifesto isn't just about software development—it's about creating better ways of working together, delivering value, and adapting to change. Whether you're a developer, product manager, or business leader, these principles offer a path toward more effective, human-centered work.</a:t>
            </a:r>
            <a:endParaRPr lang="en-US" sz="1550" dirty="0"/>
          </a:p>
        </p:txBody>
      </p:sp>
      <p:sp>
        <p:nvSpPr>
          <p:cNvPr id="7" name="Shape 5"/>
          <p:cNvSpPr/>
          <p:nvPr/>
        </p:nvSpPr>
        <p:spPr>
          <a:xfrm>
            <a:off x="793790" y="540579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8" name="Text 6"/>
          <p:cNvSpPr/>
          <p:nvPr/>
        </p:nvSpPr>
        <p:spPr>
          <a:xfrm>
            <a:off x="1438632" y="5474018"/>
            <a:ext cx="5752505"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Start with people—invest in communication and collaboration</a:t>
            </a:r>
            <a:endParaRPr lang="en-US" sz="1950" dirty="0"/>
          </a:p>
        </p:txBody>
      </p:sp>
      <p:sp>
        <p:nvSpPr>
          <p:cNvPr id="9" name="Shape 7"/>
          <p:cNvSpPr/>
          <p:nvPr/>
        </p:nvSpPr>
        <p:spPr>
          <a:xfrm>
            <a:off x="7439144" y="5405795"/>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8083987" y="5474018"/>
            <a:ext cx="5752624"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Focus on delivering working solutions, not perfect documentation</a:t>
            </a:r>
            <a:endParaRPr lang="en-US" sz="1950" dirty="0"/>
          </a:p>
        </p:txBody>
      </p:sp>
      <p:sp>
        <p:nvSpPr>
          <p:cNvPr id="11" name="Shape 9"/>
          <p:cNvSpPr/>
          <p:nvPr/>
        </p:nvSpPr>
        <p:spPr>
          <a:xfrm>
            <a:off x="793790" y="6491168"/>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1438632" y="6559391"/>
            <a:ext cx="5752505"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Build partnerships with customers through continuous feedback</a:t>
            </a:r>
            <a:endParaRPr lang="en-US" sz="1950" dirty="0"/>
          </a:p>
        </p:txBody>
      </p:sp>
      <p:sp>
        <p:nvSpPr>
          <p:cNvPr id="13" name="Shape 11"/>
          <p:cNvSpPr/>
          <p:nvPr/>
        </p:nvSpPr>
        <p:spPr>
          <a:xfrm>
            <a:off x="7439144" y="6491168"/>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4" name="Text 12"/>
          <p:cNvSpPr/>
          <p:nvPr/>
        </p:nvSpPr>
        <p:spPr>
          <a:xfrm>
            <a:off x="8083987" y="6559391"/>
            <a:ext cx="5752624"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Welcome change as an opportunity for improvement and learning</a:t>
            </a:r>
            <a:endParaRPr lang="en-US" sz="1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664018"/>
            <a:ext cx="606432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Birth of a Movement</a:t>
            </a:r>
            <a:endParaRPr lang="en-US" sz="3900" dirty="0"/>
          </a:p>
        </p:txBody>
      </p:sp>
      <p:sp>
        <p:nvSpPr>
          <p:cNvPr id="4" name="Text 1"/>
          <p:cNvSpPr/>
          <p:nvPr/>
        </p:nvSpPr>
        <p:spPr>
          <a:xfrm>
            <a:off x="4451390" y="2780109"/>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Problem</a:t>
            </a:r>
            <a:endParaRPr lang="en-US" sz="2300" dirty="0"/>
          </a:p>
        </p:txBody>
      </p:sp>
      <p:sp>
        <p:nvSpPr>
          <p:cNvPr id="5" name="Text 2"/>
          <p:cNvSpPr/>
          <p:nvPr/>
        </p:nvSpPr>
        <p:spPr>
          <a:xfrm>
            <a:off x="4451390" y="3350538"/>
            <a:ext cx="44505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Traditional software development was failing teams and customers alike. Rigid methodologies, excessive documentation, and inflexible plans created frustration and delayed delivery of value.</a:t>
            </a:r>
            <a:endParaRPr lang="en-US" sz="1550" dirty="0"/>
          </a:p>
        </p:txBody>
      </p:sp>
      <p:sp>
        <p:nvSpPr>
          <p:cNvPr id="6" name="Text 3"/>
          <p:cNvSpPr/>
          <p:nvPr/>
        </p:nvSpPr>
        <p:spPr>
          <a:xfrm>
            <a:off x="4451390" y="5116830"/>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Developers across various methodologies recognized a common thread: the need for a more human-centered, responsive approach to building software.</a:t>
            </a:r>
            <a:endParaRPr lang="en-US" sz="1550" dirty="0"/>
          </a:p>
        </p:txBody>
      </p:sp>
      <p:sp>
        <p:nvSpPr>
          <p:cNvPr id="7" name="Text 4"/>
          <p:cNvSpPr/>
          <p:nvPr/>
        </p:nvSpPr>
        <p:spPr>
          <a:xfrm>
            <a:off x="9393674" y="2780109"/>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Solution</a:t>
            </a:r>
            <a:endParaRPr lang="en-US" sz="2300" dirty="0"/>
          </a:p>
        </p:txBody>
      </p:sp>
      <p:sp>
        <p:nvSpPr>
          <p:cNvPr id="8" name="Text 5"/>
          <p:cNvSpPr/>
          <p:nvPr/>
        </p:nvSpPr>
        <p:spPr>
          <a:xfrm>
            <a:off x="9393674" y="3350538"/>
            <a:ext cx="44505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February 2001, seventeen developers came together seeking common ground. What emerged was not another methodology, but a set of values that would reshape the entire industry.</a:t>
            </a:r>
            <a:endParaRPr lang="en-US" sz="1550" dirty="0"/>
          </a:p>
        </p:txBody>
      </p:sp>
      <p:sp>
        <p:nvSpPr>
          <p:cNvPr id="9" name="Text 6"/>
          <p:cNvSpPr/>
          <p:nvPr/>
        </p:nvSpPr>
        <p:spPr>
          <a:xfrm>
            <a:off x="9393674" y="5116830"/>
            <a:ext cx="44505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Agile Manifesto represented a fundamental shift in thinking—from process-heavy bureaucracy to people-focused collaboration.</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919288"/>
            <a:ext cx="514195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Four Core Values</a:t>
            </a:r>
            <a:endParaRPr lang="en-US" sz="3900" dirty="0"/>
          </a:p>
        </p:txBody>
      </p:sp>
      <p:sp>
        <p:nvSpPr>
          <p:cNvPr id="3" name="Text 1"/>
          <p:cNvSpPr/>
          <p:nvPr/>
        </p:nvSpPr>
        <p:spPr>
          <a:xfrm>
            <a:off x="793790" y="293620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At its heart, the Agile Manifesto presents four powerful statements that challenge conventional wisdom. These values don't reject traditional practices—they simply prioritize what matters most.</a:t>
            </a:r>
            <a:endParaRPr lang="en-US" sz="1550" dirty="0"/>
          </a:p>
        </p:txBody>
      </p:sp>
      <p:sp>
        <p:nvSpPr>
          <p:cNvPr id="4" name="Shape 2"/>
          <p:cNvSpPr/>
          <p:nvPr/>
        </p:nvSpPr>
        <p:spPr>
          <a:xfrm>
            <a:off x="793790" y="3794522"/>
            <a:ext cx="6422231" cy="1158716"/>
          </a:xfrm>
          <a:prstGeom prst="roundRect">
            <a:avLst>
              <a:gd name="adj" fmla="val 7194"/>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99768" y="4000500"/>
            <a:ext cx="342828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Individuals and Interactions</a:t>
            </a:r>
            <a:endParaRPr lang="en-US" sz="1950" dirty="0"/>
          </a:p>
        </p:txBody>
      </p:sp>
      <p:sp>
        <p:nvSpPr>
          <p:cNvPr id="6" name="Text 4"/>
          <p:cNvSpPr/>
          <p:nvPr/>
        </p:nvSpPr>
        <p:spPr>
          <a:xfrm>
            <a:off x="999768" y="442972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over processes and tools</a:t>
            </a:r>
            <a:endParaRPr lang="en-US" sz="1550" dirty="0"/>
          </a:p>
        </p:txBody>
      </p:sp>
      <p:sp>
        <p:nvSpPr>
          <p:cNvPr id="7" name="Shape 5"/>
          <p:cNvSpPr/>
          <p:nvPr/>
        </p:nvSpPr>
        <p:spPr>
          <a:xfrm>
            <a:off x="7414379" y="3794522"/>
            <a:ext cx="6422231" cy="1158716"/>
          </a:xfrm>
          <a:prstGeom prst="roundRect">
            <a:avLst>
              <a:gd name="adj" fmla="val 7194"/>
            </a:avLst>
          </a:prstGeom>
          <a:solidFill>
            <a:srgbClr val="D2DDF9"/>
          </a:solidFill>
          <a:ln w="7620">
            <a:solidFill>
              <a:srgbClr val="B8C3DF"/>
            </a:solidFill>
            <a:prstDash val="solid"/>
          </a:ln>
        </p:spPr>
        <p:txBody>
          <a:bodyPr/>
          <a:lstStyle/>
          <a:p>
            <a:endParaRPr lang="en-US"/>
          </a:p>
        </p:txBody>
      </p:sp>
      <p:sp>
        <p:nvSpPr>
          <p:cNvPr id="8" name="Text 6"/>
          <p:cNvSpPr/>
          <p:nvPr/>
        </p:nvSpPr>
        <p:spPr>
          <a:xfrm>
            <a:off x="7620357" y="400050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Working Software</a:t>
            </a:r>
            <a:endParaRPr lang="en-US" sz="1950" dirty="0"/>
          </a:p>
        </p:txBody>
      </p:sp>
      <p:sp>
        <p:nvSpPr>
          <p:cNvPr id="9" name="Text 7"/>
          <p:cNvSpPr/>
          <p:nvPr/>
        </p:nvSpPr>
        <p:spPr>
          <a:xfrm>
            <a:off x="7620357" y="442972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over comprehensive documentation</a:t>
            </a:r>
            <a:endParaRPr lang="en-US" sz="1550" dirty="0"/>
          </a:p>
        </p:txBody>
      </p:sp>
      <p:sp>
        <p:nvSpPr>
          <p:cNvPr id="10" name="Shape 8"/>
          <p:cNvSpPr/>
          <p:nvPr/>
        </p:nvSpPr>
        <p:spPr>
          <a:xfrm>
            <a:off x="793790" y="5151596"/>
            <a:ext cx="6422231" cy="1158716"/>
          </a:xfrm>
          <a:prstGeom prst="roundRect">
            <a:avLst>
              <a:gd name="adj" fmla="val 7194"/>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999768" y="5357574"/>
            <a:ext cx="294310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Customer Collaboration</a:t>
            </a:r>
            <a:endParaRPr lang="en-US" sz="1950" dirty="0"/>
          </a:p>
        </p:txBody>
      </p:sp>
      <p:sp>
        <p:nvSpPr>
          <p:cNvPr id="12" name="Text 10"/>
          <p:cNvSpPr/>
          <p:nvPr/>
        </p:nvSpPr>
        <p:spPr>
          <a:xfrm>
            <a:off x="999768" y="578679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over contract negotiation</a:t>
            </a:r>
            <a:endParaRPr lang="en-US" sz="1550" dirty="0"/>
          </a:p>
        </p:txBody>
      </p:sp>
      <p:sp>
        <p:nvSpPr>
          <p:cNvPr id="13" name="Shape 11"/>
          <p:cNvSpPr/>
          <p:nvPr/>
        </p:nvSpPr>
        <p:spPr>
          <a:xfrm>
            <a:off x="7414379" y="5151596"/>
            <a:ext cx="6422231" cy="1158716"/>
          </a:xfrm>
          <a:prstGeom prst="roundRect">
            <a:avLst>
              <a:gd name="adj" fmla="val 7194"/>
            </a:avLst>
          </a:prstGeom>
          <a:solidFill>
            <a:srgbClr val="D2DDF9"/>
          </a:solidFill>
          <a:ln w="7620">
            <a:solidFill>
              <a:srgbClr val="B8C3DF"/>
            </a:solidFill>
            <a:prstDash val="solid"/>
          </a:ln>
        </p:spPr>
        <p:txBody>
          <a:bodyPr/>
          <a:lstStyle/>
          <a:p>
            <a:endParaRPr lang="en-US"/>
          </a:p>
        </p:txBody>
      </p:sp>
      <p:sp>
        <p:nvSpPr>
          <p:cNvPr id="14" name="Text 12"/>
          <p:cNvSpPr/>
          <p:nvPr/>
        </p:nvSpPr>
        <p:spPr>
          <a:xfrm>
            <a:off x="7620357" y="5357574"/>
            <a:ext cx="283404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Responding to Change</a:t>
            </a:r>
            <a:endParaRPr lang="en-US" sz="1950" dirty="0"/>
          </a:p>
        </p:txBody>
      </p:sp>
      <p:sp>
        <p:nvSpPr>
          <p:cNvPr id="15" name="Text 13"/>
          <p:cNvSpPr/>
          <p:nvPr/>
        </p:nvSpPr>
        <p:spPr>
          <a:xfrm>
            <a:off x="7620357" y="578679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over following a plan</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535073"/>
            <a:ext cx="1233880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Value #1: Individuals and Interactions Over Processes and Tools</a:t>
            </a:r>
            <a:endParaRPr lang="en-US" sz="3100" dirty="0"/>
          </a:p>
        </p:txBody>
      </p:sp>
      <p:sp>
        <p:nvSpPr>
          <p:cNvPr id="3" name="Text 1"/>
          <p:cNvSpPr/>
          <p:nvPr/>
        </p:nvSpPr>
        <p:spPr>
          <a:xfrm>
            <a:off x="793790" y="2507456"/>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People are at the absolute heart of software development. While processes and tools certainly have their place, they cannot replace the power of human communication, creativity, and collaboration.</a:t>
            </a:r>
            <a:endParaRPr lang="en-US" sz="1550" dirty="0"/>
          </a:p>
        </p:txBody>
      </p:sp>
      <p:sp>
        <p:nvSpPr>
          <p:cNvPr id="4" name="Text 2"/>
          <p:cNvSpPr/>
          <p:nvPr/>
        </p:nvSpPr>
        <p:spPr>
          <a:xfrm>
            <a:off x="793790" y="3638669"/>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recognizes that software engineers create solutions for real people—users who want to improve their lives and achieve their goals. Without genuine communication and collaboration between developers and users, even the most sophisticated tools and processes would fail to deliver what's truly needed.</a:t>
            </a:r>
            <a:endParaRPr lang="en-US" sz="1550" dirty="0"/>
          </a:p>
        </p:txBody>
      </p:sp>
      <p:sp>
        <p:nvSpPr>
          <p:cNvPr id="5" name="Text 3"/>
          <p:cNvSpPr/>
          <p:nvPr/>
        </p:nvSpPr>
        <p:spPr>
          <a:xfrm>
            <a:off x="793790" y="5087422"/>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value emphasizes fostering a collaborative and empowered team environment where individuals are valued for their unique contributions. When team members interact freely and openly, innovation flourishes and problem-solving becomes more effective.</a:t>
            </a:r>
            <a:endParaRPr lang="en-US" sz="1550" dirty="0"/>
          </a:p>
        </p:txBody>
      </p:sp>
      <p:pic>
        <p:nvPicPr>
          <p:cNvPr id="6" name="Image 0" descr="preencoded.png"/>
          <p:cNvPicPr>
            <a:picLocks noChangeAspect="1"/>
          </p:cNvPicPr>
          <p:nvPr/>
        </p:nvPicPr>
        <p:blipFill>
          <a:blip r:embed="rId3"/>
          <a:stretch>
            <a:fillRect/>
          </a:stretch>
        </p:blipFill>
        <p:spPr>
          <a:xfrm>
            <a:off x="9421297" y="2552105"/>
            <a:ext cx="3919061" cy="39190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53120"/>
            <a:ext cx="948416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People Matter More Than Process</a:t>
            </a:r>
            <a:endParaRPr lang="en-US" sz="3900" dirty="0"/>
          </a:p>
        </p:txBody>
      </p:sp>
      <p:sp>
        <p:nvSpPr>
          <p:cNvPr id="3" name="Shape 1"/>
          <p:cNvSpPr/>
          <p:nvPr/>
        </p:nvSpPr>
        <p:spPr>
          <a:xfrm>
            <a:off x="1091446" y="2666167"/>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793790" y="2467689"/>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618" y="2616518"/>
            <a:ext cx="297656" cy="297656"/>
          </a:xfrm>
          <a:prstGeom prst="rect">
            <a:avLst/>
          </a:prstGeom>
        </p:spPr>
      </p:pic>
      <p:sp>
        <p:nvSpPr>
          <p:cNvPr id="6" name="Text 3"/>
          <p:cNvSpPr/>
          <p:nvPr/>
        </p:nvSpPr>
        <p:spPr>
          <a:xfrm>
            <a:off x="992148" y="3261360"/>
            <a:ext cx="383917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Innovation Through Interaction</a:t>
            </a:r>
            <a:endParaRPr lang="en-US" sz="1950" dirty="0"/>
          </a:p>
        </p:txBody>
      </p:sp>
      <p:sp>
        <p:nvSpPr>
          <p:cNvPr id="7" name="Text 4"/>
          <p:cNvSpPr/>
          <p:nvPr/>
        </p:nvSpPr>
        <p:spPr>
          <a:xfrm>
            <a:off x="992148" y="3690580"/>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Breakthrough solutions emerge from conversations, not from following rigid procedures.</a:t>
            </a:r>
            <a:endParaRPr lang="en-US" sz="1550" dirty="0"/>
          </a:p>
        </p:txBody>
      </p:sp>
      <p:sp>
        <p:nvSpPr>
          <p:cNvPr id="8" name="Shape 5"/>
          <p:cNvSpPr/>
          <p:nvPr/>
        </p:nvSpPr>
        <p:spPr>
          <a:xfrm>
            <a:off x="7712035" y="2368510"/>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9" name="Shape 6"/>
          <p:cNvSpPr/>
          <p:nvPr/>
        </p:nvSpPr>
        <p:spPr>
          <a:xfrm>
            <a:off x="7414379" y="2170033"/>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3207" y="2318861"/>
            <a:ext cx="297656" cy="297656"/>
          </a:xfrm>
          <a:prstGeom prst="rect">
            <a:avLst/>
          </a:prstGeom>
        </p:spPr>
      </p:pic>
      <p:sp>
        <p:nvSpPr>
          <p:cNvPr id="11" name="Text 7"/>
          <p:cNvSpPr/>
          <p:nvPr/>
        </p:nvSpPr>
        <p:spPr>
          <a:xfrm>
            <a:off x="7612737" y="296370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Empowered Teams</a:t>
            </a:r>
            <a:endParaRPr lang="en-US" sz="1950" dirty="0"/>
          </a:p>
        </p:txBody>
      </p:sp>
      <p:sp>
        <p:nvSpPr>
          <p:cNvPr id="12" name="Text 8"/>
          <p:cNvSpPr/>
          <p:nvPr/>
        </p:nvSpPr>
        <p:spPr>
          <a:xfrm>
            <a:off x="7612737" y="3392924"/>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individuals feel valued and heard, they take ownership and drive results.</a:t>
            </a:r>
            <a:endParaRPr lang="en-US" sz="1550" dirty="0"/>
          </a:p>
        </p:txBody>
      </p:sp>
      <p:sp>
        <p:nvSpPr>
          <p:cNvPr id="13" name="Shape 9"/>
          <p:cNvSpPr/>
          <p:nvPr/>
        </p:nvSpPr>
        <p:spPr>
          <a:xfrm>
            <a:off x="1091446" y="5218509"/>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14" name="Shape 10"/>
          <p:cNvSpPr/>
          <p:nvPr/>
        </p:nvSpPr>
        <p:spPr>
          <a:xfrm>
            <a:off x="793790" y="5020032"/>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618" y="5168860"/>
            <a:ext cx="297656" cy="297656"/>
          </a:xfrm>
          <a:prstGeom prst="rect">
            <a:avLst/>
          </a:prstGeom>
        </p:spPr>
      </p:pic>
      <p:sp>
        <p:nvSpPr>
          <p:cNvPr id="16" name="Text 11"/>
          <p:cNvSpPr/>
          <p:nvPr/>
        </p:nvSpPr>
        <p:spPr>
          <a:xfrm>
            <a:off x="992148" y="5813703"/>
            <a:ext cx="282285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Direct Communication</a:t>
            </a:r>
            <a:endParaRPr lang="en-US" sz="1950" dirty="0"/>
          </a:p>
        </p:txBody>
      </p:sp>
      <p:sp>
        <p:nvSpPr>
          <p:cNvPr id="17" name="Text 12"/>
          <p:cNvSpPr/>
          <p:nvPr/>
        </p:nvSpPr>
        <p:spPr>
          <a:xfrm>
            <a:off x="992148" y="624292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Face-to-face conversations solve problems faster than any documentation or tool.</a:t>
            </a:r>
            <a:endParaRPr lang="en-US" sz="1550" dirty="0"/>
          </a:p>
        </p:txBody>
      </p:sp>
      <p:sp>
        <p:nvSpPr>
          <p:cNvPr id="18" name="Shape 13"/>
          <p:cNvSpPr/>
          <p:nvPr/>
        </p:nvSpPr>
        <p:spPr>
          <a:xfrm>
            <a:off x="7712035" y="4920853"/>
            <a:ext cx="6124456" cy="198358"/>
          </a:xfrm>
          <a:prstGeom prst="roundRect">
            <a:avLst>
              <a:gd name="adj" fmla="val 42025"/>
            </a:avLst>
          </a:prstGeom>
          <a:solidFill>
            <a:srgbClr val="D2DDF9"/>
          </a:solidFill>
          <a:ln w="7620">
            <a:solidFill>
              <a:srgbClr val="B8C3DF"/>
            </a:solidFill>
            <a:prstDash val="solid"/>
          </a:ln>
        </p:spPr>
        <p:txBody>
          <a:bodyPr/>
          <a:lstStyle/>
          <a:p>
            <a:endParaRPr lang="en-US"/>
          </a:p>
        </p:txBody>
      </p:sp>
      <p:sp>
        <p:nvSpPr>
          <p:cNvPr id="19" name="Shape 14"/>
          <p:cNvSpPr/>
          <p:nvPr/>
        </p:nvSpPr>
        <p:spPr>
          <a:xfrm>
            <a:off x="7414379" y="4722376"/>
            <a:ext cx="595313" cy="595313"/>
          </a:xfrm>
          <a:prstGeom prst="roundRect">
            <a:avLst>
              <a:gd name="adj" fmla="val 76800"/>
            </a:avLst>
          </a:prstGeom>
          <a:solidFill>
            <a:srgbClr val="D2DDF9"/>
          </a:solidFill>
          <a:ln w="7620">
            <a:solidFill>
              <a:srgbClr val="B8C3DF"/>
            </a:solidFill>
            <a:prstDash val="solid"/>
          </a:ln>
        </p:spPr>
        <p:txBody>
          <a:bodyPr/>
          <a:lstStyle/>
          <a:p>
            <a:endParaRPr lang="en-US"/>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3207" y="4871204"/>
            <a:ext cx="297656" cy="297656"/>
          </a:xfrm>
          <a:prstGeom prst="rect">
            <a:avLst/>
          </a:prstGeom>
        </p:spPr>
      </p:pic>
      <p:sp>
        <p:nvSpPr>
          <p:cNvPr id="21" name="Text 15"/>
          <p:cNvSpPr/>
          <p:nvPr/>
        </p:nvSpPr>
        <p:spPr>
          <a:xfrm>
            <a:off x="7612737" y="5516047"/>
            <a:ext cx="256615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Continuous Learning</a:t>
            </a:r>
            <a:endParaRPr lang="en-US" sz="1950" dirty="0"/>
          </a:p>
        </p:txBody>
      </p:sp>
      <p:sp>
        <p:nvSpPr>
          <p:cNvPr id="22" name="Text 16"/>
          <p:cNvSpPr/>
          <p:nvPr/>
        </p:nvSpPr>
        <p:spPr>
          <a:xfrm>
            <a:off x="7612737" y="5945267"/>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Teams that interact openly share knowledge and grow together organically.</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333625"/>
            <a:ext cx="12911018"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Value #2: Working Software Over Comprehensive Documentation</a:t>
            </a:r>
            <a:endParaRPr lang="en-US" sz="3100" dirty="0"/>
          </a:p>
        </p:txBody>
      </p:sp>
      <p:sp>
        <p:nvSpPr>
          <p:cNvPr id="3" name="Text 1"/>
          <p:cNvSpPr/>
          <p:nvPr/>
        </p:nvSpPr>
        <p:spPr>
          <a:xfrm>
            <a:off x="793790" y="322659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While documentation certainly has its place and provides value, Agile prioritizes delivering functional, working software that customers can actually use. This doesn't mean abandoning documentation entirely—it means being smart about what we document and when.</a:t>
            </a:r>
            <a:endParaRPr lang="en-US" sz="1550" dirty="0"/>
          </a:p>
        </p:txBody>
      </p:sp>
      <p:sp>
        <p:nvSpPr>
          <p:cNvPr id="4" name="Text 2"/>
          <p:cNvSpPr/>
          <p:nvPr/>
        </p:nvSpPr>
        <p:spPr>
          <a:xfrm>
            <a:off x="793790" y="4084915"/>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Agile approach provides just enough documentation to begin developing the final product. As the software evolves through development, each delivered increment is evaluated, and additional documentation is created only as needed. This streamlined approach avoids the lengthy delays that plagued traditional Waterfall methodology.</a:t>
            </a:r>
            <a:endParaRPr lang="en-US" sz="1550" dirty="0"/>
          </a:p>
        </p:txBody>
      </p:sp>
      <p:sp>
        <p:nvSpPr>
          <p:cNvPr id="5" name="Text 3"/>
          <p:cNvSpPr/>
          <p:nvPr/>
        </p:nvSpPr>
        <p:spPr>
          <a:xfrm>
            <a:off x="793790" y="526077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Instead of months spent creating technical specifications, requirements documents, design documents, and extensive test plans before writing a single line of code, Agile teams focus on delivering working software that demonstrates real value to customers early and often.</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51598"/>
            <a:ext cx="735282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Documentation Dilemma</a:t>
            </a:r>
            <a:endParaRPr lang="en-US" sz="3900" dirty="0"/>
          </a:p>
        </p:txBody>
      </p:sp>
      <p:pic>
        <p:nvPicPr>
          <p:cNvPr id="4" name="Image 1" descr="preencoded.png"/>
          <p:cNvPicPr>
            <a:picLocks noChangeAspect="1"/>
          </p:cNvPicPr>
          <p:nvPr/>
        </p:nvPicPr>
        <p:blipFill>
          <a:blip r:embed="rId4"/>
          <a:stretch>
            <a:fillRect/>
          </a:stretch>
        </p:blipFill>
        <p:spPr>
          <a:xfrm>
            <a:off x="793790" y="2269331"/>
            <a:ext cx="992267" cy="2304336"/>
          </a:xfrm>
          <a:prstGeom prst="rect">
            <a:avLst/>
          </a:prstGeom>
        </p:spPr>
      </p:pic>
      <p:sp>
        <p:nvSpPr>
          <p:cNvPr id="5" name="Text 1"/>
          <p:cNvSpPr/>
          <p:nvPr/>
        </p:nvSpPr>
        <p:spPr>
          <a:xfrm>
            <a:off x="1984415" y="2467689"/>
            <a:ext cx="26121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Traditional Approach</a:t>
            </a:r>
            <a:endParaRPr lang="en-US" sz="1950" dirty="0"/>
          </a:p>
        </p:txBody>
      </p:sp>
      <p:sp>
        <p:nvSpPr>
          <p:cNvPr id="6" name="Text 2"/>
          <p:cNvSpPr/>
          <p:nvPr/>
        </p:nvSpPr>
        <p:spPr>
          <a:xfrm>
            <a:off x="1984415" y="2896910"/>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Extensive upfront documentation</a:t>
            </a:r>
            <a:endParaRPr lang="en-US" sz="1550" dirty="0"/>
          </a:p>
        </p:txBody>
      </p:sp>
      <p:sp>
        <p:nvSpPr>
          <p:cNvPr id="7" name="Text 3"/>
          <p:cNvSpPr/>
          <p:nvPr/>
        </p:nvSpPr>
        <p:spPr>
          <a:xfrm>
            <a:off x="1984415" y="3283863"/>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Months of planning before coding</a:t>
            </a:r>
            <a:endParaRPr lang="en-US" sz="1550" dirty="0"/>
          </a:p>
        </p:txBody>
      </p:sp>
      <p:sp>
        <p:nvSpPr>
          <p:cNvPr id="8" name="Text 4"/>
          <p:cNvSpPr/>
          <p:nvPr/>
        </p:nvSpPr>
        <p:spPr>
          <a:xfrm>
            <a:off x="1984415" y="3670816"/>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Documents often outdated by delivery</a:t>
            </a:r>
            <a:endParaRPr lang="en-US" sz="1550" dirty="0"/>
          </a:p>
        </p:txBody>
      </p:sp>
      <p:sp>
        <p:nvSpPr>
          <p:cNvPr id="9" name="Text 5"/>
          <p:cNvSpPr/>
          <p:nvPr/>
        </p:nvSpPr>
        <p:spPr>
          <a:xfrm>
            <a:off x="1984415" y="4057769"/>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Delayed feedback from users</a:t>
            </a:r>
            <a:endParaRPr lang="en-US" sz="1550" dirty="0"/>
          </a:p>
        </p:txBody>
      </p:sp>
      <p:pic>
        <p:nvPicPr>
          <p:cNvPr id="10" name="Image 2" descr="preencoded.png"/>
          <p:cNvPicPr>
            <a:picLocks noChangeAspect="1"/>
          </p:cNvPicPr>
          <p:nvPr/>
        </p:nvPicPr>
        <p:blipFill>
          <a:blip r:embed="rId5"/>
          <a:stretch>
            <a:fillRect/>
          </a:stretch>
        </p:blipFill>
        <p:spPr>
          <a:xfrm>
            <a:off x="793790" y="4573667"/>
            <a:ext cx="992267" cy="2304336"/>
          </a:xfrm>
          <a:prstGeom prst="rect">
            <a:avLst/>
          </a:prstGeom>
        </p:spPr>
      </p:pic>
      <p:sp>
        <p:nvSpPr>
          <p:cNvPr id="11" name="Text 6"/>
          <p:cNvSpPr/>
          <p:nvPr/>
        </p:nvSpPr>
        <p:spPr>
          <a:xfrm>
            <a:off x="1984415" y="47720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Agile Approach</a:t>
            </a:r>
            <a:endParaRPr lang="en-US" sz="1950" dirty="0"/>
          </a:p>
        </p:txBody>
      </p:sp>
      <p:sp>
        <p:nvSpPr>
          <p:cNvPr id="12" name="Text 7"/>
          <p:cNvSpPr/>
          <p:nvPr/>
        </p:nvSpPr>
        <p:spPr>
          <a:xfrm>
            <a:off x="1984415" y="5201245"/>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Just-enough documentation</a:t>
            </a:r>
            <a:endParaRPr lang="en-US" sz="1550" dirty="0"/>
          </a:p>
        </p:txBody>
      </p:sp>
      <p:sp>
        <p:nvSpPr>
          <p:cNvPr id="13" name="Text 8"/>
          <p:cNvSpPr/>
          <p:nvPr/>
        </p:nvSpPr>
        <p:spPr>
          <a:xfrm>
            <a:off x="1984415" y="5588198"/>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Working software in weeks</a:t>
            </a:r>
            <a:endParaRPr lang="en-US" sz="1550" dirty="0"/>
          </a:p>
        </p:txBody>
      </p:sp>
      <p:sp>
        <p:nvSpPr>
          <p:cNvPr id="14" name="Text 9"/>
          <p:cNvSpPr/>
          <p:nvPr/>
        </p:nvSpPr>
        <p:spPr>
          <a:xfrm>
            <a:off x="1984415" y="5975152"/>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Living documentation that evolves</a:t>
            </a:r>
            <a:endParaRPr lang="en-US" sz="1550" dirty="0"/>
          </a:p>
        </p:txBody>
      </p:sp>
      <p:sp>
        <p:nvSpPr>
          <p:cNvPr id="15" name="Text 10"/>
          <p:cNvSpPr/>
          <p:nvPr/>
        </p:nvSpPr>
        <p:spPr>
          <a:xfrm>
            <a:off x="1984415" y="6362105"/>
            <a:ext cx="636579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Immediate user feedback</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031319"/>
            <a:ext cx="11910179"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Value #3: Customer Collaboration Over Contract Negotiation</a:t>
            </a:r>
            <a:endParaRPr lang="en-US" sz="3100" dirty="0"/>
          </a:p>
        </p:txBody>
      </p:sp>
      <p:pic>
        <p:nvPicPr>
          <p:cNvPr id="3" name="Image 0" descr="preencoded.png"/>
          <p:cNvPicPr>
            <a:picLocks noChangeAspect="1"/>
          </p:cNvPicPr>
          <p:nvPr/>
        </p:nvPicPr>
        <p:blipFill>
          <a:blip r:embed="rId3"/>
          <a:stretch>
            <a:fillRect/>
          </a:stretch>
        </p:blipFill>
        <p:spPr>
          <a:xfrm>
            <a:off x="793790" y="2048351"/>
            <a:ext cx="4926568" cy="4926568"/>
          </a:xfrm>
          <a:prstGeom prst="rect">
            <a:avLst/>
          </a:prstGeom>
        </p:spPr>
      </p:pic>
      <p:sp>
        <p:nvSpPr>
          <p:cNvPr id="4" name="Text 1"/>
          <p:cNvSpPr/>
          <p:nvPr/>
        </p:nvSpPr>
        <p:spPr>
          <a:xfrm>
            <a:off x="6212086" y="2003703"/>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the early days of software development, contracts were king. Detailed product specifications would be negotiated and locked into contracts, creating a rigid framework that often led to conflict.</a:t>
            </a:r>
            <a:endParaRPr lang="en-US" sz="1550" dirty="0"/>
          </a:p>
        </p:txBody>
      </p:sp>
      <p:sp>
        <p:nvSpPr>
          <p:cNvPr id="5" name="Text 2"/>
          <p:cNvSpPr/>
          <p:nvPr/>
        </p:nvSpPr>
        <p:spPr>
          <a:xfrm>
            <a:off x="6212086" y="3134916"/>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problem? Most of the time, the end result created a disconnect between what the contract stated, what the product actually did, and what the customer truly needed. Requirements evolved, priorities shifted, but contracts remained static.</a:t>
            </a:r>
            <a:endParaRPr lang="en-US" sz="1550" dirty="0"/>
          </a:p>
        </p:txBody>
      </p:sp>
      <p:sp>
        <p:nvSpPr>
          <p:cNvPr id="6" name="Text 3"/>
          <p:cNvSpPr/>
          <p:nvPr/>
        </p:nvSpPr>
        <p:spPr>
          <a:xfrm>
            <a:off x="6212086" y="4583668"/>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transformed this dynamic by emphasizing continuous development with direct customer feedback loops. The product roadmap begins with a high-level concept and progresses through an iterative process, incorporating customer input at every stage.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94636"/>
            <a:ext cx="963596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Power of Continuous Collaboration</a:t>
            </a:r>
            <a:endParaRPr lang="en-US" sz="3900" dirty="0"/>
          </a:p>
        </p:txBody>
      </p:sp>
      <p:sp>
        <p:nvSpPr>
          <p:cNvPr id="3" name="Text 1"/>
          <p:cNvSpPr/>
          <p:nvPr/>
        </p:nvSpPr>
        <p:spPr>
          <a:xfrm>
            <a:off x="2254091" y="244613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Plan</a:t>
            </a:r>
            <a:endParaRPr lang="en-US" sz="1950" dirty="0"/>
          </a:p>
        </p:txBody>
      </p:sp>
      <p:sp>
        <p:nvSpPr>
          <p:cNvPr id="4" name="Text 2"/>
          <p:cNvSpPr/>
          <p:nvPr/>
        </p:nvSpPr>
        <p:spPr>
          <a:xfrm>
            <a:off x="793790" y="2875359"/>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Start with high-level concept and customer goals</a:t>
            </a:r>
            <a:endParaRPr lang="en-US" sz="1550" dirty="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7864" y="2738259"/>
            <a:ext cx="296942" cy="296942"/>
          </a:xfrm>
          <a:prstGeom prst="rect">
            <a:avLst/>
          </a:prstGeom>
        </p:spPr>
      </p:pic>
      <p:sp>
        <p:nvSpPr>
          <p:cNvPr id="7" name="Text 3"/>
          <p:cNvSpPr/>
          <p:nvPr/>
        </p:nvSpPr>
        <p:spPr>
          <a:xfrm>
            <a:off x="9895284" y="26049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Build</a:t>
            </a:r>
            <a:endParaRPr lang="en-US" sz="1950" dirty="0"/>
          </a:p>
        </p:txBody>
      </p:sp>
      <p:sp>
        <p:nvSpPr>
          <p:cNvPr id="8" name="Text 4"/>
          <p:cNvSpPr/>
          <p:nvPr/>
        </p:nvSpPr>
        <p:spPr>
          <a:xfrm>
            <a:off x="9895284" y="3034189"/>
            <a:ext cx="394132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Create working increment of software</a:t>
            </a:r>
            <a:endParaRPr lang="en-US" sz="1550" dirty="0"/>
          </a:p>
        </p:txBody>
      </p:sp>
      <p:pic>
        <p:nvPicPr>
          <p:cNvPr id="9" name="Image 2" descr="preencoded.png"/>
          <p:cNvPicPr>
            <a:picLocks noChangeAspect="1"/>
          </p:cNvPicPr>
          <p:nvPr/>
        </p:nvPicPr>
        <p:blipFill>
          <a:blip r:embed="rId6"/>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3738" y="3126760"/>
            <a:ext cx="296942" cy="296942"/>
          </a:xfrm>
          <a:prstGeom prst="rect">
            <a:avLst/>
          </a:prstGeom>
        </p:spPr>
      </p:pic>
      <p:sp>
        <p:nvSpPr>
          <p:cNvPr id="11" name="Text 5"/>
          <p:cNvSpPr/>
          <p:nvPr/>
        </p:nvSpPr>
        <p:spPr>
          <a:xfrm>
            <a:off x="9895284" y="48775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Review</a:t>
            </a:r>
            <a:endParaRPr lang="en-US" sz="1950" dirty="0"/>
          </a:p>
        </p:txBody>
      </p:sp>
      <p:sp>
        <p:nvSpPr>
          <p:cNvPr id="12" name="Text 6"/>
          <p:cNvSpPr/>
          <p:nvPr/>
        </p:nvSpPr>
        <p:spPr>
          <a:xfrm>
            <a:off x="9895284" y="530673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Demonstrate to customer and gather feedback</a:t>
            </a:r>
            <a:endParaRPr lang="en-US" sz="1550" dirty="0"/>
          </a:p>
        </p:txBody>
      </p:sp>
      <p:pic>
        <p:nvPicPr>
          <p:cNvPr id="13" name="Image 4" descr="preencoded.png"/>
          <p:cNvPicPr>
            <a:picLocks noChangeAspect="1"/>
          </p:cNvPicPr>
          <p:nvPr/>
        </p:nvPicPr>
        <p:blipFill>
          <a:blip r:embed="rId9"/>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5237" y="5352633"/>
            <a:ext cx="296942" cy="296942"/>
          </a:xfrm>
          <a:prstGeom prst="rect">
            <a:avLst/>
          </a:prstGeom>
        </p:spPr>
      </p:pic>
      <p:sp>
        <p:nvSpPr>
          <p:cNvPr id="15" name="Text 7"/>
          <p:cNvSpPr/>
          <p:nvPr/>
        </p:nvSpPr>
        <p:spPr>
          <a:xfrm>
            <a:off x="2254091" y="4877514"/>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Refine</a:t>
            </a:r>
            <a:endParaRPr lang="en-US" sz="1950" dirty="0"/>
          </a:p>
        </p:txBody>
      </p:sp>
      <p:sp>
        <p:nvSpPr>
          <p:cNvPr id="16" name="Text 8"/>
          <p:cNvSpPr/>
          <p:nvPr/>
        </p:nvSpPr>
        <p:spPr>
          <a:xfrm>
            <a:off x="793790" y="5306735"/>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Incorporate feedback and adjust priorities</a:t>
            </a:r>
            <a:endParaRPr lang="en-US" sz="1550" dirty="0"/>
          </a:p>
        </p:txBody>
      </p:sp>
      <p:pic>
        <p:nvPicPr>
          <p:cNvPr id="17" name="Image 6" descr="preencoded.png"/>
          <p:cNvPicPr>
            <a:picLocks noChangeAspect="1"/>
          </p:cNvPicPr>
          <p:nvPr/>
        </p:nvPicPr>
        <p:blipFill>
          <a:blip r:embed="rId12"/>
          <a:stretch>
            <a:fillRect/>
          </a:stretch>
        </p:blipFill>
        <p:spPr>
          <a:xfrm>
            <a:off x="5032653" y="1911548"/>
            <a:ext cx="4564975" cy="4564975"/>
          </a:xfrm>
          <a:prstGeom prst="rect">
            <a:avLst/>
          </a:prstGeom>
        </p:spPr>
      </p:pic>
      <p:pic>
        <p:nvPicPr>
          <p:cNvPr id="18"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59363" y="4964132"/>
            <a:ext cx="296942" cy="296942"/>
          </a:xfrm>
          <a:prstGeom prst="rect">
            <a:avLst/>
          </a:prstGeom>
        </p:spPr>
      </p:pic>
      <p:sp>
        <p:nvSpPr>
          <p:cNvPr id="19" name="Text 9"/>
          <p:cNvSpPr/>
          <p:nvPr/>
        </p:nvSpPr>
        <p:spPr>
          <a:xfrm>
            <a:off x="793790" y="669976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iterative cycle ensures the product evolves to meet customer expectations, not just contractual obligations. Collaboration becomes the foundation of success, replacing adversarial contract negotiations with partnership.</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1650</Words>
  <Application>Microsoft Office PowerPoint</Application>
  <PresentationFormat>Custom</PresentationFormat>
  <Paragraphs>138</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Alexandria</vt:lpstr>
      <vt:lpstr>Nobile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2025-12-26T22:25:39Z</dcterms:created>
  <dcterms:modified xsi:type="dcterms:W3CDTF">2025-12-26T22:26:23Z</dcterms:modified>
</cp:coreProperties>
</file>