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12192000"/>
  <p:embeddedFontLst>
    <p:embeddedFont>
      <p:font typeface="Kanit Light" panose="020B0604020202020204" charset="-34"/>
      <p:regular r:id="rId23"/>
    </p:embeddedFont>
    <p:embeddedFont>
      <p:font typeface="Martel Sans" panose="020B0604020202020204" charset="0"/>
      <p:regular r:id="rId24"/>
    </p:embeddedFont>
    <p:embeddedFont>
      <p:font typeface="Martel Sans Bold" panose="020B0604020202020204" charset="0"/>
      <p:regular r:id="rId25"/>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4922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EBF4F3"/>
          </a:solidFill>
          <a:ln/>
        </p:spPr>
        <p:txBody>
          <a:bodyPr/>
          <a:lstStyle/>
          <a:p>
            <a:endParaRPr lang="en-US"/>
          </a:p>
        </p:txBody>
      </p:sp>
      <p:sp>
        <p:nvSpPr>
          <p:cNvPr id="3" name="Shape 1"/>
          <p:cNvSpPr/>
          <p:nvPr/>
        </p:nvSpPr>
        <p:spPr>
          <a:xfrm>
            <a:off x="0" y="0"/>
            <a:ext cx="12191695" cy="6858000"/>
          </a:xfrm>
          <a:prstGeom prst="rect">
            <a:avLst/>
          </a:prstGeom>
          <a:solidFill>
            <a:srgbClr val="FFFFFF"/>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350897" y="0"/>
            <a:ext cx="3840797" cy="6858000"/>
          </a:xfrm>
          <a:prstGeom prst="rect">
            <a:avLst/>
          </a:prstGeom>
        </p:spPr>
      </p:pic>
      <p:sp>
        <p:nvSpPr>
          <p:cNvPr id="3" name="Text 0"/>
          <p:cNvSpPr/>
          <p:nvPr/>
        </p:nvSpPr>
        <p:spPr>
          <a:xfrm>
            <a:off x="661475" y="439383"/>
            <a:ext cx="6296860" cy="1033463"/>
          </a:xfrm>
          <a:prstGeom prst="rect">
            <a:avLst/>
          </a:prstGeom>
          <a:noFill/>
          <a:ln/>
        </p:spPr>
        <p:txBody>
          <a:bodyPr wrap="square" lIns="0" tIns="0" rIns="0" bIns="0" rtlCol="0" anchor="t">
            <a:normAutofit/>
          </a:bodyPr>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Inside an Enterprise RAG Architecture</a:t>
            </a:r>
            <a:endParaRPr lang="en-US" sz="3250" dirty="0"/>
          </a:p>
        </p:txBody>
      </p:sp>
      <p:sp>
        <p:nvSpPr>
          <p:cNvPr id="4" name="Text 1"/>
          <p:cNvSpPr/>
          <p:nvPr/>
        </p:nvSpPr>
        <p:spPr>
          <a:xfrm>
            <a:off x="661475" y="1538925"/>
            <a:ext cx="6296860" cy="258465"/>
          </a:xfrm>
          <a:prstGeom prst="rect">
            <a:avLst/>
          </a:prstGeom>
          <a:noFill/>
          <a:ln/>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How LLMs, Embeddings, and Vector Databases Work Together</a:t>
            </a:r>
            <a:endParaRPr lang="en-US" sz="1600" dirty="0"/>
          </a:p>
        </p:txBody>
      </p:sp>
      <p:sp>
        <p:nvSpPr>
          <p:cNvPr id="5" name="Text 2"/>
          <p:cNvSpPr/>
          <p:nvPr/>
        </p:nvSpPr>
        <p:spPr>
          <a:xfrm>
            <a:off x="661475" y="5003247"/>
            <a:ext cx="7468586" cy="1509117"/>
          </a:xfrm>
          <a:prstGeom prst="rect">
            <a:avLst/>
          </a:prstGeom>
          <a:noFill/>
          <a:ln/>
        </p:spPr>
        <p:txBody>
          <a:bodyPr wrap="square" lIns="0" tIns="0" rIns="0" bIns="0" rtlCol="0" anchor="t"/>
          <a:lstStyle/>
          <a:p>
            <a:pPr marL="0" indent="0" algn="l">
              <a:lnSpc>
                <a:spcPct val="133000"/>
              </a:lnSpc>
              <a:spcAft>
                <a:spcPts val="1450"/>
              </a:spcAft>
              <a:buNone/>
            </a:pPr>
            <a:r>
              <a:rPr lang="en-US" sz="1300" b="1" dirty="0">
                <a:solidFill>
                  <a:srgbClr val="2C3249"/>
                </a:solidFill>
                <a:latin typeface="Martel Sans Bold" pitchFamily="34" charset="0"/>
                <a:ea typeface="Martel Sans Bold" pitchFamily="34" charset="-122"/>
                <a:cs typeface="Martel Sans Bold" pitchFamily="34" charset="-120"/>
              </a:rPr>
              <a:t>Kimberly Wiethoff, MBA, PMP, PMI-ACP</a:t>
            </a:r>
            <a:r>
              <a:rPr lang="en-US" sz="1300" dirty="0">
                <a:solidFill>
                  <a:srgbClr val="2C3249"/>
                </a:solidFill>
                <a:latin typeface="Martel Sans" pitchFamily="34" charset="0"/>
                <a:ea typeface="Martel Sans" pitchFamily="34" charset="-122"/>
                <a:cs typeface="Martel Sans" pitchFamily="34" charset="-120"/>
              </a:rPr>
              <a:t> — AI Transformation Program Leader </a:t>
            </a:r>
            <a:endParaRPr lang="en-US" sz="1300" dirty="0"/>
          </a:p>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#ArtificialIntelligence #GenerativeAI #RAG #RetrievalAugmentedGeneration #LLM #VectorDatabase #Embeddings #EnterpriseAI #AITransformation #AIGovernance #ProgramManagement #TechnicalProgramManagement #PMO #EnterpriseArchitecture</a:t>
            </a:r>
            <a:endParaRPr lang="en-US" sz="1300" dirty="0"/>
          </a:p>
        </p:txBody>
      </p:sp>
      <p:sp>
        <p:nvSpPr>
          <p:cNvPr id="6" name="TextBox 5">
            <a:extLst>
              <a:ext uri="{FF2B5EF4-FFF2-40B4-BE49-F238E27FC236}">
                <a16:creationId xmlns:a16="http://schemas.microsoft.com/office/drawing/2014/main" id="{71B20EED-2FB3-377E-6427-32A7581842E7}"/>
              </a:ext>
            </a:extLst>
          </p:cNvPr>
          <p:cNvSpPr txBox="1"/>
          <p:nvPr/>
        </p:nvSpPr>
        <p:spPr>
          <a:xfrm>
            <a:off x="614820" y="2024739"/>
            <a:ext cx="7521473" cy="2562240"/>
          </a:xfrm>
          <a:prstGeom prst="rect">
            <a:avLst/>
          </a:prstGeom>
          <a:noFill/>
        </p:spPr>
        <p:txBody>
          <a:bodyPr wrap="square" rtlCol="0">
            <a:spAutoFit/>
          </a:bodyPr>
          <a:lstStyle/>
          <a:p>
            <a:pPr>
              <a:lnSpc>
                <a:spcPct val="150000"/>
              </a:lnSpc>
            </a:pPr>
            <a:r>
              <a:rPr lang="en-US" sz="1200" dirty="0">
                <a:latin typeface="Martel Sans" panose="020B0604020202020204" charset="0"/>
                <a:cs typeface="Martel Sans" panose="020B0604020202020204" charset="0"/>
              </a:rPr>
              <a:t>Enterprise AI requires more than the capabilities of general-purpose Large Language Models (LLMs). Retrieval-Augmented Generation (RAG) bridges this gap by grounding AI responses in an organization’s trusted data through a pipeline of chunking, embeddings, vector databases, and context-aware retrieval. </a:t>
            </a:r>
          </a:p>
          <a:p>
            <a:pPr>
              <a:lnSpc>
                <a:spcPct val="150000"/>
              </a:lnSpc>
            </a:pPr>
            <a:endParaRPr lang="en-US" sz="1200" dirty="0">
              <a:latin typeface="Martel Sans" panose="020B0604020202020204" charset="0"/>
              <a:cs typeface="Martel Sans" panose="020B0604020202020204" charset="0"/>
            </a:endParaRPr>
          </a:p>
          <a:p>
            <a:pPr>
              <a:lnSpc>
                <a:spcPct val="150000"/>
              </a:lnSpc>
            </a:pPr>
            <a:r>
              <a:rPr lang="en-US" sz="1200" dirty="0">
                <a:latin typeface="Martel Sans" panose="020B0604020202020204" charset="0"/>
                <a:cs typeface="Martel Sans" panose="020B0604020202020204" charset="0"/>
              </a:rPr>
              <a:t>This overview examines the key challenges organizations must address—including hallucinations, security and access control, data quality, and knowledge freshness—while highlighting the program manager’s critical role in governing, scaling, and evolving RAG from an initial pilot into a secure, reliable, enterprise-grade platform.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661475" y="377716"/>
            <a:ext cx="622880" cy="251420"/>
          </a:xfrm>
          <a:prstGeom prst="roundRect">
            <a:avLst>
              <a:gd name="adj" fmla="val 22103"/>
            </a:avLst>
          </a:prstGeom>
          <a:solidFill>
            <a:srgbClr val="DFECE9"/>
          </a:solidFill>
          <a:ln/>
        </p:spPr>
        <p:txBody>
          <a:bodyPr/>
          <a:lstStyle/>
          <a:p>
            <a:endParaRPr lang="en-US"/>
          </a:p>
        </p:txBody>
      </p:sp>
      <p:sp>
        <p:nvSpPr>
          <p:cNvPr id="3" name="Text 1"/>
          <p:cNvSpPr/>
          <p:nvPr/>
        </p:nvSpPr>
        <p:spPr>
          <a:xfrm>
            <a:off x="760691" y="427325"/>
            <a:ext cx="1034032" cy="152202"/>
          </a:xfrm>
          <a:prstGeom prst="rect">
            <a:avLst/>
          </a:prstGeom>
          <a:noFill/>
          <a:ln/>
        </p:spPr>
        <p:txBody>
          <a:bodyPr wrap="none" lIns="0" tIns="0" rIns="0" bIns="0" rtlCol="0" anchor="t"/>
          <a:lstStyle/>
          <a:p>
            <a:pPr marL="0" indent="0" algn="l">
              <a:lnSpc>
                <a:spcPct val="96000"/>
              </a:lnSpc>
              <a:buNone/>
            </a:pPr>
            <a:r>
              <a:rPr lang="en-US" sz="1000" dirty="0">
                <a:solidFill>
                  <a:srgbClr val="2C3249"/>
                </a:solidFill>
                <a:latin typeface="Martel Sans" pitchFamily="34" charset="0"/>
                <a:ea typeface="Martel Sans" pitchFamily="34" charset="-122"/>
                <a:cs typeface="Martel Sans" pitchFamily="34" charset="-120"/>
              </a:rPr>
              <a:t>STEP 5</a:t>
            </a:r>
            <a:endParaRPr lang="en-US" sz="1000" dirty="0"/>
          </a:p>
        </p:txBody>
      </p:sp>
      <p:sp>
        <p:nvSpPr>
          <p:cNvPr id="4" name="Text 2"/>
          <p:cNvSpPr/>
          <p:nvPr/>
        </p:nvSpPr>
        <p:spPr>
          <a:xfrm>
            <a:off x="661475" y="695216"/>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Retrieval: Finding the Most Relevant Information</a:t>
            </a:r>
            <a:endParaRPr lang="en-US" sz="3250" dirty="0"/>
          </a:p>
        </p:txBody>
      </p:sp>
      <p:sp>
        <p:nvSpPr>
          <p:cNvPr id="5" name="Text 3"/>
          <p:cNvSpPr/>
          <p:nvPr/>
        </p:nvSpPr>
        <p:spPr>
          <a:xfrm>
            <a:off x="661475" y="1459994"/>
            <a:ext cx="10868745" cy="1509117"/>
          </a:xfrm>
          <a:prstGeom prst="rect">
            <a:avLst/>
          </a:prstGeom>
          <a:noFill/>
          <a:ln/>
        </p:spPr>
        <p:txBody>
          <a:bodyPr wrap="square" lIns="0" tIns="0" rIns="0" bIns="0" rtlCol="0" anchor="t">
            <a:normAutofit/>
          </a:bodyPr>
          <a:lstStyle/>
          <a:p>
            <a:pPr marL="0" indent="0" algn="l">
              <a:lnSpc>
                <a:spcPct val="133000"/>
              </a:lnSpc>
              <a:spcAft>
                <a:spcPts val="1450"/>
              </a:spcAft>
              <a:buNone/>
            </a:pPr>
            <a:r>
              <a:rPr lang="en-US" sz="1300" dirty="0">
                <a:solidFill>
                  <a:srgbClr val="2C3249"/>
                </a:solidFill>
                <a:latin typeface="Martel Sans" pitchFamily="34" charset="0"/>
                <a:ea typeface="Martel Sans" pitchFamily="34" charset="-122"/>
                <a:cs typeface="Martel Sans" pitchFamily="34" charset="-120"/>
              </a:rPr>
              <a:t>When a program manager asks </a:t>
            </a:r>
            <a:r>
              <a:rPr lang="en-US" sz="1300" i="1" dirty="0">
                <a:solidFill>
                  <a:srgbClr val="2C3249"/>
                </a:solidFill>
                <a:latin typeface="Martel Sans" pitchFamily="34" charset="0"/>
                <a:ea typeface="Martel Sans" pitchFamily="34" charset="-122"/>
                <a:cs typeface="Martel Sans" pitchFamily="34" charset="-120"/>
              </a:rPr>
              <a:t>"What is our escalation process for a critical production issue?"</a:t>
            </a:r>
            <a:r>
              <a:rPr lang="en-US" sz="1300" dirty="0">
                <a:solidFill>
                  <a:srgbClr val="2C3249"/>
                </a:solidFill>
                <a:latin typeface="Martel Sans" pitchFamily="34" charset="0"/>
                <a:ea typeface="Martel Sans" pitchFamily="34" charset="-122"/>
                <a:cs typeface="Martel Sans" pitchFamily="34" charset="-120"/>
              </a:rPr>
              <a:t> — a RAG system doesn't send that question directly to the LLM. Something important happens first.</a:t>
            </a:r>
            <a:endParaRPr lang="en-US" sz="1300" dirty="0"/>
          </a:p>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The system searches the approved enterprise knowledge base and retrieves the most relevant passages: severity classifications, escalation procedures, required stakeholders, response-time expectations, communication requirements, and executive-notification thresholds.</a:t>
            </a:r>
            <a:endParaRPr lang="en-US" sz="1300" dirty="0"/>
          </a:p>
        </p:txBody>
      </p:sp>
      <p:sp>
        <p:nvSpPr>
          <p:cNvPr id="6" name="Shape 4"/>
          <p:cNvSpPr/>
          <p:nvPr/>
        </p:nvSpPr>
        <p:spPr>
          <a:xfrm>
            <a:off x="661475" y="3155146"/>
            <a:ext cx="10868745" cy="925909"/>
          </a:xfrm>
          <a:prstGeom prst="roundRect">
            <a:avLst>
              <a:gd name="adj" fmla="val 7502"/>
            </a:avLst>
          </a:prstGeom>
          <a:solidFill>
            <a:srgbClr val="DFECE9"/>
          </a:solidFill>
          <a:ln/>
        </p:spPr>
        <p:txBody>
          <a:bodyPr/>
          <a:lstStyle/>
          <a:p>
            <a:endParaRPr lang="en-US"/>
          </a:p>
        </p:txBody>
      </p:sp>
      <p:pic>
        <p:nvPicPr>
          <p:cNvPr id="7" name="Image 0" descr="preencoded.png"/>
          <p:cNvPicPr>
            <a:picLocks noChangeAspect="1"/>
          </p:cNvPicPr>
          <p:nvPr/>
        </p:nvPicPr>
        <p:blipFill>
          <a:blip r:embed="rId3"/>
          <a:stretch>
            <a:fillRect/>
          </a:stretch>
        </p:blipFill>
        <p:spPr>
          <a:xfrm>
            <a:off x="826769" y="3394859"/>
            <a:ext cx="206667" cy="165298"/>
          </a:xfrm>
          <a:prstGeom prst="rect">
            <a:avLst/>
          </a:prstGeom>
        </p:spPr>
      </p:pic>
      <p:sp>
        <p:nvSpPr>
          <p:cNvPr id="8" name="Text 5"/>
          <p:cNvSpPr/>
          <p:nvPr/>
        </p:nvSpPr>
        <p:spPr>
          <a:xfrm>
            <a:off x="1198731" y="3361720"/>
            <a:ext cx="1016619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000000"/>
                </a:solidFill>
                <a:latin typeface="Martel Sans" pitchFamily="34" charset="0"/>
                <a:ea typeface="Martel Sans" pitchFamily="34" charset="-122"/>
                <a:cs typeface="Martel Sans" pitchFamily="34" charset="-120"/>
              </a:rPr>
              <a:t>Retrieval quality is one of the most important factors determining whether a RAG application succeeds. A sophisticated LLM cannot compensate for consistently retrieving the wrong information.</a:t>
            </a:r>
            <a:endParaRPr lang="en-US" sz="1300" dirty="0"/>
          </a:p>
        </p:txBody>
      </p:sp>
      <p:pic>
        <p:nvPicPr>
          <p:cNvPr id="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3485" y="4272151"/>
            <a:ext cx="248041" cy="248047"/>
          </a:xfrm>
          <a:prstGeom prst="rect">
            <a:avLst/>
          </a:prstGeom>
        </p:spPr>
      </p:pic>
      <p:sp>
        <p:nvSpPr>
          <p:cNvPr id="10" name="Text 6"/>
          <p:cNvSpPr/>
          <p:nvPr/>
        </p:nvSpPr>
        <p:spPr>
          <a:xfrm>
            <a:off x="1198830" y="4267091"/>
            <a:ext cx="4793634"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Wrong document retrieved</a:t>
            </a:r>
            <a:endParaRPr lang="en-US" sz="160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61142" y="4272151"/>
            <a:ext cx="248041" cy="248047"/>
          </a:xfrm>
          <a:prstGeom prst="rect">
            <a:avLst/>
          </a:prstGeom>
        </p:spPr>
      </p:pic>
      <p:sp>
        <p:nvSpPr>
          <p:cNvPr id="12" name="Text 7"/>
          <p:cNvSpPr/>
          <p:nvPr/>
        </p:nvSpPr>
        <p:spPr>
          <a:xfrm>
            <a:off x="6736487" y="4267091"/>
            <a:ext cx="4793733"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Wrong section of the right document retrieved</a:t>
            </a:r>
            <a:endParaRPr lang="en-US" sz="160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3485" y="5104100"/>
            <a:ext cx="248041" cy="248047"/>
          </a:xfrm>
          <a:prstGeom prst="rect">
            <a:avLst/>
          </a:prstGeom>
        </p:spPr>
      </p:pic>
      <p:sp>
        <p:nvSpPr>
          <p:cNvPr id="14" name="Text 8"/>
          <p:cNvSpPr/>
          <p:nvPr/>
        </p:nvSpPr>
        <p:spPr>
          <a:xfrm>
            <a:off x="1198830" y="5099040"/>
            <a:ext cx="4793634"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Important section not retrieved at all</a:t>
            </a:r>
            <a:endParaRPr lang="en-US" sz="1600" dirty="0"/>
          </a:p>
        </p:txBody>
      </p:sp>
      <p:pic>
        <p:nvPicPr>
          <p:cNvPr id="15" name="Image 4"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61142" y="5104100"/>
            <a:ext cx="248041" cy="248047"/>
          </a:xfrm>
          <a:prstGeom prst="rect">
            <a:avLst/>
          </a:prstGeom>
        </p:spPr>
      </p:pic>
      <p:sp>
        <p:nvSpPr>
          <p:cNvPr id="16" name="Text 9"/>
          <p:cNvSpPr/>
          <p:nvPr/>
        </p:nvSpPr>
        <p:spPr>
          <a:xfrm>
            <a:off x="6736487" y="5099040"/>
            <a:ext cx="4793733"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Outdated version retrieved</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661475" y="544709"/>
            <a:ext cx="934915" cy="251420"/>
          </a:xfrm>
          <a:prstGeom prst="roundRect">
            <a:avLst>
              <a:gd name="adj" fmla="val 22103"/>
            </a:avLst>
          </a:prstGeom>
          <a:solidFill>
            <a:srgbClr val="DFECE9"/>
          </a:solidFill>
          <a:ln/>
        </p:spPr>
        <p:txBody>
          <a:bodyPr/>
          <a:lstStyle/>
          <a:p>
            <a:endParaRPr lang="en-US"/>
          </a:p>
        </p:txBody>
      </p:sp>
      <p:sp>
        <p:nvSpPr>
          <p:cNvPr id="3" name="Text 1"/>
          <p:cNvSpPr/>
          <p:nvPr/>
        </p:nvSpPr>
        <p:spPr>
          <a:xfrm>
            <a:off x="760691" y="594318"/>
            <a:ext cx="1346067" cy="152202"/>
          </a:xfrm>
          <a:prstGeom prst="rect">
            <a:avLst/>
          </a:prstGeom>
          <a:noFill/>
          <a:ln/>
        </p:spPr>
        <p:txBody>
          <a:bodyPr wrap="none" lIns="0" tIns="0" rIns="0" bIns="0" rtlCol="0" anchor="t"/>
          <a:lstStyle/>
          <a:p>
            <a:pPr marL="0" indent="0" algn="l">
              <a:lnSpc>
                <a:spcPct val="96000"/>
              </a:lnSpc>
              <a:buNone/>
            </a:pPr>
            <a:r>
              <a:rPr lang="en-US" sz="1000" dirty="0">
                <a:solidFill>
                  <a:srgbClr val="2C3249"/>
                </a:solidFill>
                <a:latin typeface="Martel Sans" pitchFamily="34" charset="0"/>
                <a:ea typeface="Martel Sans" pitchFamily="34" charset="-122"/>
                <a:cs typeface="Martel Sans" pitchFamily="34" charset="-120"/>
              </a:rPr>
              <a:t>STEPS 6 &amp; 7</a:t>
            </a:r>
            <a:endParaRPr lang="en-US" sz="1000" dirty="0"/>
          </a:p>
        </p:txBody>
      </p:sp>
      <p:sp>
        <p:nvSpPr>
          <p:cNvPr id="4" name="Text 2"/>
          <p:cNvSpPr/>
          <p:nvPr/>
        </p:nvSpPr>
        <p:spPr>
          <a:xfrm>
            <a:off x="661475" y="862209"/>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From Context to Grounded Response</a:t>
            </a:r>
            <a:endParaRPr lang="en-US" sz="3250" dirty="0"/>
          </a:p>
        </p:txBody>
      </p:sp>
      <p:sp>
        <p:nvSpPr>
          <p:cNvPr id="5" name="Text 3"/>
          <p:cNvSpPr/>
          <p:nvPr/>
        </p:nvSpPr>
        <p:spPr>
          <a:xfrm>
            <a:off x="661475" y="1792285"/>
            <a:ext cx="5232666" cy="258465"/>
          </a:xfrm>
          <a:prstGeom prst="rect">
            <a:avLst/>
          </a:prstGeom>
          <a:noFill/>
          <a:ln/>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Step 6: Retrieved Information Becomes Context</a:t>
            </a:r>
            <a:endParaRPr lang="en-US" sz="1600" dirty="0"/>
          </a:p>
        </p:txBody>
      </p:sp>
      <p:sp>
        <p:nvSpPr>
          <p:cNvPr id="6" name="Text 4"/>
          <p:cNvSpPr/>
          <p:nvPr/>
        </p:nvSpPr>
        <p:spPr>
          <a:xfrm>
            <a:off x="661475" y="2216049"/>
            <a:ext cx="5232666" cy="2943820"/>
          </a:xfrm>
          <a:prstGeom prst="rect">
            <a:avLst/>
          </a:prstGeom>
          <a:noFill/>
          <a:ln/>
        </p:spPr>
        <p:txBody>
          <a:bodyPr wrap="square" lIns="0" tIns="0" rIns="0" bIns="0" rtlCol="0" anchor="t">
            <a:normAutofit/>
          </a:bodyPr>
          <a:lstStyle/>
          <a:p>
            <a:pPr marL="0" indent="0" algn="l">
              <a:lnSpc>
                <a:spcPct val="133000"/>
              </a:lnSpc>
              <a:spcAft>
                <a:spcPts val="1150"/>
              </a:spcAft>
              <a:buNone/>
            </a:pPr>
            <a:r>
              <a:rPr lang="en-US" sz="1300" dirty="0">
                <a:solidFill>
                  <a:srgbClr val="2C3249"/>
                </a:solidFill>
                <a:latin typeface="Martel Sans" pitchFamily="34" charset="0"/>
                <a:ea typeface="Martel Sans" pitchFamily="34" charset="-122"/>
                <a:cs typeface="Martel Sans" pitchFamily="34" charset="-120"/>
              </a:rPr>
              <a:t>The retrieved passages are added to the prompt supplied to the LLM. The model is not asked </a:t>
            </a:r>
            <a:r>
              <a:rPr lang="en-US" sz="1300" i="1" dirty="0">
                <a:solidFill>
                  <a:srgbClr val="2C3249"/>
                </a:solidFill>
                <a:latin typeface="Martel Sans" pitchFamily="34" charset="0"/>
                <a:ea typeface="Martel Sans" pitchFamily="34" charset="-122"/>
                <a:cs typeface="Martel Sans" pitchFamily="34" charset="-120"/>
              </a:rPr>
              <a:t>"What do you know about this subject?"</a:t>
            </a:r>
            <a:r>
              <a:rPr lang="en-US" sz="1300" dirty="0">
                <a:solidFill>
                  <a:srgbClr val="2C3249"/>
                </a:solidFill>
                <a:latin typeface="Martel Sans" pitchFamily="34" charset="0"/>
                <a:ea typeface="Martel Sans" pitchFamily="34" charset="-122"/>
                <a:cs typeface="Martel Sans" pitchFamily="34" charset="-120"/>
              </a:rPr>
              <a:t> — it is asked </a:t>
            </a:r>
            <a:r>
              <a:rPr lang="en-US" sz="1300" i="1" dirty="0">
                <a:solidFill>
                  <a:srgbClr val="2C3249"/>
                </a:solidFill>
                <a:latin typeface="Martel Sans" pitchFamily="34" charset="0"/>
                <a:ea typeface="Martel Sans" pitchFamily="34" charset="-122"/>
                <a:cs typeface="Martel Sans" pitchFamily="34" charset="-120"/>
              </a:rPr>
              <a:t>"Based on this trusted information, what is the answer?"</a:t>
            </a:r>
            <a:endParaRPr lang="en-US" sz="1300" dirty="0"/>
          </a:p>
          <a:p>
            <a:pPr marL="0" indent="0" algn="l">
              <a:lnSpc>
                <a:spcPct val="133000"/>
              </a:lnSpc>
              <a:spcAft>
                <a:spcPts val="1150"/>
              </a:spcAft>
              <a:buNone/>
            </a:pPr>
            <a:r>
              <a:rPr lang="en-US" sz="1300" dirty="0">
                <a:solidFill>
                  <a:srgbClr val="2C3249"/>
                </a:solidFill>
                <a:latin typeface="Martel Sans" pitchFamily="34" charset="0"/>
                <a:ea typeface="Martel Sans" pitchFamily="34" charset="-122"/>
                <a:cs typeface="Martel Sans" pitchFamily="34" charset="-120"/>
              </a:rPr>
              <a:t>This distinction is at the heart of enterprise RAG. Organization-specific knowledge retrieved at the time of the request is combined with the model's general reasoning capabilities.</a:t>
            </a:r>
            <a:endParaRPr lang="en-US" sz="1300" dirty="0"/>
          </a:p>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It also means organizations can update the knowledge available to the AI </a:t>
            </a:r>
            <a:r>
              <a:rPr lang="en-US" sz="1300" b="1" dirty="0">
                <a:solidFill>
                  <a:srgbClr val="2C3249"/>
                </a:solidFill>
                <a:latin typeface="Martel Sans Bold" pitchFamily="34" charset="0"/>
                <a:ea typeface="Martel Sans Bold" pitchFamily="34" charset="-122"/>
                <a:cs typeface="Martel Sans Bold" pitchFamily="34" charset="-120"/>
              </a:rPr>
              <a:t>without retraining the underlying LLM</a:t>
            </a:r>
            <a:r>
              <a:rPr lang="en-US" sz="1300" dirty="0">
                <a:solidFill>
                  <a:srgbClr val="2C3249"/>
                </a:solidFill>
                <a:latin typeface="Martel Sans" pitchFamily="34" charset="0"/>
                <a:ea typeface="Martel Sans" pitchFamily="34" charset="-122"/>
                <a:cs typeface="Martel Sans" pitchFamily="34" charset="-120"/>
              </a:rPr>
              <a:t> every time a policy or procedure changes.</a:t>
            </a:r>
            <a:endParaRPr lang="en-US" sz="1300" dirty="0"/>
          </a:p>
        </p:txBody>
      </p:sp>
      <p:sp>
        <p:nvSpPr>
          <p:cNvPr id="7" name="Text 5"/>
          <p:cNvSpPr/>
          <p:nvPr/>
        </p:nvSpPr>
        <p:spPr>
          <a:xfrm>
            <a:off x="6303904" y="1792285"/>
            <a:ext cx="5232666" cy="258465"/>
          </a:xfrm>
          <a:prstGeom prst="rect">
            <a:avLst/>
          </a:prstGeom>
          <a:noFill/>
          <a:ln/>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Step 7: The LLM Generates the Answer</a:t>
            </a:r>
            <a:endParaRPr lang="en-US" sz="1600" dirty="0"/>
          </a:p>
        </p:txBody>
      </p:sp>
      <p:sp>
        <p:nvSpPr>
          <p:cNvPr id="8" name="Text 6"/>
          <p:cNvSpPr/>
          <p:nvPr/>
        </p:nvSpPr>
        <p:spPr>
          <a:xfrm>
            <a:off x="6303904" y="2216049"/>
            <a:ext cx="5232666"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The model receives the user's question and the enterprise context, then generates a grounded response — for example:</a:t>
            </a:r>
            <a:endParaRPr lang="en-US" sz="1300" dirty="0"/>
          </a:p>
        </p:txBody>
      </p:sp>
      <p:sp>
        <p:nvSpPr>
          <p:cNvPr id="9" name="Text 7"/>
          <p:cNvSpPr/>
          <p:nvPr/>
        </p:nvSpPr>
        <p:spPr>
          <a:xfrm>
            <a:off x="6551945" y="3080145"/>
            <a:ext cx="4984625" cy="1058466"/>
          </a:xfrm>
          <a:prstGeom prst="rect">
            <a:avLst/>
          </a:prstGeom>
          <a:noFill/>
          <a:ln/>
        </p:spPr>
        <p:txBody>
          <a:bodyPr wrap="square" lIns="0" tIns="0" rIns="0" bIns="0" rtlCol="0" anchor="t">
            <a:normAutofit/>
          </a:bodyPr>
          <a:lstStyle/>
          <a:p>
            <a:pPr marL="0" indent="0" algn="l">
              <a:lnSpc>
                <a:spcPct val="133000"/>
              </a:lnSpc>
              <a:buNone/>
            </a:pPr>
            <a:r>
              <a:rPr lang="en-US" sz="1300" i="1" dirty="0">
                <a:solidFill>
                  <a:srgbClr val="2C3249"/>
                </a:solidFill>
                <a:latin typeface="Martel Sans" pitchFamily="34" charset="0"/>
                <a:ea typeface="Martel Sans" pitchFamily="34" charset="-122"/>
                <a:cs typeface="Martel Sans" pitchFamily="34" charset="-120"/>
              </a:rPr>
              <a:t>"Critical production incidents must be escalated to the Incident Manager and application owner within 15 minutes. Executive notification begins for Severity 1 incidents following the initial assessment."</a:t>
            </a:r>
            <a:endParaRPr lang="en-US" sz="1300" dirty="0"/>
          </a:p>
        </p:txBody>
      </p:sp>
      <p:sp>
        <p:nvSpPr>
          <p:cNvPr id="10" name="Shape 8"/>
          <p:cNvSpPr/>
          <p:nvPr/>
        </p:nvSpPr>
        <p:spPr>
          <a:xfrm>
            <a:off x="6303904" y="2931317"/>
            <a:ext cx="19050" cy="1356122"/>
          </a:xfrm>
          <a:prstGeom prst="roundRect">
            <a:avLst>
              <a:gd name="adj" fmla="val 49999"/>
            </a:avLst>
          </a:prstGeom>
          <a:solidFill>
            <a:srgbClr val="437066"/>
          </a:solidFill>
          <a:ln/>
        </p:spPr>
        <p:txBody>
          <a:bodyPr/>
          <a:lstStyle/>
          <a:p>
            <a:endParaRPr lang="en-US"/>
          </a:p>
        </p:txBody>
      </p:sp>
      <p:sp>
        <p:nvSpPr>
          <p:cNvPr id="11" name="Text 9"/>
          <p:cNvSpPr/>
          <p:nvPr/>
        </p:nvSpPr>
        <p:spPr>
          <a:xfrm>
            <a:off x="6303904" y="4473474"/>
            <a:ext cx="5232666"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A mature RAG application also provides </a:t>
            </a:r>
            <a:r>
              <a:rPr lang="en-US" sz="1300" b="1" dirty="0">
                <a:solidFill>
                  <a:srgbClr val="2C3249"/>
                </a:solidFill>
                <a:latin typeface="Martel Sans Bold" pitchFamily="34" charset="0"/>
                <a:ea typeface="Martel Sans Bold" pitchFamily="34" charset="-122"/>
                <a:cs typeface="Martel Sans Bold" pitchFamily="34" charset="-120"/>
              </a:rPr>
              <a:t>citations</a:t>
            </a:r>
            <a:r>
              <a:rPr lang="en-US" sz="1300" dirty="0">
                <a:solidFill>
                  <a:srgbClr val="2C3249"/>
                </a:solidFill>
                <a:latin typeface="Martel Sans" pitchFamily="34" charset="0"/>
                <a:ea typeface="Martel Sans" pitchFamily="34" charset="-122"/>
                <a:cs typeface="Martel Sans" pitchFamily="34" charset="-120"/>
              </a:rPr>
              <a:t> linking back to the source material — creating the traceability that regulated industries, legal workflows, and audit environments require.</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3771" y="0"/>
            <a:ext cx="3047924" cy="6858000"/>
          </a:xfrm>
          <a:prstGeom prst="rect">
            <a:avLst/>
          </a:prstGeom>
        </p:spPr>
      </p:pic>
      <p:sp>
        <p:nvSpPr>
          <p:cNvPr id="3" name="Text 0"/>
          <p:cNvSpPr/>
          <p:nvPr/>
        </p:nvSpPr>
        <p:spPr>
          <a:xfrm>
            <a:off x="661475" y="601861"/>
            <a:ext cx="7820822" cy="826889"/>
          </a:xfrm>
          <a:prstGeom prst="rect">
            <a:avLst/>
          </a:prstGeom>
          <a:noFill/>
          <a:ln/>
        </p:spPr>
        <p:txBody>
          <a:bodyPr wrap="square" lIns="0" tIns="0" rIns="0" bIns="0" rtlCol="0" anchor="t">
            <a:normAutofit/>
          </a:bodyPr>
          <a:lstStyle/>
          <a:p>
            <a:pPr marL="0" indent="0" algn="l">
              <a:lnSpc>
                <a:spcPct val="104000"/>
              </a:lnSpc>
              <a:buNone/>
            </a:pPr>
            <a:r>
              <a:rPr lang="en-US" sz="2600" dirty="0">
                <a:solidFill>
                  <a:srgbClr val="272D45"/>
                </a:solidFill>
                <a:latin typeface="Kanit Light" pitchFamily="34" charset="0"/>
                <a:ea typeface="Kanit Light" pitchFamily="34" charset="-122"/>
                <a:cs typeface="Kanit Light" pitchFamily="34" charset="-120"/>
              </a:rPr>
              <a:t>RAG Reduces Hallucinations — But Doesn't Eliminate Them</a:t>
            </a:r>
            <a:endParaRPr lang="en-US" sz="2600" dirty="0"/>
          </a:p>
        </p:txBody>
      </p:sp>
      <p:sp>
        <p:nvSpPr>
          <p:cNvPr id="4" name="Text 1"/>
          <p:cNvSpPr/>
          <p:nvPr/>
        </p:nvSpPr>
        <p:spPr>
          <a:xfrm>
            <a:off x="661475" y="1676797"/>
            <a:ext cx="7820822"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One of the most common misconceptions about RAG is that it eliminates hallucinations. It does not. RAG substantially improves grounding, but multiple failure points remain across the entire pipeline.</a:t>
            </a:r>
            <a:endParaRPr lang="en-US" sz="1300" dirty="0"/>
          </a:p>
        </p:txBody>
      </p:sp>
      <p:sp>
        <p:nvSpPr>
          <p:cNvPr id="5" name="Shape 2"/>
          <p:cNvSpPr/>
          <p:nvPr/>
        </p:nvSpPr>
        <p:spPr>
          <a:xfrm>
            <a:off x="661475" y="2656681"/>
            <a:ext cx="2496678" cy="1753295"/>
          </a:xfrm>
          <a:prstGeom prst="roundRect">
            <a:avLst>
              <a:gd name="adj" fmla="val 3962"/>
            </a:avLst>
          </a:prstGeom>
          <a:solidFill>
            <a:srgbClr val="DFECE9"/>
          </a:solidFill>
          <a:ln w="6350">
            <a:solidFill>
              <a:srgbClr val="C5D2CF"/>
            </a:solidFill>
            <a:prstDash val="solid"/>
          </a:ln>
        </p:spPr>
        <p:txBody>
          <a:bodyPr/>
          <a:lstStyle/>
          <a:p>
            <a:endParaRPr lang="en-US"/>
          </a:p>
        </p:txBody>
      </p:sp>
      <p:sp>
        <p:nvSpPr>
          <p:cNvPr id="6" name="Text 3"/>
          <p:cNvSpPr/>
          <p:nvPr/>
        </p:nvSpPr>
        <p:spPr>
          <a:xfrm>
            <a:off x="833119" y="2828330"/>
            <a:ext cx="2153390" cy="516930"/>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Wrong document retrieved</a:t>
            </a:r>
            <a:endParaRPr lang="en-US" sz="1600" dirty="0"/>
          </a:p>
        </p:txBody>
      </p:sp>
      <p:sp>
        <p:nvSpPr>
          <p:cNvPr id="7" name="Text 4"/>
          <p:cNvSpPr/>
          <p:nvPr/>
        </p:nvSpPr>
        <p:spPr>
          <a:xfrm>
            <a:off x="833119" y="3444478"/>
            <a:ext cx="2153390"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The retrieval system surfaces the wrong source entirely</a:t>
            </a:r>
            <a:endParaRPr lang="en-US" sz="1300" dirty="0"/>
          </a:p>
        </p:txBody>
      </p:sp>
      <p:sp>
        <p:nvSpPr>
          <p:cNvPr id="8" name="Shape 5"/>
          <p:cNvSpPr/>
          <p:nvPr/>
        </p:nvSpPr>
        <p:spPr>
          <a:xfrm>
            <a:off x="3323447" y="2656681"/>
            <a:ext cx="2496777" cy="1753295"/>
          </a:xfrm>
          <a:prstGeom prst="roundRect">
            <a:avLst>
              <a:gd name="adj" fmla="val 3962"/>
            </a:avLst>
          </a:prstGeom>
          <a:solidFill>
            <a:srgbClr val="DFECE9"/>
          </a:solidFill>
          <a:ln w="6350">
            <a:solidFill>
              <a:srgbClr val="C5D2CF"/>
            </a:solidFill>
            <a:prstDash val="solid"/>
          </a:ln>
        </p:spPr>
        <p:txBody>
          <a:bodyPr/>
          <a:lstStyle/>
          <a:p>
            <a:endParaRPr lang="en-US"/>
          </a:p>
        </p:txBody>
      </p:sp>
      <p:sp>
        <p:nvSpPr>
          <p:cNvPr id="9" name="Text 6"/>
          <p:cNvSpPr/>
          <p:nvPr/>
        </p:nvSpPr>
        <p:spPr>
          <a:xfrm>
            <a:off x="3495091" y="2828330"/>
            <a:ext cx="2153489" cy="516930"/>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Outdated source information</a:t>
            </a:r>
            <a:endParaRPr lang="en-US" sz="1600" dirty="0"/>
          </a:p>
        </p:txBody>
      </p:sp>
      <p:sp>
        <p:nvSpPr>
          <p:cNvPr id="10" name="Text 7"/>
          <p:cNvSpPr/>
          <p:nvPr/>
        </p:nvSpPr>
        <p:spPr>
          <a:xfrm>
            <a:off x="3495091" y="3444478"/>
            <a:ext cx="2153489"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The knowledge base reflects a policy that has since changed</a:t>
            </a:r>
            <a:endParaRPr lang="en-US" sz="1300" dirty="0"/>
          </a:p>
        </p:txBody>
      </p:sp>
      <p:sp>
        <p:nvSpPr>
          <p:cNvPr id="11" name="Shape 8"/>
          <p:cNvSpPr/>
          <p:nvPr/>
        </p:nvSpPr>
        <p:spPr>
          <a:xfrm>
            <a:off x="5985519" y="2656681"/>
            <a:ext cx="2496777" cy="1753295"/>
          </a:xfrm>
          <a:prstGeom prst="roundRect">
            <a:avLst>
              <a:gd name="adj" fmla="val 3962"/>
            </a:avLst>
          </a:prstGeom>
          <a:solidFill>
            <a:srgbClr val="DFECE9"/>
          </a:solidFill>
          <a:ln w="6350">
            <a:solidFill>
              <a:srgbClr val="C5D2CF"/>
            </a:solidFill>
            <a:prstDash val="solid"/>
          </a:ln>
        </p:spPr>
        <p:txBody>
          <a:bodyPr/>
          <a:lstStyle/>
          <a:p>
            <a:endParaRPr lang="en-US"/>
          </a:p>
        </p:txBody>
      </p:sp>
      <p:sp>
        <p:nvSpPr>
          <p:cNvPr id="12" name="Text 9"/>
          <p:cNvSpPr/>
          <p:nvPr/>
        </p:nvSpPr>
        <p:spPr>
          <a:xfrm>
            <a:off x="6157163" y="2828330"/>
            <a:ext cx="2153489"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Chunking context loss</a:t>
            </a:r>
            <a:endParaRPr lang="en-US" sz="1600" dirty="0"/>
          </a:p>
        </p:txBody>
      </p:sp>
      <p:sp>
        <p:nvSpPr>
          <p:cNvPr id="13" name="Text 10"/>
          <p:cNvSpPr/>
          <p:nvPr/>
        </p:nvSpPr>
        <p:spPr>
          <a:xfrm>
            <a:off x="6157163" y="3186013"/>
            <a:ext cx="2153489"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Critical context was separated during document splitting</a:t>
            </a:r>
            <a:endParaRPr lang="en-US" sz="1300" dirty="0"/>
          </a:p>
        </p:txBody>
      </p:sp>
      <p:sp>
        <p:nvSpPr>
          <p:cNvPr id="14" name="Shape 11"/>
          <p:cNvSpPr/>
          <p:nvPr/>
        </p:nvSpPr>
        <p:spPr>
          <a:xfrm>
            <a:off x="661475" y="4575274"/>
            <a:ext cx="7820822" cy="965597"/>
          </a:xfrm>
          <a:prstGeom prst="roundRect">
            <a:avLst>
              <a:gd name="adj" fmla="val 7194"/>
            </a:avLst>
          </a:prstGeom>
          <a:solidFill>
            <a:srgbClr val="DFECE9"/>
          </a:solidFill>
          <a:ln w="6350">
            <a:solidFill>
              <a:srgbClr val="C5D2CF"/>
            </a:solidFill>
            <a:prstDash val="solid"/>
          </a:ln>
        </p:spPr>
        <p:txBody>
          <a:bodyPr/>
          <a:lstStyle/>
          <a:p>
            <a:endParaRPr lang="en-US"/>
          </a:p>
        </p:txBody>
      </p:sp>
      <p:sp>
        <p:nvSpPr>
          <p:cNvPr id="15" name="Text 12"/>
          <p:cNvSpPr/>
          <p:nvPr/>
        </p:nvSpPr>
        <p:spPr>
          <a:xfrm>
            <a:off x="833119" y="4746923"/>
            <a:ext cx="7477533"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Model misinterpretation</a:t>
            </a:r>
            <a:endParaRPr lang="en-US" sz="1600" dirty="0"/>
          </a:p>
        </p:txBody>
      </p:sp>
      <p:sp>
        <p:nvSpPr>
          <p:cNvPr id="16" name="Text 13"/>
          <p:cNvSpPr/>
          <p:nvPr/>
        </p:nvSpPr>
        <p:spPr>
          <a:xfrm>
            <a:off x="833119" y="5104606"/>
            <a:ext cx="7477533" cy="264616"/>
          </a:xfrm>
          <a:prstGeom prst="rect">
            <a:avLst/>
          </a:prstGeom>
          <a:noFill/>
          <a:ln/>
        </p:spPr>
        <p:txBody>
          <a:bodyPr wrap="none" lIns="0" tIns="0" rIns="0" bIns="0" rtlCol="0" anchor="t"/>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The LLM incorrectly summarizes or misreads the retrieved material</a:t>
            </a:r>
            <a:endParaRPr lang="en-US" sz="1300" dirty="0"/>
          </a:p>
        </p:txBody>
      </p:sp>
      <p:sp>
        <p:nvSpPr>
          <p:cNvPr id="17" name="Text 14"/>
          <p:cNvSpPr/>
          <p:nvPr/>
        </p:nvSpPr>
        <p:spPr>
          <a:xfrm>
            <a:off x="661475" y="5726906"/>
            <a:ext cx="7820822"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Organizations must evaluate the </a:t>
            </a:r>
            <a:r>
              <a:rPr lang="en-US" sz="1300" b="1" dirty="0">
                <a:solidFill>
                  <a:srgbClr val="2C3249"/>
                </a:solidFill>
                <a:latin typeface="Martel Sans Bold" pitchFamily="34" charset="0"/>
                <a:ea typeface="Martel Sans Bold" pitchFamily="34" charset="-122"/>
                <a:cs typeface="Martel Sans Bold" pitchFamily="34" charset="-120"/>
              </a:rPr>
              <a:t>entire RAG pipeline</a:t>
            </a:r>
            <a:r>
              <a:rPr lang="en-US" sz="1300" dirty="0">
                <a:solidFill>
                  <a:srgbClr val="2C3249"/>
                </a:solidFill>
                <a:latin typeface="Martel Sans" pitchFamily="34" charset="0"/>
                <a:ea typeface="Martel Sans" pitchFamily="34" charset="-122"/>
                <a:cs typeface="Martel Sans" pitchFamily="34" charset="-120"/>
              </a:rPr>
              <a:t> — not just the LLM. Quality is determined by: </a:t>
            </a:r>
            <a:r>
              <a:rPr lang="en-US" sz="1300" b="1" dirty="0">
                <a:solidFill>
                  <a:srgbClr val="2C3249"/>
                </a:solidFill>
                <a:latin typeface="Martel Sans Bold" pitchFamily="34" charset="0"/>
                <a:ea typeface="Martel Sans Bold" pitchFamily="34" charset="-122"/>
                <a:cs typeface="Martel Sans Bold" pitchFamily="34" charset="-120"/>
              </a:rPr>
              <a:t>Source Quality × Chunking × Embedding × Retrieval × Prompt × Model × Governance.</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3771" y="0"/>
            <a:ext cx="3047924" cy="6858000"/>
          </a:xfrm>
          <a:prstGeom prst="rect">
            <a:avLst/>
          </a:prstGeom>
        </p:spPr>
      </p:pic>
      <p:sp>
        <p:nvSpPr>
          <p:cNvPr id="3" name="Text 0"/>
          <p:cNvSpPr/>
          <p:nvPr/>
        </p:nvSpPr>
        <p:spPr>
          <a:xfrm>
            <a:off x="661475" y="496193"/>
            <a:ext cx="7820822" cy="826889"/>
          </a:xfrm>
          <a:prstGeom prst="rect">
            <a:avLst/>
          </a:prstGeom>
          <a:noFill/>
          <a:ln/>
        </p:spPr>
        <p:txBody>
          <a:bodyPr wrap="square" lIns="0" tIns="0" rIns="0" bIns="0" rtlCol="0" anchor="t">
            <a:normAutofit/>
          </a:bodyPr>
          <a:lstStyle/>
          <a:p>
            <a:pPr marL="0" indent="0" algn="l">
              <a:lnSpc>
                <a:spcPct val="104000"/>
              </a:lnSpc>
              <a:buNone/>
            </a:pPr>
            <a:r>
              <a:rPr lang="en-US" sz="2600" dirty="0">
                <a:solidFill>
                  <a:srgbClr val="272D45"/>
                </a:solidFill>
                <a:latin typeface="Kanit Light" pitchFamily="34" charset="0"/>
                <a:ea typeface="Kanit Light" pitchFamily="34" charset="-122"/>
                <a:cs typeface="Kanit Light" pitchFamily="34" charset="-120"/>
              </a:rPr>
              <a:t>Security and Access Control Cannot Be an Afterthought</a:t>
            </a:r>
            <a:endParaRPr lang="en-US" sz="2600" dirty="0"/>
          </a:p>
        </p:txBody>
      </p:sp>
      <p:sp>
        <p:nvSpPr>
          <p:cNvPr id="4" name="Text 1"/>
          <p:cNvSpPr/>
          <p:nvPr/>
        </p:nvSpPr>
        <p:spPr>
          <a:xfrm>
            <a:off x="661475" y="1571129"/>
            <a:ext cx="7820822"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A technically successful retrieval system may be capable of finding HR policies, financial records, legal documents, customer contracts, and executive strategy documents. That does not mean every employee should receive all of them.</a:t>
            </a:r>
            <a:endParaRPr lang="en-US" sz="1300" dirty="0"/>
          </a:p>
        </p:txBody>
      </p:sp>
      <p:sp>
        <p:nvSpPr>
          <p:cNvPr id="5" name="Shape 2"/>
          <p:cNvSpPr/>
          <p:nvPr/>
        </p:nvSpPr>
        <p:spPr>
          <a:xfrm>
            <a:off x="661475" y="2551013"/>
            <a:ext cx="372061" cy="372070"/>
          </a:xfrm>
          <a:prstGeom prst="roundRect">
            <a:avLst>
              <a:gd name="adj" fmla="val 18670"/>
            </a:avLst>
          </a:prstGeom>
          <a:solidFill>
            <a:srgbClr val="DFECE9"/>
          </a:solidFill>
          <a:ln w="6350">
            <a:solidFill>
              <a:srgbClr val="C5D2CF"/>
            </a:solidFill>
            <a:prstDash val="solid"/>
          </a:ln>
        </p:spPr>
        <p:txBody>
          <a:bodyPr/>
          <a:lstStyle/>
          <a:p>
            <a:endParaRPr lang="en-US"/>
          </a:p>
        </p:txBody>
      </p:sp>
      <p:sp>
        <p:nvSpPr>
          <p:cNvPr id="6" name="Text 3"/>
          <p:cNvSpPr/>
          <p:nvPr/>
        </p:nvSpPr>
        <p:spPr>
          <a:xfrm>
            <a:off x="1198830" y="2607866"/>
            <a:ext cx="7283466"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Are permissions applied at retrieval time?</a:t>
            </a:r>
            <a:endParaRPr lang="en-US" sz="1600" dirty="0"/>
          </a:p>
        </p:txBody>
      </p:sp>
      <p:sp>
        <p:nvSpPr>
          <p:cNvPr id="7" name="Text 4"/>
          <p:cNvSpPr/>
          <p:nvPr/>
        </p:nvSpPr>
        <p:spPr>
          <a:xfrm>
            <a:off x="1198830" y="2965549"/>
            <a:ext cx="7283466" cy="264616"/>
          </a:xfrm>
          <a:prstGeom prst="rect">
            <a:avLst/>
          </a:prstGeom>
          <a:noFill/>
          <a:ln/>
        </p:spPr>
        <p:txBody>
          <a:bodyPr wrap="none" lIns="0" tIns="0" rIns="0" bIns="0" rtlCol="0" anchor="t"/>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Security must be enforced where information is surfaced — not just at the application layer.</a:t>
            </a:r>
            <a:endParaRPr lang="en-US" sz="1300" dirty="0"/>
          </a:p>
        </p:txBody>
      </p:sp>
      <p:sp>
        <p:nvSpPr>
          <p:cNvPr id="8" name="Shape 5"/>
          <p:cNvSpPr/>
          <p:nvPr/>
        </p:nvSpPr>
        <p:spPr>
          <a:xfrm>
            <a:off x="661475" y="3560862"/>
            <a:ext cx="372061" cy="372070"/>
          </a:xfrm>
          <a:prstGeom prst="roundRect">
            <a:avLst>
              <a:gd name="adj" fmla="val 18670"/>
            </a:avLst>
          </a:prstGeom>
          <a:solidFill>
            <a:srgbClr val="DFECE9"/>
          </a:solidFill>
          <a:ln w="6350">
            <a:solidFill>
              <a:srgbClr val="C5D2CF"/>
            </a:solidFill>
            <a:prstDash val="solid"/>
          </a:ln>
        </p:spPr>
        <p:txBody>
          <a:bodyPr/>
          <a:lstStyle/>
          <a:p>
            <a:endParaRPr lang="en-US"/>
          </a:p>
        </p:txBody>
      </p:sp>
      <p:sp>
        <p:nvSpPr>
          <p:cNvPr id="9" name="Text 6"/>
          <p:cNvSpPr/>
          <p:nvPr/>
        </p:nvSpPr>
        <p:spPr>
          <a:xfrm>
            <a:off x="1198830" y="3617714"/>
            <a:ext cx="7283466"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What happens when an employee changes roles?</a:t>
            </a:r>
            <a:endParaRPr lang="en-US" sz="1600" dirty="0"/>
          </a:p>
        </p:txBody>
      </p:sp>
      <p:sp>
        <p:nvSpPr>
          <p:cNvPr id="10" name="Text 7"/>
          <p:cNvSpPr/>
          <p:nvPr/>
        </p:nvSpPr>
        <p:spPr>
          <a:xfrm>
            <a:off x="1198830" y="3975398"/>
            <a:ext cx="7283466" cy="264616"/>
          </a:xfrm>
          <a:prstGeom prst="rect">
            <a:avLst/>
          </a:prstGeom>
          <a:noFill/>
          <a:ln/>
        </p:spPr>
        <p:txBody>
          <a:bodyPr wrap="none" lIns="0" tIns="0" rIns="0" bIns="0" rtlCol="0" anchor="t"/>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Access changes must propagate quickly to prevent unauthorized retrieval.</a:t>
            </a:r>
            <a:endParaRPr lang="en-US" sz="1300" dirty="0"/>
          </a:p>
        </p:txBody>
      </p:sp>
      <p:sp>
        <p:nvSpPr>
          <p:cNvPr id="11" name="Shape 8"/>
          <p:cNvSpPr/>
          <p:nvPr/>
        </p:nvSpPr>
        <p:spPr>
          <a:xfrm>
            <a:off x="661475" y="4570710"/>
            <a:ext cx="372061" cy="372070"/>
          </a:xfrm>
          <a:prstGeom prst="roundRect">
            <a:avLst>
              <a:gd name="adj" fmla="val 18670"/>
            </a:avLst>
          </a:prstGeom>
          <a:solidFill>
            <a:srgbClr val="DFECE9"/>
          </a:solidFill>
          <a:ln w="6350">
            <a:solidFill>
              <a:srgbClr val="C5D2CF"/>
            </a:solidFill>
            <a:prstDash val="solid"/>
          </a:ln>
        </p:spPr>
        <p:txBody>
          <a:bodyPr/>
          <a:lstStyle/>
          <a:p>
            <a:endParaRPr lang="en-US"/>
          </a:p>
        </p:txBody>
      </p:sp>
      <p:sp>
        <p:nvSpPr>
          <p:cNvPr id="12" name="Text 9"/>
          <p:cNvSpPr/>
          <p:nvPr/>
        </p:nvSpPr>
        <p:spPr>
          <a:xfrm>
            <a:off x="1198830" y="4627563"/>
            <a:ext cx="7283466"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Are prompts and responses logged and auditable?</a:t>
            </a:r>
            <a:endParaRPr lang="en-US" sz="1600" dirty="0"/>
          </a:p>
        </p:txBody>
      </p:sp>
      <p:sp>
        <p:nvSpPr>
          <p:cNvPr id="13" name="Text 10"/>
          <p:cNvSpPr/>
          <p:nvPr/>
        </p:nvSpPr>
        <p:spPr>
          <a:xfrm>
            <a:off x="1198830" y="4985246"/>
            <a:ext cx="7283466" cy="264616"/>
          </a:xfrm>
          <a:prstGeom prst="rect">
            <a:avLst/>
          </a:prstGeom>
          <a:noFill/>
          <a:ln/>
        </p:spPr>
        <p:txBody>
          <a:bodyPr wrap="none" lIns="0" tIns="0" rIns="0" bIns="0" rtlCol="0" anchor="t"/>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Administrators must be able to audit which sources generated any given response.</a:t>
            </a:r>
            <a:endParaRPr lang="en-US" sz="1300" dirty="0"/>
          </a:p>
        </p:txBody>
      </p:sp>
      <p:sp>
        <p:nvSpPr>
          <p:cNvPr id="14" name="Shape 11"/>
          <p:cNvSpPr/>
          <p:nvPr/>
        </p:nvSpPr>
        <p:spPr>
          <a:xfrm>
            <a:off x="661475" y="5435898"/>
            <a:ext cx="7820822" cy="925909"/>
          </a:xfrm>
          <a:prstGeom prst="roundRect">
            <a:avLst>
              <a:gd name="adj" fmla="val 7502"/>
            </a:avLst>
          </a:prstGeom>
          <a:solidFill>
            <a:srgbClr val="DFECE9"/>
          </a:solidFill>
          <a:ln/>
        </p:spPr>
        <p:txBody>
          <a:bodyPr/>
          <a:lstStyle/>
          <a:p>
            <a:endParaRPr lang="en-US"/>
          </a:p>
        </p:txBody>
      </p:sp>
      <p:pic>
        <p:nvPicPr>
          <p:cNvPr id="15" name="Image 1" descr="preencoded.png"/>
          <p:cNvPicPr>
            <a:picLocks noChangeAspect="1"/>
          </p:cNvPicPr>
          <p:nvPr/>
        </p:nvPicPr>
        <p:blipFill>
          <a:blip r:embed="rId4"/>
          <a:stretch>
            <a:fillRect/>
          </a:stretch>
        </p:blipFill>
        <p:spPr>
          <a:xfrm>
            <a:off x="826769" y="5675610"/>
            <a:ext cx="206667" cy="165298"/>
          </a:xfrm>
          <a:prstGeom prst="rect">
            <a:avLst/>
          </a:prstGeom>
        </p:spPr>
      </p:pic>
      <p:sp>
        <p:nvSpPr>
          <p:cNvPr id="16" name="Text 12"/>
          <p:cNvSpPr/>
          <p:nvPr/>
        </p:nvSpPr>
        <p:spPr>
          <a:xfrm>
            <a:off x="1198731" y="5642471"/>
            <a:ext cx="7118271"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000000"/>
                </a:solidFill>
                <a:latin typeface="Martel Sans" pitchFamily="34" charset="0"/>
                <a:ea typeface="Martel Sans" pitchFamily="34" charset="-122"/>
                <a:cs typeface="Martel Sans" pitchFamily="34" charset="-120"/>
              </a:rPr>
              <a:t>Enterprise AI governance must extend beyond the model itself to the data and retrieval layers surrounding it.</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1695" cy="2067421"/>
          </a:xfrm>
          <a:prstGeom prst="rect">
            <a:avLst/>
          </a:prstGeom>
        </p:spPr>
      </p:pic>
      <p:sp>
        <p:nvSpPr>
          <p:cNvPr id="3" name="Text 0"/>
          <p:cNvSpPr/>
          <p:nvPr/>
        </p:nvSpPr>
        <p:spPr>
          <a:xfrm>
            <a:off x="661475" y="2624038"/>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Knowledge Freshness: The Hidden Operational Challenge</a:t>
            </a:r>
            <a:endParaRPr lang="en-US" sz="3250" dirty="0"/>
          </a:p>
        </p:txBody>
      </p:sp>
      <p:sp>
        <p:nvSpPr>
          <p:cNvPr id="4" name="Text 1"/>
          <p:cNvSpPr/>
          <p:nvPr/>
        </p:nvSpPr>
        <p:spPr>
          <a:xfrm>
            <a:off x="661475" y="3554115"/>
            <a:ext cx="3879951" cy="258465"/>
          </a:xfrm>
          <a:prstGeom prst="rect">
            <a:avLst/>
          </a:prstGeom>
          <a:noFill/>
          <a:ln/>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Enterprise Knowledge Is Always Changing</a:t>
            </a:r>
            <a:endParaRPr lang="en-US" sz="1600" dirty="0"/>
          </a:p>
        </p:txBody>
      </p:sp>
      <p:sp>
        <p:nvSpPr>
          <p:cNvPr id="5" name="Text 2"/>
          <p:cNvSpPr/>
          <p:nvPr/>
        </p:nvSpPr>
        <p:spPr>
          <a:xfrm>
            <a:off x="661475" y="3977878"/>
            <a:ext cx="3879951" cy="1852315"/>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Policies are revised. Contracts are amended. Technical documentation changes after releases. Product specifications evolve. Projects close. Employees change roles. If the RAG knowledge base is not kept current, the AI can confidently surface information that was correct six months ago — and is incorrect today.</a:t>
            </a:r>
            <a:endParaRPr lang="en-US" sz="1300" dirty="0"/>
          </a:p>
        </p:txBody>
      </p:sp>
      <p:sp>
        <p:nvSpPr>
          <p:cNvPr id="6" name="Shape 3"/>
          <p:cNvSpPr/>
          <p:nvPr/>
        </p:nvSpPr>
        <p:spPr>
          <a:xfrm>
            <a:off x="4832130" y="3388816"/>
            <a:ext cx="6823400" cy="2912566"/>
          </a:xfrm>
          <a:prstGeom prst="roundRect">
            <a:avLst>
              <a:gd name="adj" fmla="val 4089"/>
            </a:avLst>
          </a:prstGeom>
          <a:solidFill>
            <a:srgbClr val="437066"/>
          </a:solidFill>
          <a:ln/>
        </p:spPr>
        <p:txBody>
          <a:bodyPr/>
          <a:lstStyle/>
          <a:p>
            <a:endParaRPr lang="en-US"/>
          </a:p>
        </p:txBody>
      </p:sp>
      <p:sp>
        <p:nvSpPr>
          <p:cNvPr id="7" name="Text 4"/>
          <p:cNvSpPr/>
          <p:nvPr/>
        </p:nvSpPr>
        <p:spPr>
          <a:xfrm>
            <a:off x="4997424" y="3554115"/>
            <a:ext cx="6492812"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Questions Every RAG Program Must Answer</a:t>
            </a:r>
            <a:endParaRPr lang="en-US" sz="1600" dirty="0"/>
          </a:p>
        </p:txBody>
      </p:sp>
      <p:sp>
        <p:nvSpPr>
          <p:cNvPr id="8" name="Text 5"/>
          <p:cNvSpPr/>
          <p:nvPr/>
        </p:nvSpPr>
        <p:spPr>
          <a:xfrm>
            <a:off x="4997424" y="3977878"/>
            <a:ext cx="6492812" cy="1231999"/>
          </a:xfrm>
          <a:prstGeom prst="rect">
            <a:avLst/>
          </a:prstGeom>
          <a:noFill/>
          <a:ln/>
        </p:spPr>
        <p:txBody>
          <a:bodyPr wrap="square" lIns="0" tIns="66156" rIns="0" bIns="0" rtlCol="0" anchor="t">
            <a:normAutofit/>
          </a:bodyPr>
          <a:lstStyle/>
          <a:p>
            <a:pPr marL="264160" indent="-264160" algn="l">
              <a:lnSpc>
                <a:spcPct val="133000"/>
              </a:lnSpc>
              <a:buSzPct val="100000"/>
              <a:buChar char="•"/>
            </a:pPr>
            <a:r>
              <a:rPr lang="en-US" sz="1300" dirty="0">
                <a:solidFill>
                  <a:srgbClr val="FFFFFF"/>
                </a:solidFill>
                <a:latin typeface="Martel Sans" pitchFamily="34" charset="0"/>
                <a:ea typeface="Martel Sans" pitchFamily="34" charset="-122"/>
                <a:cs typeface="Martel Sans" pitchFamily="34" charset="-120"/>
              </a:rPr>
              <a:t>When a source document changes, when is it reprocessed?</a:t>
            </a:r>
            <a:endParaRPr lang="en-US" sz="1300" dirty="0"/>
          </a:p>
          <a:p>
            <a:pPr marL="264160" indent="-264160" algn="l">
              <a:lnSpc>
                <a:spcPct val="133000"/>
              </a:lnSpc>
              <a:buSzPct val="100000"/>
              <a:buChar char="•"/>
            </a:pPr>
            <a:r>
              <a:rPr lang="en-US" sz="1300" dirty="0">
                <a:solidFill>
                  <a:srgbClr val="FFFFFF"/>
                </a:solidFill>
                <a:latin typeface="Martel Sans" pitchFamily="34" charset="0"/>
                <a:ea typeface="Martel Sans" pitchFamily="34" charset="-122"/>
                <a:cs typeface="Martel Sans" pitchFamily="34" charset="-120"/>
              </a:rPr>
              <a:t>When are chunks regenerated and embeddings refreshed?</a:t>
            </a:r>
            <a:endParaRPr lang="en-US" sz="1300" dirty="0"/>
          </a:p>
          <a:p>
            <a:pPr marL="264160" indent="-264160" algn="l">
              <a:lnSpc>
                <a:spcPct val="133000"/>
              </a:lnSpc>
              <a:buSzPct val="100000"/>
              <a:buChar char="•"/>
            </a:pPr>
            <a:r>
              <a:rPr lang="en-US" sz="1300" dirty="0">
                <a:solidFill>
                  <a:srgbClr val="FFFFFF"/>
                </a:solidFill>
                <a:latin typeface="Martel Sans" pitchFamily="34" charset="0"/>
                <a:ea typeface="Martel Sans" pitchFamily="34" charset="-122"/>
                <a:cs typeface="Martel Sans" pitchFamily="34" charset="-120"/>
              </a:rPr>
              <a:t>How is outdated information removed or superseded?</a:t>
            </a:r>
            <a:endParaRPr lang="en-US" sz="1300" dirty="0"/>
          </a:p>
          <a:p>
            <a:pPr marL="264160" indent="-264160" algn="l">
              <a:lnSpc>
                <a:spcPct val="133000"/>
              </a:lnSpc>
              <a:buSzPct val="100000"/>
              <a:buChar char="•"/>
            </a:pPr>
            <a:r>
              <a:rPr lang="en-US" sz="1300" dirty="0">
                <a:solidFill>
                  <a:srgbClr val="FFFFFF"/>
                </a:solidFill>
                <a:latin typeface="Martel Sans" pitchFamily="34" charset="0"/>
                <a:ea typeface="Martel Sans" pitchFamily="34" charset="-122"/>
                <a:cs typeface="Martel Sans" pitchFamily="34" charset="-120"/>
              </a:rPr>
              <a:t>How does the system determine which version is authoritative?</a:t>
            </a:r>
            <a:endParaRPr lang="en-US" sz="1300" dirty="0"/>
          </a:p>
        </p:txBody>
      </p:sp>
      <p:sp>
        <p:nvSpPr>
          <p:cNvPr id="9" name="Text 6"/>
          <p:cNvSpPr/>
          <p:nvPr/>
        </p:nvSpPr>
        <p:spPr>
          <a:xfrm>
            <a:off x="4997424" y="5358705"/>
            <a:ext cx="6492812"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FFFFFF"/>
                </a:solidFill>
                <a:latin typeface="Martel Sans" pitchFamily="34" charset="0"/>
                <a:ea typeface="Martel Sans" pitchFamily="34" charset="-122"/>
                <a:cs typeface="Martel Sans" pitchFamily="34" charset="-120"/>
              </a:rPr>
              <a:t>These are not operational details — at enterprise scale, they become </a:t>
            </a:r>
            <a:r>
              <a:rPr lang="en-US" sz="1300" b="1" dirty="0">
                <a:solidFill>
                  <a:srgbClr val="FFFFFF"/>
                </a:solidFill>
                <a:latin typeface="Martel Sans Bold" pitchFamily="34" charset="0"/>
                <a:ea typeface="Martel Sans Bold" pitchFamily="34" charset="-122"/>
                <a:cs typeface="Martel Sans Bold" pitchFamily="34" charset="-120"/>
              </a:rPr>
              <a:t>governance and service-management concerns</a:t>
            </a:r>
            <a:r>
              <a:rPr lang="en-US" sz="1300" dirty="0">
                <a:solidFill>
                  <a:srgbClr val="FFFFFF"/>
                </a:solidFill>
                <a:latin typeface="Martel Sans" pitchFamily="34" charset="0"/>
                <a:ea typeface="Martel Sans" pitchFamily="34" charset="-122"/>
                <a:cs typeface="Martel Sans" pitchFamily="34" charset="-120"/>
              </a:rPr>
              <a:t>. A RAG system requires an ongoing operating model, not a one-time deployment.</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661475" y="986532"/>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RAG Is a Program, Not a Feature</a:t>
            </a:r>
            <a:endParaRPr lang="en-US" sz="3250" dirty="0"/>
          </a:p>
        </p:txBody>
      </p:sp>
      <p:sp>
        <p:nvSpPr>
          <p:cNvPr id="3" name="Text 1"/>
          <p:cNvSpPr/>
          <p:nvPr/>
        </p:nvSpPr>
        <p:spPr>
          <a:xfrm>
            <a:off x="661475" y="1833959"/>
            <a:ext cx="1086874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A production RAG environment is an ecosystem — not simply "connecting documents to ChatGPT." Program leaders must coordinate across multiple technical and business disciplines simultaneously.</a:t>
            </a:r>
            <a:endParaRPr lang="en-US" sz="13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2549227"/>
            <a:ext cx="413434" cy="413445"/>
          </a:xfrm>
          <a:prstGeom prst="rect">
            <a:avLst/>
          </a:prstGeom>
        </p:spPr>
      </p:pic>
      <p:sp>
        <p:nvSpPr>
          <p:cNvPr id="5" name="Text 2"/>
          <p:cNvSpPr/>
          <p:nvPr/>
        </p:nvSpPr>
        <p:spPr>
          <a:xfrm>
            <a:off x="1281577" y="2549227"/>
            <a:ext cx="4710888"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Data Engineering</a:t>
            </a:r>
            <a:endParaRPr lang="en-US" sz="1600" dirty="0"/>
          </a:p>
        </p:txBody>
      </p:sp>
      <p:sp>
        <p:nvSpPr>
          <p:cNvPr id="6" name="Text 3"/>
          <p:cNvSpPr/>
          <p:nvPr/>
        </p:nvSpPr>
        <p:spPr>
          <a:xfrm>
            <a:off x="1281577" y="2906911"/>
            <a:ext cx="4710888"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Ingestion pipelines, document processing, metadata management, data quality</a:t>
            </a:r>
            <a:endParaRPr lang="en-US" sz="13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99132" y="2549227"/>
            <a:ext cx="413434" cy="413445"/>
          </a:xfrm>
          <a:prstGeom prst="rect">
            <a:avLst/>
          </a:prstGeom>
        </p:spPr>
      </p:pic>
      <p:sp>
        <p:nvSpPr>
          <p:cNvPr id="8" name="Text 4"/>
          <p:cNvSpPr/>
          <p:nvPr/>
        </p:nvSpPr>
        <p:spPr>
          <a:xfrm>
            <a:off x="6819233" y="2549227"/>
            <a:ext cx="4710987"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AI/ML Engineering</a:t>
            </a:r>
            <a:endParaRPr lang="en-US" sz="1600" dirty="0"/>
          </a:p>
        </p:txBody>
      </p:sp>
      <p:sp>
        <p:nvSpPr>
          <p:cNvPr id="9" name="Text 5"/>
          <p:cNvSpPr/>
          <p:nvPr/>
        </p:nvSpPr>
        <p:spPr>
          <a:xfrm>
            <a:off x="6819233" y="2906911"/>
            <a:ext cx="471098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Embeddings, retrieval strategies, model selection, evaluation and optimization</a:t>
            </a:r>
            <a:endParaRPr lang="en-US" sz="13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1475" y="3766840"/>
            <a:ext cx="413434" cy="413445"/>
          </a:xfrm>
          <a:prstGeom prst="rect">
            <a:avLst/>
          </a:prstGeom>
        </p:spPr>
      </p:pic>
      <p:sp>
        <p:nvSpPr>
          <p:cNvPr id="11" name="Text 6"/>
          <p:cNvSpPr/>
          <p:nvPr/>
        </p:nvSpPr>
        <p:spPr>
          <a:xfrm>
            <a:off x="1281577" y="3766840"/>
            <a:ext cx="4710888"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Cybersecurity</a:t>
            </a:r>
            <a:endParaRPr lang="en-US" sz="1600" dirty="0"/>
          </a:p>
        </p:txBody>
      </p:sp>
      <p:sp>
        <p:nvSpPr>
          <p:cNvPr id="12" name="Text 7"/>
          <p:cNvSpPr/>
          <p:nvPr/>
        </p:nvSpPr>
        <p:spPr>
          <a:xfrm>
            <a:off x="1281577" y="4124523"/>
            <a:ext cx="4710888"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Identity, authorization, encryption, data protection and monitoring</a:t>
            </a:r>
            <a:endParaRPr lang="en-US" sz="130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199132" y="3766840"/>
            <a:ext cx="413434" cy="413445"/>
          </a:xfrm>
          <a:prstGeom prst="rect">
            <a:avLst/>
          </a:prstGeom>
        </p:spPr>
      </p:pic>
      <p:sp>
        <p:nvSpPr>
          <p:cNvPr id="14" name="Text 8"/>
          <p:cNvSpPr/>
          <p:nvPr/>
        </p:nvSpPr>
        <p:spPr>
          <a:xfrm>
            <a:off x="6819233" y="3766840"/>
            <a:ext cx="4710987"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Compliance &amp; Legal</a:t>
            </a:r>
            <a:endParaRPr lang="en-US" sz="1600" dirty="0"/>
          </a:p>
        </p:txBody>
      </p:sp>
      <p:sp>
        <p:nvSpPr>
          <p:cNvPr id="15" name="Text 9"/>
          <p:cNvSpPr/>
          <p:nvPr/>
        </p:nvSpPr>
        <p:spPr>
          <a:xfrm>
            <a:off x="6819233" y="4124523"/>
            <a:ext cx="471098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Regulatory requirements, privacy, retention, and acceptable-use policies</a:t>
            </a:r>
            <a:endParaRPr lang="en-US" sz="1300" dirty="0"/>
          </a:p>
        </p:txBody>
      </p:sp>
      <p:pic>
        <p:nvPicPr>
          <p:cNvPr id="16"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61475" y="4984452"/>
            <a:ext cx="413434" cy="413445"/>
          </a:xfrm>
          <a:prstGeom prst="rect">
            <a:avLst/>
          </a:prstGeom>
        </p:spPr>
      </p:pic>
      <p:sp>
        <p:nvSpPr>
          <p:cNvPr id="17" name="Text 10"/>
          <p:cNvSpPr/>
          <p:nvPr/>
        </p:nvSpPr>
        <p:spPr>
          <a:xfrm>
            <a:off x="1281577" y="4984452"/>
            <a:ext cx="4710888"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Business Teams</a:t>
            </a:r>
            <a:endParaRPr lang="en-US" sz="1600" dirty="0"/>
          </a:p>
        </p:txBody>
      </p:sp>
      <p:sp>
        <p:nvSpPr>
          <p:cNvPr id="18" name="Text 11"/>
          <p:cNvSpPr/>
          <p:nvPr/>
        </p:nvSpPr>
        <p:spPr>
          <a:xfrm>
            <a:off x="1281577" y="5342136"/>
            <a:ext cx="4710888"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Authoritative content ownership, use cases, acceptance criteria, business outcomes</a:t>
            </a:r>
            <a:endParaRPr lang="en-US" sz="1300" dirty="0"/>
          </a:p>
        </p:txBody>
      </p:sp>
      <p:pic>
        <p:nvPicPr>
          <p:cNvPr id="19"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99132" y="4984452"/>
            <a:ext cx="413434" cy="413445"/>
          </a:xfrm>
          <a:prstGeom prst="rect">
            <a:avLst/>
          </a:prstGeom>
        </p:spPr>
      </p:pic>
      <p:sp>
        <p:nvSpPr>
          <p:cNvPr id="20" name="Text 12"/>
          <p:cNvSpPr/>
          <p:nvPr/>
        </p:nvSpPr>
        <p:spPr>
          <a:xfrm>
            <a:off x="6819233" y="4984452"/>
            <a:ext cx="4710987"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Operations</a:t>
            </a:r>
            <a:endParaRPr lang="en-US" sz="1600" dirty="0"/>
          </a:p>
        </p:txBody>
      </p:sp>
      <p:sp>
        <p:nvSpPr>
          <p:cNvPr id="21" name="Text 13"/>
          <p:cNvSpPr/>
          <p:nvPr/>
        </p:nvSpPr>
        <p:spPr>
          <a:xfrm>
            <a:off x="6819233" y="5342136"/>
            <a:ext cx="471098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Monitoring, incident management, change control, continuous improvement</a:t>
            </a:r>
            <a:endParaRPr lang="en-US" sz="13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661475" y="906760"/>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The Program Manager's Role in Enterprise RAG</a:t>
            </a:r>
            <a:endParaRPr lang="en-US" sz="3250" dirty="0"/>
          </a:p>
        </p:txBody>
      </p:sp>
      <p:sp>
        <p:nvSpPr>
          <p:cNvPr id="3" name="Text 1"/>
          <p:cNvSpPr/>
          <p:nvPr/>
        </p:nvSpPr>
        <p:spPr>
          <a:xfrm>
            <a:off x="661475" y="1754188"/>
            <a:ext cx="1086874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Many of the hardest enterprise AI problems are not purely technical. They involve ownership, governance, dependencies, risk, operating models, adoption, and organizational change — familiar program-management challenges in a new technological environment.</a:t>
            </a:r>
            <a:endParaRPr lang="en-US" sz="1300" dirty="0"/>
          </a:p>
        </p:txBody>
      </p:sp>
      <p:sp>
        <p:nvSpPr>
          <p:cNvPr id="4" name="Text 2"/>
          <p:cNvSpPr/>
          <p:nvPr/>
        </p:nvSpPr>
        <p:spPr>
          <a:xfrm>
            <a:off x="661475" y="2469455"/>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2C3249"/>
                </a:solidFill>
                <a:latin typeface="Kanit Light" pitchFamily="34" charset="0"/>
                <a:ea typeface="Kanit Light" pitchFamily="34" charset="-122"/>
                <a:cs typeface="Kanit Light" pitchFamily="34" charset="-120"/>
              </a:rPr>
              <a:t>01</a:t>
            </a:r>
            <a:endParaRPr lang="en-US" sz="1300" dirty="0"/>
          </a:p>
        </p:txBody>
      </p:sp>
      <p:sp>
        <p:nvSpPr>
          <p:cNvPr id="5" name="Shape 3"/>
          <p:cNvSpPr/>
          <p:nvPr/>
        </p:nvSpPr>
        <p:spPr>
          <a:xfrm>
            <a:off x="661475" y="2731393"/>
            <a:ext cx="5351725" cy="19050"/>
          </a:xfrm>
          <a:prstGeom prst="rect">
            <a:avLst/>
          </a:prstGeom>
          <a:solidFill>
            <a:srgbClr val="437066"/>
          </a:solidFill>
          <a:ln/>
        </p:spPr>
        <p:txBody>
          <a:bodyPr/>
          <a:lstStyle/>
          <a:p>
            <a:endParaRPr lang="en-US"/>
          </a:p>
        </p:txBody>
      </p:sp>
      <p:sp>
        <p:nvSpPr>
          <p:cNvPr id="6" name="Text 4"/>
          <p:cNvSpPr/>
          <p:nvPr/>
        </p:nvSpPr>
        <p:spPr>
          <a:xfrm>
            <a:off x="661475" y="2852142"/>
            <a:ext cx="5351725"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Define Data Ownership</a:t>
            </a:r>
            <a:endParaRPr lang="en-US" sz="1600" dirty="0"/>
          </a:p>
        </p:txBody>
      </p:sp>
      <p:sp>
        <p:nvSpPr>
          <p:cNvPr id="7" name="Text 5"/>
          <p:cNvSpPr/>
          <p:nvPr/>
        </p:nvSpPr>
        <p:spPr>
          <a:xfrm>
            <a:off x="661475" y="3209826"/>
            <a:ext cx="535172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Who owns the source data? Who determines which documents are authoritative? Who approves new knowledge sources?</a:t>
            </a:r>
            <a:endParaRPr lang="en-US" sz="1300" dirty="0"/>
          </a:p>
        </p:txBody>
      </p:sp>
      <p:sp>
        <p:nvSpPr>
          <p:cNvPr id="8" name="Text 6"/>
          <p:cNvSpPr/>
          <p:nvPr/>
        </p:nvSpPr>
        <p:spPr>
          <a:xfrm>
            <a:off x="6178495" y="2469455"/>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2C3249"/>
                </a:solidFill>
                <a:latin typeface="Kanit Light" pitchFamily="34" charset="0"/>
                <a:ea typeface="Kanit Light" pitchFamily="34" charset="-122"/>
                <a:cs typeface="Kanit Light" pitchFamily="34" charset="-120"/>
              </a:rPr>
              <a:t>02</a:t>
            </a:r>
            <a:endParaRPr lang="en-US" sz="1300" dirty="0"/>
          </a:p>
        </p:txBody>
      </p:sp>
      <p:sp>
        <p:nvSpPr>
          <p:cNvPr id="9" name="Shape 7"/>
          <p:cNvSpPr/>
          <p:nvPr/>
        </p:nvSpPr>
        <p:spPr>
          <a:xfrm>
            <a:off x="6178495" y="2731393"/>
            <a:ext cx="5351725" cy="19050"/>
          </a:xfrm>
          <a:prstGeom prst="rect">
            <a:avLst/>
          </a:prstGeom>
          <a:solidFill>
            <a:srgbClr val="437066"/>
          </a:solidFill>
          <a:ln/>
        </p:spPr>
        <p:txBody>
          <a:bodyPr/>
          <a:lstStyle/>
          <a:p>
            <a:endParaRPr lang="en-US"/>
          </a:p>
        </p:txBody>
      </p:sp>
      <p:sp>
        <p:nvSpPr>
          <p:cNvPr id="10" name="Text 8"/>
          <p:cNvSpPr/>
          <p:nvPr/>
        </p:nvSpPr>
        <p:spPr>
          <a:xfrm>
            <a:off x="6178495" y="2852142"/>
            <a:ext cx="5351725"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Establish Governance Processes</a:t>
            </a:r>
            <a:endParaRPr lang="en-US" sz="1600" dirty="0"/>
          </a:p>
        </p:txBody>
      </p:sp>
      <p:sp>
        <p:nvSpPr>
          <p:cNvPr id="11" name="Text 9"/>
          <p:cNvSpPr/>
          <p:nvPr/>
        </p:nvSpPr>
        <p:spPr>
          <a:xfrm>
            <a:off x="6178495" y="3209826"/>
            <a:ext cx="5351725"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How are user permissions enforced? How frequently are embeddings refreshed? How are models, prompts, and retrieval configurations versioned?</a:t>
            </a:r>
            <a:endParaRPr lang="en-US" sz="1300" dirty="0"/>
          </a:p>
        </p:txBody>
      </p:sp>
      <p:sp>
        <p:nvSpPr>
          <p:cNvPr id="12" name="Text 10"/>
          <p:cNvSpPr/>
          <p:nvPr/>
        </p:nvSpPr>
        <p:spPr>
          <a:xfrm>
            <a:off x="661475" y="4292997"/>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2C3249"/>
                </a:solidFill>
                <a:latin typeface="Kanit Light" pitchFamily="34" charset="0"/>
                <a:ea typeface="Kanit Light" pitchFamily="34" charset="-122"/>
                <a:cs typeface="Kanit Light" pitchFamily="34" charset="-120"/>
              </a:rPr>
              <a:t>03</a:t>
            </a:r>
            <a:endParaRPr lang="en-US" sz="1300" dirty="0"/>
          </a:p>
        </p:txBody>
      </p:sp>
      <p:sp>
        <p:nvSpPr>
          <p:cNvPr id="13" name="Shape 11"/>
          <p:cNvSpPr/>
          <p:nvPr/>
        </p:nvSpPr>
        <p:spPr>
          <a:xfrm>
            <a:off x="661475" y="4554934"/>
            <a:ext cx="5351725" cy="19050"/>
          </a:xfrm>
          <a:prstGeom prst="rect">
            <a:avLst/>
          </a:prstGeom>
          <a:solidFill>
            <a:srgbClr val="437066"/>
          </a:solidFill>
          <a:ln/>
        </p:spPr>
        <p:txBody>
          <a:bodyPr/>
          <a:lstStyle/>
          <a:p>
            <a:endParaRPr lang="en-US"/>
          </a:p>
        </p:txBody>
      </p:sp>
      <p:sp>
        <p:nvSpPr>
          <p:cNvPr id="14" name="Text 12"/>
          <p:cNvSpPr/>
          <p:nvPr/>
        </p:nvSpPr>
        <p:spPr>
          <a:xfrm>
            <a:off x="661475" y="4675684"/>
            <a:ext cx="5351725"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Define Quality Standards</a:t>
            </a:r>
            <a:endParaRPr lang="en-US" sz="1600" dirty="0"/>
          </a:p>
        </p:txBody>
      </p:sp>
      <p:sp>
        <p:nvSpPr>
          <p:cNvPr id="15" name="Text 13"/>
          <p:cNvSpPr/>
          <p:nvPr/>
        </p:nvSpPr>
        <p:spPr>
          <a:xfrm>
            <a:off x="661475" y="5033367"/>
            <a:ext cx="5351725"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Who defines acceptable retrieval quality? How are incorrect answers reported and investigated? What metrics determine production readiness?</a:t>
            </a:r>
            <a:endParaRPr lang="en-US" sz="1300" dirty="0"/>
          </a:p>
        </p:txBody>
      </p:sp>
      <p:sp>
        <p:nvSpPr>
          <p:cNvPr id="16" name="Text 14"/>
          <p:cNvSpPr/>
          <p:nvPr/>
        </p:nvSpPr>
        <p:spPr>
          <a:xfrm>
            <a:off x="6178495" y="4292997"/>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2C3249"/>
                </a:solidFill>
                <a:latin typeface="Kanit Light" pitchFamily="34" charset="0"/>
                <a:ea typeface="Kanit Light" pitchFamily="34" charset="-122"/>
                <a:cs typeface="Kanit Light" pitchFamily="34" charset="-120"/>
              </a:rPr>
              <a:t>04</a:t>
            </a:r>
            <a:endParaRPr lang="en-US" sz="1300" dirty="0"/>
          </a:p>
        </p:txBody>
      </p:sp>
      <p:sp>
        <p:nvSpPr>
          <p:cNvPr id="17" name="Shape 15"/>
          <p:cNvSpPr/>
          <p:nvPr/>
        </p:nvSpPr>
        <p:spPr>
          <a:xfrm>
            <a:off x="6178495" y="4554934"/>
            <a:ext cx="5351725" cy="19050"/>
          </a:xfrm>
          <a:prstGeom prst="rect">
            <a:avLst/>
          </a:prstGeom>
          <a:solidFill>
            <a:srgbClr val="437066"/>
          </a:solidFill>
          <a:ln/>
        </p:spPr>
        <p:txBody>
          <a:bodyPr/>
          <a:lstStyle/>
          <a:p>
            <a:endParaRPr lang="en-US"/>
          </a:p>
        </p:txBody>
      </p:sp>
      <p:sp>
        <p:nvSpPr>
          <p:cNvPr id="18" name="Text 16"/>
          <p:cNvSpPr/>
          <p:nvPr/>
        </p:nvSpPr>
        <p:spPr>
          <a:xfrm>
            <a:off x="6178495" y="4675684"/>
            <a:ext cx="5351725"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Own the Operating Model</a:t>
            </a:r>
            <a:endParaRPr lang="en-US" sz="1600" dirty="0"/>
          </a:p>
        </p:txBody>
      </p:sp>
      <p:sp>
        <p:nvSpPr>
          <p:cNvPr id="19" name="Text 17"/>
          <p:cNvSpPr/>
          <p:nvPr/>
        </p:nvSpPr>
        <p:spPr>
          <a:xfrm>
            <a:off x="6178495" y="5033367"/>
            <a:ext cx="5351725"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What happens when a source document changes? Who owns the solution after implementation? How will continuous improvement be managed?</a:t>
            </a:r>
            <a:endParaRPr lang="en-US" sz="13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61475" y="646509"/>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What Program Managers Should Measure</a:t>
            </a:r>
            <a:endParaRPr lang="en-US" sz="3250" dirty="0"/>
          </a:p>
        </p:txBody>
      </p:sp>
      <p:sp>
        <p:nvSpPr>
          <p:cNvPr id="3" name="Text 1"/>
          <p:cNvSpPr/>
          <p:nvPr/>
        </p:nvSpPr>
        <p:spPr>
          <a:xfrm>
            <a:off x="661475" y="1493937"/>
            <a:ext cx="1086874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Measuring whether employees "like the chatbot" is not enough. Organizations need metrics across technical, operational, user, and business layers.</a:t>
            </a:r>
            <a:endParaRPr lang="en-US" sz="1300" dirty="0"/>
          </a:p>
        </p:txBody>
      </p:sp>
      <p:sp>
        <p:nvSpPr>
          <p:cNvPr id="4" name="Shape 2"/>
          <p:cNvSpPr/>
          <p:nvPr/>
        </p:nvSpPr>
        <p:spPr>
          <a:xfrm>
            <a:off x="661475" y="2209205"/>
            <a:ext cx="3512653" cy="1494830"/>
          </a:xfrm>
          <a:prstGeom prst="roundRect">
            <a:avLst>
              <a:gd name="adj" fmla="val 4647"/>
            </a:avLst>
          </a:prstGeom>
          <a:solidFill>
            <a:srgbClr val="DFECE9"/>
          </a:solidFill>
          <a:ln w="6350">
            <a:solidFill>
              <a:srgbClr val="C5D2CF"/>
            </a:solidFill>
            <a:prstDash val="solid"/>
          </a:ln>
        </p:spPr>
        <p:txBody>
          <a:bodyPr/>
          <a:lstStyle/>
          <a:p>
            <a:endParaRPr lang="en-US"/>
          </a:p>
        </p:txBody>
      </p:sp>
      <p:sp>
        <p:nvSpPr>
          <p:cNvPr id="5" name="Text 3"/>
          <p:cNvSpPr/>
          <p:nvPr/>
        </p:nvSpPr>
        <p:spPr>
          <a:xfrm>
            <a:off x="833119" y="2380853"/>
            <a:ext cx="3169364"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Retrieval Accuracy</a:t>
            </a:r>
            <a:endParaRPr lang="en-US" sz="1600" dirty="0"/>
          </a:p>
        </p:txBody>
      </p:sp>
      <p:sp>
        <p:nvSpPr>
          <p:cNvPr id="6" name="Text 4"/>
          <p:cNvSpPr/>
          <p:nvPr/>
        </p:nvSpPr>
        <p:spPr>
          <a:xfrm>
            <a:off x="833119" y="2738537"/>
            <a:ext cx="3169364"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Did the system retrieve the information required to answer the question?</a:t>
            </a:r>
            <a:endParaRPr lang="en-US" sz="1300" dirty="0"/>
          </a:p>
        </p:txBody>
      </p:sp>
      <p:sp>
        <p:nvSpPr>
          <p:cNvPr id="7" name="Shape 5"/>
          <p:cNvSpPr/>
          <p:nvPr/>
        </p:nvSpPr>
        <p:spPr>
          <a:xfrm>
            <a:off x="4339422" y="2209205"/>
            <a:ext cx="3512752" cy="1494830"/>
          </a:xfrm>
          <a:prstGeom prst="roundRect">
            <a:avLst>
              <a:gd name="adj" fmla="val 4647"/>
            </a:avLst>
          </a:prstGeom>
          <a:solidFill>
            <a:srgbClr val="DFECE9"/>
          </a:solidFill>
          <a:ln w="6350">
            <a:solidFill>
              <a:srgbClr val="C5D2CF"/>
            </a:solidFill>
            <a:prstDash val="solid"/>
          </a:ln>
        </p:spPr>
        <p:txBody>
          <a:bodyPr/>
          <a:lstStyle/>
          <a:p>
            <a:endParaRPr lang="en-US"/>
          </a:p>
        </p:txBody>
      </p:sp>
      <p:sp>
        <p:nvSpPr>
          <p:cNvPr id="8" name="Text 6"/>
          <p:cNvSpPr/>
          <p:nvPr/>
        </p:nvSpPr>
        <p:spPr>
          <a:xfrm>
            <a:off x="4511066" y="2380853"/>
            <a:ext cx="3169464"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Groundedness</a:t>
            </a:r>
            <a:endParaRPr lang="en-US" sz="1600" dirty="0"/>
          </a:p>
        </p:txBody>
      </p:sp>
      <p:sp>
        <p:nvSpPr>
          <p:cNvPr id="9" name="Text 7"/>
          <p:cNvSpPr/>
          <p:nvPr/>
        </p:nvSpPr>
        <p:spPr>
          <a:xfrm>
            <a:off x="4511066" y="2738537"/>
            <a:ext cx="3169464"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Are the claims in the answer supported by retrieved enterprise information — with accurate citations?</a:t>
            </a:r>
            <a:endParaRPr lang="en-US" sz="1300" dirty="0"/>
          </a:p>
        </p:txBody>
      </p:sp>
      <p:sp>
        <p:nvSpPr>
          <p:cNvPr id="10" name="Shape 8"/>
          <p:cNvSpPr/>
          <p:nvPr/>
        </p:nvSpPr>
        <p:spPr>
          <a:xfrm>
            <a:off x="8017468" y="2209205"/>
            <a:ext cx="3512653" cy="1494830"/>
          </a:xfrm>
          <a:prstGeom prst="roundRect">
            <a:avLst>
              <a:gd name="adj" fmla="val 4647"/>
            </a:avLst>
          </a:prstGeom>
          <a:solidFill>
            <a:srgbClr val="DFECE9"/>
          </a:solidFill>
          <a:ln w="6350">
            <a:solidFill>
              <a:srgbClr val="C5D2CF"/>
            </a:solidFill>
            <a:prstDash val="solid"/>
          </a:ln>
        </p:spPr>
        <p:txBody>
          <a:bodyPr/>
          <a:lstStyle/>
          <a:p>
            <a:endParaRPr lang="en-US"/>
          </a:p>
        </p:txBody>
      </p:sp>
      <p:sp>
        <p:nvSpPr>
          <p:cNvPr id="11" name="Text 9"/>
          <p:cNvSpPr/>
          <p:nvPr/>
        </p:nvSpPr>
        <p:spPr>
          <a:xfrm>
            <a:off x="8189112" y="2380853"/>
            <a:ext cx="3169364"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Latency &amp; Cost</a:t>
            </a:r>
            <a:endParaRPr lang="en-US" sz="1600" dirty="0"/>
          </a:p>
        </p:txBody>
      </p:sp>
      <p:sp>
        <p:nvSpPr>
          <p:cNvPr id="12" name="Text 10"/>
          <p:cNvSpPr/>
          <p:nvPr/>
        </p:nvSpPr>
        <p:spPr>
          <a:xfrm>
            <a:off x="8189112" y="2738537"/>
            <a:ext cx="3169364"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How quickly does the system respond? What does each query cost at enterprise scale?</a:t>
            </a:r>
            <a:endParaRPr lang="en-US" sz="1300" dirty="0"/>
          </a:p>
        </p:txBody>
      </p:sp>
      <p:sp>
        <p:nvSpPr>
          <p:cNvPr id="13" name="Shape 11"/>
          <p:cNvSpPr/>
          <p:nvPr/>
        </p:nvSpPr>
        <p:spPr>
          <a:xfrm>
            <a:off x="661475" y="3869333"/>
            <a:ext cx="5351626" cy="1494830"/>
          </a:xfrm>
          <a:prstGeom prst="roundRect">
            <a:avLst>
              <a:gd name="adj" fmla="val 4647"/>
            </a:avLst>
          </a:prstGeom>
          <a:solidFill>
            <a:srgbClr val="DFECE9"/>
          </a:solidFill>
          <a:ln w="6350">
            <a:solidFill>
              <a:srgbClr val="C5D2CF"/>
            </a:solidFill>
            <a:prstDash val="solid"/>
          </a:ln>
        </p:spPr>
        <p:txBody>
          <a:bodyPr/>
          <a:lstStyle/>
          <a:p>
            <a:endParaRPr lang="en-US"/>
          </a:p>
        </p:txBody>
      </p:sp>
      <p:sp>
        <p:nvSpPr>
          <p:cNvPr id="14" name="Text 12"/>
          <p:cNvSpPr/>
          <p:nvPr/>
        </p:nvSpPr>
        <p:spPr>
          <a:xfrm>
            <a:off x="833119" y="4040981"/>
            <a:ext cx="5008338"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User Adoption</a:t>
            </a:r>
            <a:endParaRPr lang="en-US" sz="1600" dirty="0"/>
          </a:p>
        </p:txBody>
      </p:sp>
      <p:sp>
        <p:nvSpPr>
          <p:cNvPr id="15" name="Text 13"/>
          <p:cNvSpPr/>
          <p:nvPr/>
        </p:nvSpPr>
        <p:spPr>
          <a:xfrm>
            <a:off x="833119" y="4398665"/>
            <a:ext cx="5008338"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Are employees using the solution — and returning to it? Are they completing the tasks they came to accomplish?</a:t>
            </a:r>
            <a:endParaRPr lang="en-US" sz="1300" dirty="0"/>
          </a:p>
        </p:txBody>
      </p:sp>
      <p:sp>
        <p:nvSpPr>
          <p:cNvPr id="16" name="Shape 14"/>
          <p:cNvSpPr/>
          <p:nvPr/>
        </p:nvSpPr>
        <p:spPr>
          <a:xfrm>
            <a:off x="6178395" y="3869333"/>
            <a:ext cx="5351725" cy="1494830"/>
          </a:xfrm>
          <a:prstGeom prst="roundRect">
            <a:avLst>
              <a:gd name="adj" fmla="val 4647"/>
            </a:avLst>
          </a:prstGeom>
          <a:solidFill>
            <a:srgbClr val="DFECE9"/>
          </a:solidFill>
          <a:ln w="6350">
            <a:solidFill>
              <a:srgbClr val="C5D2CF"/>
            </a:solidFill>
            <a:prstDash val="solid"/>
          </a:ln>
        </p:spPr>
        <p:txBody>
          <a:bodyPr/>
          <a:lstStyle/>
          <a:p>
            <a:endParaRPr lang="en-US"/>
          </a:p>
        </p:txBody>
      </p:sp>
      <p:sp>
        <p:nvSpPr>
          <p:cNvPr id="17" name="Text 15"/>
          <p:cNvSpPr/>
          <p:nvPr/>
        </p:nvSpPr>
        <p:spPr>
          <a:xfrm>
            <a:off x="6350040" y="4040981"/>
            <a:ext cx="5008437"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Business Impact</a:t>
            </a:r>
            <a:endParaRPr lang="en-US" sz="1600" dirty="0"/>
          </a:p>
        </p:txBody>
      </p:sp>
      <p:sp>
        <p:nvSpPr>
          <p:cNvPr id="18" name="Text 16"/>
          <p:cNvSpPr/>
          <p:nvPr/>
        </p:nvSpPr>
        <p:spPr>
          <a:xfrm>
            <a:off x="6350040" y="4398665"/>
            <a:ext cx="5008437"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Is the system improving a measurable outcome? Support resolution time, onboarding speed, policy compliance, analyst productivity?</a:t>
            </a:r>
            <a:endParaRPr lang="en-US" sz="1300" dirty="0"/>
          </a:p>
        </p:txBody>
      </p:sp>
      <p:sp>
        <p:nvSpPr>
          <p:cNvPr id="19" name="Shape 17"/>
          <p:cNvSpPr/>
          <p:nvPr/>
        </p:nvSpPr>
        <p:spPr>
          <a:xfrm>
            <a:off x="661475" y="5550198"/>
            <a:ext cx="10868745" cy="661293"/>
          </a:xfrm>
          <a:prstGeom prst="roundRect">
            <a:avLst>
              <a:gd name="adj" fmla="val 10504"/>
            </a:avLst>
          </a:prstGeom>
          <a:solidFill>
            <a:srgbClr val="DFECE9"/>
          </a:solidFill>
          <a:ln/>
        </p:spPr>
        <p:txBody>
          <a:bodyPr/>
          <a:lstStyle/>
          <a:p>
            <a:endParaRPr lang="en-US"/>
          </a:p>
        </p:txBody>
      </p:sp>
      <p:pic>
        <p:nvPicPr>
          <p:cNvPr id="20" name="Image 0" descr="preencoded.png"/>
          <p:cNvPicPr>
            <a:picLocks noChangeAspect="1"/>
          </p:cNvPicPr>
          <p:nvPr/>
        </p:nvPicPr>
        <p:blipFill>
          <a:blip r:embed="rId3"/>
          <a:stretch>
            <a:fillRect/>
          </a:stretch>
        </p:blipFill>
        <p:spPr>
          <a:xfrm>
            <a:off x="826769" y="5789910"/>
            <a:ext cx="206667" cy="165298"/>
          </a:xfrm>
          <a:prstGeom prst="rect">
            <a:avLst/>
          </a:prstGeom>
        </p:spPr>
      </p:pic>
      <p:sp>
        <p:nvSpPr>
          <p:cNvPr id="21" name="Text 18"/>
          <p:cNvSpPr/>
          <p:nvPr/>
        </p:nvSpPr>
        <p:spPr>
          <a:xfrm>
            <a:off x="1198731" y="5756771"/>
            <a:ext cx="10775780" cy="264616"/>
          </a:xfrm>
          <a:prstGeom prst="rect">
            <a:avLst/>
          </a:prstGeom>
          <a:noFill/>
          <a:ln/>
        </p:spPr>
        <p:txBody>
          <a:bodyPr wrap="none" lIns="0" tIns="0" rIns="0" bIns="0" rtlCol="0" anchor="t"/>
          <a:lstStyle/>
          <a:p>
            <a:pPr marL="0" indent="0" algn="l">
              <a:lnSpc>
                <a:spcPct val="133000"/>
              </a:lnSpc>
              <a:buNone/>
            </a:pPr>
            <a:r>
              <a:rPr lang="en-US" sz="1300" dirty="0">
                <a:solidFill>
                  <a:srgbClr val="000000"/>
                </a:solidFill>
                <a:latin typeface="Martel Sans" pitchFamily="34" charset="0"/>
                <a:ea typeface="Martel Sans" pitchFamily="34" charset="-122"/>
                <a:cs typeface="Martel Sans" pitchFamily="34" charset="-120"/>
              </a:rPr>
              <a:t>A technically impressive system that does not improve a measurable business outcome is not a successful transformation.</a:t>
            </a:r>
            <a:endParaRPr lang="en-US" sz="13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661475" y="474266"/>
            <a:ext cx="10868745" cy="406995"/>
          </a:xfrm>
          <a:prstGeom prst="rect">
            <a:avLst/>
          </a:prstGeom>
          <a:noFill/>
          <a:ln/>
        </p:spPr>
        <p:txBody>
          <a:bodyPr wrap="none" lIns="0" tIns="0" rIns="0" bIns="0" rtlCol="0" anchor="t"/>
          <a:lstStyle/>
          <a:p>
            <a:pPr marL="0" indent="0" algn="l">
              <a:lnSpc>
                <a:spcPct val="104000"/>
              </a:lnSpc>
              <a:buNone/>
            </a:pPr>
            <a:r>
              <a:rPr lang="en-US" sz="2550" dirty="0">
                <a:solidFill>
                  <a:srgbClr val="272D45"/>
                </a:solidFill>
                <a:latin typeface="Kanit Light" pitchFamily="34" charset="0"/>
                <a:ea typeface="Kanit Light" pitchFamily="34" charset="-122"/>
                <a:cs typeface="Kanit Light" pitchFamily="34" charset="-120"/>
              </a:rPr>
              <a:t>From RAG Pilot to Enterprise Platform</a:t>
            </a:r>
            <a:endParaRPr lang="en-US" sz="2550" dirty="0"/>
          </a:p>
        </p:txBody>
      </p:sp>
      <p:grpSp>
        <p:nvGrpSpPr>
          <p:cNvPr id="13" name="Group 12">
            <a:extLst>
              <a:ext uri="{FF2B5EF4-FFF2-40B4-BE49-F238E27FC236}">
                <a16:creationId xmlns:a16="http://schemas.microsoft.com/office/drawing/2014/main" id="{D1E16BA9-00FC-7EF8-0F78-FD63D23DA84C}"/>
              </a:ext>
            </a:extLst>
          </p:cNvPr>
          <p:cNvGrpSpPr/>
          <p:nvPr/>
        </p:nvGrpSpPr>
        <p:grpSpPr>
          <a:xfrm>
            <a:off x="382556" y="1201738"/>
            <a:ext cx="11147664" cy="3967857"/>
            <a:chOff x="1687173" y="1201738"/>
            <a:chExt cx="8817350" cy="3967857"/>
          </a:xfrm>
        </p:grpSpPr>
        <p:pic>
          <p:nvPicPr>
            <p:cNvPr id="3" name="Image 0" descr="preencoded.png"/>
            <p:cNvPicPr>
              <a:picLocks noChangeAspect="1"/>
            </p:cNvPicPr>
            <p:nvPr/>
          </p:nvPicPr>
          <p:blipFill>
            <a:blip r:embed="rId3"/>
            <a:stretch>
              <a:fillRect/>
            </a:stretch>
          </p:blipFill>
          <p:spPr>
            <a:xfrm>
              <a:off x="1687173" y="1201738"/>
              <a:ext cx="8817350" cy="3967857"/>
            </a:xfrm>
            <a:prstGeom prst="rect">
              <a:avLst/>
            </a:prstGeom>
          </p:spPr>
        </p:pic>
        <p:sp>
          <p:nvSpPr>
            <p:cNvPr id="4" name="Text 1"/>
            <p:cNvSpPr/>
            <p:nvPr/>
          </p:nvSpPr>
          <p:spPr>
            <a:xfrm>
              <a:off x="3015377" y="1368125"/>
              <a:ext cx="1543017" cy="238453"/>
            </a:xfrm>
            <a:prstGeom prst="rect">
              <a:avLst/>
            </a:prstGeom>
            <a:noFill/>
            <a:ln/>
          </p:spPr>
          <p:txBody>
            <a:bodyPr wrap="none" lIns="0" tIns="0" rIns="0" bIns="0" rtlCol="0" anchor="t"/>
            <a:lstStyle/>
            <a:p>
              <a:pPr marL="0" indent="0" algn="ctr">
                <a:lnSpc>
                  <a:spcPct val="104000"/>
                </a:lnSpc>
                <a:buNone/>
              </a:pPr>
              <a:r>
                <a:rPr lang="en-US" sz="1500" dirty="0">
                  <a:solidFill>
                    <a:srgbClr val="2C3249"/>
                  </a:solidFill>
                  <a:latin typeface="Kanit Light" pitchFamily="34" charset="0"/>
                  <a:ea typeface="Kanit Light" pitchFamily="34" charset="-122"/>
                  <a:cs typeface="Kanit Light" pitchFamily="34" charset="-120"/>
                </a:rPr>
                <a:t>Pilot</a:t>
              </a:r>
              <a:endParaRPr lang="en-US" sz="1500" dirty="0"/>
            </a:p>
          </p:txBody>
        </p:sp>
        <p:sp>
          <p:nvSpPr>
            <p:cNvPr id="5" name="Text 2"/>
            <p:cNvSpPr/>
            <p:nvPr/>
          </p:nvSpPr>
          <p:spPr>
            <a:xfrm>
              <a:off x="3015377" y="1674404"/>
              <a:ext cx="1543017" cy="378345"/>
            </a:xfrm>
            <a:prstGeom prst="rect">
              <a:avLst/>
            </a:prstGeom>
            <a:noFill/>
            <a:ln/>
          </p:spPr>
          <p:txBody>
            <a:bodyPr wrap="square" lIns="0" tIns="0" rIns="0" bIns="0" rtlCol="0" anchor="t">
              <a:normAutofit/>
            </a:bodyPr>
            <a:lstStyle/>
            <a:p>
              <a:pPr marL="0" indent="0" algn="ctr">
                <a:lnSpc>
                  <a:spcPct val="103000"/>
                </a:lnSpc>
                <a:buNone/>
              </a:pPr>
              <a:r>
                <a:rPr lang="en-US" sz="1200" dirty="0">
                  <a:solidFill>
                    <a:srgbClr val="2C3249"/>
                  </a:solidFill>
                  <a:latin typeface="Martel Sans" pitchFamily="34" charset="0"/>
                  <a:ea typeface="Martel Sans" pitchFamily="34" charset="-122"/>
                  <a:cs typeface="Martel Sans" pitchFamily="34" charset="-120"/>
                </a:rPr>
                <a:t>Upload docs, connect LLM, demo</a:t>
              </a:r>
              <a:endParaRPr lang="en-US" sz="1200" dirty="0"/>
            </a:p>
          </p:txBody>
        </p:sp>
        <p:sp>
          <p:nvSpPr>
            <p:cNvPr id="6" name="Text 3"/>
            <p:cNvSpPr/>
            <p:nvPr/>
          </p:nvSpPr>
          <p:spPr>
            <a:xfrm>
              <a:off x="4541438" y="4344017"/>
              <a:ext cx="1551495" cy="238453"/>
            </a:xfrm>
            <a:prstGeom prst="rect">
              <a:avLst/>
            </a:prstGeom>
            <a:noFill/>
            <a:ln/>
          </p:spPr>
          <p:txBody>
            <a:bodyPr wrap="none" lIns="0" tIns="0" rIns="0" bIns="0" rtlCol="0" anchor="t"/>
            <a:lstStyle/>
            <a:p>
              <a:pPr marL="0" indent="0" algn="ctr">
                <a:lnSpc>
                  <a:spcPct val="104000"/>
                </a:lnSpc>
                <a:buNone/>
              </a:pPr>
              <a:r>
                <a:rPr lang="en-US" sz="1500" dirty="0">
                  <a:solidFill>
                    <a:srgbClr val="2C3249"/>
                  </a:solidFill>
                  <a:latin typeface="Kanit Light" pitchFamily="34" charset="0"/>
                  <a:ea typeface="Kanit Light" pitchFamily="34" charset="-122"/>
                  <a:cs typeface="Kanit Light" pitchFamily="34" charset="-120"/>
                </a:rPr>
                <a:t>Validate</a:t>
              </a:r>
              <a:endParaRPr lang="en-US" sz="1500" dirty="0"/>
            </a:p>
          </p:txBody>
        </p:sp>
        <p:sp>
          <p:nvSpPr>
            <p:cNvPr id="7" name="Text 4"/>
            <p:cNvSpPr/>
            <p:nvPr/>
          </p:nvSpPr>
          <p:spPr>
            <a:xfrm>
              <a:off x="4541438" y="4650297"/>
              <a:ext cx="1551495" cy="378345"/>
            </a:xfrm>
            <a:prstGeom prst="rect">
              <a:avLst/>
            </a:prstGeom>
            <a:noFill/>
            <a:ln/>
          </p:spPr>
          <p:txBody>
            <a:bodyPr wrap="square" lIns="0" tIns="0" rIns="0" bIns="0" rtlCol="0" anchor="t">
              <a:normAutofit/>
            </a:bodyPr>
            <a:lstStyle/>
            <a:p>
              <a:pPr marL="0" indent="0" algn="ctr">
                <a:lnSpc>
                  <a:spcPct val="103000"/>
                </a:lnSpc>
                <a:buNone/>
              </a:pPr>
              <a:r>
                <a:rPr lang="en-US" sz="1200" dirty="0">
                  <a:solidFill>
                    <a:srgbClr val="2C3249"/>
                  </a:solidFill>
                  <a:latin typeface="Martel Sans" pitchFamily="34" charset="0"/>
                  <a:ea typeface="Martel Sans" pitchFamily="34" charset="-122"/>
                  <a:cs typeface="Martel Sans" pitchFamily="34" charset="-120"/>
                </a:rPr>
                <a:t>Test retrieval, refine chunking</a:t>
              </a:r>
              <a:endParaRPr lang="en-US" sz="1200" dirty="0"/>
            </a:p>
          </p:txBody>
        </p:sp>
        <p:sp>
          <p:nvSpPr>
            <p:cNvPr id="8" name="Text 5"/>
            <p:cNvSpPr/>
            <p:nvPr/>
          </p:nvSpPr>
          <p:spPr>
            <a:xfrm>
              <a:off x="6050542" y="1243864"/>
              <a:ext cx="1543016" cy="238453"/>
            </a:xfrm>
            <a:prstGeom prst="rect">
              <a:avLst/>
            </a:prstGeom>
            <a:noFill/>
            <a:ln/>
          </p:spPr>
          <p:txBody>
            <a:bodyPr wrap="none" lIns="0" tIns="0" rIns="0" bIns="0" rtlCol="0" anchor="t"/>
            <a:lstStyle/>
            <a:p>
              <a:pPr marL="0" indent="0" algn="ctr">
                <a:lnSpc>
                  <a:spcPct val="104000"/>
                </a:lnSpc>
                <a:buNone/>
              </a:pPr>
              <a:r>
                <a:rPr lang="en-US" sz="1500" dirty="0">
                  <a:solidFill>
                    <a:srgbClr val="2C3249"/>
                  </a:solidFill>
                  <a:latin typeface="Kanit Light" pitchFamily="34" charset="0"/>
                  <a:ea typeface="Kanit Light" pitchFamily="34" charset="-122"/>
                  <a:cs typeface="Kanit Light" pitchFamily="34" charset="-120"/>
                </a:rPr>
                <a:t>Harden</a:t>
              </a:r>
              <a:endParaRPr lang="en-US" sz="1500" dirty="0"/>
            </a:p>
          </p:txBody>
        </p:sp>
        <p:sp>
          <p:nvSpPr>
            <p:cNvPr id="9" name="Text 6"/>
            <p:cNvSpPr/>
            <p:nvPr/>
          </p:nvSpPr>
          <p:spPr>
            <a:xfrm>
              <a:off x="6050542" y="1550144"/>
              <a:ext cx="1543016" cy="567518"/>
            </a:xfrm>
            <a:prstGeom prst="rect">
              <a:avLst/>
            </a:prstGeom>
            <a:noFill/>
            <a:ln/>
          </p:spPr>
          <p:txBody>
            <a:bodyPr wrap="square" lIns="0" tIns="0" rIns="0" bIns="0" rtlCol="0" anchor="t">
              <a:normAutofit/>
            </a:bodyPr>
            <a:lstStyle/>
            <a:p>
              <a:pPr marL="0" indent="0" algn="ctr">
                <a:lnSpc>
                  <a:spcPct val="103000"/>
                </a:lnSpc>
                <a:buNone/>
              </a:pPr>
              <a:r>
                <a:rPr lang="en-US" sz="1200" dirty="0">
                  <a:solidFill>
                    <a:srgbClr val="2C3249"/>
                  </a:solidFill>
                  <a:latin typeface="Martel Sans" pitchFamily="34" charset="0"/>
                  <a:ea typeface="Martel Sans" pitchFamily="34" charset="-122"/>
                  <a:cs typeface="Martel Sans" pitchFamily="34" charset="-120"/>
                </a:rPr>
                <a:t>Security, permissions, monitoring</a:t>
              </a:r>
              <a:endParaRPr lang="en-US" sz="1200" dirty="0"/>
            </a:p>
          </p:txBody>
        </p:sp>
        <p:sp>
          <p:nvSpPr>
            <p:cNvPr id="10" name="Text 7"/>
            <p:cNvSpPr/>
            <p:nvPr/>
          </p:nvSpPr>
          <p:spPr>
            <a:xfrm>
              <a:off x="7576604" y="4344017"/>
              <a:ext cx="1543016" cy="238453"/>
            </a:xfrm>
            <a:prstGeom prst="rect">
              <a:avLst/>
            </a:prstGeom>
            <a:noFill/>
            <a:ln/>
          </p:spPr>
          <p:txBody>
            <a:bodyPr wrap="none" lIns="0" tIns="0" rIns="0" bIns="0" rtlCol="0" anchor="t"/>
            <a:lstStyle/>
            <a:p>
              <a:pPr marL="0" indent="0" algn="ctr">
                <a:lnSpc>
                  <a:spcPct val="104000"/>
                </a:lnSpc>
                <a:buNone/>
              </a:pPr>
              <a:r>
                <a:rPr lang="en-US" sz="1500" dirty="0">
                  <a:solidFill>
                    <a:srgbClr val="2C3249"/>
                  </a:solidFill>
                  <a:latin typeface="Kanit Light" pitchFamily="34" charset="0"/>
                  <a:ea typeface="Kanit Light" pitchFamily="34" charset="-122"/>
                  <a:cs typeface="Kanit Light" pitchFamily="34" charset="-120"/>
                </a:rPr>
                <a:t>Scale</a:t>
              </a:r>
              <a:endParaRPr lang="en-US" sz="1500" dirty="0"/>
            </a:p>
          </p:txBody>
        </p:sp>
        <p:sp>
          <p:nvSpPr>
            <p:cNvPr id="11" name="Text 8"/>
            <p:cNvSpPr/>
            <p:nvPr/>
          </p:nvSpPr>
          <p:spPr>
            <a:xfrm>
              <a:off x="7576604" y="4650297"/>
              <a:ext cx="1543016" cy="378345"/>
            </a:xfrm>
            <a:prstGeom prst="rect">
              <a:avLst/>
            </a:prstGeom>
            <a:noFill/>
            <a:ln/>
          </p:spPr>
          <p:txBody>
            <a:bodyPr wrap="square" lIns="0" tIns="0" rIns="0" bIns="0" rtlCol="0" anchor="t">
              <a:normAutofit/>
            </a:bodyPr>
            <a:lstStyle/>
            <a:p>
              <a:pPr marL="0" indent="0" algn="ctr">
                <a:lnSpc>
                  <a:spcPct val="103000"/>
                </a:lnSpc>
                <a:buNone/>
              </a:pPr>
              <a:r>
                <a:rPr lang="en-US" sz="1200" dirty="0">
                  <a:solidFill>
                    <a:srgbClr val="2C3249"/>
                  </a:solidFill>
                  <a:latin typeface="Martel Sans" pitchFamily="34" charset="0"/>
                  <a:ea typeface="Martel Sans" pitchFamily="34" charset="-122"/>
                  <a:cs typeface="Martel Sans" pitchFamily="34" charset="-120"/>
                </a:rPr>
                <a:t>Thousands of users, ops model</a:t>
              </a:r>
              <a:endParaRPr lang="en-US" sz="1200" dirty="0"/>
            </a:p>
          </p:txBody>
        </p:sp>
      </p:grpSp>
      <p:sp>
        <p:nvSpPr>
          <p:cNvPr id="12" name="Text 9"/>
          <p:cNvSpPr/>
          <p:nvPr/>
        </p:nvSpPr>
        <p:spPr>
          <a:xfrm>
            <a:off x="661475" y="5349875"/>
            <a:ext cx="10868745" cy="1033859"/>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2C3249"/>
                </a:solidFill>
                <a:latin typeface="Martel Sans" pitchFamily="34" charset="0"/>
                <a:ea typeface="Martel Sans" pitchFamily="34" charset="-122"/>
                <a:cs typeface="Martel Sans" pitchFamily="34" charset="-120"/>
              </a:rPr>
              <a:t>A proof of concept proves technical feasibility. Production introduces an entirely different set of demands: scaling to thousands of users and millions of documents, synchronizing permissions, monitoring retrieval quality, controlling costs, handling incidents, versioning models and prompts, and enabling employees to report incorrect answers. This is where many AI initiatives encounter the gap between successful demonstration and sustainable enterprise capability. The technology is only one part of crossing that gap — the rest is program execution.</a:t>
            </a:r>
            <a:endParaRPr lang="en-US" sz="12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4" name="Image 0" descr="preencoded.png"/>
          <p:cNvPicPr>
            <a:picLocks noChangeAspect="1"/>
          </p:cNvPicPr>
          <p:nvPr/>
        </p:nvPicPr>
        <p:blipFill>
          <a:blip r:embed="rId3"/>
          <a:stretch>
            <a:fillRect/>
          </a:stretch>
        </p:blipFill>
        <p:spPr>
          <a:xfrm>
            <a:off x="661475" y="1040606"/>
            <a:ext cx="11079076" cy="5486400"/>
          </a:xfrm>
          <a:prstGeom prst="rect">
            <a:avLst/>
          </a:prstGeom>
        </p:spPr>
      </p:pic>
      <p:sp>
        <p:nvSpPr>
          <p:cNvPr id="2" name="Text 0"/>
          <p:cNvSpPr/>
          <p:nvPr/>
        </p:nvSpPr>
        <p:spPr>
          <a:xfrm>
            <a:off x="626970" y="454819"/>
            <a:ext cx="10868745" cy="514530"/>
          </a:xfrm>
          <a:prstGeom prst="rect">
            <a:avLst/>
          </a:prstGeom>
          <a:noFill/>
          <a:ln/>
        </p:spPr>
        <p:txBody>
          <a:bodyPr wrap="none" lIns="0" tIns="0" rIns="0" bIns="0" rtlCol="0" anchor="t"/>
          <a:lstStyle/>
          <a:p>
            <a:pPr marL="0" indent="0" algn="l">
              <a:lnSpc>
                <a:spcPct val="104000"/>
              </a:lnSpc>
              <a:buNone/>
            </a:pPr>
            <a:r>
              <a:rPr lang="en-US" sz="2550" dirty="0">
                <a:solidFill>
                  <a:srgbClr val="272D45"/>
                </a:solidFill>
                <a:latin typeface="Kanit Light" pitchFamily="34" charset="0"/>
                <a:ea typeface="Kanit Light" pitchFamily="34" charset="-122"/>
                <a:cs typeface="Kanit Light" pitchFamily="34" charset="-120"/>
              </a:rPr>
              <a:t>RAG Is Really Knowledge Architecture</a:t>
            </a:r>
            <a:endParaRPr lang="en-US" sz="2550" dirty="0"/>
          </a:p>
        </p:txBody>
      </p:sp>
      <p:sp>
        <p:nvSpPr>
          <p:cNvPr id="3" name="Text 1"/>
          <p:cNvSpPr/>
          <p:nvPr/>
        </p:nvSpPr>
        <p:spPr>
          <a:xfrm>
            <a:off x="626970" y="1245882"/>
            <a:ext cx="10868745" cy="1279900"/>
          </a:xfrm>
          <a:prstGeom prst="rect">
            <a:avLst/>
          </a:prstGeom>
          <a:noFill/>
          <a:ln/>
        </p:spPr>
        <p:txBody>
          <a:bodyPr wrap="square" lIns="0" tIns="0" rIns="0" bIns="0" rtlCol="0" anchor="t">
            <a:noAutofit/>
          </a:bodyPr>
          <a:lstStyle/>
          <a:p>
            <a:pPr marL="0" indent="0" algn="l">
              <a:lnSpc>
                <a:spcPct val="150000"/>
              </a:lnSpc>
              <a:buNone/>
            </a:pPr>
            <a:r>
              <a:rPr lang="en-US" sz="1300" dirty="0">
                <a:solidFill>
                  <a:srgbClr val="2C3249"/>
                </a:solidFill>
                <a:latin typeface="Martel Sans" pitchFamily="34" charset="0"/>
                <a:ea typeface="Martel Sans" pitchFamily="34" charset="-122"/>
                <a:cs typeface="Martel Sans" pitchFamily="34" charset="-120"/>
              </a:rPr>
              <a:t>RAG represents a fundamental shift: instead of relying entirely on what an LLM learned during training, enterprises provide controlled access to relevant organizational knowledge at the moment a user asks a question. The complete picture is far richer than a simple document connection.</a:t>
            </a:r>
            <a:endParaRPr lang="en-US" sz="1300" dirty="0"/>
          </a:p>
        </p:txBody>
      </p:sp>
      <p:sp>
        <p:nvSpPr>
          <p:cNvPr id="5" name="Text 2"/>
          <p:cNvSpPr/>
          <p:nvPr/>
        </p:nvSpPr>
        <p:spPr>
          <a:xfrm>
            <a:off x="626970" y="5400246"/>
            <a:ext cx="10868745" cy="1126759"/>
          </a:xfrm>
          <a:prstGeom prst="rect">
            <a:avLst/>
          </a:prstGeom>
          <a:noFill/>
          <a:ln/>
        </p:spPr>
        <p:txBody>
          <a:bodyPr wrap="square" lIns="0" tIns="0" rIns="0" bIns="0" rtlCol="0" anchor="t">
            <a:normAutofit/>
          </a:bodyPr>
          <a:lstStyle/>
          <a:p>
            <a:pPr marL="0" indent="0" algn="l">
              <a:lnSpc>
                <a:spcPct val="150000"/>
              </a:lnSpc>
              <a:buNone/>
            </a:pPr>
            <a:r>
              <a:rPr lang="en-US" sz="1300" dirty="0">
                <a:solidFill>
                  <a:srgbClr val="2C3249"/>
                </a:solidFill>
                <a:latin typeface="Martel Sans" pitchFamily="34" charset="0"/>
                <a:ea typeface="Martel Sans" pitchFamily="34" charset="-122"/>
                <a:cs typeface="Martel Sans" pitchFamily="34" charset="-120"/>
              </a:rPr>
              <a:t>Every component introduces decisions involving architecture, security, governance, ownership, performance, cost, compliance, and operational support. The organizations that succeed will not simply have the largest LLM — they will have the most trusted knowledge architecture surrounding it.</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1695" cy="2067421"/>
          </a:xfrm>
          <a:prstGeom prst="rect">
            <a:avLst/>
          </a:prstGeom>
        </p:spPr>
      </p:pic>
      <p:sp>
        <p:nvSpPr>
          <p:cNvPr id="3" name="Text 0"/>
          <p:cNvSpPr/>
          <p:nvPr/>
        </p:nvSpPr>
        <p:spPr>
          <a:xfrm>
            <a:off x="661475" y="2615803"/>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The Enterprise AI Gap</a:t>
            </a:r>
            <a:endParaRPr lang="en-US" sz="3250" dirty="0"/>
          </a:p>
        </p:txBody>
      </p:sp>
      <p:sp>
        <p:nvSpPr>
          <p:cNvPr id="4" name="Shape 1"/>
          <p:cNvSpPr/>
          <p:nvPr/>
        </p:nvSpPr>
        <p:spPr>
          <a:xfrm>
            <a:off x="542415" y="3380581"/>
            <a:ext cx="3892651" cy="2929037"/>
          </a:xfrm>
          <a:prstGeom prst="roundRect">
            <a:avLst>
              <a:gd name="adj" fmla="val 4066"/>
            </a:avLst>
          </a:prstGeom>
          <a:solidFill>
            <a:srgbClr val="437066"/>
          </a:solidFill>
          <a:ln/>
        </p:spPr>
        <p:txBody>
          <a:bodyPr/>
          <a:lstStyle/>
          <a:p>
            <a:endParaRPr lang="en-US"/>
          </a:p>
        </p:txBody>
      </p:sp>
      <p:sp>
        <p:nvSpPr>
          <p:cNvPr id="5" name="Text 2"/>
          <p:cNvSpPr/>
          <p:nvPr/>
        </p:nvSpPr>
        <p:spPr>
          <a:xfrm>
            <a:off x="707710" y="3545880"/>
            <a:ext cx="3562062"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What General AI Knows</a:t>
            </a:r>
            <a:endParaRPr lang="en-US" sz="1600" dirty="0"/>
          </a:p>
        </p:txBody>
      </p:sp>
      <p:sp>
        <p:nvSpPr>
          <p:cNvPr id="6" name="Text 3"/>
          <p:cNvSpPr/>
          <p:nvPr/>
        </p:nvSpPr>
        <p:spPr>
          <a:xfrm>
            <a:off x="707710" y="3969643"/>
            <a:ext cx="3562062" cy="1852315"/>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FFFFFF"/>
                </a:solidFill>
                <a:latin typeface="Martel Sans" pitchFamily="34" charset="0"/>
                <a:ea typeface="Martel Sans" pitchFamily="34" charset="-122"/>
                <a:cs typeface="Martel Sans" pitchFamily="34" charset="-120"/>
              </a:rPr>
              <a:t>A general-purpose LLM understands industries, domains, and concepts — finance, healthcare, project management, operations. But it does not automatically know what lives inside your organization's systems, documents, or institutional memory.</a:t>
            </a:r>
            <a:endParaRPr lang="en-US" sz="1300" dirty="0"/>
          </a:p>
        </p:txBody>
      </p:sp>
      <p:sp>
        <p:nvSpPr>
          <p:cNvPr id="7" name="Text 4"/>
          <p:cNvSpPr/>
          <p:nvPr/>
        </p:nvSpPr>
        <p:spPr>
          <a:xfrm>
            <a:off x="4725770" y="3545880"/>
            <a:ext cx="6810701" cy="258465"/>
          </a:xfrm>
          <a:prstGeom prst="rect">
            <a:avLst/>
          </a:prstGeom>
          <a:noFill/>
          <a:ln/>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What Enterprises Actually Need</a:t>
            </a:r>
            <a:endParaRPr lang="en-US" sz="1600" dirty="0"/>
          </a:p>
        </p:txBody>
      </p:sp>
      <p:sp>
        <p:nvSpPr>
          <p:cNvPr id="8" name="Text 5"/>
          <p:cNvSpPr/>
          <p:nvPr/>
        </p:nvSpPr>
        <p:spPr>
          <a:xfrm>
            <a:off x="4725770" y="3969643"/>
            <a:ext cx="6810701" cy="1058466"/>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Every organization generates enormous volumes of knowledge daily: policies, contracts, project plans, technical documentation, regulatory requirements, incident records, and years of lessons learned. The real value of enterprise AI begins when a model can securely access and use </a:t>
            </a:r>
            <a:r>
              <a:rPr lang="en-US" sz="1300" i="1" dirty="0">
                <a:solidFill>
                  <a:srgbClr val="2C3249"/>
                </a:solidFill>
                <a:latin typeface="Martel Sans" pitchFamily="34" charset="0"/>
                <a:ea typeface="Martel Sans" pitchFamily="34" charset="-122"/>
                <a:cs typeface="Martel Sans" pitchFamily="34" charset="-120"/>
              </a:rPr>
              <a:t>that</a:t>
            </a:r>
            <a:r>
              <a:rPr lang="en-US" sz="1300" dirty="0">
                <a:solidFill>
                  <a:srgbClr val="2C3249"/>
                </a:solidFill>
                <a:latin typeface="Martel Sans" pitchFamily="34" charset="0"/>
                <a:ea typeface="Martel Sans" pitchFamily="34" charset="-122"/>
                <a:cs typeface="Martel Sans" pitchFamily="34" charset="-120"/>
              </a:rPr>
              <a:t> knowledge.</a:t>
            </a:r>
            <a:endParaRPr lang="en-US" sz="1300" dirty="0"/>
          </a:p>
        </p:txBody>
      </p:sp>
      <p:sp>
        <p:nvSpPr>
          <p:cNvPr id="9" name="Shape 6"/>
          <p:cNvSpPr/>
          <p:nvPr/>
        </p:nvSpPr>
        <p:spPr>
          <a:xfrm>
            <a:off x="4725770" y="5214144"/>
            <a:ext cx="6810701" cy="909439"/>
          </a:xfrm>
          <a:prstGeom prst="roundRect">
            <a:avLst>
              <a:gd name="adj" fmla="val 7638"/>
            </a:avLst>
          </a:prstGeom>
          <a:solidFill>
            <a:srgbClr val="DFECE9"/>
          </a:solidFill>
          <a:ln/>
        </p:spPr>
        <p:txBody>
          <a:bodyPr/>
          <a:lstStyle/>
          <a:p>
            <a:endParaRPr lang="en-US"/>
          </a:p>
        </p:txBody>
      </p:sp>
      <p:pic>
        <p:nvPicPr>
          <p:cNvPr id="10" name="Image 1" descr="preencoded.png"/>
          <p:cNvPicPr>
            <a:picLocks noChangeAspect="1"/>
          </p:cNvPicPr>
          <p:nvPr/>
        </p:nvPicPr>
        <p:blipFill>
          <a:blip r:embed="rId4"/>
          <a:stretch>
            <a:fillRect/>
          </a:stretch>
        </p:blipFill>
        <p:spPr>
          <a:xfrm>
            <a:off x="4891064" y="5441156"/>
            <a:ext cx="206667" cy="165298"/>
          </a:xfrm>
          <a:prstGeom prst="rect">
            <a:avLst/>
          </a:prstGeom>
        </p:spPr>
      </p:pic>
      <p:sp>
        <p:nvSpPr>
          <p:cNvPr id="11" name="Text 7"/>
          <p:cNvSpPr/>
          <p:nvPr/>
        </p:nvSpPr>
        <p:spPr>
          <a:xfrm>
            <a:off x="5263026" y="5404247"/>
            <a:ext cx="6108150"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000000"/>
                </a:solidFill>
                <a:latin typeface="Martel Sans" pitchFamily="34" charset="0"/>
                <a:ea typeface="Martel Sans" pitchFamily="34" charset="-122"/>
                <a:cs typeface="Martel Sans" pitchFamily="34" charset="-120"/>
              </a:rPr>
              <a:t>The fundamental challenge: How do we let AI use trusted organizational knowledge without retraining the model every time that knowledge changes?</a:t>
            </a:r>
            <a:endParaRPr lang="en-US"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661475" y="540147"/>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The Competitive Advantage Is Trusted Knowledge</a:t>
            </a:r>
            <a:endParaRPr lang="en-US" sz="3250" dirty="0"/>
          </a:p>
        </p:txBody>
      </p:sp>
      <p:sp>
        <p:nvSpPr>
          <p:cNvPr id="3" name="Shape 1"/>
          <p:cNvSpPr/>
          <p:nvPr/>
        </p:nvSpPr>
        <p:spPr>
          <a:xfrm>
            <a:off x="542415" y="1304925"/>
            <a:ext cx="4569008" cy="4562177"/>
          </a:xfrm>
          <a:prstGeom prst="roundRect">
            <a:avLst>
              <a:gd name="adj" fmla="val 2610"/>
            </a:avLst>
          </a:prstGeom>
          <a:solidFill>
            <a:srgbClr val="437066"/>
          </a:solidFill>
          <a:ln/>
        </p:spPr>
        <p:txBody>
          <a:bodyPr/>
          <a:lstStyle/>
          <a:p>
            <a:endParaRPr lang="en-US"/>
          </a:p>
        </p:txBody>
      </p:sp>
      <p:sp>
        <p:nvSpPr>
          <p:cNvPr id="4" name="Text 2"/>
          <p:cNvSpPr/>
          <p:nvPr/>
        </p:nvSpPr>
        <p:spPr>
          <a:xfrm>
            <a:off x="707710" y="1470223"/>
            <a:ext cx="4238420" cy="3565922"/>
          </a:xfrm>
          <a:prstGeom prst="rect">
            <a:avLst/>
          </a:prstGeom>
          <a:noFill/>
          <a:ln/>
        </p:spPr>
        <p:txBody>
          <a:bodyPr wrap="square" lIns="0" tIns="0" rIns="0" bIns="0" rtlCol="0" anchor="t">
            <a:normAutofit/>
          </a:bodyPr>
          <a:lstStyle/>
          <a:p>
            <a:pPr marL="0" indent="0" algn="l">
              <a:lnSpc>
                <a:spcPct val="104000"/>
              </a:lnSpc>
              <a:buNone/>
            </a:pPr>
            <a:r>
              <a:rPr lang="en-US" sz="4450" dirty="0">
                <a:solidFill>
                  <a:srgbClr val="FFFFFF"/>
                </a:solidFill>
                <a:latin typeface="Kanit Light" pitchFamily="34" charset="0"/>
                <a:ea typeface="Kanit Light" pitchFamily="34" charset="-122"/>
                <a:cs typeface="Kanit Light" pitchFamily="34" charset="-120"/>
              </a:rPr>
              <a:t>Right knowledge.</a:t>
            </a:r>
            <a:endParaRPr lang="en-US" sz="4450" dirty="0"/>
          </a:p>
          <a:p>
            <a:pPr marL="0" indent="0" algn="l">
              <a:lnSpc>
                <a:spcPct val="104000"/>
              </a:lnSpc>
              <a:buNone/>
            </a:pPr>
            <a:r>
              <a:rPr lang="en-US" sz="4450" dirty="0">
                <a:solidFill>
                  <a:srgbClr val="FFFFFF"/>
                </a:solidFill>
                <a:latin typeface="Kanit Light" pitchFamily="34" charset="0"/>
                <a:ea typeface="Kanit Light" pitchFamily="34" charset="-122"/>
                <a:cs typeface="Kanit Light" pitchFamily="34" charset="-120"/>
              </a:rPr>
              <a:t>Right time.</a:t>
            </a:r>
            <a:endParaRPr lang="en-US" sz="4450" dirty="0"/>
          </a:p>
          <a:p>
            <a:pPr marL="0" indent="0" algn="l">
              <a:lnSpc>
                <a:spcPct val="104000"/>
              </a:lnSpc>
              <a:buNone/>
            </a:pPr>
            <a:r>
              <a:rPr lang="en-US" sz="4450" dirty="0">
                <a:solidFill>
                  <a:srgbClr val="FFFFFF"/>
                </a:solidFill>
                <a:latin typeface="Kanit Light" pitchFamily="34" charset="0"/>
                <a:ea typeface="Kanit Light" pitchFamily="34" charset="-122"/>
                <a:cs typeface="Kanit Light" pitchFamily="34" charset="-120"/>
              </a:rPr>
              <a:t>Right user.</a:t>
            </a:r>
            <a:endParaRPr lang="en-US" sz="4450" dirty="0"/>
          </a:p>
          <a:p>
            <a:pPr marL="0" indent="0" algn="l">
              <a:lnSpc>
                <a:spcPct val="104000"/>
              </a:lnSpc>
              <a:buNone/>
            </a:pPr>
            <a:r>
              <a:rPr lang="en-US" sz="4450" dirty="0">
                <a:solidFill>
                  <a:srgbClr val="FFFFFF"/>
                </a:solidFill>
                <a:latin typeface="Kanit Light" pitchFamily="34" charset="0"/>
                <a:ea typeface="Kanit Light" pitchFamily="34" charset="-122"/>
                <a:cs typeface="Kanit Light" pitchFamily="34" charset="-120"/>
              </a:rPr>
              <a:t>Right controls.</a:t>
            </a:r>
            <a:endParaRPr lang="en-US" sz="4450" dirty="0"/>
          </a:p>
        </p:txBody>
      </p:sp>
      <p:sp>
        <p:nvSpPr>
          <p:cNvPr id="5" name="Text 3"/>
          <p:cNvSpPr/>
          <p:nvPr/>
        </p:nvSpPr>
        <p:spPr>
          <a:xfrm>
            <a:off x="5402127" y="1470223"/>
            <a:ext cx="6134343" cy="258465"/>
          </a:xfrm>
          <a:prstGeom prst="rect">
            <a:avLst/>
          </a:prstGeom>
          <a:noFill/>
          <a:ln/>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The Question Is Shifting</a:t>
            </a:r>
            <a:endParaRPr lang="en-US" sz="1600" dirty="0"/>
          </a:p>
        </p:txBody>
      </p:sp>
      <p:sp>
        <p:nvSpPr>
          <p:cNvPr id="6" name="Text 4"/>
          <p:cNvSpPr/>
          <p:nvPr/>
        </p:nvSpPr>
        <p:spPr>
          <a:xfrm>
            <a:off x="5402127" y="1893987"/>
            <a:ext cx="6134343"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As generative AI moves deeper into enterprise operations, the strategic question will increasingly shift from </a:t>
            </a:r>
            <a:r>
              <a:rPr lang="en-US" sz="1300" i="1" dirty="0">
                <a:solidFill>
                  <a:srgbClr val="2C3249"/>
                </a:solidFill>
                <a:latin typeface="Martel Sans" pitchFamily="34" charset="0"/>
                <a:ea typeface="Martel Sans" pitchFamily="34" charset="-122"/>
                <a:cs typeface="Martel Sans" pitchFamily="34" charset="-120"/>
              </a:rPr>
              <a:t>"Which AI model should we use?"</a:t>
            </a:r>
            <a:r>
              <a:rPr lang="en-US" sz="1300" dirty="0">
                <a:solidFill>
                  <a:srgbClr val="2C3249"/>
                </a:solidFill>
                <a:latin typeface="Martel Sans" pitchFamily="34" charset="0"/>
                <a:ea typeface="Martel Sans" pitchFamily="34" charset="-122"/>
                <a:cs typeface="Martel Sans" pitchFamily="34" charset="-120"/>
              </a:rPr>
              <a:t> to </a:t>
            </a:r>
            <a:r>
              <a:rPr lang="en-US" sz="1300" i="1" dirty="0">
                <a:solidFill>
                  <a:srgbClr val="2C3249"/>
                </a:solidFill>
                <a:latin typeface="Martel Sans" pitchFamily="34" charset="0"/>
                <a:ea typeface="Martel Sans" pitchFamily="34" charset="-122"/>
                <a:cs typeface="Martel Sans" pitchFamily="34" charset="-120"/>
              </a:rPr>
              <a:t>"How do we build the trusted enterprise architecture around it?"</a:t>
            </a:r>
            <a:endParaRPr lang="en-US" sz="1300" dirty="0"/>
          </a:p>
        </p:txBody>
      </p:sp>
      <p:sp>
        <p:nvSpPr>
          <p:cNvPr id="7" name="Text 5"/>
          <p:cNvSpPr/>
          <p:nvPr/>
        </p:nvSpPr>
        <p:spPr>
          <a:xfrm>
            <a:off x="5402127" y="2853134"/>
            <a:ext cx="6134343" cy="258465"/>
          </a:xfrm>
          <a:prstGeom prst="rect">
            <a:avLst/>
          </a:prstGeom>
          <a:noFill/>
          <a:ln/>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Where Program Leadership Becomes Critical</a:t>
            </a:r>
            <a:endParaRPr lang="en-US" sz="1600" dirty="0"/>
          </a:p>
        </p:txBody>
      </p:sp>
      <p:sp>
        <p:nvSpPr>
          <p:cNvPr id="8" name="Text 6"/>
          <p:cNvSpPr/>
          <p:nvPr/>
        </p:nvSpPr>
        <p:spPr>
          <a:xfrm>
            <a:off x="5402127" y="3276898"/>
            <a:ext cx="6134343" cy="1058466"/>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The organizations that win with RAG will know which information is authoritative, control who can access it, continuously evaluate retrieval and response quality, monitor cost and performance, establish clear ownership — and connect everything to measurable business outcomes.</a:t>
            </a:r>
            <a:endParaRPr lang="en-US" sz="1300" dirty="0"/>
          </a:p>
        </p:txBody>
      </p:sp>
      <p:sp>
        <p:nvSpPr>
          <p:cNvPr id="9" name="Text 7"/>
          <p:cNvSpPr/>
          <p:nvPr/>
        </p:nvSpPr>
        <p:spPr>
          <a:xfrm>
            <a:off x="5402127" y="4500662"/>
            <a:ext cx="6134343" cy="258465"/>
          </a:xfrm>
          <a:prstGeom prst="rect">
            <a:avLst/>
          </a:prstGeom>
          <a:noFill/>
          <a:ln/>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For Program Managers</a:t>
            </a:r>
            <a:endParaRPr lang="en-US" sz="1600" dirty="0"/>
          </a:p>
        </p:txBody>
      </p:sp>
      <p:sp>
        <p:nvSpPr>
          <p:cNvPr id="10" name="Text 8"/>
          <p:cNvSpPr/>
          <p:nvPr/>
        </p:nvSpPr>
        <p:spPr>
          <a:xfrm>
            <a:off x="5402127" y="4924425"/>
            <a:ext cx="6134343"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Understanding RAG architecture may soon be as essential as understanding cloud migrations, Agile delivery, cybersecurity, or DevOps. And that is where experienced program leadership becomes the decisive factor.</a:t>
            </a:r>
            <a:endParaRPr lang="en-US" sz="1300" dirty="0"/>
          </a:p>
        </p:txBody>
      </p:sp>
      <p:sp>
        <p:nvSpPr>
          <p:cNvPr id="11" name="Text 9"/>
          <p:cNvSpPr/>
          <p:nvPr/>
        </p:nvSpPr>
        <p:spPr>
          <a:xfrm>
            <a:off x="356682" y="6053138"/>
            <a:ext cx="11478330" cy="264616"/>
          </a:xfrm>
          <a:prstGeom prst="rect">
            <a:avLst/>
          </a:prstGeom>
          <a:noFill/>
          <a:ln/>
        </p:spPr>
        <p:txBody>
          <a:bodyPr wrap="none" lIns="0" tIns="0" rIns="0" bIns="0" rtlCol="0" anchor="t"/>
          <a:lstStyle/>
          <a:p>
            <a:pPr marL="0" indent="0" algn="ctr">
              <a:lnSpc>
                <a:spcPct val="133000"/>
              </a:lnSpc>
              <a:buNone/>
            </a:pP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047924" cy="6858000"/>
          </a:xfrm>
          <a:prstGeom prst="rect">
            <a:avLst/>
          </a:prstGeom>
        </p:spPr>
      </p:pic>
      <p:sp>
        <p:nvSpPr>
          <p:cNvPr id="3" name="Text 0"/>
          <p:cNvSpPr/>
          <p:nvPr/>
        </p:nvSpPr>
        <p:spPr>
          <a:xfrm>
            <a:off x="3709399" y="720824"/>
            <a:ext cx="7820822" cy="1033463"/>
          </a:xfrm>
          <a:prstGeom prst="rect">
            <a:avLst/>
          </a:prstGeom>
          <a:noFill/>
          <a:ln/>
        </p:spPr>
        <p:txBody>
          <a:bodyPr wrap="square" lIns="0" tIns="0" rIns="0" bIns="0" rtlCol="0" anchor="t">
            <a:normAutofit/>
          </a:bodyPr>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The Answer: Retrieval-Augmented Generation</a:t>
            </a:r>
            <a:endParaRPr lang="en-US" sz="3250" dirty="0"/>
          </a:p>
        </p:txBody>
      </p:sp>
      <p:sp>
        <p:nvSpPr>
          <p:cNvPr id="4" name="Text 1"/>
          <p:cNvSpPr/>
          <p:nvPr/>
        </p:nvSpPr>
        <p:spPr>
          <a:xfrm>
            <a:off x="3709399" y="2002334"/>
            <a:ext cx="7820822" cy="793849"/>
          </a:xfrm>
          <a:prstGeom prst="rect">
            <a:avLst/>
          </a:prstGeom>
          <a:noFill/>
          <a:ln/>
        </p:spPr>
        <p:txBody>
          <a:bodyPr wrap="square" lIns="0" tIns="0" rIns="0" bIns="0" rtlCol="0" anchor="t">
            <a:normAutofit/>
          </a:bodyPr>
          <a:lstStyle/>
          <a:p>
            <a:pPr marL="0" indent="0" algn="l">
              <a:lnSpc>
                <a:spcPct val="133000"/>
              </a:lnSpc>
              <a:buNone/>
            </a:pPr>
            <a:r>
              <a:rPr lang="en-US" sz="1300" b="1" dirty="0">
                <a:solidFill>
                  <a:srgbClr val="2C3249"/>
                </a:solidFill>
                <a:latin typeface="Martel Sans Bold" pitchFamily="34" charset="0"/>
                <a:ea typeface="Martel Sans Bold" pitchFamily="34" charset="-122"/>
                <a:cs typeface="Martel Sans Bold" pitchFamily="34" charset="-120"/>
              </a:rPr>
              <a:t>RAG</a:t>
            </a:r>
            <a:r>
              <a:rPr lang="en-US" sz="1300" dirty="0">
                <a:solidFill>
                  <a:srgbClr val="2C3249"/>
                </a:solidFill>
                <a:latin typeface="Martel Sans" pitchFamily="34" charset="0"/>
                <a:ea typeface="Martel Sans" pitchFamily="34" charset="-122"/>
                <a:cs typeface="Martel Sans" pitchFamily="34" charset="-120"/>
              </a:rPr>
              <a:t> allows an organization to connect an LLM to trusted enterprise information so that responses are generated using relevant organizational knowledge — rather than relying solely on what the model learned during training.</a:t>
            </a:r>
            <a:endParaRPr lang="en-US" sz="1300" dirty="0"/>
          </a:p>
        </p:txBody>
      </p:sp>
      <p:sp>
        <p:nvSpPr>
          <p:cNvPr id="5" name="Shape 2"/>
          <p:cNvSpPr/>
          <p:nvPr/>
        </p:nvSpPr>
        <p:spPr>
          <a:xfrm>
            <a:off x="3709399" y="2982218"/>
            <a:ext cx="3827764" cy="1759446"/>
          </a:xfrm>
          <a:prstGeom prst="roundRect">
            <a:avLst>
              <a:gd name="adj" fmla="val 3948"/>
            </a:avLst>
          </a:prstGeom>
          <a:solidFill>
            <a:srgbClr val="DFECE9"/>
          </a:solidFill>
          <a:ln w="6350">
            <a:solidFill>
              <a:srgbClr val="C5D2CF"/>
            </a:solidFill>
            <a:prstDash val="solid"/>
          </a:ln>
        </p:spPr>
        <p:txBody>
          <a:bodyPr/>
          <a:lstStyle/>
          <a:p>
            <a:endParaRPr lang="en-US"/>
          </a:p>
        </p:txBody>
      </p:sp>
      <p:sp>
        <p:nvSpPr>
          <p:cNvPr id="6" name="Text 3"/>
          <p:cNvSpPr/>
          <p:nvPr/>
        </p:nvSpPr>
        <p:spPr>
          <a:xfrm>
            <a:off x="3881043" y="3153866"/>
            <a:ext cx="3484475"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More Than a Document Connection</a:t>
            </a:r>
            <a:endParaRPr lang="en-US" sz="1600" dirty="0"/>
          </a:p>
        </p:txBody>
      </p:sp>
      <p:sp>
        <p:nvSpPr>
          <p:cNvPr id="7" name="Text 4"/>
          <p:cNvSpPr/>
          <p:nvPr/>
        </p:nvSpPr>
        <p:spPr>
          <a:xfrm>
            <a:off x="3881043" y="3511550"/>
            <a:ext cx="3484475"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RAG is often described as "connecting company documents to an LLM." That captures only part of the idea.</a:t>
            </a:r>
            <a:endParaRPr lang="en-US" sz="1300" dirty="0"/>
          </a:p>
        </p:txBody>
      </p:sp>
      <p:sp>
        <p:nvSpPr>
          <p:cNvPr id="8" name="Shape 5"/>
          <p:cNvSpPr/>
          <p:nvPr/>
        </p:nvSpPr>
        <p:spPr>
          <a:xfrm>
            <a:off x="7702457" y="2982218"/>
            <a:ext cx="3827764" cy="1759446"/>
          </a:xfrm>
          <a:prstGeom prst="roundRect">
            <a:avLst>
              <a:gd name="adj" fmla="val 3948"/>
            </a:avLst>
          </a:prstGeom>
          <a:solidFill>
            <a:srgbClr val="DFECE9"/>
          </a:solidFill>
          <a:ln w="6350">
            <a:solidFill>
              <a:srgbClr val="C5D2CF"/>
            </a:solidFill>
            <a:prstDash val="solid"/>
          </a:ln>
        </p:spPr>
        <p:txBody>
          <a:bodyPr/>
          <a:lstStyle/>
          <a:p>
            <a:endParaRPr lang="en-US"/>
          </a:p>
        </p:txBody>
      </p:sp>
      <p:sp>
        <p:nvSpPr>
          <p:cNvPr id="9" name="Text 6"/>
          <p:cNvSpPr/>
          <p:nvPr/>
        </p:nvSpPr>
        <p:spPr>
          <a:xfrm>
            <a:off x="7874101" y="3153866"/>
            <a:ext cx="3484475"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A Full Architecture</a:t>
            </a:r>
            <a:endParaRPr lang="en-US" sz="1600" dirty="0"/>
          </a:p>
        </p:txBody>
      </p:sp>
      <p:sp>
        <p:nvSpPr>
          <p:cNvPr id="10" name="Text 7"/>
          <p:cNvSpPr/>
          <p:nvPr/>
        </p:nvSpPr>
        <p:spPr>
          <a:xfrm>
            <a:off x="7874101" y="3511550"/>
            <a:ext cx="3484475" cy="1058466"/>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Enterprise RAG involves data pipelines, embeddings, vector databases, retrieval mechanisms, security controls, governance, and operational processes.</a:t>
            </a:r>
            <a:endParaRPr lang="en-US" sz="1300" dirty="0"/>
          </a:p>
        </p:txBody>
      </p:sp>
      <p:sp>
        <p:nvSpPr>
          <p:cNvPr id="11" name="Shape 8"/>
          <p:cNvSpPr/>
          <p:nvPr/>
        </p:nvSpPr>
        <p:spPr>
          <a:xfrm>
            <a:off x="3709399" y="4906963"/>
            <a:ext cx="7820822" cy="1230213"/>
          </a:xfrm>
          <a:prstGeom prst="roundRect">
            <a:avLst>
              <a:gd name="adj" fmla="val 5647"/>
            </a:avLst>
          </a:prstGeom>
          <a:solidFill>
            <a:srgbClr val="DFECE9"/>
          </a:solidFill>
          <a:ln w="6350">
            <a:solidFill>
              <a:srgbClr val="C5D2CF"/>
            </a:solidFill>
            <a:prstDash val="solid"/>
          </a:ln>
        </p:spPr>
        <p:txBody>
          <a:bodyPr/>
          <a:lstStyle/>
          <a:p>
            <a:endParaRPr lang="en-US"/>
          </a:p>
        </p:txBody>
      </p:sp>
      <p:sp>
        <p:nvSpPr>
          <p:cNvPr id="12" name="Text 9"/>
          <p:cNvSpPr/>
          <p:nvPr/>
        </p:nvSpPr>
        <p:spPr>
          <a:xfrm>
            <a:off x="3881043" y="5078611"/>
            <a:ext cx="7477533"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A Leadership Concern</a:t>
            </a:r>
            <a:endParaRPr lang="en-US" sz="1600" dirty="0"/>
          </a:p>
        </p:txBody>
      </p:sp>
      <p:sp>
        <p:nvSpPr>
          <p:cNvPr id="13" name="Text 10"/>
          <p:cNvSpPr/>
          <p:nvPr/>
        </p:nvSpPr>
        <p:spPr>
          <a:xfrm>
            <a:off x="3881043" y="5436295"/>
            <a:ext cx="7477533"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Program managers and business leaders must understand how components interact, where failures occur, and what must be governed as AI moves to production.</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475" y="515342"/>
            <a:ext cx="10868745" cy="413445"/>
          </a:xfrm>
          <a:prstGeom prst="rect">
            <a:avLst/>
          </a:prstGeom>
          <a:noFill/>
          <a:ln/>
        </p:spPr>
        <p:txBody>
          <a:bodyPr wrap="none" lIns="0" tIns="0" rIns="0" bIns="0" rtlCol="0" anchor="t"/>
          <a:lstStyle/>
          <a:p>
            <a:pPr marL="0" indent="0" algn="l">
              <a:lnSpc>
                <a:spcPct val="104000"/>
              </a:lnSpc>
              <a:buNone/>
            </a:pPr>
            <a:r>
              <a:rPr lang="en-US" sz="2600" dirty="0">
                <a:solidFill>
                  <a:srgbClr val="272D45"/>
                </a:solidFill>
                <a:latin typeface="Kanit Light" pitchFamily="34" charset="0"/>
                <a:ea typeface="Kanit Light" pitchFamily="34" charset="-122"/>
                <a:cs typeface="Kanit Light" pitchFamily="34" charset="-120"/>
              </a:rPr>
              <a:t>The RAG Architecture at a Glance</a:t>
            </a:r>
            <a:endParaRPr lang="en-US" sz="2600" dirty="0"/>
          </a:p>
        </p:txBody>
      </p:sp>
      <p:sp>
        <p:nvSpPr>
          <p:cNvPr id="3" name="Text 1"/>
          <p:cNvSpPr/>
          <p:nvPr/>
        </p:nvSpPr>
        <p:spPr>
          <a:xfrm>
            <a:off x="661475" y="1259483"/>
            <a:ext cx="10868745"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Each stage in the pipeline plays a distinct role in determining the quality, accuracy, and trustworthiness of the final answer. A weakness at any point — from source data governance to retrieval ranking — can degrade the response the user receives. Understanding this end-to-end flow is essential for program leaders responsible for RAG delivery.</a:t>
            </a:r>
            <a:endParaRPr lang="en-US" sz="1300" dirty="0"/>
          </a:p>
        </p:txBody>
      </p:sp>
      <p:grpSp>
        <p:nvGrpSpPr>
          <p:cNvPr id="10" name="Group 9">
            <a:extLst>
              <a:ext uri="{FF2B5EF4-FFF2-40B4-BE49-F238E27FC236}">
                <a16:creationId xmlns:a16="http://schemas.microsoft.com/office/drawing/2014/main" id="{85B93865-DCFE-41A9-36E1-59ADCBF6EF25}"/>
              </a:ext>
            </a:extLst>
          </p:cNvPr>
          <p:cNvGrpSpPr/>
          <p:nvPr/>
        </p:nvGrpSpPr>
        <p:grpSpPr>
          <a:xfrm>
            <a:off x="759126" y="2239367"/>
            <a:ext cx="10868744" cy="4103191"/>
            <a:chOff x="3118764" y="2239367"/>
            <a:chExt cx="5954067" cy="4103191"/>
          </a:xfrm>
        </p:grpSpPr>
        <p:pic>
          <p:nvPicPr>
            <p:cNvPr id="4" name="Image 0" descr="preencoded.png"/>
            <p:cNvPicPr>
              <a:picLocks noChangeAspect="1"/>
            </p:cNvPicPr>
            <p:nvPr/>
          </p:nvPicPr>
          <p:blipFill>
            <a:blip r:embed="rId3"/>
            <a:stretch>
              <a:fillRect/>
            </a:stretch>
          </p:blipFill>
          <p:spPr>
            <a:xfrm>
              <a:off x="3118764" y="2239367"/>
              <a:ext cx="5954067" cy="4103191"/>
            </a:xfrm>
            <a:prstGeom prst="rect">
              <a:avLst/>
            </a:prstGeom>
          </p:spPr>
        </p:pic>
        <p:grpSp>
          <p:nvGrpSpPr>
            <p:cNvPr id="9" name="Group 8">
              <a:extLst>
                <a:ext uri="{FF2B5EF4-FFF2-40B4-BE49-F238E27FC236}">
                  <a16:creationId xmlns:a16="http://schemas.microsoft.com/office/drawing/2014/main" id="{CCECF467-E483-0608-FB57-9D3C639914C4}"/>
                </a:ext>
              </a:extLst>
            </p:cNvPr>
            <p:cNvGrpSpPr/>
            <p:nvPr/>
          </p:nvGrpSpPr>
          <p:grpSpPr>
            <a:xfrm>
              <a:off x="3267949" y="3069462"/>
              <a:ext cx="5585528" cy="2444430"/>
              <a:chOff x="3267949" y="3069462"/>
              <a:chExt cx="5585528" cy="2444430"/>
            </a:xfrm>
          </p:grpSpPr>
          <p:sp>
            <p:nvSpPr>
              <p:cNvPr id="5" name="Text 2"/>
              <p:cNvSpPr/>
              <p:nvPr/>
            </p:nvSpPr>
            <p:spPr>
              <a:xfrm>
                <a:off x="3267949" y="4792519"/>
                <a:ext cx="1627051" cy="216737"/>
              </a:xfrm>
              <a:prstGeom prst="rect">
                <a:avLst/>
              </a:prstGeom>
              <a:noFill/>
              <a:ln/>
            </p:spPr>
            <p:txBody>
              <a:bodyPr wrap="none" lIns="0" tIns="0" rIns="0" bIns="0" rtlCol="0" anchor="t"/>
              <a:lstStyle/>
              <a:p>
                <a:pPr marL="0" indent="0" algn="ctr">
                  <a:lnSpc>
                    <a:spcPct val="104000"/>
                  </a:lnSpc>
                  <a:buNone/>
                </a:pPr>
                <a:r>
                  <a:rPr lang="en-US" sz="1350" dirty="0">
                    <a:solidFill>
                      <a:srgbClr val="2C3249"/>
                    </a:solidFill>
                    <a:latin typeface="Kanit Light" pitchFamily="34" charset="0"/>
                    <a:ea typeface="Kanit Light" pitchFamily="34" charset="-122"/>
                    <a:cs typeface="Kanit Light" pitchFamily="34" charset="-120"/>
                  </a:rPr>
                  <a:t>Enterprise Data</a:t>
                </a:r>
                <a:endParaRPr lang="en-US" sz="1350" dirty="0"/>
              </a:p>
            </p:txBody>
          </p:sp>
          <p:sp>
            <p:nvSpPr>
              <p:cNvPr id="6" name="Text 3"/>
              <p:cNvSpPr/>
              <p:nvPr/>
            </p:nvSpPr>
            <p:spPr>
              <a:xfrm>
                <a:off x="4654427" y="3069462"/>
                <a:ext cx="1679909" cy="216737"/>
              </a:xfrm>
              <a:prstGeom prst="rect">
                <a:avLst/>
              </a:prstGeom>
              <a:noFill/>
              <a:ln/>
            </p:spPr>
            <p:txBody>
              <a:bodyPr wrap="none" lIns="0" tIns="0" rIns="0" bIns="0" rtlCol="0" anchor="t"/>
              <a:lstStyle/>
              <a:p>
                <a:pPr marL="0" indent="0" algn="ctr">
                  <a:lnSpc>
                    <a:spcPct val="104000"/>
                  </a:lnSpc>
                  <a:buNone/>
                </a:pPr>
                <a:r>
                  <a:rPr lang="en-US" sz="1350" dirty="0">
                    <a:solidFill>
                      <a:srgbClr val="2C3249"/>
                    </a:solidFill>
                    <a:latin typeface="Kanit Light" pitchFamily="34" charset="0"/>
                    <a:ea typeface="Kanit Light" pitchFamily="34" charset="-122"/>
                    <a:cs typeface="Kanit Light" pitchFamily="34" charset="-120"/>
                  </a:rPr>
                  <a:t>Chunking</a:t>
                </a:r>
                <a:endParaRPr lang="en-US" sz="1350" dirty="0"/>
              </a:p>
            </p:txBody>
          </p:sp>
          <p:sp>
            <p:nvSpPr>
              <p:cNvPr id="7" name="Text 4"/>
              <p:cNvSpPr/>
              <p:nvPr/>
            </p:nvSpPr>
            <p:spPr>
              <a:xfrm>
                <a:off x="5782153" y="5297155"/>
                <a:ext cx="1627051" cy="216737"/>
              </a:xfrm>
              <a:prstGeom prst="rect">
                <a:avLst/>
              </a:prstGeom>
              <a:noFill/>
              <a:ln/>
            </p:spPr>
            <p:txBody>
              <a:bodyPr wrap="none" lIns="0" tIns="0" rIns="0" bIns="0" rtlCol="0" anchor="t"/>
              <a:lstStyle/>
              <a:p>
                <a:pPr marL="0" indent="0" algn="ctr">
                  <a:lnSpc>
                    <a:spcPct val="104000"/>
                  </a:lnSpc>
                  <a:buNone/>
                </a:pPr>
                <a:r>
                  <a:rPr lang="en-US" sz="1350" dirty="0">
                    <a:solidFill>
                      <a:srgbClr val="2C3249"/>
                    </a:solidFill>
                    <a:latin typeface="Kanit Light" pitchFamily="34" charset="0"/>
                    <a:ea typeface="Kanit Light" pitchFamily="34" charset="-122"/>
                    <a:cs typeface="Kanit Light" pitchFamily="34" charset="-120"/>
                  </a:rPr>
                  <a:t>Embeddings</a:t>
                </a:r>
                <a:endParaRPr lang="en-US" sz="1350" dirty="0"/>
              </a:p>
            </p:txBody>
          </p:sp>
          <p:sp>
            <p:nvSpPr>
              <p:cNvPr id="8" name="Text 5"/>
              <p:cNvSpPr/>
              <p:nvPr/>
            </p:nvSpPr>
            <p:spPr>
              <a:xfrm>
                <a:off x="7226426" y="3523043"/>
                <a:ext cx="1627051" cy="216737"/>
              </a:xfrm>
              <a:prstGeom prst="rect">
                <a:avLst/>
              </a:prstGeom>
              <a:noFill/>
              <a:ln/>
            </p:spPr>
            <p:txBody>
              <a:bodyPr wrap="none" lIns="0" tIns="0" rIns="0" bIns="0" rtlCol="0" anchor="t"/>
              <a:lstStyle/>
              <a:p>
                <a:pPr marL="0" indent="0" algn="ctr">
                  <a:lnSpc>
                    <a:spcPct val="104000"/>
                  </a:lnSpc>
                  <a:buNone/>
                </a:pPr>
                <a:r>
                  <a:rPr lang="en-US" sz="1350" dirty="0">
                    <a:solidFill>
                      <a:srgbClr val="2C3249"/>
                    </a:solidFill>
                    <a:latin typeface="Kanit Light" pitchFamily="34" charset="0"/>
                    <a:ea typeface="Kanit Light" pitchFamily="34" charset="-122"/>
                    <a:cs typeface="Kanit Light" pitchFamily="34" charset="-120"/>
                  </a:rPr>
                  <a:t>Vector DB</a:t>
                </a:r>
                <a:endParaRPr lang="en-US" sz="1350" dirty="0"/>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3771" y="0"/>
            <a:ext cx="3047924" cy="6858000"/>
          </a:xfrm>
          <a:prstGeom prst="rect">
            <a:avLst/>
          </a:prstGeom>
        </p:spPr>
      </p:pic>
      <p:sp>
        <p:nvSpPr>
          <p:cNvPr id="3" name="Shape 0"/>
          <p:cNvSpPr/>
          <p:nvPr/>
        </p:nvSpPr>
        <p:spPr>
          <a:xfrm>
            <a:off x="661475" y="478433"/>
            <a:ext cx="622781" cy="251420"/>
          </a:xfrm>
          <a:prstGeom prst="roundRect">
            <a:avLst>
              <a:gd name="adj" fmla="val 22103"/>
            </a:avLst>
          </a:prstGeom>
          <a:solidFill>
            <a:srgbClr val="DFECE9"/>
          </a:solidFill>
          <a:ln/>
        </p:spPr>
        <p:txBody>
          <a:bodyPr/>
          <a:lstStyle/>
          <a:p>
            <a:endParaRPr lang="en-US"/>
          </a:p>
        </p:txBody>
      </p:sp>
      <p:sp>
        <p:nvSpPr>
          <p:cNvPr id="4" name="Text 1"/>
          <p:cNvSpPr/>
          <p:nvPr/>
        </p:nvSpPr>
        <p:spPr>
          <a:xfrm>
            <a:off x="760691" y="528042"/>
            <a:ext cx="1033933" cy="152202"/>
          </a:xfrm>
          <a:prstGeom prst="rect">
            <a:avLst/>
          </a:prstGeom>
          <a:noFill/>
          <a:ln/>
        </p:spPr>
        <p:txBody>
          <a:bodyPr wrap="none" lIns="0" tIns="0" rIns="0" bIns="0" rtlCol="0" anchor="t"/>
          <a:lstStyle/>
          <a:p>
            <a:pPr marL="0" indent="0" algn="l">
              <a:lnSpc>
                <a:spcPct val="96000"/>
              </a:lnSpc>
              <a:buNone/>
            </a:pPr>
            <a:r>
              <a:rPr lang="en-US" sz="1000" dirty="0">
                <a:solidFill>
                  <a:srgbClr val="2C3249"/>
                </a:solidFill>
                <a:latin typeface="Martel Sans" pitchFamily="34" charset="0"/>
                <a:ea typeface="Martel Sans" pitchFamily="34" charset="-122"/>
                <a:cs typeface="Martel Sans" pitchFamily="34" charset="-120"/>
              </a:rPr>
              <a:t>STEP 1</a:t>
            </a:r>
            <a:endParaRPr lang="en-US" sz="1000" dirty="0"/>
          </a:p>
        </p:txBody>
      </p:sp>
      <p:sp>
        <p:nvSpPr>
          <p:cNvPr id="5" name="Text 2"/>
          <p:cNvSpPr/>
          <p:nvPr/>
        </p:nvSpPr>
        <p:spPr>
          <a:xfrm>
            <a:off x="661475" y="795933"/>
            <a:ext cx="7820822" cy="1033463"/>
          </a:xfrm>
          <a:prstGeom prst="rect">
            <a:avLst/>
          </a:prstGeom>
          <a:noFill/>
          <a:ln/>
        </p:spPr>
        <p:txBody>
          <a:bodyPr wrap="square" lIns="0" tIns="0" rIns="0" bIns="0" rtlCol="0" anchor="t">
            <a:normAutofit/>
          </a:bodyPr>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Enterprise Data: The Knowledge Foundation</a:t>
            </a:r>
            <a:endParaRPr lang="en-US" sz="3250" dirty="0"/>
          </a:p>
        </p:txBody>
      </p:sp>
      <p:sp>
        <p:nvSpPr>
          <p:cNvPr id="6" name="Text 3"/>
          <p:cNvSpPr/>
          <p:nvPr/>
        </p:nvSpPr>
        <p:spPr>
          <a:xfrm>
            <a:off x="661475" y="2077442"/>
            <a:ext cx="7820822"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Every RAG system begins with a critical question: </a:t>
            </a:r>
            <a:r>
              <a:rPr lang="en-US" sz="1300" b="1" dirty="0">
                <a:solidFill>
                  <a:srgbClr val="2C3249"/>
                </a:solidFill>
                <a:latin typeface="Martel Sans Bold" pitchFamily="34" charset="0"/>
                <a:ea typeface="Martel Sans Bold" pitchFamily="34" charset="-122"/>
                <a:cs typeface="Martel Sans Bold" pitchFamily="34" charset="-120"/>
              </a:rPr>
              <a:t>what knowledge should the AI be allowed to access?</a:t>
            </a:r>
            <a:r>
              <a:rPr lang="en-US" sz="1300" dirty="0">
                <a:solidFill>
                  <a:srgbClr val="2C3249"/>
                </a:solidFill>
                <a:latin typeface="Martel Sans" pitchFamily="34" charset="0"/>
                <a:ea typeface="Martel Sans" pitchFamily="34" charset="-122"/>
                <a:cs typeface="Martel Sans" pitchFamily="34" charset="-120"/>
              </a:rPr>
              <a:t> Before debating platforms or models, organizations must determine and govern their sources.</a:t>
            </a:r>
            <a:endParaRPr lang="en-US" sz="13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1475" y="3057327"/>
            <a:ext cx="413434" cy="413445"/>
          </a:xfrm>
          <a:prstGeom prst="rect">
            <a:avLst/>
          </a:prstGeom>
        </p:spPr>
      </p:pic>
      <p:sp>
        <p:nvSpPr>
          <p:cNvPr id="8" name="Text 4"/>
          <p:cNvSpPr/>
          <p:nvPr/>
        </p:nvSpPr>
        <p:spPr>
          <a:xfrm>
            <a:off x="1281577" y="3057327"/>
            <a:ext cx="7200720"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Operational Knowledge</a:t>
            </a:r>
            <a:endParaRPr lang="en-US" sz="1600" dirty="0"/>
          </a:p>
        </p:txBody>
      </p:sp>
      <p:sp>
        <p:nvSpPr>
          <p:cNvPr id="9" name="Text 5"/>
          <p:cNvSpPr/>
          <p:nvPr/>
        </p:nvSpPr>
        <p:spPr>
          <a:xfrm>
            <a:off x="1281577" y="3415010"/>
            <a:ext cx="7200720"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Policies, procedures, SOPs, training materials, project documentation, architecture records, incident and problem management records</a:t>
            </a:r>
            <a:endParaRPr lang="en-US" sz="13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1475" y="4274939"/>
            <a:ext cx="413434" cy="413445"/>
          </a:xfrm>
          <a:prstGeom prst="rect">
            <a:avLst/>
          </a:prstGeom>
        </p:spPr>
      </p:pic>
      <p:sp>
        <p:nvSpPr>
          <p:cNvPr id="11" name="Text 6"/>
          <p:cNvSpPr/>
          <p:nvPr/>
        </p:nvSpPr>
        <p:spPr>
          <a:xfrm>
            <a:off x="1281577" y="4274939"/>
            <a:ext cx="7200720"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Regulated Content</a:t>
            </a:r>
            <a:endParaRPr lang="en-US" sz="1600" dirty="0"/>
          </a:p>
        </p:txBody>
      </p:sp>
      <p:sp>
        <p:nvSpPr>
          <p:cNvPr id="12" name="Text 7"/>
          <p:cNvSpPr/>
          <p:nvPr/>
        </p:nvSpPr>
        <p:spPr>
          <a:xfrm>
            <a:off x="1281577" y="4632623"/>
            <a:ext cx="7200720"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Contracts, regulatory documentation, compliance requirements, customer-support information, financial records</a:t>
            </a:r>
            <a:endParaRPr lang="en-US" sz="130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61475" y="5492552"/>
            <a:ext cx="413434" cy="413445"/>
          </a:xfrm>
          <a:prstGeom prst="rect">
            <a:avLst/>
          </a:prstGeom>
        </p:spPr>
      </p:pic>
      <p:sp>
        <p:nvSpPr>
          <p:cNvPr id="14" name="Text 8"/>
          <p:cNvSpPr/>
          <p:nvPr/>
        </p:nvSpPr>
        <p:spPr>
          <a:xfrm>
            <a:off x="1281577" y="5492552"/>
            <a:ext cx="7200720"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Institutional Knowledge</a:t>
            </a:r>
            <a:endParaRPr lang="en-US" sz="1600" dirty="0"/>
          </a:p>
        </p:txBody>
      </p:sp>
      <p:sp>
        <p:nvSpPr>
          <p:cNvPr id="15" name="Text 9"/>
          <p:cNvSpPr/>
          <p:nvPr/>
        </p:nvSpPr>
        <p:spPr>
          <a:xfrm>
            <a:off x="1281577" y="5850235"/>
            <a:ext cx="7200720"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Lessons learned, product specifications, knowledge-base articles, SharePoint content, technical documentation</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1199257"/>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The First Real Challenge Is Information Governance</a:t>
            </a:r>
            <a:endParaRPr lang="en-US" sz="3250" dirty="0"/>
          </a:p>
        </p:txBody>
      </p:sp>
      <p:sp>
        <p:nvSpPr>
          <p:cNvPr id="3" name="Text 1"/>
          <p:cNvSpPr/>
          <p:nvPr/>
        </p:nvSpPr>
        <p:spPr>
          <a:xfrm>
            <a:off x="661475" y="2046684"/>
            <a:ext cx="11478330" cy="264616"/>
          </a:xfrm>
          <a:prstGeom prst="rect">
            <a:avLst/>
          </a:prstGeom>
          <a:noFill/>
          <a:ln/>
        </p:spPr>
        <p:txBody>
          <a:bodyPr wrap="none" lIns="0" tIns="0" rIns="0" bIns="0" rtlCol="0" anchor="t"/>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Before the first line of AI code is written, organizations must answer governance questions that are entirely non-technical in nature.</a:t>
            </a:r>
            <a:endParaRPr lang="en-US" sz="13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2497336"/>
            <a:ext cx="3512653" cy="2049463"/>
          </a:xfrm>
          <a:prstGeom prst="rect">
            <a:avLst/>
          </a:prstGeom>
        </p:spPr>
      </p:pic>
      <p:sp>
        <p:nvSpPr>
          <p:cNvPr id="5" name="Text 2"/>
          <p:cNvSpPr/>
          <p:nvPr/>
        </p:nvSpPr>
        <p:spPr>
          <a:xfrm>
            <a:off x="922017" y="2681684"/>
            <a:ext cx="3067767"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Authority &amp; Ownership</a:t>
            </a:r>
            <a:endParaRPr lang="en-US" sz="1600" dirty="0"/>
          </a:p>
        </p:txBody>
      </p:sp>
      <p:sp>
        <p:nvSpPr>
          <p:cNvPr id="6" name="Text 3"/>
          <p:cNvSpPr/>
          <p:nvPr/>
        </p:nvSpPr>
        <p:spPr>
          <a:xfrm>
            <a:off x="922017" y="3039368"/>
            <a:ext cx="3067767" cy="1058466"/>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Which version of a policy is authoritative? Who owns the document, and who is responsible for keeping it current?</a:t>
            </a:r>
            <a:endParaRPr lang="en-US" sz="13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39422" y="2497336"/>
            <a:ext cx="3512752" cy="2049463"/>
          </a:xfrm>
          <a:prstGeom prst="rect">
            <a:avLst/>
          </a:prstGeom>
        </p:spPr>
      </p:pic>
      <p:sp>
        <p:nvSpPr>
          <p:cNvPr id="8" name="Text 4"/>
          <p:cNvSpPr/>
          <p:nvPr/>
        </p:nvSpPr>
        <p:spPr>
          <a:xfrm>
            <a:off x="4599964" y="2681684"/>
            <a:ext cx="3067866"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Classification &amp; Access</a:t>
            </a:r>
            <a:endParaRPr lang="en-US" sz="1600" dirty="0"/>
          </a:p>
        </p:txBody>
      </p:sp>
      <p:sp>
        <p:nvSpPr>
          <p:cNvPr id="9" name="Text 5"/>
          <p:cNvSpPr/>
          <p:nvPr/>
        </p:nvSpPr>
        <p:spPr>
          <a:xfrm>
            <a:off x="4599964" y="3039368"/>
            <a:ext cx="3067866"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Does the document contain confidential, regulated, proprietary, or personally identifiable information? Should every employee receive the same answer?</a:t>
            </a:r>
            <a:endParaRPr lang="en-US" sz="13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17468" y="2497336"/>
            <a:ext cx="3512653" cy="2049463"/>
          </a:xfrm>
          <a:prstGeom prst="rect">
            <a:avLst/>
          </a:prstGeom>
        </p:spPr>
      </p:pic>
      <p:sp>
        <p:nvSpPr>
          <p:cNvPr id="11" name="Text 6"/>
          <p:cNvSpPr/>
          <p:nvPr/>
        </p:nvSpPr>
        <p:spPr>
          <a:xfrm>
            <a:off x="8278010" y="2681684"/>
            <a:ext cx="3067767" cy="258465"/>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Retention &amp; Currency</a:t>
            </a:r>
            <a:endParaRPr lang="en-US" sz="1600" dirty="0"/>
          </a:p>
        </p:txBody>
      </p:sp>
      <p:sp>
        <p:nvSpPr>
          <p:cNvPr id="12" name="Text 7"/>
          <p:cNvSpPr/>
          <p:nvPr/>
        </p:nvSpPr>
        <p:spPr>
          <a:xfrm>
            <a:off x="8278010" y="3039368"/>
            <a:ext cx="3067767"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When was this document last updated? How long should it remain in the knowledge base? How quickly must changes be reflected in the AI's responses?</a:t>
            </a:r>
            <a:endParaRPr lang="en-US" sz="1300" dirty="0"/>
          </a:p>
        </p:txBody>
      </p:sp>
      <p:sp>
        <p:nvSpPr>
          <p:cNvPr id="13" name="Shape 8"/>
          <p:cNvSpPr/>
          <p:nvPr/>
        </p:nvSpPr>
        <p:spPr>
          <a:xfrm>
            <a:off x="661475" y="4732834"/>
            <a:ext cx="10868745" cy="925909"/>
          </a:xfrm>
          <a:prstGeom prst="roundRect">
            <a:avLst>
              <a:gd name="adj" fmla="val 7502"/>
            </a:avLst>
          </a:prstGeom>
          <a:solidFill>
            <a:srgbClr val="DFECE9"/>
          </a:solidFill>
          <a:ln/>
        </p:spPr>
        <p:txBody>
          <a:bodyPr/>
          <a:lstStyle/>
          <a:p>
            <a:endParaRPr lang="en-US"/>
          </a:p>
        </p:txBody>
      </p:sp>
      <p:pic>
        <p:nvPicPr>
          <p:cNvPr id="14" name="Image 3" descr="preencoded.png"/>
          <p:cNvPicPr>
            <a:picLocks noChangeAspect="1"/>
          </p:cNvPicPr>
          <p:nvPr/>
        </p:nvPicPr>
        <p:blipFill>
          <a:blip r:embed="rId4"/>
          <a:stretch>
            <a:fillRect/>
          </a:stretch>
        </p:blipFill>
        <p:spPr>
          <a:xfrm>
            <a:off x="826769" y="4972546"/>
            <a:ext cx="206667" cy="165298"/>
          </a:xfrm>
          <a:prstGeom prst="rect">
            <a:avLst/>
          </a:prstGeom>
        </p:spPr>
      </p:pic>
      <p:sp>
        <p:nvSpPr>
          <p:cNvPr id="15" name="Text 9"/>
          <p:cNvSpPr/>
          <p:nvPr/>
        </p:nvSpPr>
        <p:spPr>
          <a:xfrm>
            <a:off x="1198731" y="4939407"/>
            <a:ext cx="1016619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000000"/>
                </a:solidFill>
                <a:latin typeface="Martel Sans" pitchFamily="34" charset="0"/>
                <a:ea typeface="Martel Sans" pitchFamily="34" charset="-122"/>
                <a:cs typeface="Martel Sans" pitchFamily="34" charset="-120"/>
              </a:rPr>
              <a:t>RAG cannot create trustworthy organizational knowledge from untrustworthy source information. The quality of the AI experience begins with the quality of the enterprise data behind it.</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1695" cy="1970484"/>
          </a:xfrm>
          <a:prstGeom prst="rect">
            <a:avLst/>
          </a:prstGeom>
        </p:spPr>
      </p:pic>
      <p:sp>
        <p:nvSpPr>
          <p:cNvPr id="3" name="Shape 0"/>
          <p:cNvSpPr/>
          <p:nvPr/>
        </p:nvSpPr>
        <p:spPr>
          <a:xfrm>
            <a:off x="661475" y="2634754"/>
            <a:ext cx="593710" cy="239415"/>
          </a:xfrm>
          <a:prstGeom prst="roundRect">
            <a:avLst>
              <a:gd name="adj" fmla="val 22123"/>
            </a:avLst>
          </a:prstGeom>
          <a:solidFill>
            <a:srgbClr val="DFECE9"/>
          </a:solidFill>
          <a:ln/>
        </p:spPr>
        <p:txBody>
          <a:bodyPr/>
          <a:lstStyle/>
          <a:p>
            <a:endParaRPr lang="en-US"/>
          </a:p>
        </p:txBody>
      </p:sp>
      <p:sp>
        <p:nvSpPr>
          <p:cNvPr id="4" name="Text 1"/>
          <p:cNvSpPr/>
          <p:nvPr/>
        </p:nvSpPr>
        <p:spPr>
          <a:xfrm>
            <a:off x="756028" y="2681982"/>
            <a:ext cx="1014189" cy="144959"/>
          </a:xfrm>
          <a:prstGeom prst="rect">
            <a:avLst/>
          </a:prstGeom>
          <a:noFill/>
          <a:ln/>
        </p:spPr>
        <p:txBody>
          <a:bodyPr wrap="none" lIns="0" tIns="0" rIns="0" bIns="0" rtlCol="0" anchor="t"/>
          <a:lstStyle/>
          <a:p>
            <a:pPr marL="0" indent="0" algn="l">
              <a:lnSpc>
                <a:spcPct val="96000"/>
              </a:lnSpc>
              <a:buNone/>
            </a:pPr>
            <a:r>
              <a:rPr lang="en-US" sz="950" dirty="0">
                <a:solidFill>
                  <a:srgbClr val="2C3249"/>
                </a:solidFill>
                <a:latin typeface="Martel Sans" pitchFamily="34" charset="0"/>
                <a:ea typeface="Martel Sans" pitchFamily="34" charset="-122"/>
                <a:cs typeface="Martel Sans" pitchFamily="34" charset="-120"/>
              </a:rPr>
              <a:t>STEP 2</a:t>
            </a:r>
            <a:endParaRPr lang="en-US" sz="950" dirty="0"/>
          </a:p>
        </p:txBody>
      </p:sp>
      <p:sp>
        <p:nvSpPr>
          <p:cNvPr id="5" name="Text 2"/>
          <p:cNvSpPr/>
          <p:nvPr/>
        </p:nvSpPr>
        <p:spPr>
          <a:xfrm>
            <a:off x="661475" y="2956173"/>
            <a:ext cx="9180680" cy="394097"/>
          </a:xfrm>
          <a:prstGeom prst="rect">
            <a:avLst/>
          </a:prstGeom>
          <a:noFill/>
          <a:ln/>
        </p:spPr>
        <p:txBody>
          <a:bodyPr wrap="none" lIns="0" tIns="0" rIns="0" bIns="0" rtlCol="0" anchor="t"/>
          <a:lstStyle/>
          <a:p>
            <a:pPr marL="0" indent="0" algn="l">
              <a:lnSpc>
                <a:spcPct val="104000"/>
              </a:lnSpc>
              <a:buNone/>
            </a:pPr>
            <a:r>
              <a:rPr lang="en-US" sz="2450" dirty="0">
                <a:solidFill>
                  <a:srgbClr val="272D45"/>
                </a:solidFill>
                <a:latin typeface="Kanit Light" pitchFamily="34" charset="0"/>
                <a:ea typeface="Kanit Light" pitchFamily="34" charset="-122"/>
                <a:cs typeface="Kanit Light" pitchFamily="34" charset="-120"/>
              </a:rPr>
              <a:t>Chunking: Breaking Documents Into Usable Pieces</a:t>
            </a:r>
            <a:endParaRPr lang="en-US" sz="2450" dirty="0"/>
          </a:p>
        </p:txBody>
      </p:sp>
      <p:sp>
        <p:nvSpPr>
          <p:cNvPr id="6" name="Text 3"/>
          <p:cNvSpPr/>
          <p:nvPr/>
        </p:nvSpPr>
        <p:spPr>
          <a:xfrm>
            <a:off x="661475" y="3669280"/>
            <a:ext cx="5242092" cy="246261"/>
          </a:xfrm>
          <a:prstGeom prst="rect">
            <a:avLst/>
          </a:prstGeom>
          <a:noFill/>
          <a:ln/>
        </p:spPr>
        <p:txBody>
          <a:bodyPr wrap="none" lIns="0" tIns="0" rIns="0" bIns="0" rtlCol="0" anchor="t"/>
          <a:lstStyle/>
          <a:p>
            <a:pPr marL="0" indent="0" algn="l">
              <a:lnSpc>
                <a:spcPct val="104000"/>
              </a:lnSpc>
              <a:buNone/>
            </a:pPr>
            <a:r>
              <a:rPr lang="en-US" sz="1550" dirty="0">
                <a:solidFill>
                  <a:srgbClr val="272D45"/>
                </a:solidFill>
                <a:latin typeface="Kanit Light" pitchFamily="34" charset="0"/>
                <a:ea typeface="Kanit Light" pitchFamily="34" charset="-122"/>
                <a:cs typeface="Kanit Light" pitchFamily="34" charset="-120"/>
              </a:rPr>
              <a:t>Why Chunking Is Necessary</a:t>
            </a:r>
            <a:endParaRPr lang="en-US" sz="1550" dirty="0"/>
          </a:p>
        </p:txBody>
      </p:sp>
      <p:sp>
        <p:nvSpPr>
          <p:cNvPr id="7" name="Text 4"/>
          <p:cNvSpPr/>
          <p:nvPr/>
        </p:nvSpPr>
        <p:spPr>
          <a:xfrm>
            <a:off x="661475" y="4065758"/>
            <a:ext cx="5242092" cy="2351484"/>
          </a:xfrm>
          <a:prstGeom prst="rect">
            <a:avLst/>
          </a:prstGeom>
          <a:noFill/>
          <a:ln/>
        </p:spPr>
        <p:txBody>
          <a:bodyPr wrap="square" lIns="0" tIns="0" rIns="0" bIns="0" rtlCol="0" anchor="t">
            <a:normAutofit/>
          </a:bodyPr>
          <a:lstStyle/>
          <a:p>
            <a:pPr marL="0" indent="0" algn="l">
              <a:lnSpc>
                <a:spcPct val="130000"/>
              </a:lnSpc>
              <a:spcAft>
                <a:spcPts val="1050"/>
              </a:spcAft>
              <a:buNone/>
            </a:pPr>
            <a:r>
              <a:rPr lang="en-US" sz="1200" dirty="0">
                <a:solidFill>
                  <a:srgbClr val="2C3249"/>
                </a:solidFill>
                <a:latin typeface="Martel Sans" pitchFamily="34" charset="0"/>
                <a:ea typeface="Martel Sans" pitchFamily="34" charset="-122"/>
                <a:cs typeface="Martel Sans" pitchFamily="34" charset="-120"/>
              </a:rPr>
              <a:t>An enterprise may contain millions of pages of information. Sending every relevant document to an LLM for each query would be inefficient, expensive, and often technically impossible — models have hard limits on how much text they can process in a single interaction.</a:t>
            </a:r>
            <a:endParaRPr lang="en-US" sz="1200" dirty="0"/>
          </a:p>
          <a:p>
            <a:pPr marL="0" indent="0" algn="l">
              <a:lnSpc>
                <a:spcPct val="130000"/>
              </a:lnSpc>
              <a:buNone/>
            </a:pPr>
            <a:r>
              <a:rPr lang="en-US" sz="1200" dirty="0">
                <a:solidFill>
                  <a:srgbClr val="2C3249"/>
                </a:solidFill>
                <a:latin typeface="Martel Sans" pitchFamily="34" charset="0"/>
                <a:ea typeface="Martel Sans" pitchFamily="34" charset="-122"/>
                <a:cs typeface="Martel Sans" pitchFamily="34" charset="-120"/>
              </a:rPr>
              <a:t>Instead, documents are divided into smaller sections called </a:t>
            </a:r>
            <a:r>
              <a:rPr lang="en-US" sz="1200" b="1" dirty="0">
                <a:solidFill>
                  <a:srgbClr val="2C3249"/>
                </a:solidFill>
                <a:latin typeface="Martel Sans Bold" pitchFamily="34" charset="0"/>
                <a:ea typeface="Martel Sans Bold" pitchFamily="34" charset="-122"/>
                <a:cs typeface="Martel Sans Bold" pitchFamily="34" charset="-120"/>
              </a:rPr>
              <a:t>chunks</a:t>
            </a:r>
            <a:r>
              <a:rPr lang="en-US" sz="1200" dirty="0">
                <a:solidFill>
                  <a:srgbClr val="2C3249"/>
                </a:solidFill>
                <a:latin typeface="Martel Sans" pitchFamily="34" charset="0"/>
                <a:ea typeface="Martel Sans" pitchFamily="34" charset="-122"/>
                <a:cs typeface="Martel Sans" pitchFamily="34" charset="-120"/>
              </a:rPr>
              <a:t>. A 60-page governance manual might be split into passages covering risk management, change control, financial governance, escalation procedures, and project closure.</a:t>
            </a:r>
            <a:endParaRPr lang="en-US" sz="1200" dirty="0"/>
          </a:p>
        </p:txBody>
      </p:sp>
      <p:sp>
        <p:nvSpPr>
          <p:cNvPr id="8" name="Text 5"/>
          <p:cNvSpPr/>
          <p:nvPr/>
        </p:nvSpPr>
        <p:spPr>
          <a:xfrm>
            <a:off x="6294478" y="3669280"/>
            <a:ext cx="5242092" cy="246261"/>
          </a:xfrm>
          <a:prstGeom prst="rect">
            <a:avLst/>
          </a:prstGeom>
          <a:noFill/>
          <a:ln/>
        </p:spPr>
        <p:txBody>
          <a:bodyPr wrap="none" lIns="0" tIns="0" rIns="0" bIns="0" rtlCol="0" anchor="t"/>
          <a:lstStyle/>
          <a:p>
            <a:pPr marL="0" indent="0" algn="l">
              <a:lnSpc>
                <a:spcPct val="104000"/>
              </a:lnSpc>
              <a:buNone/>
            </a:pPr>
            <a:r>
              <a:rPr lang="en-US" sz="1550" dirty="0">
                <a:solidFill>
                  <a:srgbClr val="272D45"/>
                </a:solidFill>
                <a:latin typeface="Kanit Light" pitchFamily="34" charset="0"/>
                <a:ea typeface="Kanit Light" pitchFamily="34" charset="-122"/>
                <a:cs typeface="Kanit Light" pitchFamily="34" charset="-120"/>
              </a:rPr>
              <a:t>Why Chunking Is a Design Decision</a:t>
            </a:r>
            <a:endParaRPr lang="en-US" sz="1550" dirty="0"/>
          </a:p>
        </p:txBody>
      </p:sp>
      <p:sp>
        <p:nvSpPr>
          <p:cNvPr id="9" name="Text 6"/>
          <p:cNvSpPr/>
          <p:nvPr/>
        </p:nvSpPr>
        <p:spPr>
          <a:xfrm>
            <a:off x="6294478" y="4065758"/>
            <a:ext cx="5242092" cy="2240359"/>
          </a:xfrm>
          <a:prstGeom prst="rect">
            <a:avLst/>
          </a:prstGeom>
          <a:noFill/>
          <a:ln/>
        </p:spPr>
        <p:txBody>
          <a:bodyPr wrap="square" lIns="0" tIns="0" rIns="0" bIns="0" rtlCol="0" anchor="t">
            <a:normAutofit/>
          </a:bodyPr>
          <a:lstStyle/>
          <a:p>
            <a:pPr marL="0" indent="0" algn="l">
              <a:lnSpc>
                <a:spcPct val="130000"/>
              </a:lnSpc>
              <a:spcAft>
                <a:spcPts val="1050"/>
              </a:spcAft>
              <a:buNone/>
            </a:pPr>
            <a:r>
              <a:rPr lang="en-US" sz="1200" b="1" dirty="0">
                <a:solidFill>
                  <a:srgbClr val="2C3249"/>
                </a:solidFill>
                <a:latin typeface="Martel Sans Bold" pitchFamily="34" charset="0"/>
                <a:ea typeface="Martel Sans Bold" pitchFamily="34" charset="-122"/>
                <a:cs typeface="Martel Sans Bold" pitchFamily="34" charset="-120"/>
              </a:rPr>
              <a:t>Too large:</a:t>
            </a:r>
            <a:r>
              <a:rPr lang="en-US" sz="1200" dirty="0">
                <a:solidFill>
                  <a:srgbClr val="2C3249"/>
                </a:solidFill>
                <a:latin typeface="Martel Sans" pitchFamily="34" charset="0"/>
                <a:ea typeface="Martel Sans" pitchFamily="34" charset="-122"/>
                <a:cs typeface="Martel Sans" pitchFamily="34" charset="-120"/>
              </a:rPr>
              <a:t> Chunks may contain significant amounts of irrelevant information that confuse the retrieval system.</a:t>
            </a:r>
            <a:endParaRPr lang="en-US" sz="1200" dirty="0"/>
          </a:p>
          <a:p>
            <a:pPr marL="0" indent="0" algn="l">
              <a:lnSpc>
                <a:spcPct val="130000"/>
              </a:lnSpc>
              <a:spcAft>
                <a:spcPts val="1050"/>
              </a:spcAft>
              <a:buNone/>
            </a:pPr>
            <a:r>
              <a:rPr lang="en-US" sz="1200" b="1" dirty="0">
                <a:solidFill>
                  <a:srgbClr val="2C3249"/>
                </a:solidFill>
                <a:latin typeface="Martel Sans Bold" pitchFamily="34" charset="0"/>
                <a:ea typeface="Martel Sans Bold" pitchFamily="34" charset="-122"/>
                <a:cs typeface="Martel Sans Bold" pitchFamily="34" charset="-120"/>
              </a:rPr>
              <a:t>Too small:</a:t>
            </a:r>
            <a:r>
              <a:rPr lang="en-US" sz="1200" dirty="0">
                <a:solidFill>
                  <a:srgbClr val="2C3249"/>
                </a:solidFill>
                <a:latin typeface="Martel Sans" pitchFamily="34" charset="0"/>
                <a:ea typeface="Martel Sans" pitchFamily="34" charset="-122"/>
                <a:cs typeface="Martel Sans" pitchFamily="34" charset="-120"/>
              </a:rPr>
              <a:t> Critical context may be separated from the information needed to interpret it correctly.</a:t>
            </a:r>
            <a:endParaRPr lang="en-US" sz="1200" dirty="0"/>
          </a:p>
          <a:p>
            <a:pPr marL="0" indent="0" algn="l">
              <a:lnSpc>
                <a:spcPct val="130000"/>
              </a:lnSpc>
              <a:buNone/>
            </a:pPr>
            <a:r>
              <a:rPr lang="en-US" sz="1200" dirty="0">
                <a:solidFill>
                  <a:srgbClr val="2C3249"/>
                </a:solidFill>
                <a:latin typeface="Martel Sans" pitchFamily="34" charset="0"/>
                <a:ea typeface="Martel Sans" pitchFamily="34" charset="-122"/>
                <a:cs typeface="Martel Sans" pitchFamily="34" charset="-120"/>
              </a:rPr>
              <a:t>For example, a paragraph describing an approval threshold is meaningless if the heading identifying which business unit it applies to was placed in a different chunk. Chunking directly determines retrieval quality — and ultimately the quality of the AI's answers.</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1695" cy="2035076"/>
          </a:xfrm>
          <a:prstGeom prst="rect">
            <a:avLst/>
          </a:prstGeom>
        </p:spPr>
      </p:pic>
      <p:sp>
        <p:nvSpPr>
          <p:cNvPr id="3" name="Shape 0"/>
          <p:cNvSpPr/>
          <p:nvPr/>
        </p:nvSpPr>
        <p:spPr>
          <a:xfrm>
            <a:off x="661475" y="2498824"/>
            <a:ext cx="613057" cy="247352"/>
          </a:xfrm>
          <a:prstGeom prst="roundRect">
            <a:avLst>
              <a:gd name="adj" fmla="val 22116"/>
            </a:avLst>
          </a:prstGeom>
          <a:solidFill>
            <a:srgbClr val="DFECE9"/>
          </a:solidFill>
          <a:ln/>
        </p:spPr>
        <p:txBody>
          <a:bodyPr/>
          <a:lstStyle/>
          <a:p>
            <a:endParaRPr lang="en-US"/>
          </a:p>
        </p:txBody>
      </p:sp>
      <p:sp>
        <p:nvSpPr>
          <p:cNvPr id="4" name="Text 1"/>
          <p:cNvSpPr/>
          <p:nvPr/>
        </p:nvSpPr>
        <p:spPr>
          <a:xfrm>
            <a:off x="759104" y="2547640"/>
            <a:ext cx="1027384" cy="149721"/>
          </a:xfrm>
          <a:prstGeom prst="rect">
            <a:avLst/>
          </a:prstGeom>
          <a:noFill/>
          <a:ln/>
        </p:spPr>
        <p:txBody>
          <a:bodyPr wrap="none" lIns="0" tIns="0" rIns="0" bIns="0" rtlCol="0" anchor="t"/>
          <a:lstStyle/>
          <a:p>
            <a:pPr marL="0" indent="0" algn="l">
              <a:lnSpc>
                <a:spcPct val="96000"/>
              </a:lnSpc>
              <a:buNone/>
            </a:pPr>
            <a:r>
              <a:rPr lang="en-US" sz="1000" dirty="0">
                <a:solidFill>
                  <a:srgbClr val="2C3249"/>
                </a:solidFill>
                <a:latin typeface="Martel Sans" pitchFamily="34" charset="0"/>
                <a:ea typeface="Martel Sans" pitchFamily="34" charset="-122"/>
                <a:cs typeface="Martel Sans" pitchFamily="34" charset="-120"/>
              </a:rPr>
              <a:t>STEP 3</a:t>
            </a:r>
            <a:endParaRPr lang="en-US" sz="1000" dirty="0"/>
          </a:p>
        </p:txBody>
      </p:sp>
      <p:sp>
        <p:nvSpPr>
          <p:cNvPr id="5" name="Text 2"/>
          <p:cNvSpPr/>
          <p:nvPr/>
        </p:nvSpPr>
        <p:spPr>
          <a:xfrm>
            <a:off x="661475" y="2810272"/>
            <a:ext cx="10868745" cy="406995"/>
          </a:xfrm>
          <a:prstGeom prst="rect">
            <a:avLst/>
          </a:prstGeom>
          <a:noFill/>
          <a:ln/>
        </p:spPr>
        <p:txBody>
          <a:bodyPr wrap="none" lIns="0" tIns="0" rIns="0" bIns="0" rtlCol="0" anchor="t"/>
          <a:lstStyle/>
          <a:p>
            <a:pPr marL="0" indent="0" algn="l">
              <a:lnSpc>
                <a:spcPct val="104000"/>
              </a:lnSpc>
              <a:buNone/>
            </a:pPr>
            <a:r>
              <a:rPr lang="en-US" sz="2550" dirty="0">
                <a:solidFill>
                  <a:srgbClr val="272D45"/>
                </a:solidFill>
                <a:latin typeface="Kanit Light" pitchFamily="34" charset="0"/>
                <a:ea typeface="Kanit Light" pitchFamily="34" charset="-122"/>
                <a:cs typeface="Kanit Light" pitchFamily="34" charset="-120"/>
              </a:rPr>
              <a:t>Embeddings: Turning Meaning Into Numbers</a:t>
            </a:r>
            <a:endParaRPr lang="en-US" sz="2550" dirty="0"/>
          </a:p>
        </p:txBody>
      </p:sp>
      <p:sp>
        <p:nvSpPr>
          <p:cNvPr id="6" name="Text 3"/>
          <p:cNvSpPr/>
          <p:nvPr/>
        </p:nvSpPr>
        <p:spPr>
          <a:xfrm>
            <a:off x="661475" y="3457575"/>
            <a:ext cx="10868745" cy="516930"/>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2C3249"/>
                </a:solidFill>
                <a:latin typeface="Martel Sans" pitchFamily="34" charset="0"/>
                <a:ea typeface="Martel Sans" pitchFamily="34" charset="-122"/>
                <a:cs typeface="Martel Sans" pitchFamily="34" charset="-120"/>
              </a:rPr>
              <a:t>Once documents are chunked, the system needs a way to determine which chunks are </a:t>
            </a:r>
            <a:r>
              <a:rPr lang="en-US" sz="1250" i="1" dirty="0">
                <a:solidFill>
                  <a:srgbClr val="2C3249"/>
                </a:solidFill>
                <a:latin typeface="Martel Sans" pitchFamily="34" charset="0"/>
                <a:ea typeface="Martel Sans" pitchFamily="34" charset="-122"/>
                <a:cs typeface="Martel Sans" pitchFamily="34" charset="-120"/>
              </a:rPr>
              <a:t>conceptually related</a:t>
            </a:r>
            <a:r>
              <a:rPr lang="en-US" sz="1250" dirty="0">
                <a:solidFill>
                  <a:srgbClr val="2C3249"/>
                </a:solidFill>
                <a:latin typeface="Martel Sans" pitchFamily="34" charset="0"/>
                <a:ea typeface="Martel Sans" pitchFamily="34" charset="-122"/>
                <a:cs typeface="Martel Sans" pitchFamily="34" charset="-120"/>
              </a:rPr>
              <a:t> to a user's question — even when the exact words differ. That is where embeddings become essential.</a:t>
            </a:r>
            <a:endParaRPr lang="en-US" sz="1250" dirty="0"/>
          </a:p>
        </p:txBody>
      </p:sp>
      <p:sp>
        <p:nvSpPr>
          <p:cNvPr id="7" name="Shape 4"/>
          <p:cNvSpPr/>
          <p:nvPr/>
        </p:nvSpPr>
        <p:spPr>
          <a:xfrm>
            <a:off x="661475" y="4154785"/>
            <a:ext cx="10868745" cy="2239367"/>
          </a:xfrm>
          <a:prstGeom prst="roundRect">
            <a:avLst>
              <a:gd name="adj" fmla="val 3053"/>
            </a:avLst>
          </a:prstGeom>
          <a:solidFill>
            <a:srgbClr val="DFECE9"/>
          </a:solidFill>
          <a:ln w="6350">
            <a:solidFill>
              <a:srgbClr val="C5D2CF"/>
            </a:solidFill>
            <a:prstDash val="solid"/>
          </a:ln>
        </p:spPr>
        <p:txBody>
          <a:bodyPr/>
          <a:lstStyle/>
          <a:p>
            <a:endParaRPr lang="en-US"/>
          </a:p>
        </p:txBody>
      </p:sp>
      <p:sp>
        <p:nvSpPr>
          <p:cNvPr id="8" name="Shape 5"/>
          <p:cNvSpPr/>
          <p:nvPr/>
        </p:nvSpPr>
        <p:spPr>
          <a:xfrm>
            <a:off x="667825" y="4161135"/>
            <a:ext cx="3618616" cy="2226667"/>
          </a:xfrm>
          <a:custGeom>
            <a:avLst/>
            <a:gdLst/>
            <a:ahLst/>
            <a:cxnLst/>
            <a:rect l="l" t="t" r="r" b="b"/>
            <a:pathLst>
              <a:path w="3618616" h="2226667">
                <a:moveTo>
                  <a:pt x="56982" y="0"/>
                </a:moveTo>
                <a:lnTo>
                  <a:pt x="3618616" y="0"/>
                </a:lnTo>
                <a:lnTo>
                  <a:pt x="3618616" y="2226667"/>
                </a:lnTo>
                <a:lnTo>
                  <a:pt x="56982" y="2226667"/>
                </a:lnTo>
                <a:arcTo wR="56982" hR="56984" stAng="5400000" swAng="5400000"/>
                <a:lnTo>
                  <a:pt x="0" y="56984"/>
                </a:lnTo>
                <a:arcTo wR="56982" hR="56984" stAng="10800000" swAng="5400000"/>
                <a:close/>
              </a:path>
            </a:pathLst>
          </a:custGeom>
          <a:solidFill>
            <a:srgbClr val="DFECE9"/>
          </a:solidFill>
          <a:ln/>
        </p:spPr>
        <p:txBody>
          <a:bodyPr/>
          <a:lstStyle/>
          <a:p>
            <a:endParaRPr lang="en-US"/>
          </a:p>
        </p:txBody>
      </p:sp>
      <p:sp>
        <p:nvSpPr>
          <p:cNvPr id="9" name="Text 6"/>
          <p:cNvSpPr/>
          <p:nvPr/>
        </p:nvSpPr>
        <p:spPr>
          <a:xfrm>
            <a:off x="830539" y="4323854"/>
            <a:ext cx="3293186" cy="254298"/>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What an Embedding Is</a:t>
            </a:r>
            <a:endParaRPr lang="en-US" sz="1600" dirty="0"/>
          </a:p>
        </p:txBody>
      </p:sp>
      <p:sp>
        <p:nvSpPr>
          <p:cNvPr id="10" name="Text 7"/>
          <p:cNvSpPr/>
          <p:nvPr/>
        </p:nvSpPr>
        <p:spPr>
          <a:xfrm>
            <a:off x="830539" y="4674295"/>
            <a:ext cx="3293186" cy="1292324"/>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2C3249"/>
                </a:solidFill>
                <a:latin typeface="Martel Sans" pitchFamily="34" charset="0"/>
                <a:ea typeface="Martel Sans" pitchFamily="34" charset="-122"/>
                <a:cs typeface="Martel Sans" pitchFamily="34" charset="-120"/>
              </a:rPr>
              <a:t>A numerical representation of meaning. Rather than encoding only literal words, embeddings capture relationships between concepts in a multidimensional mathematical space.</a:t>
            </a:r>
            <a:endParaRPr lang="en-US" sz="1250" dirty="0"/>
          </a:p>
        </p:txBody>
      </p:sp>
      <p:sp>
        <p:nvSpPr>
          <p:cNvPr id="11" name="Shape 8"/>
          <p:cNvSpPr/>
          <p:nvPr/>
        </p:nvSpPr>
        <p:spPr>
          <a:xfrm>
            <a:off x="4286440" y="4161135"/>
            <a:ext cx="3618715" cy="2226667"/>
          </a:xfrm>
          <a:prstGeom prst="rect">
            <a:avLst/>
          </a:prstGeom>
          <a:solidFill>
            <a:srgbClr val="DFECE9"/>
          </a:solidFill>
          <a:ln/>
        </p:spPr>
        <p:txBody>
          <a:bodyPr/>
          <a:lstStyle/>
          <a:p>
            <a:endParaRPr lang="en-US"/>
          </a:p>
        </p:txBody>
      </p:sp>
      <p:sp>
        <p:nvSpPr>
          <p:cNvPr id="12" name="Shape 9"/>
          <p:cNvSpPr/>
          <p:nvPr/>
        </p:nvSpPr>
        <p:spPr>
          <a:xfrm>
            <a:off x="4286440" y="4161135"/>
            <a:ext cx="19050" cy="2226667"/>
          </a:xfrm>
          <a:prstGeom prst="roundRect">
            <a:avLst>
              <a:gd name="adj" fmla="val 49999"/>
            </a:avLst>
          </a:prstGeom>
          <a:solidFill>
            <a:srgbClr val="C5D2CF"/>
          </a:solidFill>
          <a:ln/>
        </p:spPr>
        <p:txBody>
          <a:bodyPr/>
          <a:lstStyle/>
          <a:p>
            <a:endParaRPr lang="en-US"/>
          </a:p>
        </p:txBody>
      </p:sp>
      <p:sp>
        <p:nvSpPr>
          <p:cNvPr id="13" name="Text 10"/>
          <p:cNvSpPr/>
          <p:nvPr/>
        </p:nvSpPr>
        <p:spPr>
          <a:xfrm>
            <a:off x="4449155" y="4323854"/>
            <a:ext cx="3293286" cy="254298"/>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Why It Matters</a:t>
            </a:r>
            <a:endParaRPr lang="en-US" sz="1600" dirty="0"/>
          </a:p>
        </p:txBody>
      </p:sp>
      <p:sp>
        <p:nvSpPr>
          <p:cNvPr id="14" name="Text 11"/>
          <p:cNvSpPr/>
          <p:nvPr/>
        </p:nvSpPr>
        <p:spPr>
          <a:xfrm>
            <a:off x="4449155" y="4674295"/>
            <a:ext cx="3293286" cy="1550789"/>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2C3249"/>
                </a:solidFill>
                <a:latin typeface="Martel Sans" pitchFamily="34" charset="0"/>
                <a:ea typeface="Martel Sans" pitchFamily="34" charset="-122"/>
                <a:cs typeface="Martel Sans" pitchFamily="34" charset="-120"/>
              </a:rPr>
              <a:t>"Project risk management" and "Identifying and mitigating delivery threats" use different words but share the same meaning. Traditional keyword search misses this. Embeddings recognize it.</a:t>
            </a:r>
            <a:endParaRPr lang="en-US" sz="1250" dirty="0"/>
          </a:p>
        </p:txBody>
      </p:sp>
      <p:sp>
        <p:nvSpPr>
          <p:cNvPr id="15" name="Shape 12"/>
          <p:cNvSpPr/>
          <p:nvPr/>
        </p:nvSpPr>
        <p:spPr>
          <a:xfrm>
            <a:off x="7905155" y="4161135"/>
            <a:ext cx="3618715" cy="2226667"/>
          </a:xfrm>
          <a:custGeom>
            <a:avLst/>
            <a:gdLst/>
            <a:ahLst/>
            <a:cxnLst/>
            <a:rect l="l" t="t" r="r" b="b"/>
            <a:pathLst>
              <a:path w="3618715" h="2226667">
                <a:moveTo>
                  <a:pt x="0" y="0"/>
                </a:moveTo>
                <a:lnTo>
                  <a:pt x="3561732" y="0"/>
                </a:lnTo>
                <a:arcTo wR="56982" hR="56984" stAng="16200000" swAng="5400000"/>
                <a:lnTo>
                  <a:pt x="3618715" y="2169683"/>
                </a:lnTo>
                <a:arcTo wR="56982" hR="56984" stAng="0" swAng="5400000"/>
                <a:lnTo>
                  <a:pt x="0" y="2226667"/>
                </a:lnTo>
                <a:lnTo>
                  <a:pt x="0" y="0"/>
                </a:lnTo>
                <a:close/>
              </a:path>
            </a:pathLst>
          </a:custGeom>
          <a:solidFill>
            <a:srgbClr val="DFECE9"/>
          </a:solidFill>
          <a:ln/>
        </p:spPr>
        <p:txBody>
          <a:bodyPr/>
          <a:lstStyle/>
          <a:p>
            <a:endParaRPr lang="en-US"/>
          </a:p>
        </p:txBody>
      </p:sp>
      <p:sp>
        <p:nvSpPr>
          <p:cNvPr id="16" name="Shape 13"/>
          <p:cNvSpPr/>
          <p:nvPr/>
        </p:nvSpPr>
        <p:spPr>
          <a:xfrm>
            <a:off x="7905155" y="4161135"/>
            <a:ext cx="19050" cy="2226667"/>
          </a:xfrm>
          <a:prstGeom prst="roundRect">
            <a:avLst>
              <a:gd name="adj" fmla="val 49999"/>
            </a:avLst>
          </a:prstGeom>
          <a:solidFill>
            <a:srgbClr val="C5D2CF"/>
          </a:solidFill>
          <a:ln/>
        </p:spPr>
        <p:txBody>
          <a:bodyPr/>
          <a:lstStyle/>
          <a:p>
            <a:endParaRPr lang="en-US"/>
          </a:p>
        </p:txBody>
      </p:sp>
      <p:sp>
        <p:nvSpPr>
          <p:cNvPr id="17" name="Text 14"/>
          <p:cNvSpPr/>
          <p:nvPr/>
        </p:nvSpPr>
        <p:spPr>
          <a:xfrm>
            <a:off x="8067870" y="4323854"/>
            <a:ext cx="3293286" cy="254298"/>
          </a:xfrm>
          <a:prstGeom prst="rect">
            <a:avLst/>
          </a:prstGeom>
          <a:noFill/>
          <a:ln/>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Semantic Search Power</a:t>
            </a:r>
            <a:endParaRPr lang="en-US" sz="1600" dirty="0"/>
          </a:p>
        </p:txBody>
      </p:sp>
      <p:sp>
        <p:nvSpPr>
          <p:cNvPr id="18" name="Text 15"/>
          <p:cNvSpPr/>
          <p:nvPr/>
        </p:nvSpPr>
        <p:spPr>
          <a:xfrm>
            <a:off x="8067870" y="4674295"/>
            <a:ext cx="3293286" cy="1292324"/>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2C3249"/>
                </a:solidFill>
                <a:latin typeface="Martel Sans" pitchFamily="34" charset="0"/>
                <a:ea typeface="Martel Sans" pitchFamily="34" charset="-122"/>
                <a:cs typeface="Martel Sans" pitchFamily="34" charset="-120"/>
              </a:rPr>
              <a:t>The user's question is also converted into an embedding. The system then compares it to stored chunk embeddings to find which pieces of organizational knowledge are closest in meaning.</a:t>
            </a:r>
            <a:endParaRPr lang="en-US" sz="12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661475" y="526571"/>
            <a:ext cx="622781" cy="251420"/>
          </a:xfrm>
          <a:prstGeom prst="roundRect">
            <a:avLst>
              <a:gd name="adj" fmla="val 22103"/>
            </a:avLst>
          </a:prstGeom>
          <a:solidFill>
            <a:srgbClr val="DFECE9"/>
          </a:solidFill>
          <a:ln/>
        </p:spPr>
        <p:txBody>
          <a:bodyPr/>
          <a:lstStyle/>
          <a:p>
            <a:endParaRPr lang="en-US"/>
          </a:p>
        </p:txBody>
      </p:sp>
      <p:sp>
        <p:nvSpPr>
          <p:cNvPr id="3" name="Text 1"/>
          <p:cNvSpPr/>
          <p:nvPr/>
        </p:nvSpPr>
        <p:spPr>
          <a:xfrm>
            <a:off x="760691" y="576180"/>
            <a:ext cx="1033933" cy="152202"/>
          </a:xfrm>
          <a:prstGeom prst="rect">
            <a:avLst/>
          </a:prstGeom>
          <a:noFill/>
          <a:ln/>
        </p:spPr>
        <p:txBody>
          <a:bodyPr wrap="none" lIns="0" tIns="0" rIns="0" bIns="0" rtlCol="0" anchor="t"/>
          <a:lstStyle/>
          <a:p>
            <a:pPr marL="0" indent="0" algn="l">
              <a:lnSpc>
                <a:spcPct val="96000"/>
              </a:lnSpc>
              <a:buNone/>
            </a:pPr>
            <a:r>
              <a:rPr lang="en-US" sz="1000" dirty="0">
                <a:solidFill>
                  <a:srgbClr val="2C3249"/>
                </a:solidFill>
                <a:latin typeface="Martel Sans" pitchFamily="34" charset="0"/>
                <a:ea typeface="Martel Sans" pitchFamily="34" charset="-122"/>
                <a:cs typeface="Martel Sans" pitchFamily="34" charset="-120"/>
              </a:rPr>
              <a:t>STEP 4</a:t>
            </a:r>
            <a:endParaRPr lang="en-US" sz="1000" dirty="0"/>
          </a:p>
        </p:txBody>
      </p:sp>
      <p:sp>
        <p:nvSpPr>
          <p:cNvPr id="4" name="Text 2"/>
          <p:cNvSpPr/>
          <p:nvPr/>
        </p:nvSpPr>
        <p:spPr>
          <a:xfrm>
            <a:off x="661475" y="844071"/>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Vector Databases: Where Meaning Is Stored and Searched</a:t>
            </a:r>
            <a:endParaRPr lang="en-US" sz="3250" dirty="0"/>
          </a:p>
        </p:txBody>
      </p:sp>
      <p:sp>
        <p:nvSpPr>
          <p:cNvPr id="5" name="Text 3"/>
          <p:cNvSpPr/>
          <p:nvPr/>
        </p:nvSpPr>
        <p:spPr>
          <a:xfrm>
            <a:off x="661475" y="1774147"/>
            <a:ext cx="5232666" cy="258465"/>
          </a:xfrm>
          <a:prstGeom prst="rect">
            <a:avLst/>
          </a:prstGeom>
          <a:noFill/>
          <a:ln/>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Traditional Databases</a:t>
            </a:r>
            <a:endParaRPr lang="en-US" sz="1600" dirty="0"/>
          </a:p>
        </p:txBody>
      </p:sp>
      <p:sp>
        <p:nvSpPr>
          <p:cNvPr id="6" name="Text 4"/>
          <p:cNvSpPr/>
          <p:nvPr/>
        </p:nvSpPr>
        <p:spPr>
          <a:xfrm>
            <a:off x="661475" y="2197911"/>
            <a:ext cx="5842251" cy="264616"/>
          </a:xfrm>
          <a:prstGeom prst="rect">
            <a:avLst/>
          </a:prstGeom>
          <a:noFill/>
          <a:ln/>
        </p:spPr>
        <p:txBody>
          <a:bodyPr wrap="none" lIns="0" tIns="0" rIns="0" bIns="0" rtlCol="0" anchor="t"/>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Exceptionally good at answering exact, structured queries:</a:t>
            </a:r>
            <a:endParaRPr lang="en-US" sz="1300" dirty="0"/>
          </a:p>
        </p:txBody>
      </p:sp>
      <p:sp>
        <p:nvSpPr>
          <p:cNvPr id="7" name="Text 5"/>
          <p:cNvSpPr/>
          <p:nvPr/>
        </p:nvSpPr>
        <p:spPr>
          <a:xfrm>
            <a:off x="661475" y="2611355"/>
            <a:ext cx="5232666" cy="909538"/>
          </a:xfrm>
          <a:prstGeom prst="rect">
            <a:avLst/>
          </a:prstGeom>
          <a:noFill/>
          <a:ln/>
        </p:spPr>
        <p:txBody>
          <a:bodyPr wrap="square" lIns="0" tIns="66156" rIns="0" bIns="0" rtlCol="0" anchor="t">
            <a:normAutofit/>
          </a:bodyPr>
          <a:lstStyle/>
          <a:p>
            <a:pPr marL="264160" indent="-264160" algn="l">
              <a:lnSpc>
                <a:spcPct val="133000"/>
              </a:lnSpc>
              <a:buSzPct val="100000"/>
              <a:buChar char="•"/>
            </a:pPr>
            <a:r>
              <a:rPr lang="en-US" sz="1300" dirty="0">
                <a:solidFill>
                  <a:srgbClr val="2C3249"/>
                </a:solidFill>
                <a:latin typeface="Martel Sans" pitchFamily="34" charset="0"/>
                <a:ea typeface="Martel Sans" pitchFamily="34" charset="-122"/>
                <a:cs typeface="Martel Sans" pitchFamily="34" charset="-120"/>
              </a:rPr>
              <a:t>Find customer ID 10452</a:t>
            </a:r>
            <a:endParaRPr lang="en-US" sz="1300" dirty="0"/>
          </a:p>
          <a:p>
            <a:pPr marL="264160" indent="-264160" algn="l">
              <a:lnSpc>
                <a:spcPct val="133000"/>
              </a:lnSpc>
              <a:buSzPct val="100000"/>
              <a:buChar char="•"/>
            </a:pPr>
            <a:r>
              <a:rPr lang="en-US" sz="1300" dirty="0">
                <a:solidFill>
                  <a:srgbClr val="2C3249"/>
                </a:solidFill>
                <a:latin typeface="Martel Sans" pitchFamily="34" charset="0"/>
                <a:ea typeface="Martel Sans" pitchFamily="34" charset="-122"/>
                <a:cs typeface="Martel Sans" pitchFamily="34" charset="-120"/>
              </a:rPr>
              <a:t>Show all projects with status = Red</a:t>
            </a:r>
            <a:endParaRPr lang="en-US" sz="1300" dirty="0"/>
          </a:p>
          <a:p>
            <a:pPr marL="264160" indent="-264160" algn="l">
              <a:lnSpc>
                <a:spcPct val="133000"/>
              </a:lnSpc>
              <a:buSzPct val="100000"/>
              <a:buChar char="•"/>
            </a:pPr>
            <a:r>
              <a:rPr lang="en-US" sz="1300" dirty="0">
                <a:solidFill>
                  <a:srgbClr val="2C3249"/>
                </a:solidFill>
                <a:latin typeface="Martel Sans" pitchFamily="34" charset="0"/>
                <a:ea typeface="Martel Sans" pitchFamily="34" charset="-122"/>
                <a:cs typeface="Martel Sans" pitchFamily="34" charset="-120"/>
              </a:rPr>
              <a:t>Return invoices created after August 1</a:t>
            </a:r>
            <a:endParaRPr lang="en-US" sz="1300" dirty="0"/>
          </a:p>
        </p:txBody>
      </p:sp>
      <p:sp>
        <p:nvSpPr>
          <p:cNvPr id="8" name="Text 6"/>
          <p:cNvSpPr/>
          <p:nvPr/>
        </p:nvSpPr>
        <p:spPr>
          <a:xfrm>
            <a:off x="661475" y="3669721"/>
            <a:ext cx="5232666"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2C3249"/>
                </a:solidFill>
                <a:latin typeface="Martel Sans" pitchFamily="34" charset="0"/>
                <a:ea typeface="Martel Sans" pitchFamily="34" charset="-122"/>
                <a:cs typeface="Martel Sans" pitchFamily="34" charset="-120"/>
              </a:rPr>
              <a:t>These systems match precise values. They are not designed to understand conceptual similarity.</a:t>
            </a:r>
            <a:endParaRPr lang="en-US" sz="1300" dirty="0"/>
          </a:p>
        </p:txBody>
      </p:sp>
      <p:sp>
        <p:nvSpPr>
          <p:cNvPr id="9" name="Shape 7"/>
          <p:cNvSpPr/>
          <p:nvPr/>
        </p:nvSpPr>
        <p:spPr>
          <a:xfrm>
            <a:off x="6184844" y="1608849"/>
            <a:ext cx="5470785" cy="3152477"/>
          </a:xfrm>
          <a:prstGeom prst="roundRect">
            <a:avLst>
              <a:gd name="adj" fmla="val 3777"/>
            </a:avLst>
          </a:prstGeom>
          <a:solidFill>
            <a:srgbClr val="437066"/>
          </a:solidFill>
          <a:ln/>
        </p:spPr>
        <p:txBody>
          <a:bodyPr/>
          <a:lstStyle/>
          <a:p>
            <a:endParaRPr lang="en-US"/>
          </a:p>
        </p:txBody>
      </p:sp>
      <p:sp>
        <p:nvSpPr>
          <p:cNvPr id="10" name="Text 8"/>
          <p:cNvSpPr/>
          <p:nvPr/>
        </p:nvSpPr>
        <p:spPr>
          <a:xfrm>
            <a:off x="6350139" y="1774147"/>
            <a:ext cx="5140196"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Vector Databases</a:t>
            </a:r>
            <a:endParaRPr lang="en-US" sz="1600" dirty="0"/>
          </a:p>
        </p:txBody>
      </p:sp>
      <p:sp>
        <p:nvSpPr>
          <p:cNvPr id="11" name="Text 9"/>
          <p:cNvSpPr/>
          <p:nvPr/>
        </p:nvSpPr>
        <p:spPr>
          <a:xfrm>
            <a:off x="6350139" y="2197911"/>
            <a:ext cx="5140196" cy="2414588"/>
          </a:xfrm>
          <a:prstGeom prst="rect">
            <a:avLst/>
          </a:prstGeom>
          <a:noFill/>
          <a:ln/>
        </p:spPr>
        <p:txBody>
          <a:bodyPr wrap="square" lIns="0" tIns="0" rIns="0" bIns="0" rtlCol="0" anchor="t"/>
          <a:lstStyle/>
          <a:p>
            <a:pPr marL="0" indent="0" algn="l">
              <a:lnSpc>
                <a:spcPct val="133000"/>
              </a:lnSpc>
              <a:spcAft>
                <a:spcPts val="1150"/>
              </a:spcAft>
              <a:buNone/>
            </a:pPr>
            <a:r>
              <a:rPr lang="en-US" sz="1300" dirty="0">
                <a:solidFill>
                  <a:srgbClr val="FFFFFF"/>
                </a:solidFill>
                <a:latin typeface="Martel Sans" pitchFamily="34" charset="0"/>
                <a:ea typeface="Martel Sans" pitchFamily="34" charset="-122"/>
                <a:cs typeface="Martel Sans" pitchFamily="34" charset="-120"/>
              </a:rPr>
              <a:t>Designed for a fundamentally different question:</a:t>
            </a:r>
            <a:endParaRPr lang="en-US" sz="1300" dirty="0"/>
          </a:p>
          <a:p>
            <a:pPr marL="0" indent="0" algn="l">
              <a:lnSpc>
                <a:spcPct val="133000"/>
              </a:lnSpc>
              <a:spcAft>
                <a:spcPts val="1150"/>
              </a:spcAft>
              <a:buNone/>
            </a:pPr>
            <a:r>
              <a:rPr lang="en-US" sz="1300" b="1" dirty="0">
                <a:solidFill>
                  <a:srgbClr val="FFFFFF"/>
                </a:solidFill>
                <a:latin typeface="Martel Sans Bold" pitchFamily="34" charset="0"/>
                <a:ea typeface="Martel Sans Bold" pitchFamily="34" charset="-122"/>
                <a:cs typeface="Martel Sans Bold" pitchFamily="34" charset="-120"/>
              </a:rPr>
              <a:t>"Which pieces of information are most similar in meaning to this question?"</a:t>
            </a:r>
            <a:endParaRPr lang="en-US" sz="1300" dirty="0"/>
          </a:p>
          <a:p>
            <a:pPr marL="0" indent="0" algn="l">
              <a:lnSpc>
                <a:spcPct val="133000"/>
              </a:lnSpc>
              <a:buNone/>
            </a:pPr>
            <a:r>
              <a:rPr lang="en-US" sz="1300" dirty="0">
                <a:solidFill>
                  <a:srgbClr val="FFFFFF"/>
                </a:solidFill>
                <a:latin typeface="Martel Sans" pitchFamily="34" charset="0"/>
                <a:ea typeface="Martel Sans" pitchFamily="34" charset="-122"/>
                <a:cs typeface="Martel Sans" pitchFamily="34" charset="-120"/>
              </a:rPr>
              <a:t>When the user's question is converted into an embedding vector, the system compares it to all stored vectors and surfaces the chunks that are semantically closest — even when the user's terminology doesn't match the source document's exact wording.</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TotalTime>
  <Words>2638</Words>
  <Application>Microsoft Office PowerPoint</Application>
  <PresentationFormat>Widescreen</PresentationFormat>
  <Paragraphs>208</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Kanit Light</vt:lpstr>
      <vt:lpstr>Martel Sans</vt:lpstr>
      <vt:lpstr>Martel Sans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2026-08-22T16:15:13Z</dcterms:created>
  <dcterms:modified xsi:type="dcterms:W3CDTF">2026-08-22T16:54:21Z</dcterms:modified>
</cp:coreProperties>
</file>