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Semi Bold" panose="020B0604020202020204" charset="0"/>
      <p:regular r:id="rId17"/>
    </p:embeddedFont>
    <p:embeddedFont>
      <p:font typeface="Inter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44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37052" cy="8230314"/>
          </a:xfrm>
          <a:prstGeom prst="rect">
            <a:avLst/>
          </a:prstGeom>
        </p:spPr>
      </p:pic>
      <p:sp>
        <p:nvSpPr>
          <p:cNvPr id="3" name="Text 0"/>
          <p:cNvSpPr/>
          <p:nvPr/>
        </p:nvSpPr>
        <p:spPr>
          <a:xfrm>
            <a:off x="4201939" y="597218"/>
            <a:ext cx="10079140" cy="2084337"/>
          </a:xfrm>
          <a:prstGeom prst="rect">
            <a:avLst/>
          </a:prstGeom>
          <a:noFill/>
          <a:ln/>
        </p:spPr>
        <p:txBody>
          <a:bodyPr wrap="square" lIns="0" tIns="0" rIns="0" bIns="0" rtlCol="0" anchor="t"/>
          <a:lstStyle/>
          <a:p>
            <a:pPr marL="0" indent="0" algn="l">
              <a:lnSpc>
                <a:spcPts val="5300"/>
              </a:lnSpc>
              <a:buNone/>
            </a:pPr>
            <a:r>
              <a:rPr lang="en-US" sz="4250" dirty="0">
                <a:solidFill>
                  <a:srgbClr val="030303"/>
                </a:solidFill>
                <a:latin typeface="DM Sans Semi Bold" pitchFamily="34" charset="0"/>
                <a:ea typeface="DM Sans Semi Bold" pitchFamily="34" charset="-122"/>
                <a:cs typeface="DM Sans Semi Bold" pitchFamily="34" charset="-120"/>
              </a:rPr>
              <a:t>Digital Twins &amp; AI: Transforming Project Management in Supply Chain Optimization</a:t>
            </a:r>
            <a:endParaRPr lang="en-US" sz="4250" dirty="0"/>
          </a:p>
        </p:txBody>
      </p:sp>
      <p:sp>
        <p:nvSpPr>
          <p:cNvPr id="4" name="Text 1"/>
          <p:cNvSpPr/>
          <p:nvPr/>
        </p:nvSpPr>
        <p:spPr>
          <a:xfrm>
            <a:off x="4201939" y="2925871"/>
            <a:ext cx="10079140" cy="138969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In today's fast-paced, tech-driven world, global supply chains are more complex—and more connected—than ever before. From raw material sourcing to last-mile delivery, every node and link in the chain generates valuable data.</a:t>
            </a:r>
            <a:endParaRPr lang="en-US" sz="1700" dirty="0"/>
          </a:p>
        </p:txBody>
      </p:sp>
      <p:sp>
        <p:nvSpPr>
          <p:cNvPr id="5" name="Text 2"/>
          <p:cNvSpPr/>
          <p:nvPr/>
        </p:nvSpPr>
        <p:spPr>
          <a:xfrm>
            <a:off x="4201939" y="4223647"/>
            <a:ext cx="10079140" cy="1389698"/>
          </a:xfrm>
          <a:prstGeom prst="rect">
            <a:avLst/>
          </a:prstGeom>
          <a:noFill/>
          <a:ln/>
        </p:spPr>
        <p:txBody>
          <a:bodyPr wrap="square" lIns="0" tIns="0" rIns="0" bIns="0" rtlCol="0" anchor="t"/>
          <a:lstStyle/>
          <a:p>
            <a:pPr marL="0" indent="0" algn="l">
              <a:lnSpc>
                <a:spcPts val="2700"/>
              </a:lnSpc>
              <a:buNone/>
            </a:pPr>
            <a:r>
              <a:rPr lang="en-US" sz="1700" dirty="0">
                <a:solidFill>
                  <a:srgbClr val="464646"/>
                </a:solidFill>
                <a:latin typeface="Inter Medium" pitchFamily="34" charset="0"/>
                <a:ea typeface="Inter Medium" pitchFamily="34" charset="-122"/>
                <a:cs typeface="Inter Medium" pitchFamily="34" charset="-120"/>
              </a:rPr>
              <a:t>For project managers, staying ahead means harnessing the power of emerging technologies like Digital Twins and Artificial Intelligence to optimize performance, reduce risk, and improve decision-making. These technologies are transforming supply chain management—and redefining the project manager's role.</a:t>
            </a:r>
            <a:endParaRPr lang="en-US" sz="1700" dirty="0"/>
          </a:p>
        </p:txBody>
      </p:sp>
      <p:pic>
        <p:nvPicPr>
          <p:cNvPr id="11" name="Image 1" descr="preencoded.png">
            <a:extLst>
              <a:ext uri="{FF2B5EF4-FFF2-40B4-BE49-F238E27FC236}">
                <a16:creationId xmlns:a16="http://schemas.microsoft.com/office/drawing/2014/main" id="{F8689388-F11D-A5A7-64D5-CC4C9B6E4C34}"/>
              </a:ext>
            </a:extLst>
          </p:cNvPr>
          <p:cNvPicPr>
            <a:picLocks noChangeAspect="1"/>
          </p:cNvPicPr>
          <p:nvPr/>
        </p:nvPicPr>
        <p:blipFill>
          <a:blip r:embed="rId4"/>
          <a:stretch>
            <a:fillRect/>
          </a:stretch>
        </p:blipFill>
        <p:spPr>
          <a:xfrm>
            <a:off x="4201939" y="5807057"/>
            <a:ext cx="6049246" cy="1116059"/>
          </a:xfrm>
          <a:prstGeom prst="rect">
            <a:avLst/>
          </a:prstGeom>
        </p:spPr>
      </p:pic>
      <p:sp>
        <p:nvSpPr>
          <p:cNvPr id="12" name="TextBox 11">
            <a:extLst>
              <a:ext uri="{FF2B5EF4-FFF2-40B4-BE49-F238E27FC236}">
                <a16:creationId xmlns:a16="http://schemas.microsoft.com/office/drawing/2014/main" id="{252673BC-983F-7178-2FD4-2935B59377CD}"/>
              </a:ext>
            </a:extLst>
          </p:cNvPr>
          <p:cNvSpPr txBox="1"/>
          <p:nvPr/>
        </p:nvSpPr>
        <p:spPr>
          <a:xfrm>
            <a:off x="4201939" y="6984616"/>
            <a:ext cx="10079140" cy="830997"/>
          </a:xfrm>
          <a:prstGeom prst="rect">
            <a:avLst/>
          </a:prstGeom>
          <a:noFill/>
        </p:spPr>
        <p:txBody>
          <a:bodyPr wrap="square" rtlCol="0">
            <a:spAutoFit/>
          </a:bodyPr>
          <a:lstStyle/>
          <a:p>
            <a:r>
              <a:rPr lang="en-US" sz="1600" dirty="0"/>
              <a:t>#ProjectManagement #SupplyChainManagement #DigitalTwins #ArtificialIntelligence #LogisticsInnovation #AIinSupplyChain #GlobalOperations #SmartLogistics #TechDrivenPM #FutureOfWork #DigitalTransformation #PredictiveAnalytics #AgileSupplyChain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678656"/>
            <a:ext cx="8790384"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Best Practices for Tool Selection</a:t>
            </a:r>
            <a:endParaRPr lang="en-US" sz="4450" dirty="0"/>
          </a:p>
        </p:txBody>
      </p:sp>
      <p:sp>
        <p:nvSpPr>
          <p:cNvPr id="3" name="Shape 1"/>
          <p:cNvSpPr/>
          <p:nvPr/>
        </p:nvSpPr>
        <p:spPr>
          <a:xfrm>
            <a:off x="793790" y="2096214"/>
            <a:ext cx="510302" cy="510302"/>
          </a:xfrm>
          <a:prstGeom prst="roundRect">
            <a:avLst>
              <a:gd name="adj" fmla="val 6667"/>
            </a:avLst>
          </a:prstGeom>
          <a:solidFill>
            <a:srgbClr val="F2EEEE"/>
          </a:solidFill>
          <a:ln/>
        </p:spPr>
        <p:txBody>
          <a:bodyPr/>
          <a:lstStyle/>
          <a:p>
            <a:endParaRPr lang="en-US"/>
          </a:p>
        </p:txBody>
      </p:sp>
      <p:sp>
        <p:nvSpPr>
          <p:cNvPr id="4" name="Text 2"/>
          <p:cNvSpPr/>
          <p:nvPr/>
        </p:nvSpPr>
        <p:spPr>
          <a:xfrm>
            <a:off x="878860" y="213872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1</a:t>
            </a:r>
            <a:endParaRPr lang="en-US" sz="2650" dirty="0"/>
          </a:p>
        </p:txBody>
      </p:sp>
      <p:sp>
        <p:nvSpPr>
          <p:cNvPr id="5" name="Text 3"/>
          <p:cNvSpPr/>
          <p:nvPr/>
        </p:nvSpPr>
        <p:spPr>
          <a:xfrm>
            <a:off x="1530906" y="2096214"/>
            <a:ext cx="4485203"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Prioritize Integration Capabilities</a:t>
            </a:r>
            <a:endParaRPr lang="en-US" sz="2200" dirty="0"/>
          </a:p>
        </p:txBody>
      </p:sp>
      <p:sp>
        <p:nvSpPr>
          <p:cNvPr id="6" name="Text 4"/>
          <p:cNvSpPr/>
          <p:nvPr/>
        </p:nvSpPr>
        <p:spPr>
          <a:xfrm>
            <a:off x="1530906" y="2586633"/>
            <a:ext cx="5670947"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Select technologies that seamlessly connect with your existing ERP, WMS, and TMS systems. Avoid creating data silos that limit the effectiveness of both digital twins and AI applications. The most valuable insights often come from connecting previously disparate systems.</a:t>
            </a:r>
            <a:endParaRPr lang="en-US" sz="1750" dirty="0"/>
          </a:p>
        </p:txBody>
      </p:sp>
      <p:sp>
        <p:nvSpPr>
          <p:cNvPr id="7" name="Shape 5"/>
          <p:cNvSpPr/>
          <p:nvPr/>
        </p:nvSpPr>
        <p:spPr>
          <a:xfrm>
            <a:off x="7428667" y="2096214"/>
            <a:ext cx="510302" cy="510302"/>
          </a:xfrm>
          <a:prstGeom prst="roundRect">
            <a:avLst>
              <a:gd name="adj" fmla="val 6667"/>
            </a:avLst>
          </a:prstGeom>
          <a:solidFill>
            <a:srgbClr val="F2EEEE"/>
          </a:solidFill>
          <a:ln/>
        </p:spPr>
        <p:txBody>
          <a:bodyPr/>
          <a:lstStyle/>
          <a:p>
            <a:endParaRPr lang="en-US"/>
          </a:p>
        </p:txBody>
      </p:sp>
      <p:sp>
        <p:nvSpPr>
          <p:cNvPr id="8" name="Text 6"/>
          <p:cNvSpPr/>
          <p:nvPr/>
        </p:nvSpPr>
        <p:spPr>
          <a:xfrm>
            <a:off x="7513737" y="213872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2</a:t>
            </a:r>
            <a:endParaRPr lang="en-US" sz="2650" dirty="0"/>
          </a:p>
        </p:txBody>
      </p:sp>
      <p:sp>
        <p:nvSpPr>
          <p:cNvPr id="9" name="Text 7"/>
          <p:cNvSpPr/>
          <p:nvPr/>
        </p:nvSpPr>
        <p:spPr>
          <a:xfrm>
            <a:off x="8165783" y="2096214"/>
            <a:ext cx="4432578"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Assess Scalability Requirements</a:t>
            </a:r>
            <a:endParaRPr lang="en-US" sz="2200" dirty="0"/>
          </a:p>
        </p:txBody>
      </p:sp>
      <p:sp>
        <p:nvSpPr>
          <p:cNvPr id="10" name="Text 8"/>
          <p:cNvSpPr/>
          <p:nvPr/>
        </p:nvSpPr>
        <p:spPr>
          <a:xfrm>
            <a:off x="8165783" y="2586633"/>
            <a:ext cx="5670947"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Choose platforms designed to grow alongside your organization. Consider both geographic expansion and increasing data volumes. Evaluate the vendor's roadmap to ensure ongoing development aligns with your future needs.</a:t>
            </a:r>
            <a:endParaRPr lang="en-US" sz="1750" dirty="0"/>
          </a:p>
        </p:txBody>
      </p:sp>
      <p:sp>
        <p:nvSpPr>
          <p:cNvPr id="11" name="Shape 9"/>
          <p:cNvSpPr/>
          <p:nvPr/>
        </p:nvSpPr>
        <p:spPr>
          <a:xfrm>
            <a:off x="793790" y="5246013"/>
            <a:ext cx="510302" cy="510302"/>
          </a:xfrm>
          <a:prstGeom prst="roundRect">
            <a:avLst>
              <a:gd name="adj" fmla="val 6667"/>
            </a:avLst>
          </a:prstGeom>
          <a:solidFill>
            <a:srgbClr val="F2EEEE"/>
          </a:solidFill>
          <a:ln/>
        </p:spPr>
        <p:txBody>
          <a:bodyPr/>
          <a:lstStyle/>
          <a:p>
            <a:endParaRPr lang="en-US"/>
          </a:p>
        </p:txBody>
      </p:sp>
      <p:sp>
        <p:nvSpPr>
          <p:cNvPr id="12" name="Text 10"/>
          <p:cNvSpPr/>
          <p:nvPr/>
        </p:nvSpPr>
        <p:spPr>
          <a:xfrm>
            <a:off x="878860" y="528851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3</a:t>
            </a:r>
            <a:endParaRPr lang="en-US" sz="2650" dirty="0"/>
          </a:p>
        </p:txBody>
      </p:sp>
      <p:sp>
        <p:nvSpPr>
          <p:cNvPr id="13" name="Text 11"/>
          <p:cNvSpPr/>
          <p:nvPr/>
        </p:nvSpPr>
        <p:spPr>
          <a:xfrm>
            <a:off x="1530906" y="5246013"/>
            <a:ext cx="4501039"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Verify Data Governance Features</a:t>
            </a:r>
            <a:endParaRPr lang="en-US" sz="2200" dirty="0"/>
          </a:p>
        </p:txBody>
      </p:sp>
      <p:sp>
        <p:nvSpPr>
          <p:cNvPr id="14" name="Text 12"/>
          <p:cNvSpPr/>
          <p:nvPr/>
        </p:nvSpPr>
        <p:spPr>
          <a:xfrm>
            <a:off x="1530906" y="5736431"/>
            <a:ext cx="5670947"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Ensure tools provide robust capabilities for data quality management, security, and privacy compliance. These foundational elements will determine the reliability of your digital twin models and AI recommendations.</a:t>
            </a:r>
            <a:endParaRPr lang="en-US" sz="1750" dirty="0"/>
          </a:p>
        </p:txBody>
      </p:sp>
      <p:sp>
        <p:nvSpPr>
          <p:cNvPr id="15" name="Shape 13"/>
          <p:cNvSpPr/>
          <p:nvPr/>
        </p:nvSpPr>
        <p:spPr>
          <a:xfrm>
            <a:off x="7428667" y="5246013"/>
            <a:ext cx="510302" cy="510302"/>
          </a:xfrm>
          <a:prstGeom prst="roundRect">
            <a:avLst>
              <a:gd name="adj" fmla="val 6667"/>
            </a:avLst>
          </a:prstGeom>
          <a:solidFill>
            <a:srgbClr val="F2EEEE"/>
          </a:solidFill>
          <a:ln/>
        </p:spPr>
        <p:txBody>
          <a:bodyPr/>
          <a:lstStyle/>
          <a:p>
            <a:endParaRPr lang="en-US"/>
          </a:p>
        </p:txBody>
      </p:sp>
      <p:sp>
        <p:nvSpPr>
          <p:cNvPr id="16" name="Text 14"/>
          <p:cNvSpPr/>
          <p:nvPr/>
        </p:nvSpPr>
        <p:spPr>
          <a:xfrm>
            <a:off x="7513737" y="528851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464646"/>
                </a:solidFill>
                <a:latin typeface="DM Sans Semi Bold" pitchFamily="34" charset="0"/>
                <a:ea typeface="DM Sans Semi Bold" pitchFamily="34" charset="-122"/>
                <a:cs typeface="DM Sans Semi Bold" pitchFamily="34" charset="-120"/>
              </a:rPr>
              <a:t>4</a:t>
            </a:r>
            <a:endParaRPr lang="en-US" sz="2650" dirty="0"/>
          </a:p>
        </p:txBody>
      </p:sp>
      <p:sp>
        <p:nvSpPr>
          <p:cNvPr id="17" name="Text 15"/>
          <p:cNvSpPr/>
          <p:nvPr/>
        </p:nvSpPr>
        <p:spPr>
          <a:xfrm>
            <a:off x="8165783" y="5246013"/>
            <a:ext cx="2862620"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Test User Experience</a:t>
            </a:r>
            <a:endParaRPr lang="en-US" sz="2200" dirty="0"/>
          </a:p>
        </p:txBody>
      </p:sp>
      <p:sp>
        <p:nvSpPr>
          <p:cNvPr id="18" name="Text 16"/>
          <p:cNvSpPr/>
          <p:nvPr/>
        </p:nvSpPr>
        <p:spPr>
          <a:xfrm>
            <a:off x="8165783" y="5736431"/>
            <a:ext cx="5670947"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Involve actual end users in the evaluation process. The most sophisticated technology will fail if it's too complex for daily use. Intuitive interfaces and customizable dashboards increase adoption rates and maximize ROI.</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5924" y="608767"/>
            <a:ext cx="6894790" cy="648057"/>
          </a:xfrm>
          <a:prstGeom prst="rect">
            <a:avLst/>
          </a:prstGeom>
          <a:noFill/>
          <a:ln/>
        </p:spPr>
        <p:txBody>
          <a:bodyPr wrap="none" lIns="0" tIns="0" rIns="0" bIns="0" rtlCol="0" anchor="t"/>
          <a:lstStyle/>
          <a:p>
            <a:pPr marL="0" indent="0" algn="l">
              <a:lnSpc>
                <a:spcPts val="5100"/>
              </a:lnSpc>
              <a:buNone/>
            </a:pPr>
            <a:r>
              <a:rPr lang="en-US" sz="4050" dirty="0">
                <a:solidFill>
                  <a:srgbClr val="030303"/>
                </a:solidFill>
                <a:latin typeface="DM Sans Semi Bold" pitchFamily="34" charset="0"/>
                <a:ea typeface="DM Sans Semi Bold" pitchFamily="34" charset="-122"/>
                <a:cs typeface="DM Sans Semi Bold" pitchFamily="34" charset="-120"/>
              </a:rPr>
              <a:t>Real-World Success Stories</a:t>
            </a:r>
            <a:endParaRPr lang="en-US" sz="4050" dirty="0"/>
          </a:p>
        </p:txBody>
      </p:sp>
      <p:pic>
        <p:nvPicPr>
          <p:cNvPr id="3" name="Image 0" descr="preencoded.png"/>
          <p:cNvPicPr>
            <a:picLocks noChangeAspect="1"/>
          </p:cNvPicPr>
          <p:nvPr/>
        </p:nvPicPr>
        <p:blipFill>
          <a:blip r:embed="rId3"/>
          <a:stretch>
            <a:fillRect/>
          </a:stretch>
        </p:blipFill>
        <p:spPr>
          <a:xfrm>
            <a:off x="725924" y="1671638"/>
            <a:ext cx="4185404" cy="2586752"/>
          </a:xfrm>
          <a:prstGeom prst="rect">
            <a:avLst/>
          </a:prstGeom>
        </p:spPr>
      </p:pic>
      <p:sp>
        <p:nvSpPr>
          <p:cNvPr id="4" name="Text 1"/>
          <p:cNvSpPr/>
          <p:nvPr/>
        </p:nvSpPr>
        <p:spPr>
          <a:xfrm>
            <a:off x="725924" y="4517588"/>
            <a:ext cx="3083243" cy="32408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Warehouse Optimization</a:t>
            </a:r>
            <a:endParaRPr lang="en-US" sz="2000" dirty="0"/>
          </a:p>
        </p:txBody>
      </p:sp>
      <p:sp>
        <p:nvSpPr>
          <p:cNvPr id="5" name="Text 2"/>
          <p:cNvSpPr/>
          <p:nvPr/>
        </p:nvSpPr>
        <p:spPr>
          <a:xfrm>
            <a:off x="725924" y="4966097"/>
            <a:ext cx="4185404" cy="2654617"/>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 major retailer implemented digital twin technology to simulate warehouse operations, resulting in a 28% improvement in picking efficiency and 15% reduction in labor costs. Project managers used the virtual environment to test multiple layout configurations without disrupting daily operations.</a:t>
            </a:r>
            <a:endParaRPr lang="en-US" sz="1600" dirty="0"/>
          </a:p>
        </p:txBody>
      </p:sp>
      <p:pic>
        <p:nvPicPr>
          <p:cNvPr id="6" name="Image 1" descr="preencoded.png"/>
          <p:cNvPicPr>
            <a:picLocks noChangeAspect="1"/>
          </p:cNvPicPr>
          <p:nvPr/>
        </p:nvPicPr>
        <p:blipFill>
          <a:blip r:embed="rId4"/>
          <a:stretch>
            <a:fillRect/>
          </a:stretch>
        </p:blipFill>
        <p:spPr>
          <a:xfrm>
            <a:off x="5222438" y="1671638"/>
            <a:ext cx="4185404" cy="2586752"/>
          </a:xfrm>
          <a:prstGeom prst="rect">
            <a:avLst/>
          </a:prstGeom>
        </p:spPr>
      </p:pic>
      <p:sp>
        <p:nvSpPr>
          <p:cNvPr id="7" name="Text 3"/>
          <p:cNvSpPr/>
          <p:nvPr/>
        </p:nvSpPr>
        <p:spPr>
          <a:xfrm>
            <a:off x="5222438" y="4517588"/>
            <a:ext cx="4176236" cy="32408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Transportation Network Redesign</a:t>
            </a:r>
            <a:endParaRPr lang="en-US" sz="2000" dirty="0"/>
          </a:p>
        </p:txBody>
      </p:sp>
      <p:sp>
        <p:nvSpPr>
          <p:cNvPr id="8" name="Text 4"/>
          <p:cNvSpPr/>
          <p:nvPr/>
        </p:nvSpPr>
        <p:spPr>
          <a:xfrm>
            <a:off x="5222438" y="4966097"/>
            <a:ext cx="4185404" cy="2322790"/>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 consumer goods company leveraged AI to optimize their distribution network, reducing fuel consumption by 22% and delivery times by 17%. Project managers continuously refine routes based on real-time conditions and predictive demand patterns.</a:t>
            </a:r>
            <a:endParaRPr lang="en-US" sz="1600" dirty="0"/>
          </a:p>
        </p:txBody>
      </p:sp>
      <p:pic>
        <p:nvPicPr>
          <p:cNvPr id="9" name="Image 2" descr="preencoded.png"/>
          <p:cNvPicPr>
            <a:picLocks noChangeAspect="1"/>
          </p:cNvPicPr>
          <p:nvPr/>
        </p:nvPicPr>
        <p:blipFill>
          <a:blip r:embed="rId5"/>
          <a:stretch>
            <a:fillRect/>
          </a:stretch>
        </p:blipFill>
        <p:spPr>
          <a:xfrm>
            <a:off x="9718953" y="1671638"/>
            <a:ext cx="4185523" cy="2586752"/>
          </a:xfrm>
          <a:prstGeom prst="rect">
            <a:avLst/>
          </a:prstGeom>
        </p:spPr>
      </p:pic>
      <p:sp>
        <p:nvSpPr>
          <p:cNvPr id="10" name="Text 5"/>
          <p:cNvSpPr/>
          <p:nvPr/>
        </p:nvSpPr>
        <p:spPr>
          <a:xfrm>
            <a:off x="9718953" y="4517588"/>
            <a:ext cx="3001089" cy="324088"/>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Disruption Management</a:t>
            </a:r>
            <a:endParaRPr lang="en-US" sz="2000" dirty="0"/>
          </a:p>
        </p:txBody>
      </p:sp>
      <p:sp>
        <p:nvSpPr>
          <p:cNvPr id="11" name="Text 6"/>
          <p:cNvSpPr/>
          <p:nvPr/>
        </p:nvSpPr>
        <p:spPr>
          <a:xfrm>
            <a:off x="9718953" y="4966097"/>
            <a:ext cx="4185523" cy="2654617"/>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 pharmaceutical manufacturer created digital twin simulations of their global supply chain, enabling them to respond to the pandemic with 60% faster reconfiguration of production and distribution. Project managers now regularly simulate disruption scenarios to strengthen resilience.</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94015" y="546854"/>
            <a:ext cx="6050994" cy="619720"/>
          </a:xfrm>
          <a:prstGeom prst="rect">
            <a:avLst/>
          </a:prstGeom>
          <a:noFill/>
          <a:ln/>
        </p:spPr>
        <p:txBody>
          <a:bodyPr wrap="none" lIns="0" tIns="0" rIns="0" bIns="0" rtlCol="0" anchor="t"/>
          <a:lstStyle/>
          <a:p>
            <a:pPr marL="0" indent="0" algn="l">
              <a:lnSpc>
                <a:spcPts val="4850"/>
              </a:lnSpc>
              <a:buNone/>
            </a:pPr>
            <a:r>
              <a:rPr lang="en-US" sz="3900" dirty="0">
                <a:solidFill>
                  <a:srgbClr val="030303"/>
                </a:solidFill>
                <a:latin typeface="DM Sans Semi Bold" pitchFamily="34" charset="0"/>
                <a:ea typeface="DM Sans Semi Bold" pitchFamily="34" charset="-122"/>
                <a:cs typeface="DM Sans Semi Bold" pitchFamily="34" charset="-120"/>
              </a:rPr>
              <a:t>Measuring Success &amp; ROI</a:t>
            </a:r>
            <a:endParaRPr lang="en-US" sz="3900" dirty="0"/>
          </a:p>
        </p:txBody>
      </p:sp>
      <p:pic>
        <p:nvPicPr>
          <p:cNvPr id="3" name="Image 0" descr="preencoded.png"/>
          <p:cNvPicPr>
            <a:picLocks noChangeAspect="1"/>
          </p:cNvPicPr>
          <p:nvPr/>
        </p:nvPicPr>
        <p:blipFill>
          <a:blip r:embed="rId3"/>
          <a:stretch>
            <a:fillRect/>
          </a:stretch>
        </p:blipFill>
        <p:spPr>
          <a:xfrm>
            <a:off x="694015" y="1686997"/>
            <a:ext cx="7359134" cy="5772626"/>
          </a:xfrm>
          <a:prstGeom prst="rect">
            <a:avLst/>
          </a:prstGeom>
        </p:spPr>
      </p:pic>
      <p:sp>
        <p:nvSpPr>
          <p:cNvPr id="4" name="Text 1"/>
          <p:cNvSpPr/>
          <p:nvPr/>
        </p:nvSpPr>
        <p:spPr>
          <a:xfrm>
            <a:off x="9760744" y="1642348"/>
            <a:ext cx="4183142" cy="2538413"/>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Organizations implementing digital twins and AI in supply chain operations report significant improvements across key performance indicators. The most dramatic gains typically occur in areas requiring rapid response to changing conditions, such as issue resolution and forecast accuracy.</a:t>
            </a:r>
            <a:endParaRPr lang="en-US" sz="1550" dirty="0"/>
          </a:p>
        </p:txBody>
      </p:sp>
      <p:sp>
        <p:nvSpPr>
          <p:cNvPr id="5" name="Text 2"/>
          <p:cNvSpPr/>
          <p:nvPr/>
        </p:nvSpPr>
        <p:spPr>
          <a:xfrm>
            <a:off x="9760744" y="4359116"/>
            <a:ext cx="4183142" cy="2221111"/>
          </a:xfrm>
          <a:prstGeom prst="rect">
            <a:avLst/>
          </a:prstGeom>
          <a:noFill/>
          <a:ln/>
        </p:spPr>
        <p:txBody>
          <a:bodyPr wrap="square" lIns="0" tIns="0" rIns="0" bIns="0" rtlCol="0" anchor="t"/>
          <a:lstStyle/>
          <a:p>
            <a:pPr marL="0" indent="0" algn="l">
              <a:lnSpc>
                <a:spcPts val="2450"/>
              </a:lnSpc>
              <a:buNone/>
            </a:pPr>
            <a:r>
              <a:rPr lang="en-US" sz="1550" dirty="0">
                <a:solidFill>
                  <a:srgbClr val="464646"/>
                </a:solidFill>
                <a:latin typeface="Inter Medium" pitchFamily="34" charset="0"/>
                <a:ea typeface="Inter Medium" pitchFamily="34" charset="-122"/>
                <a:cs typeface="Inter Medium" pitchFamily="34" charset="-120"/>
              </a:rPr>
              <a:t>Project managers should establish baseline measurements before implementation and track improvements over time. Beyond operational metrics, consider measuring qualitative benefits like improved decision confidence and reduced stress during disruptions.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27936" y="493395"/>
            <a:ext cx="8011716" cy="560546"/>
          </a:xfrm>
          <a:prstGeom prst="rect">
            <a:avLst/>
          </a:prstGeom>
          <a:noFill/>
          <a:ln/>
        </p:spPr>
        <p:txBody>
          <a:bodyPr wrap="none" lIns="0" tIns="0" rIns="0" bIns="0" rtlCol="0" anchor="t"/>
          <a:lstStyle/>
          <a:p>
            <a:pPr marL="0" indent="0" algn="l">
              <a:lnSpc>
                <a:spcPts val="4400"/>
              </a:lnSpc>
              <a:buNone/>
            </a:pPr>
            <a:r>
              <a:rPr lang="en-US" sz="3500" dirty="0">
                <a:solidFill>
                  <a:srgbClr val="030303"/>
                </a:solidFill>
                <a:latin typeface="DM Sans Semi Bold" pitchFamily="34" charset="0"/>
                <a:ea typeface="DM Sans Semi Bold" pitchFamily="34" charset="-122"/>
                <a:cs typeface="DM Sans Semi Bold" pitchFamily="34" charset="-120"/>
              </a:rPr>
              <a:t>Common Implementation Challenges</a:t>
            </a:r>
            <a:endParaRPr lang="en-US" sz="3500" dirty="0"/>
          </a:p>
        </p:txBody>
      </p:sp>
      <p:sp>
        <p:nvSpPr>
          <p:cNvPr id="3" name="Shape 1"/>
          <p:cNvSpPr/>
          <p:nvPr/>
        </p:nvSpPr>
        <p:spPr>
          <a:xfrm>
            <a:off x="627936" y="1412677"/>
            <a:ext cx="1671757" cy="1033701"/>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37667" y="1771888"/>
            <a:ext cx="252293" cy="315278"/>
          </a:xfrm>
          <a:prstGeom prst="rect">
            <a:avLst/>
          </a:prstGeom>
        </p:spPr>
      </p:pic>
      <p:sp>
        <p:nvSpPr>
          <p:cNvPr id="5" name="Text 2"/>
          <p:cNvSpPr/>
          <p:nvPr/>
        </p:nvSpPr>
        <p:spPr>
          <a:xfrm>
            <a:off x="2479000" y="1591985"/>
            <a:ext cx="2242661"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Data Quality Issues</a:t>
            </a:r>
            <a:endParaRPr lang="en-US" sz="1750" dirty="0"/>
          </a:p>
        </p:txBody>
      </p:sp>
      <p:sp>
        <p:nvSpPr>
          <p:cNvPr id="6" name="Text 3"/>
          <p:cNvSpPr/>
          <p:nvPr/>
        </p:nvSpPr>
        <p:spPr>
          <a:xfrm>
            <a:off x="2479000" y="1980009"/>
            <a:ext cx="9494758" cy="287060"/>
          </a:xfrm>
          <a:prstGeom prst="rect">
            <a:avLst/>
          </a:prstGeom>
          <a:noFill/>
          <a:ln/>
        </p:spPr>
        <p:txBody>
          <a:bodyPr wrap="non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Inconsistent, incomplete, or inaccurate data undermines the effectiveness of both digital twins and AI systems.</a:t>
            </a:r>
            <a:endParaRPr lang="en-US" sz="1400" dirty="0"/>
          </a:p>
        </p:txBody>
      </p:sp>
      <p:sp>
        <p:nvSpPr>
          <p:cNvPr id="7" name="Shape 4"/>
          <p:cNvSpPr/>
          <p:nvPr/>
        </p:nvSpPr>
        <p:spPr>
          <a:xfrm>
            <a:off x="2389346" y="2436852"/>
            <a:ext cx="11523464" cy="11430"/>
          </a:xfrm>
          <a:prstGeom prst="roundRect">
            <a:avLst>
              <a:gd name="adj" fmla="val 235458"/>
            </a:avLst>
          </a:prstGeom>
          <a:solidFill>
            <a:srgbClr val="D8D4D4"/>
          </a:solidFill>
          <a:ln/>
        </p:spPr>
        <p:txBody>
          <a:bodyPr/>
          <a:lstStyle/>
          <a:p>
            <a:endParaRPr lang="en-US"/>
          </a:p>
        </p:txBody>
      </p:sp>
      <p:sp>
        <p:nvSpPr>
          <p:cNvPr id="8" name="Shape 5"/>
          <p:cNvSpPr/>
          <p:nvPr/>
        </p:nvSpPr>
        <p:spPr>
          <a:xfrm>
            <a:off x="627936" y="2536031"/>
            <a:ext cx="3343632" cy="1320760"/>
          </a:xfrm>
          <a:prstGeom prst="roundRect">
            <a:avLst>
              <a:gd name="adj" fmla="val 2038"/>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73605" y="3038713"/>
            <a:ext cx="252293" cy="315278"/>
          </a:xfrm>
          <a:prstGeom prst="rect">
            <a:avLst/>
          </a:prstGeom>
        </p:spPr>
      </p:pic>
      <p:sp>
        <p:nvSpPr>
          <p:cNvPr id="10" name="Text 6"/>
          <p:cNvSpPr/>
          <p:nvPr/>
        </p:nvSpPr>
        <p:spPr>
          <a:xfrm>
            <a:off x="4150876" y="2715339"/>
            <a:ext cx="2339578"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Resistance to Change</a:t>
            </a:r>
            <a:endParaRPr lang="en-US" sz="1750" dirty="0"/>
          </a:p>
        </p:txBody>
      </p:sp>
      <p:sp>
        <p:nvSpPr>
          <p:cNvPr id="11" name="Text 7"/>
          <p:cNvSpPr/>
          <p:nvPr/>
        </p:nvSpPr>
        <p:spPr>
          <a:xfrm>
            <a:off x="4150876" y="3103364"/>
            <a:ext cx="9672280" cy="57411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Teams accustomed to traditional methods may be skeptical of new technologies and reluctant to alter established workflows.</a:t>
            </a:r>
            <a:endParaRPr lang="en-US" sz="1400" dirty="0"/>
          </a:p>
        </p:txBody>
      </p:sp>
      <p:sp>
        <p:nvSpPr>
          <p:cNvPr id="12" name="Shape 8"/>
          <p:cNvSpPr/>
          <p:nvPr/>
        </p:nvSpPr>
        <p:spPr>
          <a:xfrm>
            <a:off x="4061222" y="3847267"/>
            <a:ext cx="9851588" cy="11430"/>
          </a:xfrm>
          <a:prstGeom prst="roundRect">
            <a:avLst>
              <a:gd name="adj" fmla="val 235458"/>
            </a:avLst>
          </a:prstGeom>
          <a:solidFill>
            <a:srgbClr val="D8D4D4"/>
          </a:solidFill>
          <a:ln/>
        </p:spPr>
        <p:txBody>
          <a:bodyPr/>
          <a:lstStyle/>
          <a:p>
            <a:endParaRPr lang="en-US"/>
          </a:p>
        </p:txBody>
      </p:sp>
      <p:sp>
        <p:nvSpPr>
          <p:cNvPr id="13" name="Shape 9"/>
          <p:cNvSpPr/>
          <p:nvPr/>
        </p:nvSpPr>
        <p:spPr>
          <a:xfrm>
            <a:off x="627936" y="3946446"/>
            <a:ext cx="5015389" cy="1320760"/>
          </a:xfrm>
          <a:prstGeom prst="roundRect">
            <a:avLst>
              <a:gd name="adj" fmla="val 2038"/>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09424" y="4449128"/>
            <a:ext cx="252293" cy="315278"/>
          </a:xfrm>
          <a:prstGeom prst="rect">
            <a:avLst/>
          </a:prstGeom>
        </p:spPr>
      </p:pic>
      <p:sp>
        <p:nvSpPr>
          <p:cNvPr id="15" name="Text 10"/>
          <p:cNvSpPr/>
          <p:nvPr/>
        </p:nvSpPr>
        <p:spPr>
          <a:xfrm>
            <a:off x="5822633" y="4125754"/>
            <a:ext cx="2485906"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Integration Complexity</a:t>
            </a:r>
            <a:endParaRPr lang="en-US" sz="1750" dirty="0"/>
          </a:p>
        </p:txBody>
      </p:sp>
      <p:sp>
        <p:nvSpPr>
          <p:cNvPr id="16" name="Text 11"/>
          <p:cNvSpPr/>
          <p:nvPr/>
        </p:nvSpPr>
        <p:spPr>
          <a:xfrm>
            <a:off x="5822633" y="4513778"/>
            <a:ext cx="8000524" cy="57411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Connecting legacy systems with modern platforms often requires more time and resources than initially anticipated.</a:t>
            </a:r>
            <a:endParaRPr lang="en-US" sz="1400" dirty="0"/>
          </a:p>
        </p:txBody>
      </p:sp>
      <p:sp>
        <p:nvSpPr>
          <p:cNvPr id="17" name="Shape 12"/>
          <p:cNvSpPr/>
          <p:nvPr/>
        </p:nvSpPr>
        <p:spPr>
          <a:xfrm>
            <a:off x="5732978" y="5257681"/>
            <a:ext cx="8179832" cy="11430"/>
          </a:xfrm>
          <a:prstGeom prst="roundRect">
            <a:avLst>
              <a:gd name="adj" fmla="val 235458"/>
            </a:avLst>
          </a:prstGeom>
          <a:solidFill>
            <a:srgbClr val="D8D4D4"/>
          </a:solidFill>
          <a:ln/>
        </p:spPr>
        <p:txBody>
          <a:bodyPr/>
          <a:lstStyle/>
          <a:p>
            <a:endParaRPr lang="en-US"/>
          </a:p>
        </p:txBody>
      </p:sp>
      <p:sp>
        <p:nvSpPr>
          <p:cNvPr id="18" name="Shape 13"/>
          <p:cNvSpPr/>
          <p:nvPr/>
        </p:nvSpPr>
        <p:spPr>
          <a:xfrm>
            <a:off x="627936" y="5356860"/>
            <a:ext cx="6687264" cy="1320760"/>
          </a:xfrm>
          <a:prstGeom prst="roundRect">
            <a:avLst>
              <a:gd name="adj" fmla="val 2038"/>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5362" y="5859542"/>
            <a:ext cx="252293" cy="315278"/>
          </a:xfrm>
          <a:prstGeom prst="rect">
            <a:avLst/>
          </a:prstGeom>
        </p:spPr>
      </p:pic>
      <p:sp>
        <p:nvSpPr>
          <p:cNvPr id="20" name="Text 14"/>
          <p:cNvSpPr/>
          <p:nvPr/>
        </p:nvSpPr>
        <p:spPr>
          <a:xfrm>
            <a:off x="7494508" y="5536168"/>
            <a:ext cx="2242661" cy="280392"/>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Skills Gap</a:t>
            </a:r>
            <a:endParaRPr lang="en-US" sz="1750" dirty="0"/>
          </a:p>
        </p:txBody>
      </p:sp>
      <p:sp>
        <p:nvSpPr>
          <p:cNvPr id="21" name="Text 15"/>
          <p:cNvSpPr/>
          <p:nvPr/>
        </p:nvSpPr>
        <p:spPr>
          <a:xfrm>
            <a:off x="7494508" y="5924193"/>
            <a:ext cx="6328648" cy="57411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Finding talent with both supply chain expertise and technological fluency remains challenging in the current market.</a:t>
            </a:r>
            <a:endParaRPr lang="en-US" sz="1400" dirty="0"/>
          </a:p>
        </p:txBody>
      </p:sp>
      <p:sp>
        <p:nvSpPr>
          <p:cNvPr id="22" name="Text 16"/>
          <p:cNvSpPr/>
          <p:nvPr/>
        </p:nvSpPr>
        <p:spPr>
          <a:xfrm>
            <a:off x="627936" y="6879431"/>
            <a:ext cx="13374529" cy="861179"/>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Project managers can overcome these challenges by starting with focused pilot projects, investing in proper data governance, developing comprehensive training programs, and partnering closely with IT and data science teams. Building cross-functional steering committees helps ensure diverse perspectives inform the implementation process.</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27353" y="660797"/>
            <a:ext cx="12092940" cy="649486"/>
          </a:xfrm>
          <a:prstGeom prst="rect">
            <a:avLst/>
          </a:prstGeom>
          <a:noFill/>
          <a:ln/>
        </p:spPr>
        <p:txBody>
          <a:bodyPr wrap="none" lIns="0" tIns="0" rIns="0" bIns="0" rtlCol="0" anchor="t"/>
          <a:lstStyle/>
          <a:p>
            <a:pPr marL="0" indent="0" algn="l">
              <a:lnSpc>
                <a:spcPts val="5100"/>
              </a:lnSpc>
              <a:buNone/>
            </a:pPr>
            <a:r>
              <a:rPr lang="en-US" sz="4050" dirty="0">
                <a:solidFill>
                  <a:srgbClr val="030303"/>
                </a:solidFill>
                <a:latin typeface="DM Sans Semi Bold" pitchFamily="34" charset="0"/>
                <a:ea typeface="DM Sans Semi Bold" pitchFamily="34" charset="-122"/>
                <a:cs typeface="DM Sans Semi Bold" pitchFamily="34" charset="-120"/>
              </a:rPr>
              <a:t>The Future of Supply Chain Project Management</a:t>
            </a:r>
            <a:endParaRPr lang="en-US" sz="4050" dirty="0"/>
          </a:p>
        </p:txBody>
      </p:sp>
      <p:sp>
        <p:nvSpPr>
          <p:cNvPr id="3" name="Text 1"/>
          <p:cNvSpPr/>
          <p:nvPr/>
        </p:nvSpPr>
        <p:spPr>
          <a:xfrm>
            <a:off x="1792367" y="1744742"/>
            <a:ext cx="2905363" cy="324683"/>
          </a:xfrm>
          <a:prstGeom prst="rect">
            <a:avLst/>
          </a:prstGeom>
          <a:noFill/>
          <a:ln/>
        </p:spPr>
        <p:txBody>
          <a:bodyPr wrap="none" lIns="0" tIns="0" rIns="0" bIns="0" rtlCol="0" anchor="t"/>
          <a:lstStyle/>
          <a:p>
            <a:pPr marL="0" indent="0" algn="r">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Immersive Experiences</a:t>
            </a:r>
            <a:endParaRPr lang="en-US" sz="2000" dirty="0"/>
          </a:p>
        </p:txBody>
      </p:sp>
      <p:sp>
        <p:nvSpPr>
          <p:cNvPr id="4" name="Text 2"/>
          <p:cNvSpPr/>
          <p:nvPr/>
        </p:nvSpPr>
        <p:spPr>
          <a:xfrm>
            <a:off x="727353" y="2194084"/>
            <a:ext cx="3970377" cy="1662708"/>
          </a:xfrm>
          <a:prstGeom prst="rect">
            <a:avLst/>
          </a:prstGeom>
          <a:noFill/>
          <a:ln/>
        </p:spPr>
        <p:txBody>
          <a:bodyPr wrap="square" lIns="0" tIns="0" rIns="0" bIns="0" rtlCol="0" anchor="t"/>
          <a:lstStyle/>
          <a:p>
            <a:pPr marL="0" indent="0" algn="r">
              <a:lnSpc>
                <a:spcPts val="2600"/>
              </a:lnSpc>
              <a:buNone/>
            </a:pPr>
            <a:r>
              <a:rPr lang="en-US" sz="1600" dirty="0">
                <a:solidFill>
                  <a:srgbClr val="464646"/>
                </a:solidFill>
                <a:latin typeface="Inter Medium" pitchFamily="34" charset="0"/>
                <a:ea typeface="Inter Medium" pitchFamily="34" charset="-122"/>
                <a:cs typeface="Inter Medium" pitchFamily="34" charset="-120"/>
              </a:rPr>
              <a:t>Virtual and augmented reality will enable project managers to "walk through" digital twin environments, making complex data more intuitive and accessible.</a:t>
            </a:r>
            <a:endParaRPr lang="en-US" sz="1600" dirty="0"/>
          </a:p>
        </p:txBody>
      </p:sp>
      <p:pic>
        <p:nvPicPr>
          <p:cNvPr id="5" name="Image 0" descr="preencoded.png"/>
          <p:cNvPicPr>
            <a:picLocks noChangeAspect="1"/>
          </p:cNvPicPr>
          <p:nvPr/>
        </p:nvPicPr>
        <p:blipFill>
          <a:blip r:embed="rId3"/>
          <a:stretch>
            <a:fillRect/>
          </a:stretch>
        </p:blipFill>
        <p:spPr>
          <a:xfrm>
            <a:off x="5009436" y="1725930"/>
            <a:ext cx="4611410" cy="4611410"/>
          </a:xfrm>
          <a:prstGeom prst="rect">
            <a:avLst/>
          </a:prstGeom>
        </p:spPr>
      </p:pic>
      <p:pic>
        <p:nvPicPr>
          <p:cNvPr id="6" name="Image 1" descr="preencoded.png"/>
          <p:cNvPicPr>
            <a:picLocks noChangeAspect="1"/>
          </p:cNvPicPr>
          <p:nvPr/>
        </p:nvPicPr>
        <p:blipFill>
          <a:blip r:embed="rId4"/>
          <a:stretch>
            <a:fillRect/>
          </a:stretch>
        </p:blipFill>
        <p:spPr>
          <a:xfrm>
            <a:off x="6231493" y="2516624"/>
            <a:ext cx="310991" cy="388739"/>
          </a:xfrm>
          <a:prstGeom prst="rect">
            <a:avLst/>
          </a:prstGeom>
        </p:spPr>
      </p:pic>
      <p:sp>
        <p:nvSpPr>
          <p:cNvPr id="7" name="Text 3"/>
          <p:cNvSpPr/>
          <p:nvPr/>
        </p:nvSpPr>
        <p:spPr>
          <a:xfrm>
            <a:off x="9932551" y="1911072"/>
            <a:ext cx="2598063" cy="324683"/>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AI Collaboration</a:t>
            </a:r>
            <a:endParaRPr lang="en-US" sz="2000" dirty="0"/>
          </a:p>
        </p:txBody>
      </p:sp>
      <p:sp>
        <p:nvSpPr>
          <p:cNvPr id="8" name="Text 4"/>
          <p:cNvSpPr/>
          <p:nvPr/>
        </p:nvSpPr>
        <p:spPr>
          <a:xfrm>
            <a:off x="9932551" y="2360414"/>
            <a:ext cx="3970496" cy="1330166"/>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Advanced AI assistants will provide proactive recommendations and automate routine decisions, becoming trusted members of project teams.</a:t>
            </a:r>
            <a:endParaRPr lang="en-US" sz="1600" dirty="0"/>
          </a:p>
        </p:txBody>
      </p:sp>
      <p:pic>
        <p:nvPicPr>
          <p:cNvPr id="9" name="Image 2" descr="preencoded.png"/>
          <p:cNvPicPr>
            <a:picLocks noChangeAspect="1"/>
          </p:cNvPicPr>
          <p:nvPr/>
        </p:nvPicPr>
        <p:blipFill>
          <a:blip r:embed="rId5"/>
          <a:stretch>
            <a:fillRect/>
          </a:stretch>
        </p:blipFill>
        <p:spPr>
          <a:xfrm>
            <a:off x="5009436" y="1725930"/>
            <a:ext cx="4611410" cy="4611410"/>
          </a:xfrm>
          <a:prstGeom prst="rect">
            <a:avLst/>
          </a:prstGeom>
        </p:spPr>
      </p:pic>
      <p:pic>
        <p:nvPicPr>
          <p:cNvPr id="10" name="Image 3" descr="preencoded.png"/>
          <p:cNvPicPr>
            <a:picLocks noChangeAspect="1"/>
          </p:cNvPicPr>
          <p:nvPr/>
        </p:nvPicPr>
        <p:blipFill>
          <a:blip r:embed="rId6"/>
          <a:stretch>
            <a:fillRect/>
          </a:stretch>
        </p:blipFill>
        <p:spPr>
          <a:xfrm>
            <a:off x="8480108" y="2909054"/>
            <a:ext cx="310991" cy="388739"/>
          </a:xfrm>
          <a:prstGeom prst="rect">
            <a:avLst/>
          </a:prstGeom>
        </p:spPr>
      </p:pic>
      <p:sp>
        <p:nvSpPr>
          <p:cNvPr id="11" name="Text 5"/>
          <p:cNvSpPr/>
          <p:nvPr/>
        </p:nvSpPr>
        <p:spPr>
          <a:xfrm>
            <a:off x="9932551" y="4206359"/>
            <a:ext cx="2850237" cy="324683"/>
          </a:xfrm>
          <a:prstGeom prst="rect">
            <a:avLst/>
          </a:prstGeom>
          <a:noFill/>
          <a:ln/>
        </p:spPr>
        <p:txBody>
          <a:bodyPr wrap="none" lIns="0" tIns="0" rIns="0" bIns="0" rtlCol="0" anchor="t"/>
          <a:lstStyle/>
          <a:p>
            <a:pPr marL="0" indent="0" algn="l">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Autonomous Networks</a:t>
            </a:r>
            <a:endParaRPr lang="en-US" sz="2000" dirty="0"/>
          </a:p>
        </p:txBody>
      </p:sp>
      <p:sp>
        <p:nvSpPr>
          <p:cNvPr id="12" name="Text 6"/>
          <p:cNvSpPr/>
          <p:nvPr/>
        </p:nvSpPr>
        <p:spPr>
          <a:xfrm>
            <a:off x="9932551" y="4655701"/>
            <a:ext cx="3970496" cy="1662708"/>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Self-optimizing supply chains will automatically reconfigure based on changing conditions, with project managers focusing on exception handling and strategic oversight.</a:t>
            </a:r>
            <a:endParaRPr lang="en-US" sz="1600" dirty="0"/>
          </a:p>
        </p:txBody>
      </p:sp>
      <p:pic>
        <p:nvPicPr>
          <p:cNvPr id="13" name="Image 4" descr="preencoded.png"/>
          <p:cNvPicPr>
            <a:picLocks noChangeAspect="1"/>
          </p:cNvPicPr>
          <p:nvPr/>
        </p:nvPicPr>
        <p:blipFill>
          <a:blip r:embed="rId7"/>
          <a:stretch>
            <a:fillRect/>
          </a:stretch>
        </p:blipFill>
        <p:spPr>
          <a:xfrm>
            <a:off x="5009436" y="1725930"/>
            <a:ext cx="4611410" cy="4611410"/>
          </a:xfrm>
          <a:prstGeom prst="rect">
            <a:avLst/>
          </a:prstGeom>
        </p:spPr>
      </p:pic>
      <p:pic>
        <p:nvPicPr>
          <p:cNvPr id="14" name="Image 5" descr="preencoded.png"/>
          <p:cNvPicPr>
            <a:picLocks noChangeAspect="1"/>
          </p:cNvPicPr>
          <p:nvPr/>
        </p:nvPicPr>
        <p:blipFill>
          <a:blip r:embed="rId8"/>
          <a:stretch>
            <a:fillRect/>
          </a:stretch>
        </p:blipFill>
        <p:spPr>
          <a:xfrm>
            <a:off x="8087677" y="5157668"/>
            <a:ext cx="310991" cy="388739"/>
          </a:xfrm>
          <a:prstGeom prst="rect">
            <a:avLst/>
          </a:prstGeom>
        </p:spPr>
      </p:pic>
      <p:sp>
        <p:nvSpPr>
          <p:cNvPr id="15" name="Text 7"/>
          <p:cNvSpPr/>
          <p:nvPr/>
        </p:nvSpPr>
        <p:spPr>
          <a:xfrm>
            <a:off x="1570673" y="4206359"/>
            <a:ext cx="3127058" cy="324683"/>
          </a:xfrm>
          <a:prstGeom prst="rect">
            <a:avLst/>
          </a:prstGeom>
          <a:noFill/>
          <a:ln/>
        </p:spPr>
        <p:txBody>
          <a:bodyPr wrap="none" lIns="0" tIns="0" rIns="0" bIns="0" rtlCol="0" anchor="t"/>
          <a:lstStyle/>
          <a:p>
            <a:pPr marL="0" indent="0" algn="r">
              <a:lnSpc>
                <a:spcPts val="2550"/>
              </a:lnSpc>
              <a:buNone/>
            </a:pPr>
            <a:r>
              <a:rPr lang="en-US" sz="2000" dirty="0">
                <a:solidFill>
                  <a:srgbClr val="464646"/>
                </a:solidFill>
                <a:latin typeface="DM Sans Semi Bold" pitchFamily="34" charset="0"/>
                <a:ea typeface="DM Sans Semi Bold" pitchFamily="34" charset="-122"/>
                <a:cs typeface="DM Sans Semi Bold" pitchFamily="34" charset="-120"/>
              </a:rPr>
              <a:t>Human-Centered Design</a:t>
            </a:r>
            <a:endParaRPr lang="en-US" sz="2000" dirty="0"/>
          </a:p>
        </p:txBody>
      </p:sp>
      <p:sp>
        <p:nvSpPr>
          <p:cNvPr id="16" name="Text 8"/>
          <p:cNvSpPr/>
          <p:nvPr/>
        </p:nvSpPr>
        <p:spPr>
          <a:xfrm>
            <a:off x="727353" y="4655701"/>
            <a:ext cx="3970377" cy="1662708"/>
          </a:xfrm>
          <a:prstGeom prst="rect">
            <a:avLst/>
          </a:prstGeom>
          <a:noFill/>
          <a:ln/>
        </p:spPr>
        <p:txBody>
          <a:bodyPr wrap="square" lIns="0" tIns="0" rIns="0" bIns="0" rtlCol="0" anchor="t"/>
          <a:lstStyle/>
          <a:p>
            <a:pPr marL="0" indent="0" algn="r">
              <a:lnSpc>
                <a:spcPts val="2600"/>
              </a:lnSpc>
              <a:buNone/>
            </a:pPr>
            <a:r>
              <a:rPr lang="en-US" sz="1600" dirty="0">
                <a:solidFill>
                  <a:srgbClr val="464646"/>
                </a:solidFill>
                <a:latin typeface="Inter Medium" pitchFamily="34" charset="0"/>
                <a:ea typeface="Inter Medium" pitchFamily="34" charset="-122"/>
                <a:cs typeface="Inter Medium" pitchFamily="34" charset="-120"/>
              </a:rPr>
              <a:t>Technology will increasingly adapt to human work styles rather than the reverse, with interfaces designed around natural language and intuitive interactions.</a:t>
            </a:r>
            <a:endParaRPr lang="en-US" sz="1600" dirty="0"/>
          </a:p>
        </p:txBody>
      </p:sp>
      <p:pic>
        <p:nvPicPr>
          <p:cNvPr id="17" name="Image 6" descr="preencoded.png"/>
          <p:cNvPicPr>
            <a:picLocks noChangeAspect="1"/>
          </p:cNvPicPr>
          <p:nvPr/>
        </p:nvPicPr>
        <p:blipFill>
          <a:blip r:embed="rId9"/>
          <a:stretch>
            <a:fillRect/>
          </a:stretch>
        </p:blipFill>
        <p:spPr>
          <a:xfrm>
            <a:off x="5009436" y="1725930"/>
            <a:ext cx="4611410" cy="4611410"/>
          </a:xfrm>
          <a:prstGeom prst="rect">
            <a:avLst/>
          </a:prstGeom>
        </p:spPr>
      </p:pic>
      <p:pic>
        <p:nvPicPr>
          <p:cNvPr id="18" name="Image 7" descr="preencoded.png"/>
          <p:cNvPicPr>
            <a:picLocks noChangeAspect="1"/>
          </p:cNvPicPr>
          <p:nvPr/>
        </p:nvPicPr>
        <p:blipFill>
          <a:blip r:embed="rId10"/>
          <a:stretch>
            <a:fillRect/>
          </a:stretch>
        </p:blipFill>
        <p:spPr>
          <a:xfrm>
            <a:off x="5839063" y="4765238"/>
            <a:ext cx="310991" cy="388739"/>
          </a:xfrm>
          <a:prstGeom prst="rect">
            <a:avLst/>
          </a:prstGeom>
        </p:spPr>
      </p:pic>
      <p:sp>
        <p:nvSpPr>
          <p:cNvPr id="19" name="Text 9"/>
          <p:cNvSpPr/>
          <p:nvPr/>
        </p:nvSpPr>
        <p:spPr>
          <a:xfrm>
            <a:off x="727353" y="6571059"/>
            <a:ext cx="13175694" cy="997625"/>
          </a:xfrm>
          <a:prstGeom prst="rect">
            <a:avLst/>
          </a:prstGeom>
          <a:noFill/>
          <a:ln/>
        </p:spPr>
        <p:txBody>
          <a:bodyPr wrap="square" lIns="0" tIns="0" rIns="0" bIns="0" rtlCol="0" anchor="t"/>
          <a:lstStyle/>
          <a:p>
            <a:pPr marL="0" indent="0" algn="l">
              <a:lnSpc>
                <a:spcPts val="2600"/>
              </a:lnSpc>
              <a:buNone/>
            </a:pPr>
            <a:r>
              <a:rPr lang="en-US" sz="1600" dirty="0">
                <a:solidFill>
                  <a:srgbClr val="464646"/>
                </a:solidFill>
                <a:latin typeface="Inter Medium" pitchFamily="34" charset="0"/>
                <a:ea typeface="Inter Medium" pitchFamily="34" charset="-122"/>
                <a:cs typeface="Inter Medium" pitchFamily="34" charset="-120"/>
              </a:rPr>
              <a:t>The most successful project managers will be those who embrace these emerging technologies while maintaining a focus on the human element. By balancing technological capabilities with strategic vision and interpersonal leadership, they will drive unprecedented levels of supply chain performance and resilience.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58585"/>
            <a:ext cx="11084957"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The Connected Supply Chain Landscape</a:t>
            </a:r>
            <a:endParaRPr lang="en-US" sz="4450" dirty="0"/>
          </a:p>
        </p:txBody>
      </p:sp>
      <p:sp>
        <p:nvSpPr>
          <p:cNvPr id="3" name="Text 1"/>
          <p:cNvSpPr/>
          <p:nvPr/>
        </p:nvSpPr>
        <p:spPr>
          <a:xfrm>
            <a:off x="2197418" y="222099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Global Complexity</a:t>
            </a:r>
            <a:endParaRPr lang="en-US" sz="2200" dirty="0"/>
          </a:p>
        </p:txBody>
      </p:sp>
      <p:sp>
        <p:nvSpPr>
          <p:cNvPr id="4" name="Text 2"/>
          <p:cNvSpPr/>
          <p:nvPr/>
        </p:nvSpPr>
        <p:spPr>
          <a:xfrm>
            <a:off x="793790" y="2711410"/>
            <a:ext cx="4238863" cy="2177415"/>
          </a:xfrm>
          <a:prstGeom prst="rect">
            <a:avLst/>
          </a:prstGeom>
          <a:noFill/>
          <a:ln/>
        </p:spPr>
        <p:txBody>
          <a:bodyPr wrap="square" lIns="0" tIns="0" rIns="0" bIns="0" rtlCol="0" anchor="t"/>
          <a:lstStyle/>
          <a:p>
            <a:pPr marL="0" indent="0" algn="r">
              <a:lnSpc>
                <a:spcPts val="2850"/>
              </a:lnSpc>
              <a:buNone/>
            </a:pPr>
            <a:r>
              <a:rPr lang="en-US" sz="1750" dirty="0">
                <a:solidFill>
                  <a:srgbClr val="464646"/>
                </a:solidFill>
                <a:latin typeface="Inter Medium" pitchFamily="34" charset="0"/>
                <a:ea typeface="Inter Medium" pitchFamily="34" charset="-122"/>
                <a:cs typeface="Inter Medium" pitchFamily="34" charset="-120"/>
              </a:rPr>
              <a:t>International suppliers, multiple transportation modes, and regional regulations create intricate dependencies that require sophisticated management approaches.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7" name="Text 3"/>
          <p:cNvSpPr/>
          <p:nvPr/>
        </p:nvSpPr>
        <p:spPr>
          <a:xfrm>
            <a:off x="9597628" y="24024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Data Rich</a:t>
            </a:r>
            <a:endParaRPr lang="en-US" sz="2200" dirty="0"/>
          </a:p>
        </p:txBody>
      </p:sp>
      <p:sp>
        <p:nvSpPr>
          <p:cNvPr id="8" name="Text 4"/>
          <p:cNvSpPr/>
          <p:nvPr/>
        </p:nvSpPr>
        <p:spPr>
          <a:xfrm>
            <a:off x="9597628" y="2892862"/>
            <a:ext cx="4238982"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Every touchpoint generates information that can be leveraged for optimization, from IoT sensors to transaction records and geolocation data.</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1" name="Text 5"/>
          <p:cNvSpPr/>
          <p:nvPr/>
        </p:nvSpPr>
        <p:spPr>
          <a:xfrm>
            <a:off x="9597628" y="52289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Real-Time Pressure</a:t>
            </a:r>
            <a:endParaRPr lang="en-US" sz="2200" dirty="0"/>
          </a:p>
        </p:txBody>
      </p:sp>
      <p:sp>
        <p:nvSpPr>
          <p:cNvPr id="12" name="Text 6"/>
          <p:cNvSpPr/>
          <p:nvPr/>
        </p:nvSpPr>
        <p:spPr>
          <a:xfrm>
            <a:off x="9597628" y="5719405"/>
            <a:ext cx="4238982" cy="1451610"/>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Customer expectations for speed and visibility have never been higher, creating demand for instant insights and agile responses.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5" name="Text 7"/>
          <p:cNvSpPr/>
          <p:nvPr/>
        </p:nvSpPr>
        <p:spPr>
          <a:xfrm>
            <a:off x="2197418" y="522898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64646"/>
                </a:solidFill>
                <a:latin typeface="DM Sans Semi Bold" pitchFamily="34" charset="0"/>
                <a:ea typeface="DM Sans Semi Bold" pitchFamily="34" charset="-122"/>
                <a:cs typeface="DM Sans Semi Bold" pitchFamily="34" charset="-120"/>
              </a:rPr>
              <a:t>Interconnected</a:t>
            </a:r>
            <a:endParaRPr lang="en-US" sz="2200" dirty="0"/>
          </a:p>
        </p:txBody>
      </p:sp>
      <p:sp>
        <p:nvSpPr>
          <p:cNvPr id="16" name="Text 8"/>
          <p:cNvSpPr/>
          <p:nvPr/>
        </p:nvSpPr>
        <p:spPr>
          <a:xfrm>
            <a:off x="793790" y="5719405"/>
            <a:ext cx="4238863" cy="1451610"/>
          </a:xfrm>
          <a:prstGeom prst="rect">
            <a:avLst/>
          </a:prstGeom>
          <a:noFill/>
          <a:ln/>
        </p:spPr>
        <p:txBody>
          <a:bodyPr wrap="square" lIns="0" tIns="0" rIns="0" bIns="0" rtlCol="0" anchor="t"/>
          <a:lstStyle/>
          <a:p>
            <a:pPr marL="0" indent="0" algn="r">
              <a:lnSpc>
                <a:spcPts val="2850"/>
              </a:lnSpc>
              <a:buNone/>
            </a:pPr>
            <a:r>
              <a:rPr lang="en-US" sz="1750" dirty="0">
                <a:solidFill>
                  <a:srgbClr val="464646"/>
                </a:solidFill>
                <a:latin typeface="Inter Medium" pitchFamily="34" charset="0"/>
                <a:ea typeface="Inter Medium" pitchFamily="34" charset="-122"/>
                <a:cs typeface="Inter Medium" pitchFamily="34" charset="-120"/>
              </a:rPr>
              <a:t>Changes in one area can create cascading effects throughout the entire network, making system-wide visibility essential.</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9813" y="787122"/>
            <a:ext cx="4539972" cy="565547"/>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Digital Twins Defined</a:t>
            </a:r>
            <a:endParaRPr lang="en-US" sz="3550" dirty="0"/>
          </a:p>
        </p:txBody>
      </p:sp>
      <p:sp>
        <p:nvSpPr>
          <p:cNvPr id="4" name="Shape 1"/>
          <p:cNvSpPr/>
          <p:nvPr/>
        </p:nvSpPr>
        <p:spPr>
          <a:xfrm>
            <a:off x="6119813" y="1827728"/>
            <a:ext cx="407194" cy="407194"/>
          </a:xfrm>
          <a:prstGeom prst="roundRect">
            <a:avLst>
              <a:gd name="adj" fmla="val 6667"/>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187678" y="1861661"/>
            <a:ext cx="271463" cy="339328"/>
          </a:xfrm>
          <a:prstGeom prst="rect">
            <a:avLst/>
          </a:prstGeom>
        </p:spPr>
      </p:pic>
      <p:sp>
        <p:nvSpPr>
          <p:cNvPr id="6" name="Text 2"/>
          <p:cNvSpPr/>
          <p:nvPr/>
        </p:nvSpPr>
        <p:spPr>
          <a:xfrm>
            <a:off x="6707981" y="1827728"/>
            <a:ext cx="2262188"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Virtual Replicas</a:t>
            </a:r>
            <a:endParaRPr lang="en-US" sz="1750" dirty="0"/>
          </a:p>
        </p:txBody>
      </p:sp>
      <p:sp>
        <p:nvSpPr>
          <p:cNvPr id="7" name="Text 3"/>
          <p:cNvSpPr/>
          <p:nvPr/>
        </p:nvSpPr>
        <p:spPr>
          <a:xfrm>
            <a:off x="6707981" y="2219087"/>
            <a:ext cx="7289006" cy="86868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A digital twin is a real-time, dynamic virtual representation of physical objects, processes, or systems. It mirrors current conditions while enabling simulation of future states.</a:t>
            </a:r>
            <a:endParaRPr lang="en-US" sz="1400" dirty="0"/>
          </a:p>
        </p:txBody>
      </p:sp>
      <p:sp>
        <p:nvSpPr>
          <p:cNvPr id="8" name="Shape 4"/>
          <p:cNvSpPr/>
          <p:nvPr/>
        </p:nvSpPr>
        <p:spPr>
          <a:xfrm>
            <a:off x="6119813" y="3472339"/>
            <a:ext cx="407194" cy="407194"/>
          </a:xfrm>
          <a:prstGeom prst="roundRect">
            <a:avLst>
              <a:gd name="adj" fmla="val 6667"/>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6187678" y="3506272"/>
            <a:ext cx="271463" cy="339328"/>
          </a:xfrm>
          <a:prstGeom prst="rect">
            <a:avLst/>
          </a:prstGeom>
        </p:spPr>
      </p:pic>
      <p:sp>
        <p:nvSpPr>
          <p:cNvPr id="10" name="Text 5"/>
          <p:cNvSpPr/>
          <p:nvPr/>
        </p:nvSpPr>
        <p:spPr>
          <a:xfrm>
            <a:off x="6707981" y="3472339"/>
            <a:ext cx="2280523"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Two-Way Integration</a:t>
            </a:r>
            <a:endParaRPr lang="en-US" sz="1750" dirty="0"/>
          </a:p>
        </p:txBody>
      </p:sp>
      <p:sp>
        <p:nvSpPr>
          <p:cNvPr id="11" name="Text 6"/>
          <p:cNvSpPr/>
          <p:nvPr/>
        </p:nvSpPr>
        <p:spPr>
          <a:xfrm>
            <a:off x="6707981" y="3863697"/>
            <a:ext cx="7289006" cy="86868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Changes in the physical world automatically update the digital model, while insights from the model can be applied to the physical environment, creating a continuous feedback loop.</a:t>
            </a:r>
            <a:endParaRPr lang="en-US" sz="1400" dirty="0"/>
          </a:p>
        </p:txBody>
      </p:sp>
      <p:sp>
        <p:nvSpPr>
          <p:cNvPr id="12" name="Shape 7"/>
          <p:cNvSpPr/>
          <p:nvPr/>
        </p:nvSpPr>
        <p:spPr>
          <a:xfrm>
            <a:off x="6119813" y="5116949"/>
            <a:ext cx="407194" cy="407194"/>
          </a:xfrm>
          <a:prstGeom prst="roundRect">
            <a:avLst>
              <a:gd name="adj" fmla="val 6667"/>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187678" y="5150882"/>
            <a:ext cx="271463" cy="339328"/>
          </a:xfrm>
          <a:prstGeom prst="rect">
            <a:avLst/>
          </a:prstGeom>
        </p:spPr>
      </p:pic>
      <p:sp>
        <p:nvSpPr>
          <p:cNvPr id="14" name="Text 8"/>
          <p:cNvSpPr/>
          <p:nvPr/>
        </p:nvSpPr>
        <p:spPr>
          <a:xfrm>
            <a:off x="6707981" y="5116949"/>
            <a:ext cx="2461141"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Predictive Capabilities</a:t>
            </a:r>
            <a:endParaRPr lang="en-US" sz="1750" dirty="0"/>
          </a:p>
        </p:txBody>
      </p:sp>
      <p:sp>
        <p:nvSpPr>
          <p:cNvPr id="15" name="Text 9"/>
          <p:cNvSpPr/>
          <p:nvPr/>
        </p:nvSpPr>
        <p:spPr>
          <a:xfrm>
            <a:off x="6707981" y="5508308"/>
            <a:ext cx="7289006" cy="57912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Digital twins allow for scenario testing and simulation without disrupting actual operations, enabling predictive maintenance and proactive problem-solving.</a:t>
            </a:r>
            <a:endParaRPr lang="en-US" sz="1400" dirty="0"/>
          </a:p>
        </p:txBody>
      </p:sp>
      <p:sp>
        <p:nvSpPr>
          <p:cNvPr id="16" name="Shape 10"/>
          <p:cNvSpPr/>
          <p:nvPr/>
        </p:nvSpPr>
        <p:spPr>
          <a:xfrm>
            <a:off x="6119813" y="6471999"/>
            <a:ext cx="407194" cy="407194"/>
          </a:xfrm>
          <a:prstGeom prst="roundRect">
            <a:avLst>
              <a:gd name="adj" fmla="val 6667"/>
            </a:avLst>
          </a:prstGeom>
          <a:solidFill>
            <a:srgbClr val="F2EEEE"/>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6187678" y="6505932"/>
            <a:ext cx="271463" cy="339328"/>
          </a:xfrm>
          <a:prstGeom prst="rect">
            <a:avLst/>
          </a:prstGeom>
        </p:spPr>
      </p:pic>
      <p:sp>
        <p:nvSpPr>
          <p:cNvPr id="18" name="Text 11"/>
          <p:cNvSpPr/>
          <p:nvPr/>
        </p:nvSpPr>
        <p:spPr>
          <a:xfrm>
            <a:off x="6707981" y="6471999"/>
            <a:ext cx="2312551" cy="282773"/>
          </a:xfrm>
          <a:prstGeom prst="rect">
            <a:avLst/>
          </a:prstGeom>
          <a:noFill/>
          <a:ln/>
        </p:spPr>
        <p:txBody>
          <a:bodyPr wrap="none" lIns="0" tIns="0" rIns="0" bIns="0" rtlCol="0" anchor="t"/>
          <a:lstStyle/>
          <a:p>
            <a:pPr marL="0" indent="0" algn="l">
              <a:lnSpc>
                <a:spcPts val="2200"/>
              </a:lnSpc>
              <a:buNone/>
            </a:pPr>
            <a:r>
              <a:rPr lang="en-US" sz="1750" dirty="0">
                <a:solidFill>
                  <a:srgbClr val="464646"/>
                </a:solidFill>
                <a:latin typeface="DM Sans Semi Bold" pitchFamily="34" charset="0"/>
                <a:ea typeface="DM Sans Semi Bold" pitchFamily="34" charset="-122"/>
                <a:cs typeface="DM Sans Semi Bold" pitchFamily="34" charset="-120"/>
              </a:rPr>
              <a:t>End-to-End Visibility</a:t>
            </a:r>
            <a:endParaRPr lang="en-US" sz="1750" dirty="0"/>
          </a:p>
        </p:txBody>
      </p:sp>
      <p:sp>
        <p:nvSpPr>
          <p:cNvPr id="19" name="Text 12"/>
          <p:cNvSpPr/>
          <p:nvPr/>
        </p:nvSpPr>
        <p:spPr>
          <a:xfrm>
            <a:off x="6707981" y="6863358"/>
            <a:ext cx="7289006" cy="579120"/>
          </a:xfrm>
          <a:prstGeom prst="rect">
            <a:avLst/>
          </a:prstGeom>
          <a:noFill/>
          <a:ln/>
        </p:spPr>
        <p:txBody>
          <a:bodyPr wrap="square" lIns="0" tIns="0" rIns="0" bIns="0" rtlCol="0" anchor="t"/>
          <a:lstStyle/>
          <a:p>
            <a:pPr marL="0" indent="0" algn="l">
              <a:lnSpc>
                <a:spcPts val="2250"/>
              </a:lnSpc>
              <a:buNone/>
            </a:pPr>
            <a:r>
              <a:rPr lang="en-US" sz="1400" dirty="0">
                <a:solidFill>
                  <a:srgbClr val="464646"/>
                </a:solidFill>
                <a:latin typeface="Inter Medium" pitchFamily="34" charset="0"/>
                <a:ea typeface="Inter Medium" pitchFamily="34" charset="-122"/>
                <a:cs typeface="Inter Medium" pitchFamily="34" charset="-120"/>
              </a:rPr>
              <a:t>From individual assets to entire networks, digital twins provide unprecedented transparency across complex, interconnected supply chain systems.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88526" y="864037"/>
            <a:ext cx="7206377" cy="525423"/>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DM Sans Semi Bold" pitchFamily="34" charset="0"/>
                <a:ea typeface="DM Sans Semi Bold" pitchFamily="34" charset="-122"/>
                <a:cs typeface="DM Sans Semi Bold" pitchFamily="34" charset="-120"/>
              </a:rPr>
              <a:t>Digital Twins in Supply Chain Action</a:t>
            </a:r>
            <a:endParaRPr lang="en-US" sz="3300" dirty="0"/>
          </a:p>
        </p:txBody>
      </p:sp>
      <p:sp>
        <p:nvSpPr>
          <p:cNvPr id="4" name="Shape 1"/>
          <p:cNvSpPr/>
          <p:nvPr/>
        </p:nvSpPr>
        <p:spPr>
          <a:xfrm>
            <a:off x="588526" y="1641634"/>
            <a:ext cx="7966948" cy="1506617"/>
          </a:xfrm>
          <a:prstGeom prst="roundRect">
            <a:avLst>
              <a:gd name="adj" fmla="val 1674"/>
            </a:avLst>
          </a:prstGeom>
          <a:solidFill>
            <a:srgbClr val="F2EEEE"/>
          </a:solidFill>
          <a:ln/>
        </p:spPr>
        <p:txBody>
          <a:bodyPr/>
          <a:lstStyle/>
          <a:p>
            <a:endParaRPr lang="en-US"/>
          </a:p>
        </p:txBody>
      </p:sp>
      <p:sp>
        <p:nvSpPr>
          <p:cNvPr id="5" name="Text 2"/>
          <p:cNvSpPr/>
          <p:nvPr/>
        </p:nvSpPr>
        <p:spPr>
          <a:xfrm>
            <a:off x="756642" y="1809750"/>
            <a:ext cx="2326600"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Warehouse Operations</a:t>
            </a:r>
            <a:endParaRPr lang="en-US" sz="1650" dirty="0"/>
          </a:p>
        </p:txBody>
      </p:sp>
      <p:sp>
        <p:nvSpPr>
          <p:cNvPr id="6" name="Text 3"/>
          <p:cNvSpPr/>
          <p:nvPr/>
        </p:nvSpPr>
        <p:spPr>
          <a:xfrm>
            <a:off x="756642" y="2173248"/>
            <a:ext cx="7630716" cy="806887"/>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Digital twins simulate picking routes, labor allocation, and inventory placement, enabling project managers to optimize warehouse layouts and staffing levels before physical implementation.</a:t>
            </a:r>
            <a:endParaRPr lang="en-US" sz="1300" dirty="0"/>
          </a:p>
        </p:txBody>
      </p:sp>
      <p:sp>
        <p:nvSpPr>
          <p:cNvPr id="7" name="Shape 4"/>
          <p:cNvSpPr/>
          <p:nvPr/>
        </p:nvSpPr>
        <p:spPr>
          <a:xfrm>
            <a:off x="588526" y="3316367"/>
            <a:ext cx="7966948" cy="1237655"/>
          </a:xfrm>
          <a:prstGeom prst="roundRect">
            <a:avLst>
              <a:gd name="adj" fmla="val 2038"/>
            </a:avLst>
          </a:prstGeom>
          <a:solidFill>
            <a:srgbClr val="F2EEEE"/>
          </a:solidFill>
          <a:ln/>
        </p:spPr>
        <p:txBody>
          <a:bodyPr/>
          <a:lstStyle/>
          <a:p>
            <a:endParaRPr lang="en-US"/>
          </a:p>
        </p:txBody>
      </p:sp>
      <p:sp>
        <p:nvSpPr>
          <p:cNvPr id="8" name="Text 5"/>
          <p:cNvSpPr/>
          <p:nvPr/>
        </p:nvSpPr>
        <p:spPr>
          <a:xfrm>
            <a:off x="756642" y="3484483"/>
            <a:ext cx="2515553"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Transportation Networks</a:t>
            </a:r>
            <a:endParaRPr lang="en-US" sz="1650" dirty="0"/>
          </a:p>
        </p:txBody>
      </p:sp>
      <p:sp>
        <p:nvSpPr>
          <p:cNvPr id="9" name="Text 6"/>
          <p:cNvSpPr/>
          <p:nvPr/>
        </p:nvSpPr>
        <p:spPr>
          <a:xfrm>
            <a:off x="756642" y="3847981"/>
            <a:ext cx="7630716" cy="537924"/>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Route optimization through digital twins factors in real-time traffic, weather conditions, and delivery constraints, allowing project managers to adapt distribution strategies dynamically.</a:t>
            </a:r>
            <a:endParaRPr lang="en-US" sz="1300" dirty="0"/>
          </a:p>
        </p:txBody>
      </p:sp>
      <p:sp>
        <p:nvSpPr>
          <p:cNvPr id="10" name="Shape 7"/>
          <p:cNvSpPr/>
          <p:nvPr/>
        </p:nvSpPr>
        <p:spPr>
          <a:xfrm>
            <a:off x="588526" y="4722138"/>
            <a:ext cx="7966948" cy="1237655"/>
          </a:xfrm>
          <a:prstGeom prst="roundRect">
            <a:avLst>
              <a:gd name="adj" fmla="val 2038"/>
            </a:avLst>
          </a:prstGeom>
          <a:solidFill>
            <a:srgbClr val="F2EEEE"/>
          </a:solidFill>
          <a:ln/>
        </p:spPr>
        <p:txBody>
          <a:bodyPr/>
          <a:lstStyle/>
          <a:p>
            <a:endParaRPr lang="en-US"/>
          </a:p>
        </p:txBody>
      </p:sp>
      <p:sp>
        <p:nvSpPr>
          <p:cNvPr id="11" name="Text 8"/>
          <p:cNvSpPr/>
          <p:nvPr/>
        </p:nvSpPr>
        <p:spPr>
          <a:xfrm>
            <a:off x="756642" y="4890254"/>
            <a:ext cx="2343983"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Inventory Management</a:t>
            </a:r>
            <a:endParaRPr lang="en-US" sz="1650" dirty="0"/>
          </a:p>
        </p:txBody>
      </p:sp>
      <p:sp>
        <p:nvSpPr>
          <p:cNvPr id="12" name="Text 9"/>
          <p:cNvSpPr/>
          <p:nvPr/>
        </p:nvSpPr>
        <p:spPr>
          <a:xfrm>
            <a:off x="756642" y="5253752"/>
            <a:ext cx="7630716" cy="537924"/>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Virtual modeling of inventory flows enables project managers to identify optimal reorder points, buffer levels, and distribution center locations based on simulated demand patterns.</a:t>
            </a:r>
            <a:endParaRPr lang="en-US" sz="1300" dirty="0"/>
          </a:p>
        </p:txBody>
      </p:sp>
      <p:sp>
        <p:nvSpPr>
          <p:cNvPr id="13" name="Shape 10"/>
          <p:cNvSpPr/>
          <p:nvPr/>
        </p:nvSpPr>
        <p:spPr>
          <a:xfrm>
            <a:off x="588526" y="6127909"/>
            <a:ext cx="7966948" cy="1237655"/>
          </a:xfrm>
          <a:prstGeom prst="roundRect">
            <a:avLst>
              <a:gd name="adj" fmla="val 2038"/>
            </a:avLst>
          </a:prstGeom>
          <a:solidFill>
            <a:srgbClr val="F2EEEE"/>
          </a:solidFill>
          <a:ln/>
        </p:spPr>
        <p:txBody>
          <a:bodyPr/>
          <a:lstStyle/>
          <a:p>
            <a:endParaRPr lang="en-US"/>
          </a:p>
        </p:txBody>
      </p:sp>
      <p:sp>
        <p:nvSpPr>
          <p:cNvPr id="14" name="Text 11"/>
          <p:cNvSpPr/>
          <p:nvPr/>
        </p:nvSpPr>
        <p:spPr>
          <a:xfrm>
            <a:off x="756642" y="6296025"/>
            <a:ext cx="2101929" cy="262652"/>
          </a:xfrm>
          <a:prstGeom prst="rect">
            <a:avLst/>
          </a:prstGeom>
          <a:noFill/>
          <a:ln/>
        </p:spPr>
        <p:txBody>
          <a:bodyPr wrap="none" lIns="0" tIns="0" rIns="0" bIns="0" rtlCol="0" anchor="t"/>
          <a:lstStyle/>
          <a:p>
            <a:pPr marL="0" indent="0" algn="l">
              <a:lnSpc>
                <a:spcPts val="2050"/>
              </a:lnSpc>
              <a:buNone/>
            </a:pPr>
            <a:r>
              <a:rPr lang="en-US" sz="1650" dirty="0">
                <a:solidFill>
                  <a:srgbClr val="464646"/>
                </a:solidFill>
                <a:latin typeface="DM Sans Semi Bold" pitchFamily="34" charset="0"/>
                <a:ea typeface="DM Sans Semi Bold" pitchFamily="34" charset="-122"/>
                <a:cs typeface="DM Sans Semi Bold" pitchFamily="34" charset="-120"/>
              </a:rPr>
              <a:t>Crisis Management</a:t>
            </a:r>
            <a:endParaRPr lang="en-US" sz="1650" dirty="0"/>
          </a:p>
        </p:txBody>
      </p:sp>
      <p:sp>
        <p:nvSpPr>
          <p:cNvPr id="15" name="Text 12"/>
          <p:cNvSpPr/>
          <p:nvPr/>
        </p:nvSpPr>
        <p:spPr>
          <a:xfrm>
            <a:off x="756642" y="6659523"/>
            <a:ext cx="7630716" cy="537924"/>
          </a:xfrm>
          <a:prstGeom prst="rect">
            <a:avLst/>
          </a:prstGeom>
          <a:noFill/>
          <a:ln/>
        </p:spPr>
        <p:txBody>
          <a:bodyPr wrap="square" lIns="0" tIns="0" rIns="0" bIns="0" rtlCol="0" anchor="t"/>
          <a:lstStyle/>
          <a:p>
            <a:pPr marL="0" indent="0" algn="l">
              <a:lnSpc>
                <a:spcPts val="2100"/>
              </a:lnSpc>
              <a:buNone/>
            </a:pPr>
            <a:r>
              <a:rPr lang="en-US" sz="1300" dirty="0">
                <a:solidFill>
                  <a:srgbClr val="464646"/>
                </a:solidFill>
                <a:latin typeface="Inter Medium" pitchFamily="34" charset="0"/>
                <a:ea typeface="Inter Medium" pitchFamily="34" charset="-122"/>
                <a:cs typeface="Inter Medium" pitchFamily="34" charset="-120"/>
              </a:rPr>
              <a:t>When disruptions occur, digital twins enable project managers to quickly simulate alternative scenarios and select the most effective mitigation strategy before implementing it.</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986314"/>
            <a:ext cx="10929104"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AI's Role in Supply Chain Transformation</a:t>
            </a:r>
            <a:endParaRPr lang="en-US" sz="4450" dirty="0"/>
          </a:p>
        </p:txBody>
      </p:sp>
      <p:sp>
        <p:nvSpPr>
          <p:cNvPr id="3" name="Text 1"/>
          <p:cNvSpPr/>
          <p:nvPr/>
        </p:nvSpPr>
        <p:spPr>
          <a:xfrm>
            <a:off x="793790" y="22620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Predictive Analytics</a:t>
            </a:r>
            <a:endParaRPr lang="en-US" sz="2200" dirty="0"/>
          </a:p>
        </p:txBody>
      </p:sp>
      <p:sp>
        <p:nvSpPr>
          <p:cNvPr id="4" name="Text 2"/>
          <p:cNvSpPr/>
          <p:nvPr/>
        </p:nvSpPr>
        <p:spPr>
          <a:xfrm>
            <a:off x="793790" y="2843213"/>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AI algorithms process historical and real-time data to forecast demand patterns, potential disruptions, and maintenance needs with unprecedented accuracy.</a:t>
            </a:r>
            <a:endParaRPr lang="en-US" sz="1750" dirty="0"/>
          </a:p>
        </p:txBody>
      </p:sp>
      <p:sp>
        <p:nvSpPr>
          <p:cNvPr id="5" name="Text 3"/>
          <p:cNvSpPr/>
          <p:nvPr/>
        </p:nvSpPr>
        <p:spPr>
          <a:xfrm>
            <a:off x="793790" y="4861798"/>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Project managers can rely on these predictions to optimize resource allocation and proactively address potential bottlenecks before they materialize.</a:t>
            </a:r>
            <a:endParaRPr lang="en-US" sz="1750" dirty="0"/>
          </a:p>
        </p:txBody>
      </p:sp>
      <p:sp>
        <p:nvSpPr>
          <p:cNvPr id="6" name="Text 4"/>
          <p:cNvSpPr/>
          <p:nvPr/>
        </p:nvSpPr>
        <p:spPr>
          <a:xfrm>
            <a:off x="5332928" y="2262068"/>
            <a:ext cx="3978116" cy="708660"/>
          </a:xfrm>
          <a:prstGeom prst="rect">
            <a:avLst/>
          </a:prstGeom>
          <a:noFill/>
          <a:ln/>
        </p:spPr>
        <p:txBody>
          <a:bodyPr wrap="squar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Autonomous Decision-Making</a:t>
            </a:r>
            <a:endParaRPr lang="en-US" sz="2200" dirty="0"/>
          </a:p>
        </p:txBody>
      </p:sp>
      <p:sp>
        <p:nvSpPr>
          <p:cNvPr id="7" name="Text 5"/>
          <p:cNvSpPr/>
          <p:nvPr/>
        </p:nvSpPr>
        <p:spPr>
          <a:xfrm>
            <a:off x="5332928" y="3197542"/>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AI systems can independently optimize routing, adjust inventory levels, and schedule maintenance based on real-time conditions and predefined parameters.</a:t>
            </a:r>
            <a:endParaRPr lang="en-US" sz="1750" dirty="0"/>
          </a:p>
        </p:txBody>
      </p:sp>
      <p:sp>
        <p:nvSpPr>
          <p:cNvPr id="8" name="Text 6"/>
          <p:cNvSpPr/>
          <p:nvPr/>
        </p:nvSpPr>
        <p:spPr>
          <a:xfrm>
            <a:off x="5332928" y="5216128"/>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This autonomy frees project managers from routine decisions, allowing them to focus on strategic initiatives and exceptional situations requiring human judgment.</a:t>
            </a:r>
            <a:endParaRPr lang="en-US" sz="1750" dirty="0"/>
          </a:p>
        </p:txBody>
      </p:sp>
      <p:sp>
        <p:nvSpPr>
          <p:cNvPr id="9" name="Text 7"/>
          <p:cNvSpPr/>
          <p:nvPr/>
        </p:nvSpPr>
        <p:spPr>
          <a:xfrm>
            <a:off x="9872067" y="22620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030303"/>
                </a:solidFill>
                <a:latin typeface="DM Sans Semi Bold" pitchFamily="34" charset="0"/>
                <a:ea typeface="DM Sans Semi Bold" pitchFamily="34" charset="-122"/>
                <a:cs typeface="DM Sans Semi Bold" pitchFamily="34" charset="-120"/>
              </a:rPr>
              <a:t>Pattern Recognition</a:t>
            </a:r>
            <a:endParaRPr lang="en-US" sz="2200" dirty="0"/>
          </a:p>
        </p:txBody>
      </p:sp>
      <p:sp>
        <p:nvSpPr>
          <p:cNvPr id="10" name="Text 8"/>
          <p:cNvSpPr/>
          <p:nvPr/>
        </p:nvSpPr>
        <p:spPr>
          <a:xfrm>
            <a:off x="9872067" y="2843213"/>
            <a:ext cx="3978116" cy="2177415"/>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Machine learning excels at identifying subtle patterns in vast datasets that would be invisible to human analysts, revealing optimization opportunities and risk factors.</a:t>
            </a:r>
            <a:endParaRPr lang="en-US" sz="1750" dirty="0"/>
          </a:p>
        </p:txBody>
      </p:sp>
      <p:sp>
        <p:nvSpPr>
          <p:cNvPr id="11" name="Text 9"/>
          <p:cNvSpPr/>
          <p:nvPr/>
        </p:nvSpPr>
        <p:spPr>
          <a:xfrm>
            <a:off x="9872067" y="5224701"/>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These insights enable project managers to make data-driven decisions that consider complex interdependencies across the supply chain ecosystem.</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7830" y="585073"/>
            <a:ext cx="9235202" cy="658773"/>
          </a:xfrm>
          <a:prstGeom prst="rect">
            <a:avLst/>
          </a:prstGeom>
          <a:noFill/>
          <a:ln/>
        </p:spPr>
        <p:txBody>
          <a:bodyPr wrap="none" lIns="0" tIns="0" rIns="0" bIns="0" rtlCol="0" anchor="t"/>
          <a:lstStyle/>
          <a:p>
            <a:pPr marL="0" indent="0" algn="l">
              <a:lnSpc>
                <a:spcPts val="5150"/>
              </a:lnSpc>
              <a:buNone/>
            </a:pPr>
            <a:r>
              <a:rPr lang="en-US" sz="4150" dirty="0">
                <a:solidFill>
                  <a:srgbClr val="030303"/>
                </a:solidFill>
                <a:latin typeface="DM Sans Semi Bold" pitchFamily="34" charset="0"/>
                <a:ea typeface="DM Sans Semi Bold" pitchFamily="34" charset="-122"/>
                <a:cs typeface="DM Sans Semi Bold" pitchFamily="34" charset="-120"/>
              </a:rPr>
              <a:t>AI Applications for Project Managers</a:t>
            </a:r>
            <a:endParaRPr lang="en-US" sz="4150" dirty="0"/>
          </a:p>
        </p:txBody>
      </p:sp>
      <p:sp>
        <p:nvSpPr>
          <p:cNvPr id="3" name="Shape 1"/>
          <p:cNvSpPr/>
          <p:nvPr/>
        </p:nvSpPr>
        <p:spPr>
          <a:xfrm>
            <a:off x="737830" y="2614136"/>
            <a:ext cx="3051453" cy="210741"/>
          </a:xfrm>
          <a:prstGeom prst="roundRect">
            <a:avLst>
              <a:gd name="adj" fmla="val 15006"/>
            </a:avLst>
          </a:prstGeom>
          <a:solidFill>
            <a:srgbClr val="F2EEEE"/>
          </a:solidFill>
          <a:ln/>
        </p:spPr>
        <p:txBody>
          <a:bodyPr/>
          <a:lstStyle/>
          <a:p>
            <a:endParaRPr lang="en-US"/>
          </a:p>
        </p:txBody>
      </p:sp>
      <p:sp>
        <p:nvSpPr>
          <p:cNvPr id="4" name="Text 2"/>
          <p:cNvSpPr/>
          <p:nvPr/>
        </p:nvSpPr>
        <p:spPr>
          <a:xfrm>
            <a:off x="737830" y="3141107"/>
            <a:ext cx="2635210" cy="329327"/>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Demand Forecasting</a:t>
            </a:r>
            <a:endParaRPr lang="en-US" sz="2050" dirty="0"/>
          </a:p>
        </p:txBody>
      </p:sp>
      <p:sp>
        <p:nvSpPr>
          <p:cNvPr id="5" name="Text 3"/>
          <p:cNvSpPr/>
          <p:nvPr/>
        </p:nvSpPr>
        <p:spPr>
          <a:xfrm>
            <a:off x="737830" y="3596878"/>
            <a:ext cx="3051453" cy="4047649"/>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AI analyzes historical sales data, seasonality, market trends, and even social media sentiment to predict future demand with greater accuracy than traditional methods. Project managers can plan capacity and resources based on these forecasts, reducing both stockouts and excess inventory.</a:t>
            </a:r>
            <a:endParaRPr lang="en-US" sz="1650" dirty="0"/>
          </a:p>
        </p:txBody>
      </p:sp>
      <p:sp>
        <p:nvSpPr>
          <p:cNvPr id="6" name="Shape 4"/>
          <p:cNvSpPr/>
          <p:nvPr/>
        </p:nvSpPr>
        <p:spPr>
          <a:xfrm>
            <a:off x="4105513" y="2297906"/>
            <a:ext cx="3051572" cy="210741"/>
          </a:xfrm>
          <a:prstGeom prst="roundRect">
            <a:avLst>
              <a:gd name="adj" fmla="val 15006"/>
            </a:avLst>
          </a:prstGeom>
          <a:solidFill>
            <a:srgbClr val="F2EEEE"/>
          </a:solidFill>
          <a:ln/>
        </p:spPr>
        <p:txBody>
          <a:bodyPr/>
          <a:lstStyle/>
          <a:p>
            <a:endParaRPr lang="en-US"/>
          </a:p>
        </p:txBody>
      </p:sp>
      <p:sp>
        <p:nvSpPr>
          <p:cNvPr id="7" name="Text 5"/>
          <p:cNvSpPr/>
          <p:nvPr/>
        </p:nvSpPr>
        <p:spPr>
          <a:xfrm>
            <a:off x="4105513" y="2824877"/>
            <a:ext cx="2906792" cy="329327"/>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Automated Scheduling</a:t>
            </a:r>
            <a:endParaRPr lang="en-US" sz="2050" dirty="0"/>
          </a:p>
        </p:txBody>
      </p:sp>
      <p:sp>
        <p:nvSpPr>
          <p:cNvPr id="8" name="Text 6"/>
          <p:cNvSpPr/>
          <p:nvPr/>
        </p:nvSpPr>
        <p:spPr>
          <a:xfrm>
            <a:off x="4105513" y="3280648"/>
            <a:ext cx="3051572" cy="33730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Machine learning algorithms optimize production and distribution schedules by balancing multiple constraints simultaneously. This gives project managers confidence that timelines are realistic and resources are allocated efficiently across competing priorities.</a:t>
            </a:r>
            <a:endParaRPr lang="en-US" sz="1650" dirty="0"/>
          </a:p>
        </p:txBody>
      </p:sp>
      <p:sp>
        <p:nvSpPr>
          <p:cNvPr id="9" name="Shape 7"/>
          <p:cNvSpPr/>
          <p:nvPr/>
        </p:nvSpPr>
        <p:spPr>
          <a:xfrm>
            <a:off x="7473315" y="1981676"/>
            <a:ext cx="3051453" cy="210741"/>
          </a:xfrm>
          <a:prstGeom prst="roundRect">
            <a:avLst>
              <a:gd name="adj" fmla="val 15006"/>
            </a:avLst>
          </a:prstGeom>
          <a:solidFill>
            <a:srgbClr val="F2EEEE"/>
          </a:solidFill>
          <a:ln/>
        </p:spPr>
        <p:txBody>
          <a:bodyPr/>
          <a:lstStyle/>
          <a:p>
            <a:endParaRPr lang="en-US"/>
          </a:p>
        </p:txBody>
      </p:sp>
      <p:sp>
        <p:nvSpPr>
          <p:cNvPr id="10" name="Text 8"/>
          <p:cNvSpPr/>
          <p:nvPr/>
        </p:nvSpPr>
        <p:spPr>
          <a:xfrm>
            <a:off x="7473315" y="2508647"/>
            <a:ext cx="2635210" cy="329327"/>
          </a:xfrm>
          <a:prstGeom prst="rect">
            <a:avLst/>
          </a:prstGeom>
          <a:noFill/>
          <a:ln/>
        </p:spPr>
        <p:txBody>
          <a:bodyPr wrap="non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Risk Detection</a:t>
            </a:r>
            <a:endParaRPr lang="en-US" sz="2050" dirty="0"/>
          </a:p>
        </p:txBody>
      </p:sp>
      <p:sp>
        <p:nvSpPr>
          <p:cNvPr id="11" name="Text 9"/>
          <p:cNvSpPr/>
          <p:nvPr/>
        </p:nvSpPr>
        <p:spPr>
          <a:xfrm>
            <a:off x="7473315" y="2964418"/>
            <a:ext cx="3051453" cy="3710345"/>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AI systems continuously monitor for anomalies in operations, financial transactions, and supplier performance. By flagging potential issues before they escalate, AI enables project managers to implement mitigation strategies proactively rather than reactively.</a:t>
            </a:r>
            <a:endParaRPr lang="en-US" sz="1650" dirty="0"/>
          </a:p>
        </p:txBody>
      </p:sp>
      <p:sp>
        <p:nvSpPr>
          <p:cNvPr id="12" name="Shape 10"/>
          <p:cNvSpPr/>
          <p:nvPr/>
        </p:nvSpPr>
        <p:spPr>
          <a:xfrm>
            <a:off x="10840998" y="1665446"/>
            <a:ext cx="3051572" cy="210741"/>
          </a:xfrm>
          <a:prstGeom prst="roundRect">
            <a:avLst>
              <a:gd name="adj" fmla="val 15006"/>
            </a:avLst>
          </a:prstGeom>
          <a:solidFill>
            <a:srgbClr val="F2EEEE"/>
          </a:solidFill>
          <a:ln/>
        </p:spPr>
        <p:txBody>
          <a:bodyPr/>
          <a:lstStyle/>
          <a:p>
            <a:endParaRPr lang="en-US"/>
          </a:p>
        </p:txBody>
      </p:sp>
      <p:sp>
        <p:nvSpPr>
          <p:cNvPr id="13" name="Text 11"/>
          <p:cNvSpPr/>
          <p:nvPr/>
        </p:nvSpPr>
        <p:spPr>
          <a:xfrm>
            <a:off x="10840998" y="2192417"/>
            <a:ext cx="3051572" cy="658654"/>
          </a:xfrm>
          <a:prstGeom prst="rect">
            <a:avLst/>
          </a:prstGeom>
          <a:noFill/>
          <a:ln/>
        </p:spPr>
        <p:txBody>
          <a:bodyPr wrap="square" lIns="0" tIns="0" rIns="0" bIns="0" rtlCol="0" anchor="t"/>
          <a:lstStyle/>
          <a:p>
            <a:pPr marL="0" indent="0" algn="l">
              <a:lnSpc>
                <a:spcPts val="2550"/>
              </a:lnSpc>
              <a:buNone/>
            </a:pPr>
            <a:r>
              <a:rPr lang="en-US" sz="2050" dirty="0">
                <a:solidFill>
                  <a:srgbClr val="464646"/>
                </a:solidFill>
                <a:latin typeface="DM Sans Semi Bold" pitchFamily="34" charset="0"/>
                <a:ea typeface="DM Sans Semi Bold" pitchFamily="34" charset="-122"/>
                <a:cs typeface="DM Sans Semi Bold" pitchFamily="34" charset="-120"/>
              </a:rPr>
              <a:t>Natural Language Processing</a:t>
            </a:r>
            <a:endParaRPr lang="en-US" sz="2050" dirty="0"/>
          </a:p>
        </p:txBody>
      </p:sp>
      <p:sp>
        <p:nvSpPr>
          <p:cNvPr id="14" name="Text 12"/>
          <p:cNvSpPr/>
          <p:nvPr/>
        </p:nvSpPr>
        <p:spPr>
          <a:xfrm>
            <a:off x="10840998" y="2977515"/>
            <a:ext cx="3051572" cy="3373041"/>
          </a:xfrm>
          <a:prstGeom prst="rect">
            <a:avLst/>
          </a:prstGeom>
          <a:noFill/>
          <a:ln/>
        </p:spPr>
        <p:txBody>
          <a:bodyPr wrap="square" lIns="0" tIns="0" rIns="0" bIns="0" rtlCol="0" anchor="t"/>
          <a:lstStyle/>
          <a:p>
            <a:pPr marL="0" indent="0" algn="l">
              <a:lnSpc>
                <a:spcPts val="2650"/>
              </a:lnSpc>
              <a:buNone/>
            </a:pPr>
            <a:r>
              <a:rPr lang="en-US" sz="1650" dirty="0">
                <a:solidFill>
                  <a:srgbClr val="464646"/>
                </a:solidFill>
                <a:latin typeface="Inter Medium" pitchFamily="34" charset="0"/>
                <a:ea typeface="Inter Medium" pitchFamily="34" charset="-122"/>
                <a:cs typeface="Inter Medium" pitchFamily="34" charset="-120"/>
              </a:rPr>
              <a:t>NLP capabilities extract insights from unstructured data sources like emails, supplier communications, and customer feedback. This provides project managers with contextual information that might otherwise be missed in traditional reporting structures.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5796" y="923092"/>
            <a:ext cx="7688699" cy="585549"/>
          </a:xfrm>
          <a:prstGeom prst="rect">
            <a:avLst/>
          </a:prstGeom>
          <a:noFill/>
          <a:ln/>
        </p:spPr>
        <p:txBody>
          <a:bodyPr wrap="none" lIns="0" tIns="0" rIns="0" bIns="0" rtlCol="0" anchor="t"/>
          <a:lstStyle/>
          <a:p>
            <a:pPr marL="0" indent="0" algn="l">
              <a:lnSpc>
                <a:spcPts val="4600"/>
              </a:lnSpc>
              <a:buNone/>
            </a:pPr>
            <a:r>
              <a:rPr lang="en-US" sz="3650" dirty="0">
                <a:solidFill>
                  <a:srgbClr val="030303"/>
                </a:solidFill>
                <a:latin typeface="DM Sans Semi Bold" pitchFamily="34" charset="0"/>
                <a:ea typeface="DM Sans Semi Bold" pitchFamily="34" charset="-122"/>
                <a:cs typeface="DM Sans Semi Bold" pitchFamily="34" charset="-120"/>
              </a:rPr>
              <a:t>The Evolving Project Manager Role</a:t>
            </a:r>
            <a:endParaRPr lang="en-US" sz="3650" dirty="0"/>
          </a:p>
        </p:txBody>
      </p:sp>
      <p:pic>
        <p:nvPicPr>
          <p:cNvPr id="4" name="Image 1" descr="preencoded.png"/>
          <p:cNvPicPr>
            <a:picLocks noChangeAspect="1"/>
          </p:cNvPicPr>
          <p:nvPr/>
        </p:nvPicPr>
        <p:blipFill>
          <a:blip r:embed="rId4"/>
          <a:stretch>
            <a:fillRect/>
          </a:stretch>
        </p:blipFill>
        <p:spPr>
          <a:xfrm>
            <a:off x="655796" y="1789628"/>
            <a:ext cx="936903" cy="1379220"/>
          </a:xfrm>
          <a:prstGeom prst="rect">
            <a:avLst/>
          </a:prstGeom>
        </p:spPr>
      </p:pic>
      <p:sp>
        <p:nvSpPr>
          <p:cNvPr id="5" name="Text 1"/>
          <p:cNvSpPr/>
          <p:nvPr/>
        </p:nvSpPr>
        <p:spPr>
          <a:xfrm>
            <a:off x="1873687" y="1976914"/>
            <a:ext cx="2342317"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Task Manager</a:t>
            </a:r>
            <a:endParaRPr lang="en-US" sz="1800" dirty="0"/>
          </a:p>
        </p:txBody>
      </p:sp>
      <p:sp>
        <p:nvSpPr>
          <p:cNvPr id="6" name="Text 2"/>
          <p:cNvSpPr/>
          <p:nvPr/>
        </p:nvSpPr>
        <p:spPr>
          <a:xfrm>
            <a:off x="1873687" y="238196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Traditional focus on monitoring milestones, assignments, and deadlines through static tools and reports.</a:t>
            </a:r>
            <a:endParaRPr lang="en-US" sz="1450" dirty="0"/>
          </a:p>
        </p:txBody>
      </p:sp>
      <p:pic>
        <p:nvPicPr>
          <p:cNvPr id="7" name="Image 2" descr="preencoded.png"/>
          <p:cNvPicPr>
            <a:picLocks noChangeAspect="1"/>
          </p:cNvPicPr>
          <p:nvPr/>
        </p:nvPicPr>
        <p:blipFill>
          <a:blip r:embed="rId5"/>
          <a:stretch>
            <a:fillRect/>
          </a:stretch>
        </p:blipFill>
        <p:spPr>
          <a:xfrm>
            <a:off x="655796" y="3168848"/>
            <a:ext cx="936903" cy="1379220"/>
          </a:xfrm>
          <a:prstGeom prst="rect">
            <a:avLst/>
          </a:prstGeom>
        </p:spPr>
      </p:pic>
      <p:sp>
        <p:nvSpPr>
          <p:cNvPr id="8" name="Text 3"/>
          <p:cNvSpPr/>
          <p:nvPr/>
        </p:nvSpPr>
        <p:spPr>
          <a:xfrm>
            <a:off x="1873687" y="3356134"/>
            <a:ext cx="2342317"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Data Interpreter</a:t>
            </a:r>
            <a:endParaRPr lang="en-US" sz="1800" dirty="0"/>
          </a:p>
        </p:txBody>
      </p:sp>
      <p:sp>
        <p:nvSpPr>
          <p:cNvPr id="9" name="Text 4"/>
          <p:cNvSpPr/>
          <p:nvPr/>
        </p:nvSpPr>
        <p:spPr>
          <a:xfrm>
            <a:off x="1873687" y="376118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Translating digital twin insights and AI recommendations into actionable strategies for cross-functional teams.</a:t>
            </a:r>
            <a:endParaRPr lang="en-US" sz="1450" dirty="0"/>
          </a:p>
        </p:txBody>
      </p:sp>
      <p:pic>
        <p:nvPicPr>
          <p:cNvPr id="10" name="Image 3" descr="preencoded.png"/>
          <p:cNvPicPr>
            <a:picLocks noChangeAspect="1"/>
          </p:cNvPicPr>
          <p:nvPr/>
        </p:nvPicPr>
        <p:blipFill>
          <a:blip r:embed="rId6"/>
          <a:stretch>
            <a:fillRect/>
          </a:stretch>
        </p:blipFill>
        <p:spPr>
          <a:xfrm>
            <a:off x="655796" y="4548068"/>
            <a:ext cx="936903" cy="1379220"/>
          </a:xfrm>
          <a:prstGeom prst="rect">
            <a:avLst/>
          </a:prstGeom>
        </p:spPr>
      </p:pic>
      <p:sp>
        <p:nvSpPr>
          <p:cNvPr id="11" name="Text 5"/>
          <p:cNvSpPr/>
          <p:nvPr/>
        </p:nvSpPr>
        <p:spPr>
          <a:xfrm>
            <a:off x="1873687" y="4735354"/>
            <a:ext cx="2342317"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Technology Liaison</a:t>
            </a:r>
            <a:endParaRPr lang="en-US" sz="1800" dirty="0"/>
          </a:p>
        </p:txBody>
      </p:sp>
      <p:sp>
        <p:nvSpPr>
          <p:cNvPr id="12" name="Text 6"/>
          <p:cNvSpPr/>
          <p:nvPr/>
        </p:nvSpPr>
        <p:spPr>
          <a:xfrm>
            <a:off x="1873687" y="514040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Bridging the gap between technical capabilities and business needs, ensuring tools serve strategic objectives.</a:t>
            </a:r>
            <a:endParaRPr lang="en-US" sz="1450" dirty="0"/>
          </a:p>
        </p:txBody>
      </p:sp>
      <p:pic>
        <p:nvPicPr>
          <p:cNvPr id="13" name="Image 4" descr="preencoded.png"/>
          <p:cNvPicPr>
            <a:picLocks noChangeAspect="1"/>
          </p:cNvPicPr>
          <p:nvPr/>
        </p:nvPicPr>
        <p:blipFill>
          <a:blip r:embed="rId7"/>
          <a:stretch>
            <a:fillRect/>
          </a:stretch>
        </p:blipFill>
        <p:spPr>
          <a:xfrm>
            <a:off x="655796" y="5927288"/>
            <a:ext cx="936903" cy="1379220"/>
          </a:xfrm>
          <a:prstGeom prst="rect">
            <a:avLst/>
          </a:prstGeom>
        </p:spPr>
      </p:pic>
      <p:sp>
        <p:nvSpPr>
          <p:cNvPr id="14" name="Text 7"/>
          <p:cNvSpPr/>
          <p:nvPr/>
        </p:nvSpPr>
        <p:spPr>
          <a:xfrm>
            <a:off x="1873687" y="6114574"/>
            <a:ext cx="2557463" cy="292656"/>
          </a:xfrm>
          <a:prstGeom prst="rect">
            <a:avLst/>
          </a:prstGeom>
          <a:noFill/>
          <a:ln/>
        </p:spPr>
        <p:txBody>
          <a:bodyPr wrap="none" lIns="0" tIns="0" rIns="0" bIns="0" rtlCol="0" anchor="t"/>
          <a:lstStyle/>
          <a:p>
            <a:pPr marL="0" indent="0" algn="l">
              <a:lnSpc>
                <a:spcPts val="2300"/>
              </a:lnSpc>
              <a:buNone/>
            </a:pPr>
            <a:r>
              <a:rPr lang="en-US" sz="1800" dirty="0">
                <a:solidFill>
                  <a:srgbClr val="464646"/>
                </a:solidFill>
                <a:latin typeface="DM Sans Semi Bold" pitchFamily="34" charset="0"/>
                <a:ea typeface="DM Sans Semi Bold" pitchFamily="34" charset="-122"/>
                <a:cs typeface="DM Sans Semi Bold" pitchFamily="34" charset="-120"/>
              </a:rPr>
              <a:t>Strategic Orchestrator</a:t>
            </a:r>
            <a:endParaRPr lang="en-US" sz="1800" dirty="0"/>
          </a:p>
        </p:txBody>
      </p:sp>
      <p:sp>
        <p:nvSpPr>
          <p:cNvPr id="15" name="Text 8"/>
          <p:cNvSpPr/>
          <p:nvPr/>
        </p:nvSpPr>
        <p:spPr>
          <a:xfrm>
            <a:off x="1873687" y="6519624"/>
            <a:ext cx="6614517" cy="599599"/>
          </a:xfrm>
          <a:prstGeom prst="rect">
            <a:avLst/>
          </a:prstGeom>
          <a:noFill/>
          <a:ln/>
        </p:spPr>
        <p:txBody>
          <a:bodyPr wrap="square" lIns="0" tIns="0" rIns="0" bIns="0" rtlCol="0" anchor="t"/>
          <a:lstStyle/>
          <a:p>
            <a:pPr marL="0" indent="0" algn="l">
              <a:lnSpc>
                <a:spcPts val="2350"/>
              </a:lnSpc>
              <a:buNone/>
            </a:pPr>
            <a:r>
              <a:rPr lang="en-US" sz="1450" dirty="0">
                <a:solidFill>
                  <a:srgbClr val="464646"/>
                </a:solidFill>
                <a:latin typeface="Inter Medium" pitchFamily="34" charset="0"/>
                <a:ea typeface="Inter Medium" pitchFamily="34" charset="-122"/>
                <a:cs typeface="Inter Medium" pitchFamily="34" charset="-120"/>
              </a:rPr>
              <a:t>Leveraging predictive capabilities to optimize resources, mitigate risks, and capitalize on opportunities.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2232" y="560308"/>
            <a:ext cx="11201281" cy="636032"/>
          </a:xfrm>
          <a:prstGeom prst="rect">
            <a:avLst/>
          </a:prstGeom>
          <a:noFill/>
          <a:ln/>
        </p:spPr>
        <p:txBody>
          <a:bodyPr wrap="non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New Skills for Tech-Enabled Project Managers</a:t>
            </a:r>
            <a:endParaRPr lang="en-US" sz="4000" dirty="0"/>
          </a:p>
        </p:txBody>
      </p:sp>
      <p:pic>
        <p:nvPicPr>
          <p:cNvPr id="3" name="Image 0" descr="preencoded.png"/>
          <p:cNvPicPr>
            <a:picLocks noChangeAspect="1"/>
          </p:cNvPicPr>
          <p:nvPr/>
        </p:nvPicPr>
        <p:blipFill>
          <a:blip r:embed="rId3"/>
          <a:stretch>
            <a:fillRect/>
          </a:stretch>
        </p:blipFill>
        <p:spPr>
          <a:xfrm>
            <a:off x="3359944" y="1603296"/>
            <a:ext cx="1307306" cy="1172528"/>
          </a:xfrm>
          <a:prstGeom prst="rect">
            <a:avLst/>
          </a:prstGeom>
        </p:spPr>
      </p:pic>
      <p:pic>
        <p:nvPicPr>
          <p:cNvPr id="4" name="Image 1" descr="preencoded.png"/>
          <p:cNvPicPr>
            <a:picLocks noChangeAspect="1"/>
          </p:cNvPicPr>
          <p:nvPr/>
        </p:nvPicPr>
        <p:blipFill>
          <a:blip r:embed="rId4"/>
          <a:stretch>
            <a:fillRect/>
          </a:stretch>
        </p:blipFill>
        <p:spPr>
          <a:xfrm>
            <a:off x="3870484" y="2156103"/>
            <a:ext cx="286107" cy="357664"/>
          </a:xfrm>
          <a:prstGeom prst="rect">
            <a:avLst/>
          </a:prstGeom>
        </p:spPr>
      </p:pic>
      <p:sp>
        <p:nvSpPr>
          <p:cNvPr id="5" name="Text 1"/>
          <p:cNvSpPr/>
          <p:nvPr/>
        </p:nvSpPr>
        <p:spPr>
          <a:xfrm>
            <a:off x="4870728" y="1806773"/>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Data Fluency</a:t>
            </a:r>
            <a:endParaRPr lang="en-US" sz="2000" dirty="0"/>
          </a:p>
        </p:txBody>
      </p:sp>
      <p:sp>
        <p:nvSpPr>
          <p:cNvPr id="6" name="Text 2"/>
          <p:cNvSpPr/>
          <p:nvPr/>
        </p:nvSpPr>
        <p:spPr>
          <a:xfrm>
            <a:off x="4870728" y="2246828"/>
            <a:ext cx="3753207"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Understanding analytics fundamentals</a:t>
            </a:r>
            <a:endParaRPr lang="en-US" sz="1600" dirty="0"/>
          </a:p>
        </p:txBody>
      </p:sp>
      <p:sp>
        <p:nvSpPr>
          <p:cNvPr id="7" name="Shape 3"/>
          <p:cNvSpPr/>
          <p:nvPr/>
        </p:nvSpPr>
        <p:spPr>
          <a:xfrm>
            <a:off x="4718090" y="2791658"/>
            <a:ext cx="9149239" cy="11430"/>
          </a:xfrm>
          <a:prstGeom prst="roundRect">
            <a:avLst>
              <a:gd name="adj" fmla="val 267096"/>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706291" y="2826663"/>
            <a:ext cx="2614732" cy="1172528"/>
          </a:xfrm>
          <a:prstGeom prst="rect">
            <a:avLst/>
          </a:prstGeom>
        </p:spPr>
      </p:pic>
      <p:pic>
        <p:nvPicPr>
          <p:cNvPr id="9" name="Image 3" descr="preencoded.png"/>
          <p:cNvPicPr>
            <a:picLocks noChangeAspect="1"/>
          </p:cNvPicPr>
          <p:nvPr/>
        </p:nvPicPr>
        <p:blipFill>
          <a:blip r:embed="rId6"/>
          <a:stretch>
            <a:fillRect/>
          </a:stretch>
        </p:blipFill>
        <p:spPr>
          <a:xfrm>
            <a:off x="3870484" y="3234095"/>
            <a:ext cx="286107" cy="357664"/>
          </a:xfrm>
          <a:prstGeom prst="rect">
            <a:avLst/>
          </a:prstGeom>
        </p:spPr>
      </p:pic>
      <p:sp>
        <p:nvSpPr>
          <p:cNvPr id="10" name="Text 4"/>
          <p:cNvSpPr/>
          <p:nvPr/>
        </p:nvSpPr>
        <p:spPr>
          <a:xfrm>
            <a:off x="5524500" y="3030141"/>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Technical Literacy</a:t>
            </a:r>
            <a:endParaRPr lang="en-US" sz="2000" dirty="0"/>
          </a:p>
        </p:txBody>
      </p:sp>
      <p:sp>
        <p:nvSpPr>
          <p:cNvPr id="11" name="Text 5"/>
          <p:cNvSpPr/>
          <p:nvPr/>
        </p:nvSpPr>
        <p:spPr>
          <a:xfrm>
            <a:off x="5524500" y="3470196"/>
            <a:ext cx="4508897"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Comprehending AI and digital twin capabilities</a:t>
            </a:r>
            <a:endParaRPr lang="en-US" sz="1600" dirty="0"/>
          </a:p>
        </p:txBody>
      </p:sp>
      <p:sp>
        <p:nvSpPr>
          <p:cNvPr id="12" name="Shape 6"/>
          <p:cNvSpPr/>
          <p:nvPr/>
        </p:nvSpPr>
        <p:spPr>
          <a:xfrm>
            <a:off x="5371862" y="4015026"/>
            <a:ext cx="8495467" cy="11430"/>
          </a:xfrm>
          <a:prstGeom prst="roundRect">
            <a:avLst>
              <a:gd name="adj" fmla="val 267096"/>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2052518" y="4050030"/>
            <a:ext cx="3922157" cy="1172528"/>
          </a:xfrm>
          <a:prstGeom prst="rect">
            <a:avLst/>
          </a:prstGeom>
        </p:spPr>
      </p:pic>
      <p:pic>
        <p:nvPicPr>
          <p:cNvPr id="14" name="Image 5" descr="preencoded.png"/>
          <p:cNvPicPr>
            <a:picLocks noChangeAspect="1"/>
          </p:cNvPicPr>
          <p:nvPr/>
        </p:nvPicPr>
        <p:blipFill>
          <a:blip r:embed="rId8"/>
          <a:stretch>
            <a:fillRect/>
          </a:stretch>
        </p:blipFill>
        <p:spPr>
          <a:xfrm>
            <a:off x="3870484" y="4457462"/>
            <a:ext cx="286107" cy="357664"/>
          </a:xfrm>
          <a:prstGeom prst="rect">
            <a:avLst/>
          </a:prstGeom>
        </p:spPr>
      </p:pic>
      <p:sp>
        <p:nvSpPr>
          <p:cNvPr id="15" name="Text 7"/>
          <p:cNvSpPr/>
          <p:nvPr/>
        </p:nvSpPr>
        <p:spPr>
          <a:xfrm>
            <a:off x="6178153" y="4253508"/>
            <a:ext cx="3858816"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Cross-Functional Collaboration</a:t>
            </a:r>
            <a:endParaRPr lang="en-US" sz="2000" dirty="0"/>
          </a:p>
        </p:txBody>
      </p:sp>
      <p:sp>
        <p:nvSpPr>
          <p:cNvPr id="16" name="Text 8"/>
          <p:cNvSpPr/>
          <p:nvPr/>
        </p:nvSpPr>
        <p:spPr>
          <a:xfrm>
            <a:off x="6178153" y="4693563"/>
            <a:ext cx="4473416"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Working effectively with data scientists and IT</a:t>
            </a:r>
            <a:endParaRPr lang="en-US" sz="1600" dirty="0"/>
          </a:p>
        </p:txBody>
      </p:sp>
      <p:sp>
        <p:nvSpPr>
          <p:cNvPr id="17" name="Shape 9"/>
          <p:cNvSpPr/>
          <p:nvPr/>
        </p:nvSpPr>
        <p:spPr>
          <a:xfrm>
            <a:off x="6025515" y="5238393"/>
            <a:ext cx="7841813" cy="11430"/>
          </a:xfrm>
          <a:prstGeom prst="roundRect">
            <a:avLst>
              <a:gd name="adj" fmla="val 267096"/>
            </a:avLst>
          </a:prstGeom>
          <a:solidFill>
            <a:srgbClr val="D8D4D4"/>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98865" y="5273397"/>
            <a:ext cx="5229463" cy="1172528"/>
          </a:xfrm>
          <a:prstGeom prst="rect">
            <a:avLst/>
          </a:prstGeom>
        </p:spPr>
      </p:pic>
      <p:pic>
        <p:nvPicPr>
          <p:cNvPr id="19" name="Image 7" descr="preencoded.png"/>
          <p:cNvPicPr>
            <a:picLocks noChangeAspect="1"/>
          </p:cNvPicPr>
          <p:nvPr/>
        </p:nvPicPr>
        <p:blipFill>
          <a:blip r:embed="rId10"/>
          <a:stretch>
            <a:fillRect/>
          </a:stretch>
        </p:blipFill>
        <p:spPr>
          <a:xfrm>
            <a:off x="3870484" y="5680829"/>
            <a:ext cx="286107" cy="357664"/>
          </a:xfrm>
          <a:prstGeom prst="rect">
            <a:avLst/>
          </a:prstGeom>
        </p:spPr>
      </p:pic>
      <p:sp>
        <p:nvSpPr>
          <p:cNvPr id="20" name="Text 10"/>
          <p:cNvSpPr/>
          <p:nvPr/>
        </p:nvSpPr>
        <p:spPr>
          <a:xfrm>
            <a:off x="6831806" y="5476875"/>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Systems Thinking</a:t>
            </a:r>
            <a:endParaRPr lang="en-US" sz="2000" dirty="0"/>
          </a:p>
        </p:txBody>
      </p:sp>
      <p:sp>
        <p:nvSpPr>
          <p:cNvPr id="21" name="Text 11"/>
          <p:cNvSpPr/>
          <p:nvPr/>
        </p:nvSpPr>
        <p:spPr>
          <a:xfrm>
            <a:off x="6831806" y="5916930"/>
            <a:ext cx="4715113"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Seeing interconnections across the supply chain</a:t>
            </a:r>
            <a:endParaRPr lang="en-US" sz="1600" dirty="0"/>
          </a:p>
        </p:txBody>
      </p:sp>
      <p:sp>
        <p:nvSpPr>
          <p:cNvPr id="22" name="Shape 12"/>
          <p:cNvSpPr/>
          <p:nvPr/>
        </p:nvSpPr>
        <p:spPr>
          <a:xfrm>
            <a:off x="6679168" y="6461760"/>
            <a:ext cx="7188160" cy="11430"/>
          </a:xfrm>
          <a:prstGeom prst="roundRect">
            <a:avLst>
              <a:gd name="adj" fmla="val 267096"/>
            </a:avLst>
          </a:prstGeom>
          <a:solidFill>
            <a:srgbClr val="D8D4D4"/>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745212" y="6496764"/>
            <a:ext cx="6536888" cy="1172528"/>
          </a:xfrm>
          <a:prstGeom prst="rect">
            <a:avLst/>
          </a:prstGeom>
        </p:spPr>
      </p:pic>
      <p:pic>
        <p:nvPicPr>
          <p:cNvPr id="24" name="Image 9" descr="preencoded.png"/>
          <p:cNvPicPr>
            <a:picLocks noChangeAspect="1"/>
          </p:cNvPicPr>
          <p:nvPr/>
        </p:nvPicPr>
        <p:blipFill>
          <a:blip r:embed="rId12"/>
          <a:stretch>
            <a:fillRect/>
          </a:stretch>
        </p:blipFill>
        <p:spPr>
          <a:xfrm>
            <a:off x="3870484" y="6904196"/>
            <a:ext cx="286107" cy="357664"/>
          </a:xfrm>
          <a:prstGeom prst="rect">
            <a:avLst/>
          </a:prstGeom>
        </p:spPr>
      </p:pic>
      <p:sp>
        <p:nvSpPr>
          <p:cNvPr id="25" name="Text 13"/>
          <p:cNvSpPr/>
          <p:nvPr/>
        </p:nvSpPr>
        <p:spPr>
          <a:xfrm>
            <a:off x="7485578" y="6700242"/>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464646"/>
                </a:solidFill>
                <a:latin typeface="DM Sans Semi Bold" pitchFamily="34" charset="0"/>
                <a:ea typeface="DM Sans Semi Bold" pitchFamily="34" charset="-122"/>
                <a:cs typeface="DM Sans Semi Bold" pitchFamily="34" charset="-120"/>
              </a:rPr>
              <a:t>Critical Questioning</a:t>
            </a:r>
            <a:endParaRPr lang="en-US" sz="2000" dirty="0"/>
          </a:p>
        </p:txBody>
      </p:sp>
      <p:sp>
        <p:nvSpPr>
          <p:cNvPr id="26" name="Text 14"/>
          <p:cNvSpPr/>
          <p:nvPr/>
        </p:nvSpPr>
        <p:spPr>
          <a:xfrm>
            <a:off x="7485578" y="7140297"/>
            <a:ext cx="4449008" cy="325517"/>
          </a:xfrm>
          <a:prstGeom prst="rect">
            <a:avLst/>
          </a:prstGeom>
          <a:noFill/>
          <a:ln/>
        </p:spPr>
        <p:txBody>
          <a:bodyPr wrap="none" lIns="0" tIns="0" rIns="0" bIns="0" rtlCol="0" anchor="t"/>
          <a:lstStyle/>
          <a:p>
            <a:pPr marL="0" indent="0" algn="l">
              <a:lnSpc>
                <a:spcPts val="2550"/>
              </a:lnSpc>
              <a:buNone/>
            </a:pPr>
            <a:r>
              <a:rPr lang="en-US" sz="1600" dirty="0">
                <a:solidFill>
                  <a:srgbClr val="464646"/>
                </a:solidFill>
                <a:latin typeface="Inter Medium" pitchFamily="34" charset="0"/>
                <a:ea typeface="Inter Medium" pitchFamily="34" charset="-122"/>
                <a:cs typeface="Inter Medium" pitchFamily="34" charset="-120"/>
              </a:rPr>
              <a:t>Challenging algorithms and validating outputs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3659" y="553164"/>
            <a:ext cx="8336518" cy="628293"/>
          </a:xfrm>
          <a:prstGeom prst="rect">
            <a:avLst/>
          </a:prstGeom>
          <a:noFill/>
          <a:ln/>
        </p:spPr>
        <p:txBody>
          <a:bodyPr wrap="none" lIns="0" tIns="0" rIns="0" bIns="0" rtlCol="0" anchor="t"/>
          <a:lstStyle/>
          <a:p>
            <a:pPr marL="0" indent="0" algn="l">
              <a:lnSpc>
                <a:spcPts val="4900"/>
              </a:lnSpc>
              <a:buNone/>
            </a:pPr>
            <a:r>
              <a:rPr lang="en-US" sz="3950" dirty="0">
                <a:solidFill>
                  <a:srgbClr val="030303"/>
                </a:solidFill>
                <a:latin typeface="DM Sans Semi Bold" pitchFamily="34" charset="0"/>
                <a:ea typeface="DM Sans Semi Bold" pitchFamily="34" charset="-122"/>
                <a:cs typeface="DM Sans Semi Bold" pitchFamily="34" charset="-120"/>
              </a:rPr>
              <a:t>Practical Implementation Strategy</a:t>
            </a:r>
            <a:endParaRPr lang="en-US" sz="3950" dirty="0"/>
          </a:p>
        </p:txBody>
      </p:sp>
      <p:sp>
        <p:nvSpPr>
          <p:cNvPr id="3" name="Shape 1"/>
          <p:cNvSpPr/>
          <p:nvPr/>
        </p:nvSpPr>
        <p:spPr>
          <a:xfrm>
            <a:off x="7303770" y="1583531"/>
            <a:ext cx="22860" cy="6092904"/>
          </a:xfrm>
          <a:prstGeom prst="roundRect">
            <a:avLst>
              <a:gd name="adj" fmla="val 131938"/>
            </a:avLst>
          </a:prstGeom>
          <a:solidFill>
            <a:srgbClr val="D8D4D4"/>
          </a:solidFill>
          <a:ln/>
        </p:spPr>
        <p:txBody>
          <a:bodyPr/>
          <a:lstStyle/>
          <a:p>
            <a:endParaRPr lang="en-US"/>
          </a:p>
        </p:txBody>
      </p:sp>
      <p:sp>
        <p:nvSpPr>
          <p:cNvPr id="4" name="Shape 2"/>
          <p:cNvSpPr/>
          <p:nvPr/>
        </p:nvSpPr>
        <p:spPr>
          <a:xfrm>
            <a:off x="6508730" y="2024301"/>
            <a:ext cx="603171" cy="22860"/>
          </a:xfrm>
          <a:prstGeom prst="roundRect">
            <a:avLst>
              <a:gd name="adj" fmla="val 131938"/>
            </a:avLst>
          </a:prstGeom>
          <a:solidFill>
            <a:srgbClr val="D8D4D4"/>
          </a:solidFill>
          <a:ln/>
        </p:spPr>
        <p:txBody>
          <a:bodyPr/>
          <a:lstStyle/>
          <a:p>
            <a:endParaRPr lang="en-US"/>
          </a:p>
        </p:txBody>
      </p:sp>
      <p:sp>
        <p:nvSpPr>
          <p:cNvPr id="5" name="Shape 3"/>
          <p:cNvSpPr/>
          <p:nvPr/>
        </p:nvSpPr>
        <p:spPr>
          <a:xfrm>
            <a:off x="7089041" y="1809631"/>
            <a:ext cx="452318" cy="452318"/>
          </a:xfrm>
          <a:prstGeom prst="roundRect">
            <a:avLst>
              <a:gd name="adj" fmla="val 6668"/>
            </a:avLst>
          </a:prstGeom>
          <a:solidFill>
            <a:srgbClr val="F2EEEE"/>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7164348" y="1847255"/>
            <a:ext cx="301585" cy="376952"/>
          </a:xfrm>
          <a:prstGeom prst="rect">
            <a:avLst/>
          </a:prstGeom>
        </p:spPr>
      </p:pic>
      <p:sp>
        <p:nvSpPr>
          <p:cNvPr id="7" name="Text 4"/>
          <p:cNvSpPr/>
          <p:nvPr/>
        </p:nvSpPr>
        <p:spPr>
          <a:xfrm>
            <a:off x="3796427" y="1784509"/>
            <a:ext cx="2513409" cy="314087"/>
          </a:xfrm>
          <a:prstGeom prst="rect">
            <a:avLst/>
          </a:prstGeom>
          <a:noFill/>
          <a:ln/>
        </p:spPr>
        <p:txBody>
          <a:bodyPr wrap="none" lIns="0" tIns="0" rIns="0" bIns="0" rtlCol="0" anchor="t"/>
          <a:lstStyle/>
          <a:p>
            <a:pPr marL="0" indent="0" algn="r">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Assessment</a:t>
            </a:r>
            <a:endParaRPr lang="en-US" sz="1950" dirty="0"/>
          </a:p>
        </p:txBody>
      </p:sp>
      <p:sp>
        <p:nvSpPr>
          <p:cNvPr id="8" name="Text 5"/>
          <p:cNvSpPr/>
          <p:nvPr/>
        </p:nvSpPr>
        <p:spPr>
          <a:xfrm>
            <a:off x="703659" y="2219206"/>
            <a:ext cx="5606177" cy="1608534"/>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Evaluate current pain points and opportunities in your supply chain operations. Identify specific use cases where digital twins and AI could deliver measurable value. Engage stakeholders to understand their needs and concerns.</a:t>
            </a:r>
            <a:endParaRPr lang="en-US" sz="1550" dirty="0"/>
          </a:p>
        </p:txBody>
      </p:sp>
      <p:sp>
        <p:nvSpPr>
          <p:cNvPr id="9" name="Shape 6"/>
          <p:cNvSpPr/>
          <p:nvPr/>
        </p:nvSpPr>
        <p:spPr>
          <a:xfrm>
            <a:off x="7518499" y="3029545"/>
            <a:ext cx="603171" cy="22860"/>
          </a:xfrm>
          <a:prstGeom prst="roundRect">
            <a:avLst>
              <a:gd name="adj" fmla="val 131938"/>
            </a:avLst>
          </a:prstGeom>
          <a:solidFill>
            <a:srgbClr val="D8D4D4"/>
          </a:solidFill>
          <a:ln/>
        </p:spPr>
        <p:txBody>
          <a:bodyPr/>
          <a:lstStyle/>
          <a:p>
            <a:endParaRPr lang="en-US"/>
          </a:p>
        </p:txBody>
      </p:sp>
      <p:sp>
        <p:nvSpPr>
          <p:cNvPr id="10" name="Shape 7"/>
          <p:cNvSpPr/>
          <p:nvPr/>
        </p:nvSpPr>
        <p:spPr>
          <a:xfrm>
            <a:off x="7089041" y="2814876"/>
            <a:ext cx="452318" cy="452318"/>
          </a:xfrm>
          <a:prstGeom prst="roundRect">
            <a:avLst>
              <a:gd name="adj" fmla="val 6668"/>
            </a:avLst>
          </a:prstGeom>
          <a:solidFill>
            <a:srgbClr val="F2EEEE"/>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7164348" y="2852499"/>
            <a:ext cx="301585" cy="376952"/>
          </a:xfrm>
          <a:prstGeom prst="rect">
            <a:avLst/>
          </a:prstGeom>
        </p:spPr>
      </p:pic>
      <p:sp>
        <p:nvSpPr>
          <p:cNvPr id="12" name="Text 8"/>
          <p:cNvSpPr/>
          <p:nvPr/>
        </p:nvSpPr>
        <p:spPr>
          <a:xfrm>
            <a:off x="8320564" y="2789753"/>
            <a:ext cx="2513409" cy="314087"/>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Pilot Project</a:t>
            </a:r>
            <a:endParaRPr lang="en-US" sz="1950" dirty="0"/>
          </a:p>
        </p:txBody>
      </p:sp>
      <p:sp>
        <p:nvSpPr>
          <p:cNvPr id="13" name="Text 9"/>
          <p:cNvSpPr/>
          <p:nvPr/>
        </p:nvSpPr>
        <p:spPr>
          <a:xfrm>
            <a:off x="8320564" y="3224451"/>
            <a:ext cx="5606177" cy="1608534"/>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Select a contained, high-impact area for initial implementation. Define clear success metrics and establish baseline measurements. Partner with IT and data science teams to customize solutions for your specific context.</a:t>
            </a:r>
            <a:endParaRPr lang="en-US" sz="1550" dirty="0"/>
          </a:p>
        </p:txBody>
      </p:sp>
      <p:sp>
        <p:nvSpPr>
          <p:cNvPr id="14" name="Shape 10"/>
          <p:cNvSpPr/>
          <p:nvPr/>
        </p:nvSpPr>
        <p:spPr>
          <a:xfrm>
            <a:off x="6508730" y="4670465"/>
            <a:ext cx="603171" cy="22860"/>
          </a:xfrm>
          <a:prstGeom prst="roundRect">
            <a:avLst>
              <a:gd name="adj" fmla="val 131938"/>
            </a:avLst>
          </a:prstGeom>
          <a:solidFill>
            <a:srgbClr val="D8D4D4"/>
          </a:solidFill>
          <a:ln/>
        </p:spPr>
        <p:txBody>
          <a:bodyPr/>
          <a:lstStyle/>
          <a:p>
            <a:endParaRPr lang="en-US"/>
          </a:p>
        </p:txBody>
      </p:sp>
      <p:sp>
        <p:nvSpPr>
          <p:cNvPr id="15" name="Shape 11"/>
          <p:cNvSpPr/>
          <p:nvPr/>
        </p:nvSpPr>
        <p:spPr>
          <a:xfrm>
            <a:off x="7089041" y="4455795"/>
            <a:ext cx="452318" cy="452318"/>
          </a:xfrm>
          <a:prstGeom prst="roundRect">
            <a:avLst>
              <a:gd name="adj" fmla="val 6668"/>
            </a:avLst>
          </a:prstGeom>
          <a:solidFill>
            <a:srgbClr val="F2EEEE"/>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7164348" y="4493419"/>
            <a:ext cx="301585" cy="376952"/>
          </a:xfrm>
          <a:prstGeom prst="rect">
            <a:avLst/>
          </a:prstGeom>
        </p:spPr>
      </p:pic>
      <p:sp>
        <p:nvSpPr>
          <p:cNvPr id="17" name="Text 12"/>
          <p:cNvSpPr/>
          <p:nvPr/>
        </p:nvSpPr>
        <p:spPr>
          <a:xfrm>
            <a:off x="2459831" y="4430673"/>
            <a:ext cx="3850005" cy="314087"/>
          </a:xfrm>
          <a:prstGeom prst="rect">
            <a:avLst/>
          </a:prstGeom>
          <a:noFill/>
          <a:ln/>
        </p:spPr>
        <p:txBody>
          <a:bodyPr wrap="none" lIns="0" tIns="0" rIns="0" bIns="0" rtlCol="0" anchor="t"/>
          <a:lstStyle/>
          <a:p>
            <a:pPr marL="0" indent="0" algn="r">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Training &amp; Change Management</a:t>
            </a:r>
            <a:endParaRPr lang="en-US" sz="1950" dirty="0"/>
          </a:p>
        </p:txBody>
      </p:sp>
      <p:sp>
        <p:nvSpPr>
          <p:cNvPr id="18" name="Text 13"/>
          <p:cNvSpPr/>
          <p:nvPr/>
        </p:nvSpPr>
        <p:spPr>
          <a:xfrm>
            <a:off x="703659" y="4865370"/>
            <a:ext cx="5606177" cy="1286828"/>
          </a:xfrm>
          <a:prstGeom prst="rect">
            <a:avLst/>
          </a:prstGeom>
          <a:noFill/>
          <a:ln/>
        </p:spPr>
        <p:txBody>
          <a:bodyPr wrap="square" lIns="0" tIns="0" rIns="0" bIns="0" rtlCol="0" anchor="t"/>
          <a:lstStyle/>
          <a:p>
            <a:pPr marL="0" indent="0" algn="r">
              <a:lnSpc>
                <a:spcPts val="2500"/>
              </a:lnSpc>
              <a:buNone/>
            </a:pPr>
            <a:r>
              <a:rPr lang="en-US" sz="1550" dirty="0">
                <a:solidFill>
                  <a:srgbClr val="464646"/>
                </a:solidFill>
                <a:latin typeface="Inter Medium" pitchFamily="34" charset="0"/>
                <a:ea typeface="Inter Medium" pitchFamily="34" charset="-122"/>
                <a:cs typeface="Inter Medium" pitchFamily="34" charset="-120"/>
              </a:rPr>
              <a:t>Develop comprehensive training programs for affected teams. Focus on both technical skills and new workflows. Address resistance by demonstrating tangible benefits for individual roles.</a:t>
            </a:r>
            <a:endParaRPr lang="en-US" sz="1550" dirty="0"/>
          </a:p>
        </p:txBody>
      </p:sp>
      <p:sp>
        <p:nvSpPr>
          <p:cNvPr id="19" name="Shape 14"/>
          <p:cNvSpPr/>
          <p:nvPr/>
        </p:nvSpPr>
        <p:spPr>
          <a:xfrm>
            <a:off x="7518499" y="5993606"/>
            <a:ext cx="603171" cy="22860"/>
          </a:xfrm>
          <a:prstGeom prst="roundRect">
            <a:avLst>
              <a:gd name="adj" fmla="val 131938"/>
            </a:avLst>
          </a:prstGeom>
          <a:solidFill>
            <a:srgbClr val="D8D4D4"/>
          </a:solidFill>
          <a:ln/>
        </p:spPr>
        <p:txBody>
          <a:bodyPr/>
          <a:lstStyle/>
          <a:p>
            <a:endParaRPr lang="en-US"/>
          </a:p>
        </p:txBody>
      </p:sp>
      <p:sp>
        <p:nvSpPr>
          <p:cNvPr id="20" name="Shape 15"/>
          <p:cNvSpPr/>
          <p:nvPr/>
        </p:nvSpPr>
        <p:spPr>
          <a:xfrm>
            <a:off x="7089041" y="5778937"/>
            <a:ext cx="452318" cy="452318"/>
          </a:xfrm>
          <a:prstGeom prst="roundRect">
            <a:avLst>
              <a:gd name="adj" fmla="val 6668"/>
            </a:avLst>
          </a:prstGeom>
          <a:solidFill>
            <a:srgbClr val="F2EEEE"/>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7164348" y="5816560"/>
            <a:ext cx="301585" cy="376952"/>
          </a:xfrm>
          <a:prstGeom prst="rect">
            <a:avLst/>
          </a:prstGeom>
        </p:spPr>
      </p:pic>
      <p:sp>
        <p:nvSpPr>
          <p:cNvPr id="22" name="Text 16"/>
          <p:cNvSpPr/>
          <p:nvPr/>
        </p:nvSpPr>
        <p:spPr>
          <a:xfrm>
            <a:off x="8320564" y="5753814"/>
            <a:ext cx="2513409" cy="314087"/>
          </a:xfrm>
          <a:prstGeom prst="rect">
            <a:avLst/>
          </a:prstGeom>
          <a:noFill/>
          <a:ln/>
        </p:spPr>
        <p:txBody>
          <a:bodyPr wrap="none" lIns="0" tIns="0" rIns="0" bIns="0" rtlCol="0" anchor="t"/>
          <a:lstStyle/>
          <a:p>
            <a:pPr marL="0" indent="0" algn="l">
              <a:lnSpc>
                <a:spcPts val="2450"/>
              </a:lnSpc>
              <a:buNone/>
            </a:pPr>
            <a:r>
              <a:rPr lang="en-US" sz="1950" dirty="0">
                <a:solidFill>
                  <a:srgbClr val="464646"/>
                </a:solidFill>
                <a:latin typeface="DM Sans Semi Bold" pitchFamily="34" charset="0"/>
                <a:ea typeface="DM Sans Semi Bold" pitchFamily="34" charset="-122"/>
                <a:cs typeface="DM Sans Semi Bold" pitchFamily="34" charset="-120"/>
              </a:rPr>
              <a:t>Scaled Deployment</a:t>
            </a:r>
            <a:endParaRPr lang="en-US" sz="1950" dirty="0"/>
          </a:p>
        </p:txBody>
      </p:sp>
      <p:sp>
        <p:nvSpPr>
          <p:cNvPr id="23" name="Text 17"/>
          <p:cNvSpPr/>
          <p:nvPr/>
        </p:nvSpPr>
        <p:spPr>
          <a:xfrm>
            <a:off x="8320564" y="6188512"/>
            <a:ext cx="5606177" cy="1286828"/>
          </a:xfrm>
          <a:prstGeom prst="rect">
            <a:avLst/>
          </a:prstGeom>
          <a:noFill/>
          <a:ln/>
        </p:spPr>
        <p:txBody>
          <a:bodyPr wrap="square" lIns="0" tIns="0" rIns="0" bIns="0" rtlCol="0" anchor="t"/>
          <a:lstStyle/>
          <a:p>
            <a:pPr marL="0" indent="0" algn="l">
              <a:lnSpc>
                <a:spcPts val="2500"/>
              </a:lnSpc>
              <a:buNone/>
            </a:pPr>
            <a:r>
              <a:rPr lang="en-US" sz="1550" dirty="0">
                <a:solidFill>
                  <a:srgbClr val="464646"/>
                </a:solidFill>
                <a:latin typeface="Inter Medium" pitchFamily="34" charset="0"/>
                <a:ea typeface="Inter Medium" pitchFamily="34" charset="-122"/>
                <a:cs typeface="Inter Medium" pitchFamily="34" charset="-120"/>
              </a:rPr>
              <a:t>Gradually expand to additional supply chain areas based on lessons learned. Integrate systems to create a comprehensive digital ecosystem. Establish governance frameworks for data quality and decision protocols.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1675</Words>
  <Application>Microsoft Office PowerPoint</Application>
  <PresentationFormat>Custom</PresentationFormat>
  <Paragraphs>136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Inter Medium</vt:lpstr>
      <vt:lpstr>DM Sans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2025-03-24T14:06:11Z</dcterms:created>
  <dcterms:modified xsi:type="dcterms:W3CDTF">2026-06-02T21:06:12Z</dcterms:modified>
</cp:coreProperties>
</file>