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Bitter Medium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55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588" y="1558528"/>
            <a:ext cx="8812918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Understanding the 30 Core Competencies of the PMO Value Ring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5233588" y="3498056"/>
            <a:ext cx="525160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Not All Are Needed—Here's Why That Matters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588" y="4105870"/>
            <a:ext cx="7556421" cy="13893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3588" y="5718453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#PMOValueRing #PMOLeadership #PMOCompetencies #PMOCP #ProjectManagement #BusinessTransformation #ManagingProjectsTheAgileWay #AgilePMO #PMOGlobalAlliance #PMIMaturity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56667"/>
            <a:ext cx="12563832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Selecting What Matters Most: Context-Driven Competency Selection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84963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While all 30 competencies are part of the comprehensive model, a PMO rarely needs to master all of them at once. In practice, organizations typically prioritize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15 to 20 competencies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based on their unique context and strategic imperatives.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254091" y="324254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PMO Mission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3671768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Strategic alignment, delivery assurance, or portfolio optimization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07958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766" y="3675043"/>
            <a:ext cx="296942" cy="371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5284" y="3242548"/>
            <a:ext cx="27871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Organizational Maturity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895284" y="3671768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Current capability levels and readiness for change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07958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335" y="3675043"/>
            <a:ext cx="296942" cy="37111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95284" y="5673923"/>
            <a:ext cx="259568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Industry Environment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9895284" y="6103144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Regulatory requirements in healthcare, finance, energy, etc.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07958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6335" y="5934611"/>
            <a:ext cx="296942" cy="37111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064425" y="5673923"/>
            <a:ext cx="267057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Executive Expectations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9"/>
          <p:cNvSpPr/>
          <p:nvPr/>
        </p:nvSpPr>
        <p:spPr>
          <a:xfrm>
            <a:off x="793790" y="6103144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Leadership's definition and perception of PMO value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707958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6766" y="5934611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2467"/>
            <a:ext cx="10671334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Different PMO Types Require Different Competency Mixes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585436"/>
            <a:ext cx="4347567" cy="7937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148" y="257758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Supportive PMO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92148" y="3006804"/>
            <a:ext cx="395085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Emphasizes </a:t>
            </a:r>
            <a:r>
              <a:rPr lang="en-US" sz="1550" i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collaboration, stakeholder engagement, coaching and mentoring,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and </a:t>
            </a:r>
            <a:r>
              <a:rPr lang="en-US" sz="1550" i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knowledge management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to enable project teams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1585436"/>
            <a:ext cx="4347567" cy="79379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39715" y="257758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Controlling PMO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339715" y="3006804"/>
            <a:ext cx="395085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Focuses on </a:t>
            </a:r>
            <a:r>
              <a:rPr lang="en-US" sz="1550" i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governance, metrics and reporting, compliance,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and </a:t>
            </a:r>
            <a:r>
              <a:rPr lang="en-US" sz="1550" i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performance management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to ensure consistency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1585436"/>
            <a:ext cx="4347567" cy="79379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87282" y="2577583"/>
            <a:ext cx="264485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Transformational PMO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687282" y="3006804"/>
            <a:ext cx="395085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Prioritizes </a:t>
            </a:r>
            <a:r>
              <a:rPr lang="en-US" sz="1550" i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innovation, change leadership, strategic alignment,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and </a:t>
            </a:r>
            <a:r>
              <a:rPr lang="en-US" sz="1550" i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benefits realization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to drive organizational change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93790" y="469856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Each PMO type serves a distinct organizational purpose and requires a carefully selected competency profile that matches its mission and stakeholder expectations.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8095"/>
            <a:ext cx="12407027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Applying Competencies the Smart Way: Data-Driven Customization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920478"/>
            <a:ext cx="884943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In the PMO Value Ring's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Step 2 – Define PMO Functions and Competencies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, leaders use a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weighted selection process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to determine which competencies drive the most value for their specific PMO type and organizational context.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051691"/>
            <a:ext cx="8849439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This approach moves beyond generic best practices to create a customized competency profile. For example, if your PMO's top service is "Portfolio Prioritization," then </a:t>
            </a:r>
            <a:r>
              <a:rPr lang="en-US" sz="1550" dirty="0">
                <a:solidFill>
                  <a:srgbClr val="2B2E3C"/>
                </a:solidFill>
                <a:highlight>
                  <a:srgbClr val="FBE2D1"/>
                </a:highlight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strategic alignment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and </a:t>
            </a:r>
            <a:r>
              <a:rPr lang="en-US" sz="1550" dirty="0">
                <a:solidFill>
                  <a:srgbClr val="2B2E3C"/>
                </a:solidFill>
                <a:highlight>
                  <a:srgbClr val="FBE2D1"/>
                </a:highlight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benefits realization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become high-priority competencies, while </a:t>
            </a:r>
            <a:r>
              <a:rPr lang="en-US" sz="1550" i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configuration management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may rank lower on your priority list.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4500443"/>
            <a:ext cx="884943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The methodology encourages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data-driven customization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—choosing the optimal mix of competencies rather than applying all 30 indiscriminately or following a one-size-fits-all template.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957" y="1965127"/>
            <a:ext cx="3709154" cy="370915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93790" y="6120765"/>
            <a:ext cx="13042821" cy="1160740"/>
          </a:xfrm>
          <a:prstGeom prst="roundRect">
            <a:avLst>
              <a:gd name="adj" fmla="val 7182"/>
            </a:avLst>
          </a:prstGeom>
          <a:solidFill>
            <a:srgbClr val="FAD3B8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48" y="6423660"/>
            <a:ext cx="248007" cy="1983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38513" y="6368653"/>
            <a:ext cx="121997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Pro Tip:</a:t>
            </a:r>
            <a:r>
              <a:rPr lang="en-US" sz="1550" dirty="0">
                <a:solidFill>
                  <a:srgbClr val="000000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Regularly reassess your competency priorities as your organization matures and strategic needs evolve. What matters most today may shift as you demonstrate value and expand your PMO's scope.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6157"/>
            <a:ext cx="5852517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The Path to a Value-Driven PMO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639125"/>
            <a:ext cx="4215289" cy="16992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148" y="1837483"/>
            <a:ext cx="298501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Assess Your Current State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92148" y="2266704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Honestly evaluate your PMO's existing capabilities and identify critical gaps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437" y="1639125"/>
            <a:ext cx="4215408" cy="16992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05795" y="1837483"/>
            <a:ext cx="319039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Define Your Target Services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405795" y="2266704"/>
            <a:ext cx="381869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Clarify which services will deliver the most value to your organization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1203" y="1639125"/>
            <a:ext cx="4215289" cy="16992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819561" y="1837483"/>
            <a:ext cx="333994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Select Priority Competencies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819561" y="2266704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Choose the 15-20 competencies essential for delivering those services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536743"/>
            <a:ext cx="6422112" cy="16992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92148" y="3735102"/>
            <a:ext cx="356187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Build Capability Systematically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992148" y="4164322"/>
            <a:ext cx="602539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Develop targeted improvement plans and track progress over time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4260" y="3536743"/>
            <a:ext cx="6422231" cy="16992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612618" y="3735102"/>
            <a:ext cx="440733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Demonstrate and Communicate Value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7612618" y="4164322"/>
            <a:ext cx="60255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Measure outcomes and continuously share your PMO's business impact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9441"/>
            <a:ext cx="9651802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Key Takeaway: Design Your PMO for Maximum Value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756473"/>
            <a:ext cx="3692247" cy="36922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94672" y="1711825"/>
            <a:ext cx="884943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The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PMO Value Ring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doesn't prescribe a one-size-fits-all competency model. Instead, it empowers you to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design a value-driven PMO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built on the right capabilities for your organization's strategy, culture, and maturity level.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94672" y="2843038"/>
            <a:ext cx="88494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The goal isn't to check all 30 boxes—it's to select the competencies that truly </a:t>
            </a:r>
            <a:r>
              <a:rPr lang="en-US" sz="1550" b="1" dirty="0">
                <a:solidFill>
                  <a:srgbClr val="D2600F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drive outcomes, build credibility, and elevate your PMO's business value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94672" y="3656711"/>
            <a:ext cx="88494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By applying the PMOVR methodology systematically, you transform your PMO from a cost center into a strategic partner that demonstrably contributes to organizational success.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994672" y="4614181"/>
            <a:ext cx="8849439" cy="32385"/>
          </a:xfrm>
          <a:prstGeom prst="rect">
            <a:avLst/>
          </a:prstGeom>
          <a:solidFill>
            <a:srgbClr val="2B2E3C">
              <a:alpha val="50000"/>
            </a:srgbClr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994672" y="4869720"/>
            <a:ext cx="88494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Ready to assess your PMO's competencies?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Connect with the PMO Global Alliance to learn how the PMO Value Ring can help you build a high-performing, value-driven PMO.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76770"/>
            <a:ext cx="6505337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The Challenge Facing Today's PMOs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669738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In today's fast-moving business environment, a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Project Management Office (PMO)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must deliver measurable value—not just manage templates and reports. Executive teams are asking tougher questions: What impact does the PMO actually have? How does it contribute to strategic goals?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84560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The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PMO Value Ring (PMOVR)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methodology, developed by the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PMO Global Alliance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, provides a data-driven framework to help PMO leaders design, assess, and evolve high-performing PMOs that demonstrably create business value.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4803100"/>
            <a:ext cx="63973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30</a:t>
            </a:r>
            <a:endParaRPr lang="en-US" sz="5150" dirty="0"/>
          </a:p>
        </p:txBody>
      </p:sp>
      <p:sp>
        <p:nvSpPr>
          <p:cNvPr id="6" name="Text 4"/>
          <p:cNvSpPr/>
          <p:nvPr/>
        </p:nvSpPr>
        <p:spPr>
          <a:xfrm>
            <a:off x="2752011" y="57060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Core Competencies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3790" y="6135291"/>
            <a:ext cx="63973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In the framework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439144" y="4803100"/>
            <a:ext cx="63974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15-20</a:t>
            </a:r>
            <a:endParaRPr lang="en-US" sz="5150" dirty="0"/>
          </a:p>
        </p:txBody>
      </p:sp>
      <p:sp>
        <p:nvSpPr>
          <p:cNvPr id="9" name="Text 7"/>
          <p:cNvSpPr/>
          <p:nvPr/>
        </p:nvSpPr>
        <p:spPr>
          <a:xfrm>
            <a:off x="9397365" y="57060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Typically Needed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439144" y="6135291"/>
            <a:ext cx="639746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Per organization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54837"/>
            <a:ext cx="7556421" cy="99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The 30 PMO Core Competencies: A Comprehensive Capability Model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2844760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One of the most powerful tools in the PMOVR framework is the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30 PMO Core Competencies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—a comprehensive set of leadership, technical, and business capabilities proven to create value across organizations worldwide.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4020622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Think of these competencies as a rich "menu" of skills and behaviors that successful PMOs can demonstrate. They represent the full spectrum of what a world-class PMO might do—but here's the critical insight: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93790" y="5196483"/>
            <a:ext cx="7556421" cy="1478280"/>
          </a:xfrm>
          <a:prstGeom prst="roundRect">
            <a:avLst>
              <a:gd name="adj" fmla="val 5639"/>
            </a:avLst>
          </a:prstGeom>
          <a:solidFill>
            <a:srgbClr val="FAD3B8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48" y="5499378"/>
            <a:ext cx="248007" cy="1983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38513" y="5444371"/>
            <a:ext cx="671333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Not all 30 competencies are required for every PMO.</a:t>
            </a:r>
            <a:r>
              <a:rPr lang="en-US" sz="1550" dirty="0">
                <a:solidFill>
                  <a:srgbClr val="000000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 The key is selecting the right mix for your organization's unique context, maturity level, and strategic priorities.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67564"/>
            <a:ext cx="7675245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The Purpose Behind the 30 Competencies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360533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Bitter Light" pitchFamily="34" charset="-122"/>
                <a:cs typeface="Arial" panose="020B0604020202020204" pitchFamily="34" charset="0"/>
              </a:rPr>
              <a:t>01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93790" y="2674858"/>
            <a:ext cx="6422231" cy="2286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281975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Define PMO Services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3248978"/>
            <a:ext cx="642223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Identify services that align with strategic goals and stakeholder needs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414379" y="2360533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Bitter Light" pitchFamily="34" charset="-122"/>
                <a:cs typeface="Arial" panose="020B0604020202020204" pitchFamily="34" charset="0"/>
              </a:rPr>
              <a:t>02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414379" y="2674858"/>
            <a:ext cx="6422231" cy="2286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414379" y="2819757"/>
            <a:ext cx="372606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Identify Required Competencies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414379" y="3248978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Determine which capabilities are essential to deliver those services effectively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93790" y="4231243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Bitter Light" pitchFamily="34" charset="-122"/>
                <a:cs typeface="Arial" panose="020B0604020202020204" pitchFamily="34" charset="0"/>
              </a:rPr>
              <a:t>03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93790" y="4545568"/>
            <a:ext cx="6422231" cy="2286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93790" y="4690467"/>
            <a:ext cx="279630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Assess Current Maturity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93790" y="5119687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Evaluate the PMO's existing capability levels and identify performance gaps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414379" y="4231243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Bitter Light" pitchFamily="34" charset="-122"/>
                <a:cs typeface="Arial" panose="020B0604020202020204" pitchFamily="34" charset="0"/>
              </a:rPr>
              <a:t>04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414379" y="4545568"/>
            <a:ext cx="6422231" cy="22860"/>
          </a:xfrm>
          <a:prstGeom prst="rect">
            <a:avLst/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414379" y="4690467"/>
            <a:ext cx="326707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Develop Improvement Plans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414379" y="5119687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Create targeted initiatives to strengthen performance and demonstrate value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93790" y="612683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The PMOVR approach ensures that competencies are </a:t>
            </a:r>
            <a:r>
              <a:rPr lang="en-US" sz="1550" b="1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tailored, not blindly implemented</a:t>
            </a: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. The result is a PMO that fits your organization's context—whether supportive, controlling, directive, or transformational.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09794"/>
            <a:ext cx="8976003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Strategic and Business Alignment Competencies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102763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70930" y="2102763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83588" y="232398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Business Acumen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83588" y="2753201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Understands business operations, strategy, financial drivers, and market dynamics to make informed decisions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414379" y="2102763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391519" y="2102763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7704177" y="232398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Strategic Alignment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704177" y="2753201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Ensures PMO initiatives and project portfolios directly support organizational objectives and priorities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93790" y="3807857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70930" y="3807857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83588" y="4029075"/>
            <a:ext cx="390691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Benefits Realization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83588" y="4458295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Tracks and measures tangible business value and outcomes from projects and programs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414379" y="3807857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391519" y="3807857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704177" y="4029075"/>
            <a:ext cx="260282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Portfolio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704177" y="4458295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Balances investments and priorities across the entire portfolio of programs and projects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93790" y="5512951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70930" y="5512951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83588" y="5734169"/>
            <a:ext cx="332232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Governance and Compliance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83588" y="6163389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Defines structures, standards, policies, and controls for consistent, compliant delivery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7414379" y="5512951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391519" y="5512951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D2600F"/>
          </a:solidFill>
          <a:ln/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704177" y="5734169"/>
            <a:ext cx="424267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Organizational Change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704177" y="6163389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Leads change adoption initiatives and ensures stakeholder readiness throughout transformations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423" y="490776"/>
            <a:ext cx="9763839" cy="445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Project, Program, and Delivery Management Competencies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13423" y="1404818"/>
            <a:ext cx="6384250" cy="1399580"/>
          </a:xfrm>
          <a:prstGeom prst="roundRect">
            <a:avLst>
              <a:gd name="adj" fmla="val 535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899398" y="1590794"/>
            <a:ext cx="2229564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Project Management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99398" y="2047875"/>
            <a:ext cx="601229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Plans, executes, monitors, and controls project delivery from initiation to closure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13423" y="2982754"/>
            <a:ext cx="6384250" cy="1399580"/>
          </a:xfrm>
          <a:prstGeom prst="roundRect">
            <a:avLst>
              <a:gd name="adj" fmla="val 535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99398" y="3168729"/>
            <a:ext cx="2337197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Program Management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99398" y="3625810"/>
            <a:ext cx="601229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Coordinates related projects to achieve strategic outcomes greater than individual efforts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13423" y="4560689"/>
            <a:ext cx="6384250" cy="1399580"/>
          </a:xfrm>
          <a:prstGeom prst="roundRect">
            <a:avLst>
              <a:gd name="adj" fmla="val 535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99398" y="4746665"/>
            <a:ext cx="2395657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Resource Management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99398" y="5203746"/>
            <a:ext cx="601229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Optimizes workforce allocation, utilization, and capacity planning across initiatives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13423" y="6138624"/>
            <a:ext cx="6384250" cy="1399580"/>
          </a:xfrm>
          <a:prstGeom prst="roundRect">
            <a:avLst>
              <a:gd name="adj" fmla="val 535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99398" y="6324600"/>
            <a:ext cx="2910483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Risk and Issue Management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99398" y="6781681"/>
            <a:ext cx="601229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Identifies, assesses, monitors, and mitigates threats to successful delivery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540347" y="1404818"/>
            <a:ext cx="6384250" cy="1399580"/>
          </a:xfrm>
          <a:prstGeom prst="roundRect">
            <a:avLst>
              <a:gd name="adj" fmla="val 535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726323" y="1590794"/>
            <a:ext cx="2390894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Financial Management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726323" y="2047875"/>
            <a:ext cx="601229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Manages budgets, forecasts, cost tracking, and overall project financial health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540347" y="2982754"/>
            <a:ext cx="6384250" cy="1399580"/>
          </a:xfrm>
          <a:prstGeom prst="roundRect">
            <a:avLst>
              <a:gd name="adj" fmla="val 535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726323" y="3168729"/>
            <a:ext cx="3816310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Performance Measurement and KPIs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726323" y="3625810"/>
            <a:ext cx="601229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Defines, tracks, and reports on performance metrics through comprehensive dashboards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7540347" y="4560689"/>
            <a:ext cx="6384250" cy="1399580"/>
          </a:xfrm>
          <a:prstGeom prst="roundRect">
            <a:avLst>
              <a:gd name="adj" fmla="val 535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726323" y="4746665"/>
            <a:ext cx="2229564" cy="278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Quality Management</a:t>
            </a:r>
            <a:endParaRPr lang="en-US"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726323" y="5203746"/>
            <a:ext cx="601229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Ensures adherence to quality standards and drives continuous improvement initiatives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63322"/>
            <a:ext cx="9454991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Leadership and People Management Competencies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756291"/>
            <a:ext cx="496133" cy="4961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37930" y="1874044"/>
            <a:ext cx="29650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Leadership and Influence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537930" y="2303264"/>
            <a:ext cx="3438049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Inspires vision, provides clear direction, and builds engagement across teams and stakeholder groups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1756291"/>
            <a:ext cx="496133" cy="4961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68127" y="1874044"/>
            <a:ext cx="3438168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Communication and Stakeholder Engagement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968127" y="2613422"/>
            <a:ext cx="343816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Builds trust through transparent, consistent, and tailored communication strategies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1756291"/>
            <a:ext cx="496133" cy="4961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398443" y="1874044"/>
            <a:ext cx="3438168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Negotiation and Conflict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10398443" y="2613422"/>
            <a:ext cx="343816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Resolves competing priorities and promotes collaboration across organizational boundaries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3970258"/>
            <a:ext cx="496133" cy="4961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537930" y="4088011"/>
            <a:ext cx="28473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Coaching and Mentoring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537930" y="4517231"/>
            <a:ext cx="343804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Develops people's capabilities and promotes a growth mindset throughout the organization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3986" y="3970258"/>
            <a:ext cx="496133" cy="49613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968127" y="408801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Team Development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5968127" y="4517231"/>
            <a:ext cx="343816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Fosters team cohesion, psychological safety, and shared accountability for outcomes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4302" y="3970258"/>
            <a:ext cx="496133" cy="49613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0398443" y="408801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Decision-Making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10398443" y="4517231"/>
            <a:ext cx="343816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Makes timely, evidence-based decisions effectively even under uncertainty and pressure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790" y="5866686"/>
            <a:ext cx="496133" cy="496133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1537930" y="5984438"/>
            <a:ext cx="263806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Emotional Intelligence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4"/>
          <p:cNvSpPr/>
          <p:nvPr/>
        </p:nvSpPr>
        <p:spPr>
          <a:xfrm>
            <a:off x="1537930" y="6413659"/>
            <a:ext cx="343804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Demonstrates empathy, self-awareness, social skills, and adaptability in all interactions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09794"/>
            <a:ext cx="11046262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Process, Tools, and Continuous Improvement Competencies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102763"/>
            <a:ext cx="6422231" cy="1506736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015008" y="2323981"/>
            <a:ext cx="48676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Methodology and Process Standardization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15008" y="275320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Establishes consistent delivery frameworks, practices, and repeatable processes across the organization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414379" y="2102763"/>
            <a:ext cx="6422231" cy="1506736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635597" y="2323981"/>
            <a:ext cx="288762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Knowledge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635597" y="275320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Captures, organizes, and shares organizational project knowledge and lessons learned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93790" y="3807857"/>
            <a:ext cx="6422231" cy="1506736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015008" y="4029075"/>
            <a:ext cx="257758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Metrics and Reporting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15008" y="4458295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Provides actionable insights through data visualization, analytics, and executive reporting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414379" y="3807857"/>
            <a:ext cx="6422231" cy="1506736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635597" y="4029075"/>
            <a:ext cx="481762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Continuous Improvement and Innovation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635597" y="4458295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Drives ongoing optimization of PMO processes, tools, and service delivery models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93790" y="5512951"/>
            <a:ext cx="6422231" cy="1506736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015008" y="5734169"/>
            <a:ext cx="554319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Change Control and Configuration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15008" y="6163389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Manages project baselines and scope changes effectively with proper governance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414379" y="5512951"/>
            <a:ext cx="6422231" cy="1506736"/>
          </a:xfrm>
          <a:prstGeom prst="roundRect">
            <a:avLst>
              <a:gd name="adj" fmla="val 5532"/>
            </a:avLst>
          </a:prstGeom>
          <a:solidFill>
            <a:srgbClr val="FFF8F0"/>
          </a:solidFill>
          <a:ln w="22860">
            <a:solidFill>
              <a:srgbClr val="D2600F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635597" y="5734169"/>
            <a:ext cx="327517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Technology and Automation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635597" y="6163389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Leverages digital tools and automation to improve project delivery and PMO efficiency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2985"/>
            <a:ext cx="9279612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2C3F42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Value Creation and Customer Focus Competencies</a:t>
            </a:r>
            <a:endParaRPr 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40017"/>
            <a:ext cx="4115038" cy="411503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400556" y="2040017"/>
            <a:ext cx="4122539" cy="2531269"/>
          </a:xfrm>
          <a:prstGeom prst="roundRect">
            <a:avLst>
              <a:gd name="adj" fmla="val 3293"/>
            </a:avLst>
          </a:prstGeom>
          <a:solidFill>
            <a:srgbClr val="FFF8F0"/>
          </a:solidFill>
          <a:ln w="2286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621774" y="2261235"/>
            <a:ext cx="368010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Customer Relationship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621774" y="3079909"/>
            <a:ext cx="3680103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Strengthens relationships and maintains strategic alignment with internal business units and external clients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9721453" y="2040017"/>
            <a:ext cx="4122658" cy="2531269"/>
          </a:xfrm>
          <a:prstGeom prst="roundRect">
            <a:avLst>
              <a:gd name="adj" fmla="val 3293"/>
            </a:avLst>
          </a:prstGeom>
          <a:solidFill>
            <a:srgbClr val="FFF8F0"/>
          </a:solidFill>
          <a:ln w="2286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942671" y="2261235"/>
            <a:ext cx="368022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Value Measurement and Delivery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9942671" y="3079909"/>
            <a:ext cx="368022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Quantifies PMO impact and demonstrates clear return on investment to stakeholders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400556" y="4769644"/>
            <a:ext cx="4122539" cy="2213729"/>
          </a:xfrm>
          <a:prstGeom prst="roundRect">
            <a:avLst>
              <a:gd name="adj" fmla="val 3766"/>
            </a:avLst>
          </a:prstGeom>
          <a:solidFill>
            <a:srgbClr val="FFF8F0"/>
          </a:solidFill>
          <a:ln w="2286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621774" y="499086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Service Management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621774" y="5499378"/>
            <a:ext cx="368010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Defines, maintains, and effectively communicates a comprehensive PMO service catalog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9721453" y="4769644"/>
            <a:ext cx="4122658" cy="2213729"/>
          </a:xfrm>
          <a:prstGeom prst="roundRect">
            <a:avLst>
              <a:gd name="adj" fmla="val 3766"/>
            </a:avLst>
          </a:prstGeom>
          <a:solidFill>
            <a:srgbClr val="FFF8F0"/>
          </a:solidFill>
          <a:ln w="2286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942671" y="4990862"/>
            <a:ext cx="3680222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B2E3C"/>
                </a:solidFill>
                <a:latin typeface="Arial" panose="020B0604020202020204" pitchFamily="34" charset="0"/>
                <a:ea typeface="Bitter Medium" pitchFamily="34" charset="-122"/>
                <a:cs typeface="Arial" panose="020B0604020202020204" pitchFamily="34" charset="0"/>
              </a:rPr>
              <a:t>Stakeholder Satisfaction and Feedback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942671" y="5809536"/>
            <a:ext cx="368022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Arial" panose="020B0604020202020204" pitchFamily="34" charset="0"/>
                <a:ea typeface="Open Sans" pitchFamily="34" charset="-122"/>
                <a:cs typeface="Arial" panose="020B0604020202020204" pitchFamily="34" charset="0"/>
              </a:rPr>
              <a:t>Measures and continuously improves stakeholder perceptions of PMO value and effectiveness</a:t>
            </a:r>
            <a:endParaRPr lang="en-US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1373</Words>
  <Application>Microsoft Office PowerPoint</Application>
  <PresentationFormat>Custom</PresentationFormat>
  <Paragraphs>148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Bitter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3</cp:revision>
  <dcterms:created xsi:type="dcterms:W3CDTF">2025-10-13T16:10:42Z</dcterms:created>
  <dcterms:modified xsi:type="dcterms:W3CDTF">2025-12-30T17:43:50Z</dcterms:modified>
</cp:coreProperties>
</file>