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4630400" cy="8229600"/>
  <p:notesSz cx="8229600" cy="14630400"/>
  <p:embeddedFontLst>
    <p:embeddedFont>
      <p:font typeface="Bitter Medium" panose="020B0604020202020204" charset="0"/>
      <p:regular r:id="rId1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66" d="100"/>
          <a:sy n="66" d="100"/>
        </p:scale>
        <p:origin x="792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35530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AABCB6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8F0"/>
          </a:solidFill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AABCB6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8F0"/>
          </a:solidFill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AABCB6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8F0"/>
          </a:solidFill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AABCB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8F0"/>
          </a:solidFill>
          <a:ln/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AABCB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8F0"/>
          </a:solidFill>
          <a:ln/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AABCB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8F0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AABCB6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8F0"/>
          </a:solidFill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AABCB6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8F0"/>
          </a:solidFill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AABCB6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8F0"/>
          </a:solidFill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AABCB6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8F0"/>
          </a:solidFill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AABCB6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8F0"/>
          </a:solidFill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AABCB6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8F0"/>
          </a:solidFill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AABCB6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8F0"/>
          </a:solidFill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AABCB6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8F0"/>
          </a:solidFill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5720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233588" y="1558528"/>
            <a:ext cx="8812918" cy="18602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Understanding the 30 Core Competencies of the PMO Value Ring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5233588" y="3498056"/>
            <a:ext cx="5251609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2C3F42"/>
                </a:solidFill>
                <a:latin typeface="Arial" panose="020B0604020202020204" pitchFamily="34" charset="0"/>
                <a:ea typeface="Bitter Medium" pitchFamily="34" charset="-122"/>
                <a:cs typeface="Arial" panose="020B0604020202020204" pitchFamily="34" charset="0"/>
              </a:rPr>
              <a:t>Not All Are Needed—Here's Why That Matters</a:t>
            </a:r>
            <a:endParaRPr lang="en-US" sz="19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3588" y="4105870"/>
            <a:ext cx="7556421" cy="1389340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5233588" y="5718453"/>
            <a:ext cx="7556421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B2E3C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#PMOValueRing #PMOLeadership #PMOCompetencies #PMOCP #ProjectManagement #BusinessTransformation #ManagingProjectsTheAgileWay #AgilePMO #PMOGlobalAlliance #PMIMaturity</a:t>
            </a:r>
            <a:endParaRPr lang="en-US" sz="15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956667"/>
            <a:ext cx="12563832" cy="4961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900"/>
              </a:lnSpc>
              <a:buNone/>
            </a:pPr>
            <a:r>
              <a:rPr lang="en-US" sz="3100" dirty="0">
                <a:solidFill>
                  <a:srgbClr val="2C3F42"/>
                </a:solidFill>
                <a:latin typeface="Arial" panose="020B0604020202020204" pitchFamily="34" charset="0"/>
                <a:ea typeface="Bitter Medium" pitchFamily="34" charset="-122"/>
                <a:cs typeface="Arial" panose="020B0604020202020204" pitchFamily="34" charset="0"/>
              </a:rPr>
              <a:t>Selecting What Matters Most: Context-Driven Competency Selection</a:t>
            </a:r>
            <a:endParaRPr lang="en-US" sz="3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793790" y="1849636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B2E3C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While all 30 competencies are part of the comprehensive model, a PMO rarely needs to master all of them at once. In practice, organizations typically prioritize </a:t>
            </a:r>
            <a:r>
              <a:rPr lang="en-US" sz="1550" b="1" dirty="0">
                <a:solidFill>
                  <a:srgbClr val="2B2E3C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15 to 20 competencies</a:t>
            </a:r>
            <a:r>
              <a:rPr lang="en-US" sz="1550" dirty="0">
                <a:solidFill>
                  <a:srgbClr val="2B2E3C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 based on their unique context and strategic imperatives.</a:t>
            </a:r>
            <a:endParaRPr lang="en-US" sz="15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2"/>
          <p:cNvSpPr/>
          <p:nvPr/>
        </p:nvSpPr>
        <p:spPr>
          <a:xfrm>
            <a:off x="2254091" y="3242548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400"/>
              </a:lnSpc>
              <a:buNone/>
            </a:pPr>
            <a:r>
              <a:rPr lang="en-US" sz="1950" dirty="0">
                <a:solidFill>
                  <a:srgbClr val="2B2E3C"/>
                </a:solidFill>
                <a:latin typeface="Arial" panose="020B0604020202020204" pitchFamily="34" charset="0"/>
                <a:ea typeface="Bitter Medium" pitchFamily="34" charset="-122"/>
                <a:cs typeface="Arial" panose="020B0604020202020204" pitchFamily="34" charset="0"/>
              </a:rPr>
              <a:t>PMO Mission</a:t>
            </a:r>
            <a:endParaRPr lang="en-US" sz="19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3"/>
          <p:cNvSpPr/>
          <p:nvPr/>
        </p:nvSpPr>
        <p:spPr>
          <a:xfrm>
            <a:off x="793790" y="3671768"/>
            <a:ext cx="3941207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500"/>
              </a:lnSpc>
              <a:buNone/>
            </a:pPr>
            <a:r>
              <a:rPr lang="en-US" sz="1550" dirty="0">
                <a:solidFill>
                  <a:srgbClr val="2B2E3C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Strategic alignment, delivery assurance, or portfolio optimization</a:t>
            </a:r>
            <a:endParaRPr lang="en-US" sz="15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2653" y="2707958"/>
            <a:ext cx="4564975" cy="4564975"/>
          </a:xfrm>
          <a:prstGeom prst="rect">
            <a:avLst/>
          </a:prstGeom>
        </p:spPr>
      </p:pic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6766" y="3675043"/>
            <a:ext cx="296942" cy="371118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9895284" y="3242548"/>
            <a:ext cx="2787134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2B2E3C"/>
                </a:solidFill>
                <a:latin typeface="Arial" panose="020B0604020202020204" pitchFamily="34" charset="0"/>
                <a:ea typeface="Bitter Medium" pitchFamily="34" charset="-122"/>
                <a:cs typeface="Arial" panose="020B0604020202020204" pitchFamily="34" charset="0"/>
              </a:rPr>
              <a:t>Organizational Maturity</a:t>
            </a:r>
            <a:endParaRPr lang="en-US" sz="19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5"/>
          <p:cNvSpPr/>
          <p:nvPr/>
        </p:nvSpPr>
        <p:spPr>
          <a:xfrm>
            <a:off x="9895284" y="3671768"/>
            <a:ext cx="3941326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B2E3C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Current capability levels and readiness for change</a:t>
            </a:r>
            <a:endParaRPr lang="en-US" sz="15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2653" y="2707958"/>
            <a:ext cx="4564975" cy="4564975"/>
          </a:xfrm>
          <a:prstGeom prst="rect">
            <a:avLst/>
          </a:prstGeom>
        </p:spPr>
      </p:pic>
      <p:pic>
        <p:nvPicPr>
          <p:cNvPr id="11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96335" y="3675043"/>
            <a:ext cx="296942" cy="371118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9895284" y="5673923"/>
            <a:ext cx="2595682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2B2E3C"/>
                </a:solidFill>
                <a:latin typeface="Arial" panose="020B0604020202020204" pitchFamily="34" charset="0"/>
                <a:ea typeface="Bitter Medium" pitchFamily="34" charset="-122"/>
                <a:cs typeface="Arial" panose="020B0604020202020204" pitchFamily="34" charset="0"/>
              </a:rPr>
              <a:t>Industry Environment</a:t>
            </a:r>
            <a:endParaRPr lang="en-US" sz="19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7"/>
          <p:cNvSpPr/>
          <p:nvPr/>
        </p:nvSpPr>
        <p:spPr>
          <a:xfrm>
            <a:off x="9895284" y="6103144"/>
            <a:ext cx="3941326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B2E3C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Regulatory requirements in healthcare, finance, energy, etc.</a:t>
            </a:r>
            <a:endParaRPr lang="en-US" sz="15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32653" y="2707958"/>
            <a:ext cx="4564975" cy="4564975"/>
          </a:xfrm>
          <a:prstGeom prst="rect">
            <a:avLst/>
          </a:prstGeom>
        </p:spPr>
      </p:pic>
      <p:pic>
        <p:nvPicPr>
          <p:cNvPr id="15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96335" y="5934611"/>
            <a:ext cx="296942" cy="371118"/>
          </a:xfrm>
          <a:prstGeom prst="rect">
            <a:avLst/>
          </a:prstGeom>
        </p:spPr>
      </p:pic>
      <p:sp>
        <p:nvSpPr>
          <p:cNvPr id="16" name="Text 8"/>
          <p:cNvSpPr/>
          <p:nvPr/>
        </p:nvSpPr>
        <p:spPr>
          <a:xfrm>
            <a:off x="2064425" y="5673923"/>
            <a:ext cx="2670572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400"/>
              </a:lnSpc>
              <a:buNone/>
            </a:pPr>
            <a:r>
              <a:rPr lang="en-US" sz="1950" dirty="0">
                <a:solidFill>
                  <a:srgbClr val="2B2E3C"/>
                </a:solidFill>
                <a:latin typeface="Arial" panose="020B0604020202020204" pitchFamily="34" charset="0"/>
                <a:ea typeface="Bitter Medium" pitchFamily="34" charset="-122"/>
                <a:cs typeface="Arial" panose="020B0604020202020204" pitchFamily="34" charset="0"/>
              </a:rPr>
              <a:t>Executive Expectations</a:t>
            </a:r>
            <a:endParaRPr lang="en-US" sz="19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 9"/>
          <p:cNvSpPr/>
          <p:nvPr/>
        </p:nvSpPr>
        <p:spPr>
          <a:xfrm>
            <a:off x="793790" y="6103144"/>
            <a:ext cx="3941207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500"/>
              </a:lnSpc>
              <a:buNone/>
            </a:pPr>
            <a:r>
              <a:rPr lang="en-US" sz="1550" dirty="0">
                <a:solidFill>
                  <a:srgbClr val="2B2E3C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Leadership's definition and perception of PMO value</a:t>
            </a:r>
            <a:endParaRPr lang="en-US" sz="15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32653" y="2707958"/>
            <a:ext cx="4564975" cy="4564975"/>
          </a:xfrm>
          <a:prstGeom prst="rect">
            <a:avLst/>
          </a:prstGeom>
        </p:spPr>
      </p:pic>
      <p:pic>
        <p:nvPicPr>
          <p:cNvPr id="19" name="Image 7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36766" y="5934611"/>
            <a:ext cx="296942" cy="371118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692467"/>
            <a:ext cx="10671334" cy="4961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900"/>
              </a:lnSpc>
              <a:buNone/>
            </a:pPr>
            <a:r>
              <a:rPr lang="en-US" sz="3100" dirty="0">
                <a:solidFill>
                  <a:srgbClr val="2C3F42"/>
                </a:solidFill>
                <a:latin typeface="Arial" panose="020B0604020202020204" pitchFamily="34" charset="0"/>
                <a:ea typeface="Bitter Medium" pitchFamily="34" charset="-122"/>
                <a:cs typeface="Arial" panose="020B0604020202020204" pitchFamily="34" charset="0"/>
              </a:rPr>
              <a:t>Different PMO Types Require Different Competency Mixes</a:t>
            </a:r>
            <a:endParaRPr lang="en-US" sz="3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1585436"/>
            <a:ext cx="4347567" cy="79379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992148" y="2577583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2B2E3C"/>
                </a:solidFill>
                <a:latin typeface="Arial" panose="020B0604020202020204" pitchFamily="34" charset="0"/>
                <a:ea typeface="Bitter Medium" pitchFamily="34" charset="-122"/>
                <a:cs typeface="Arial" panose="020B0604020202020204" pitchFamily="34" charset="0"/>
              </a:rPr>
              <a:t>Supportive PMO</a:t>
            </a:r>
            <a:endParaRPr lang="en-US" sz="19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992148" y="3006804"/>
            <a:ext cx="3950851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B2E3C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Emphasizes </a:t>
            </a:r>
            <a:r>
              <a:rPr lang="en-US" sz="1550" i="1" dirty="0">
                <a:solidFill>
                  <a:srgbClr val="2B2E3C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collaboration, stakeholder engagement, coaching and mentoring,</a:t>
            </a:r>
            <a:r>
              <a:rPr lang="en-US" sz="1550" dirty="0">
                <a:solidFill>
                  <a:srgbClr val="2B2E3C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 and </a:t>
            </a:r>
            <a:r>
              <a:rPr lang="en-US" sz="1550" i="1" dirty="0">
                <a:solidFill>
                  <a:srgbClr val="2B2E3C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knowledge management</a:t>
            </a:r>
            <a:r>
              <a:rPr lang="en-US" sz="1550" dirty="0">
                <a:solidFill>
                  <a:srgbClr val="2B2E3C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 to enable project teams</a:t>
            </a:r>
            <a:endParaRPr lang="en-US" sz="15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1357" y="1585436"/>
            <a:ext cx="4347567" cy="793790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339715" y="2577583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2B2E3C"/>
                </a:solidFill>
                <a:latin typeface="Arial" panose="020B0604020202020204" pitchFamily="34" charset="0"/>
                <a:ea typeface="Bitter Medium" pitchFamily="34" charset="-122"/>
                <a:cs typeface="Arial" panose="020B0604020202020204" pitchFamily="34" charset="0"/>
              </a:rPr>
              <a:t>Controlling PMO</a:t>
            </a:r>
            <a:endParaRPr lang="en-US" sz="19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4"/>
          <p:cNvSpPr/>
          <p:nvPr/>
        </p:nvSpPr>
        <p:spPr>
          <a:xfrm>
            <a:off x="5339715" y="3006804"/>
            <a:ext cx="3950851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B2E3C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Focuses on </a:t>
            </a:r>
            <a:r>
              <a:rPr lang="en-US" sz="1550" i="1" dirty="0">
                <a:solidFill>
                  <a:srgbClr val="2B2E3C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governance, metrics and reporting, compliance,</a:t>
            </a:r>
            <a:r>
              <a:rPr lang="en-US" sz="1550" dirty="0">
                <a:solidFill>
                  <a:srgbClr val="2B2E3C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 and </a:t>
            </a:r>
            <a:r>
              <a:rPr lang="en-US" sz="1550" i="1" dirty="0">
                <a:solidFill>
                  <a:srgbClr val="2B2E3C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performance management</a:t>
            </a:r>
            <a:r>
              <a:rPr lang="en-US" sz="1550" dirty="0">
                <a:solidFill>
                  <a:srgbClr val="2B2E3C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 to ensure consistency</a:t>
            </a:r>
            <a:endParaRPr lang="en-US" sz="15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88924" y="1585436"/>
            <a:ext cx="4347567" cy="793790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9687282" y="2577583"/>
            <a:ext cx="2644854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2B2E3C"/>
                </a:solidFill>
                <a:latin typeface="Arial" panose="020B0604020202020204" pitchFamily="34" charset="0"/>
                <a:ea typeface="Bitter Medium" pitchFamily="34" charset="-122"/>
                <a:cs typeface="Arial" panose="020B0604020202020204" pitchFamily="34" charset="0"/>
              </a:rPr>
              <a:t>Transformational PMO</a:t>
            </a:r>
            <a:endParaRPr lang="en-US" sz="19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 6"/>
          <p:cNvSpPr/>
          <p:nvPr/>
        </p:nvSpPr>
        <p:spPr>
          <a:xfrm>
            <a:off x="9687282" y="3006804"/>
            <a:ext cx="3950851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B2E3C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Prioritizes </a:t>
            </a:r>
            <a:r>
              <a:rPr lang="en-US" sz="1550" i="1" dirty="0">
                <a:solidFill>
                  <a:srgbClr val="2B2E3C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innovation, change leadership, strategic alignment,</a:t>
            </a:r>
            <a:r>
              <a:rPr lang="en-US" sz="1550" dirty="0">
                <a:solidFill>
                  <a:srgbClr val="2B2E3C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 and </a:t>
            </a:r>
            <a:r>
              <a:rPr lang="en-US" sz="1550" i="1" dirty="0">
                <a:solidFill>
                  <a:srgbClr val="2B2E3C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benefits realization</a:t>
            </a:r>
            <a:r>
              <a:rPr lang="en-US" sz="1550" dirty="0">
                <a:solidFill>
                  <a:srgbClr val="2B2E3C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 to drive organizational change</a:t>
            </a:r>
            <a:endParaRPr lang="en-US" sz="15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 7"/>
          <p:cNvSpPr/>
          <p:nvPr/>
        </p:nvSpPr>
        <p:spPr>
          <a:xfrm>
            <a:off x="793790" y="4698563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B2E3C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Each PMO type serves a distinct organizational purpose and requires a carefully selected competency profile that matches its mission and stakeholder expectations.</a:t>
            </a:r>
            <a:endParaRPr lang="en-US" sz="15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948095"/>
            <a:ext cx="12407027" cy="4961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900"/>
              </a:lnSpc>
              <a:buNone/>
            </a:pPr>
            <a:r>
              <a:rPr lang="en-US" sz="3100" dirty="0">
                <a:solidFill>
                  <a:srgbClr val="2C3F42"/>
                </a:solidFill>
                <a:latin typeface="Arial" panose="020B0604020202020204" pitchFamily="34" charset="0"/>
                <a:ea typeface="Bitter Medium" pitchFamily="34" charset="-122"/>
                <a:cs typeface="Arial" panose="020B0604020202020204" pitchFamily="34" charset="0"/>
              </a:rPr>
              <a:t>Applying Competencies the Smart Way: Data-Driven Customization</a:t>
            </a:r>
            <a:endParaRPr lang="en-US" sz="3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793790" y="1920478"/>
            <a:ext cx="8849439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B2E3C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In the PMO Value Ring's </a:t>
            </a:r>
            <a:r>
              <a:rPr lang="en-US" sz="1550" b="1" dirty="0">
                <a:solidFill>
                  <a:srgbClr val="2B2E3C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Step 2 – Define PMO Functions and Competencies</a:t>
            </a:r>
            <a:r>
              <a:rPr lang="en-US" sz="1550" dirty="0">
                <a:solidFill>
                  <a:srgbClr val="2B2E3C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, leaders use a </a:t>
            </a:r>
            <a:r>
              <a:rPr lang="en-US" sz="1550" b="1" dirty="0">
                <a:solidFill>
                  <a:srgbClr val="2B2E3C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weighted selection process</a:t>
            </a:r>
            <a:r>
              <a:rPr lang="en-US" sz="1550" dirty="0">
                <a:solidFill>
                  <a:srgbClr val="2B2E3C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 to determine which competencies drive the most value for their specific PMO type and organizational context.</a:t>
            </a:r>
            <a:endParaRPr lang="en-US" sz="15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2"/>
          <p:cNvSpPr/>
          <p:nvPr/>
        </p:nvSpPr>
        <p:spPr>
          <a:xfrm>
            <a:off x="793790" y="3051691"/>
            <a:ext cx="8849439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B2E3C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This approach moves beyond generic best practices to create a customized competency profile. For example, if your PMO's top service is "Portfolio Prioritization," then </a:t>
            </a:r>
            <a:r>
              <a:rPr lang="en-US" sz="1550" dirty="0">
                <a:solidFill>
                  <a:srgbClr val="2B2E3C"/>
                </a:solidFill>
                <a:highlight>
                  <a:srgbClr val="FBE2D1"/>
                </a:highlight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strategic alignment</a:t>
            </a:r>
            <a:r>
              <a:rPr lang="en-US" sz="1550" dirty="0">
                <a:solidFill>
                  <a:srgbClr val="2B2E3C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 and </a:t>
            </a:r>
            <a:r>
              <a:rPr lang="en-US" sz="1550" dirty="0">
                <a:solidFill>
                  <a:srgbClr val="2B2E3C"/>
                </a:solidFill>
                <a:highlight>
                  <a:srgbClr val="FBE2D1"/>
                </a:highlight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benefits realization</a:t>
            </a:r>
            <a:r>
              <a:rPr lang="en-US" sz="1550" dirty="0">
                <a:solidFill>
                  <a:srgbClr val="2B2E3C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 become high-priority competencies, while </a:t>
            </a:r>
            <a:r>
              <a:rPr lang="en-US" sz="1550" i="1" dirty="0">
                <a:solidFill>
                  <a:srgbClr val="2B2E3C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configuration management</a:t>
            </a:r>
            <a:r>
              <a:rPr lang="en-US" sz="1550" dirty="0">
                <a:solidFill>
                  <a:srgbClr val="2B2E3C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 may rank lower on your priority list.</a:t>
            </a:r>
            <a:endParaRPr lang="en-US" sz="15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3"/>
          <p:cNvSpPr/>
          <p:nvPr/>
        </p:nvSpPr>
        <p:spPr>
          <a:xfrm>
            <a:off x="793790" y="4500443"/>
            <a:ext cx="8849439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B2E3C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The methodology encourages </a:t>
            </a:r>
            <a:r>
              <a:rPr lang="en-US" sz="1550" b="1" dirty="0">
                <a:solidFill>
                  <a:srgbClr val="2B2E3C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data-driven customization</a:t>
            </a:r>
            <a:r>
              <a:rPr lang="en-US" sz="1550" dirty="0">
                <a:solidFill>
                  <a:srgbClr val="2B2E3C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—choosing the optimal mix of competencies rather than applying all 30 indiscriminately or following a one-size-fits-all template.</a:t>
            </a:r>
            <a:endParaRPr lang="en-US" sz="15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34957" y="1965127"/>
            <a:ext cx="3709154" cy="3709154"/>
          </a:xfrm>
          <a:prstGeom prst="rect">
            <a:avLst/>
          </a:prstGeom>
        </p:spPr>
      </p:pic>
      <p:sp>
        <p:nvSpPr>
          <p:cNvPr id="7" name="Shape 4"/>
          <p:cNvSpPr/>
          <p:nvPr/>
        </p:nvSpPr>
        <p:spPr>
          <a:xfrm>
            <a:off x="793790" y="6120765"/>
            <a:ext cx="13042821" cy="1160740"/>
          </a:xfrm>
          <a:prstGeom prst="roundRect">
            <a:avLst>
              <a:gd name="adj" fmla="val 7182"/>
            </a:avLst>
          </a:prstGeom>
          <a:solidFill>
            <a:srgbClr val="FAD3B8"/>
          </a:solidFill>
          <a:ln/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2148" y="6423660"/>
            <a:ext cx="248007" cy="198358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1438513" y="6368653"/>
            <a:ext cx="12199739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000000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Pro Tip:</a:t>
            </a:r>
            <a:r>
              <a:rPr lang="en-US" sz="1550" dirty="0">
                <a:solidFill>
                  <a:srgbClr val="000000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 Regularly reassess your competency priorities as your organization matures and strategic needs evolve. What matters most today may shift as you demonstrate value and expand your PMO's scope.</a:t>
            </a:r>
            <a:endParaRPr lang="en-US" sz="15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746157"/>
            <a:ext cx="5852517" cy="4961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900"/>
              </a:lnSpc>
              <a:buNone/>
            </a:pPr>
            <a:r>
              <a:rPr lang="en-US" sz="3100" dirty="0">
                <a:solidFill>
                  <a:srgbClr val="2C3F42"/>
                </a:solidFill>
                <a:latin typeface="Arial" panose="020B0604020202020204" pitchFamily="34" charset="0"/>
                <a:ea typeface="Bitter Medium" pitchFamily="34" charset="-122"/>
                <a:cs typeface="Arial" panose="020B0604020202020204" pitchFamily="34" charset="0"/>
              </a:rPr>
              <a:t>The Path to a Value-Driven PMO</a:t>
            </a:r>
            <a:endParaRPr lang="en-US" sz="3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1639125"/>
            <a:ext cx="4215289" cy="169926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992148" y="1837483"/>
            <a:ext cx="2985016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2B2E3C"/>
                </a:solidFill>
                <a:latin typeface="Arial" panose="020B0604020202020204" pitchFamily="34" charset="0"/>
                <a:ea typeface="Bitter Medium" pitchFamily="34" charset="-122"/>
                <a:cs typeface="Arial" panose="020B0604020202020204" pitchFamily="34" charset="0"/>
              </a:rPr>
              <a:t>Assess Your Current State</a:t>
            </a:r>
            <a:endParaRPr lang="en-US" sz="19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992148" y="2266704"/>
            <a:ext cx="3818573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B2E3C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Honestly evaluate your PMO's existing capabilities and identify critical gaps</a:t>
            </a:r>
            <a:endParaRPr lang="en-US" sz="15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7437" y="1639125"/>
            <a:ext cx="4215408" cy="1699260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405795" y="1837483"/>
            <a:ext cx="3190399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2B2E3C"/>
                </a:solidFill>
                <a:latin typeface="Arial" panose="020B0604020202020204" pitchFamily="34" charset="0"/>
                <a:ea typeface="Bitter Medium" pitchFamily="34" charset="-122"/>
                <a:cs typeface="Arial" panose="020B0604020202020204" pitchFamily="34" charset="0"/>
              </a:rPr>
              <a:t>Define Your Target Services</a:t>
            </a:r>
            <a:endParaRPr lang="en-US" sz="19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4"/>
          <p:cNvSpPr/>
          <p:nvPr/>
        </p:nvSpPr>
        <p:spPr>
          <a:xfrm>
            <a:off x="5405795" y="2266704"/>
            <a:ext cx="3818692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B2E3C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Clarify which services will deliver the most value to your organization</a:t>
            </a:r>
            <a:endParaRPr lang="en-US" sz="15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1203" y="1639125"/>
            <a:ext cx="4215289" cy="1699260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9819561" y="1837483"/>
            <a:ext cx="3339941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2B2E3C"/>
                </a:solidFill>
                <a:latin typeface="Arial" panose="020B0604020202020204" pitchFamily="34" charset="0"/>
                <a:ea typeface="Bitter Medium" pitchFamily="34" charset="-122"/>
                <a:cs typeface="Arial" panose="020B0604020202020204" pitchFamily="34" charset="0"/>
              </a:rPr>
              <a:t>Select Priority Competencies</a:t>
            </a:r>
            <a:endParaRPr lang="en-US" sz="19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 6"/>
          <p:cNvSpPr/>
          <p:nvPr/>
        </p:nvSpPr>
        <p:spPr>
          <a:xfrm>
            <a:off x="9819561" y="2266704"/>
            <a:ext cx="3818573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B2E3C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Choose the 15-20 competencies essential for delivering those services</a:t>
            </a:r>
            <a:endParaRPr lang="en-US" sz="15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Image 3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790" y="3536743"/>
            <a:ext cx="6422112" cy="1699260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992148" y="3735102"/>
            <a:ext cx="3561874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2B2E3C"/>
                </a:solidFill>
                <a:latin typeface="Arial" panose="020B0604020202020204" pitchFamily="34" charset="0"/>
                <a:ea typeface="Bitter Medium" pitchFamily="34" charset="-122"/>
                <a:cs typeface="Arial" panose="020B0604020202020204" pitchFamily="34" charset="0"/>
              </a:rPr>
              <a:t>Build Capability Systematically</a:t>
            </a:r>
            <a:endParaRPr lang="en-US" sz="19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 8"/>
          <p:cNvSpPr/>
          <p:nvPr/>
        </p:nvSpPr>
        <p:spPr>
          <a:xfrm>
            <a:off x="992148" y="4164322"/>
            <a:ext cx="6025396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B2E3C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Develop targeted improvement plans and track progress over time</a:t>
            </a:r>
            <a:endParaRPr lang="en-US" sz="15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Image 4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14260" y="3536743"/>
            <a:ext cx="6422231" cy="1699260"/>
          </a:xfrm>
          <a:prstGeom prst="rect">
            <a:avLst/>
          </a:prstGeom>
        </p:spPr>
      </p:pic>
      <p:sp>
        <p:nvSpPr>
          <p:cNvPr id="16" name="Text 9"/>
          <p:cNvSpPr/>
          <p:nvPr/>
        </p:nvSpPr>
        <p:spPr>
          <a:xfrm>
            <a:off x="7612618" y="3735102"/>
            <a:ext cx="4407337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2B2E3C"/>
                </a:solidFill>
                <a:latin typeface="Arial" panose="020B0604020202020204" pitchFamily="34" charset="0"/>
                <a:ea typeface="Bitter Medium" pitchFamily="34" charset="-122"/>
                <a:cs typeface="Arial" panose="020B0604020202020204" pitchFamily="34" charset="0"/>
              </a:rPr>
              <a:t>Demonstrate and Communicate Value</a:t>
            </a:r>
            <a:endParaRPr lang="en-US" sz="19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 10"/>
          <p:cNvSpPr/>
          <p:nvPr/>
        </p:nvSpPr>
        <p:spPr>
          <a:xfrm>
            <a:off x="7612618" y="4164322"/>
            <a:ext cx="602551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B2E3C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Measure outcomes and continuously share your PMO's business impact</a:t>
            </a:r>
            <a:endParaRPr lang="en-US" sz="15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739441"/>
            <a:ext cx="9651802" cy="4961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900"/>
              </a:lnSpc>
              <a:buNone/>
            </a:pPr>
            <a:r>
              <a:rPr lang="en-US" sz="3100" dirty="0">
                <a:solidFill>
                  <a:srgbClr val="2C3F42"/>
                </a:solidFill>
                <a:latin typeface="Arial" panose="020B0604020202020204" pitchFamily="34" charset="0"/>
                <a:ea typeface="Bitter Medium" pitchFamily="34" charset="-122"/>
                <a:cs typeface="Arial" panose="020B0604020202020204" pitchFamily="34" charset="0"/>
              </a:rPr>
              <a:t>Key Takeaway: Design Your PMO for Maximum Value</a:t>
            </a:r>
            <a:endParaRPr lang="en-US" sz="3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1756473"/>
            <a:ext cx="3692247" cy="3692247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4994672" y="1711825"/>
            <a:ext cx="8849439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B2E3C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The </a:t>
            </a:r>
            <a:r>
              <a:rPr lang="en-US" sz="1550" b="1" dirty="0">
                <a:solidFill>
                  <a:srgbClr val="2B2E3C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PMO Value Ring</a:t>
            </a:r>
            <a:r>
              <a:rPr lang="en-US" sz="1550" dirty="0">
                <a:solidFill>
                  <a:srgbClr val="2B2E3C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 doesn't prescribe a one-size-fits-all competency model. Instead, it empowers you to </a:t>
            </a:r>
            <a:r>
              <a:rPr lang="en-US" sz="1550" b="1" dirty="0">
                <a:solidFill>
                  <a:srgbClr val="2B2E3C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design a value-driven PMO</a:t>
            </a:r>
            <a:r>
              <a:rPr lang="en-US" sz="1550" dirty="0">
                <a:solidFill>
                  <a:srgbClr val="2B2E3C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 built on the right capabilities for your organization's strategy, culture, and maturity level.</a:t>
            </a:r>
            <a:endParaRPr lang="en-US" sz="15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4994672" y="2843038"/>
            <a:ext cx="8849439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B2E3C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The goal isn't to check all 30 boxes—it's to select the competencies that truly </a:t>
            </a:r>
            <a:r>
              <a:rPr lang="en-US" sz="1550" b="1" dirty="0">
                <a:solidFill>
                  <a:srgbClr val="D2600F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drive outcomes, build credibility, and elevate your PMO's business value</a:t>
            </a:r>
            <a:r>
              <a:rPr lang="en-US" sz="1550" dirty="0">
                <a:solidFill>
                  <a:srgbClr val="2B2E3C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.</a:t>
            </a:r>
            <a:endParaRPr lang="en-US" sz="15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4994672" y="3656711"/>
            <a:ext cx="8849439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B2E3C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By applying the PMOVR methodology systematically, you transform your PMO from a cost center into a strategic partner that demonstrably contributes to organizational success.</a:t>
            </a:r>
            <a:endParaRPr lang="en-US" sz="15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hape 4"/>
          <p:cNvSpPr/>
          <p:nvPr/>
        </p:nvSpPr>
        <p:spPr>
          <a:xfrm>
            <a:off x="4994672" y="4614181"/>
            <a:ext cx="8849439" cy="32385"/>
          </a:xfrm>
          <a:prstGeom prst="rect">
            <a:avLst/>
          </a:prstGeom>
          <a:solidFill>
            <a:srgbClr val="2B2E3C">
              <a:alpha val="50000"/>
            </a:srgbClr>
          </a:solidFill>
          <a:ln/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5"/>
          <p:cNvSpPr/>
          <p:nvPr/>
        </p:nvSpPr>
        <p:spPr>
          <a:xfrm>
            <a:off x="4994672" y="4869720"/>
            <a:ext cx="8849439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2B2E3C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Ready to assess your PMO's competencies?</a:t>
            </a:r>
            <a:r>
              <a:rPr lang="en-US" sz="1550" dirty="0">
                <a:solidFill>
                  <a:srgbClr val="2B2E3C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 Connect with the PMO Global Alliance to learn how the PMO Value Ring can help you build a high-performing, value-driven PMO.</a:t>
            </a:r>
            <a:endParaRPr lang="en-US" sz="15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776770"/>
            <a:ext cx="6505337" cy="4961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900"/>
              </a:lnSpc>
              <a:buNone/>
            </a:pPr>
            <a:r>
              <a:rPr lang="en-US" sz="3100" dirty="0">
                <a:solidFill>
                  <a:srgbClr val="2C3F42"/>
                </a:solidFill>
                <a:latin typeface="Arial" panose="020B0604020202020204" pitchFamily="34" charset="0"/>
                <a:ea typeface="Bitter Medium" pitchFamily="34" charset="-122"/>
                <a:cs typeface="Arial" panose="020B0604020202020204" pitchFamily="34" charset="0"/>
              </a:rPr>
              <a:t>The Challenge Facing Today's PMOs</a:t>
            </a:r>
            <a:endParaRPr lang="en-US" sz="3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793790" y="2669738"/>
            <a:ext cx="13042821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B2E3C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In today's fast-moving business environment, a </a:t>
            </a:r>
            <a:r>
              <a:rPr lang="en-US" sz="1550" b="1" dirty="0">
                <a:solidFill>
                  <a:srgbClr val="2B2E3C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Project Management Office (PMO)</a:t>
            </a:r>
            <a:r>
              <a:rPr lang="en-US" sz="1550" dirty="0">
                <a:solidFill>
                  <a:srgbClr val="2B2E3C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 must deliver measurable value—not just manage templates and reports. Executive teams are asking tougher questions: What impact does the PMO actually have? How does it contribute to strategic goals?</a:t>
            </a:r>
            <a:endParaRPr lang="en-US" sz="15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2"/>
          <p:cNvSpPr/>
          <p:nvPr/>
        </p:nvSpPr>
        <p:spPr>
          <a:xfrm>
            <a:off x="793790" y="3845600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B2E3C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The </a:t>
            </a:r>
            <a:r>
              <a:rPr lang="en-US" sz="1550" b="1" dirty="0">
                <a:solidFill>
                  <a:srgbClr val="2B2E3C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PMO Value Ring (PMOVR)</a:t>
            </a:r>
            <a:r>
              <a:rPr lang="en-US" sz="1550" dirty="0">
                <a:solidFill>
                  <a:srgbClr val="2B2E3C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 methodology, developed by the </a:t>
            </a:r>
            <a:r>
              <a:rPr lang="en-US" sz="1550" b="1" dirty="0">
                <a:solidFill>
                  <a:srgbClr val="2B2E3C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PMO Global Alliance</a:t>
            </a:r>
            <a:r>
              <a:rPr lang="en-US" sz="1550" dirty="0">
                <a:solidFill>
                  <a:srgbClr val="2B2E3C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, provides a data-driven framework to help PMO leaders design, assess, and evolve high-performing PMOs that demonstrably create business value.</a:t>
            </a:r>
            <a:endParaRPr lang="en-US" sz="15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3"/>
          <p:cNvSpPr/>
          <p:nvPr/>
        </p:nvSpPr>
        <p:spPr>
          <a:xfrm>
            <a:off x="793790" y="4803100"/>
            <a:ext cx="6397347" cy="6549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150"/>
              </a:lnSpc>
              <a:buNone/>
            </a:pPr>
            <a:r>
              <a:rPr lang="en-US" sz="515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30</a:t>
            </a:r>
            <a:endParaRPr lang="en-US" sz="5150" dirty="0"/>
          </a:p>
        </p:txBody>
      </p:sp>
      <p:sp>
        <p:nvSpPr>
          <p:cNvPr id="6" name="Text 4"/>
          <p:cNvSpPr/>
          <p:nvPr/>
        </p:nvSpPr>
        <p:spPr>
          <a:xfrm>
            <a:off x="2752011" y="5706070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1950" dirty="0">
                <a:solidFill>
                  <a:srgbClr val="2B2E3C"/>
                </a:solidFill>
                <a:latin typeface="Arial" panose="020B0604020202020204" pitchFamily="34" charset="0"/>
                <a:ea typeface="Bitter Medium" pitchFamily="34" charset="-122"/>
                <a:cs typeface="Arial" panose="020B0604020202020204" pitchFamily="34" charset="0"/>
              </a:rPr>
              <a:t>Core Competencies</a:t>
            </a:r>
            <a:endParaRPr lang="en-US" sz="19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5"/>
          <p:cNvSpPr/>
          <p:nvPr/>
        </p:nvSpPr>
        <p:spPr>
          <a:xfrm>
            <a:off x="793790" y="6135291"/>
            <a:ext cx="6397347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1550" dirty="0">
                <a:solidFill>
                  <a:srgbClr val="2B2E3C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In the framework</a:t>
            </a:r>
            <a:endParaRPr lang="en-US" sz="15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6"/>
          <p:cNvSpPr/>
          <p:nvPr/>
        </p:nvSpPr>
        <p:spPr>
          <a:xfrm>
            <a:off x="7439144" y="4803100"/>
            <a:ext cx="6397466" cy="6549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150"/>
              </a:lnSpc>
              <a:buNone/>
            </a:pPr>
            <a:r>
              <a:rPr lang="en-US" sz="515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15-20</a:t>
            </a:r>
            <a:endParaRPr lang="en-US" sz="5150" dirty="0"/>
          </a:p>
        </p:txBody>
      </p:sp>
      <p:sp>
        <p:nvSpPr>
          <p:cNvPr id="9" name="Text 7"/>
          <p:cNvSpPr/>
          <p:nvPr/>
        </p:nvSpPr>
        <p:spPr>
          <a:xfrm>
            <a:off x="9397365" y="5706070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1950" dirty="0">
                <a:solidFill>
                  <a:srgbClr val="2B2E3C"/>
                </a:solidFill>
                <a:latin typeface="Arial" panose="020B0604020202020204" pitchFamily="34" charset="0"/>
                <a:ea typeface="Bitter Medium" pitchFamily="34" charset="-122"/>
                <a:cs typeface="Arial" panose="020B0604020202020204" pitchFamily="34" charset="0"/>
              </a:rPr>
              <a:t>Typically Needed</a:t>
            </a:r>
            <a:endParaRPr lang="en-US" sz="19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8"/>
          <p:cNvSpPr/>
          <p:nvPr/>
        </p:nvSpPr>
        <p:spPr>
          <a:xfrm>
            <a:off x="7439144" y="6135291"/>
            <a:ext cx="639746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1550" dirty="0">
                <a:solidFill>
                  <a:srgbClr val="2B2E3C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Per organization</a:t>
            </a:r>
            <a:endParaRPr lang="en-US" sz="15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554837"/>
            <a:ext cx="7556421" cy="9922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900"/>
              </a:lnSpc>
              <a:buNone/>
            </a:pPr>
            <a:r>
              <a:rPr lang="en-US" sz="3100" dirty="0">
                <a:solidFill>
                  <a:srgbClr val="2C3F42"/>
                </a:solidFill>
                <a:latin typeface="Arial" panose="020B0604020202020204" pitchFamily="34" charset="0"/>
                <a:ea typeface="Bitter Medium" pitchFamily="34" charset="-122"/>
                <a:cs typeface="Arial" panose="020B0604020202020204" pitchFamily="34" charset="0"/>
              </a:rPr>
              <a:t>The 30 PMO Core Competencies: A Comprehensive Capability Model</a:t>
            </a:r>
            <a:endParaRPr lang="en-US" sz="3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793790" y="2844760"/>
            <a:ext cx="7556421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B2E3C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One of the most powerful tools in the PMOVR framework is the </a:t>
            </a:r>
            <a:r>
              <a:rPr lang="en-US" sz="1550" b="1" dirty="0">
                <a:solidFill>
                  <a:srgbClr val="2B2E3C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30 PMO Core Competencies</a:t>
            </a:r>
            <a:r>
              <a:rPr lang="en-US" sz="1550" dirty="0">
                <a:solidFill>
                  <a:srgbClr val="2B2E3C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—a comprehensive set of leadership, technical, and business capabilities proven to create value across organizations worldwide.</a:t>
            </a:r>
            <a:endParaRPr lang="en-US" sz="15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793790" y="4020622"/>
            <a:ext cx="7556421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B2E3C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Think of these competencies as a rich "menu" of skills and behaviors that successful PMOs can demonstrate. They represent the full spectrum of what a world-class PMO might do—but here's the critical insight:</a:t>
            </a:r>
            <a:endParaRPr lang="en-US" sz="15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hape 3"/>
          <p:cNvSpPr/>
          <p:nvPr/>
        </p:nvSpPr>
        <p:spPr>
          <a:xfrm>
            <a:off x="793790" y="5196483"/>
            <a:ext cx="7556421" cy="1478280"/>
          </a:xfrm>
          <a:prstGeom prst="roundRect">
            <a:avLst>
              <a:gd name="adj" fmla="val 5639"/>
            </a:avLst>
          </a:prstGeom>
          <a:solidFill>
            <a:srgbClr val="FAD3B8"/>
          </a:solidFill>
          <a:ln/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2148" y="5499378"/>
            <a:ext cx="248007" cy="198358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1438513" y="5444371"/>
            <a:ext cx="6713339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000000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Not all 30 competencies are required for every PMO.</a:t>
            </a:r>
            <a:r>
              <a:rPr lang="en-US" sz="1550" dirty="0">
                <a:solidFill>
                  <a:srgbClr val="000000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 The key is selecting the right mix for your organization's unique context, maturity level, and strategic priorities.</a:t>
            </a:r>
            <a:endParaRPr lang="en-US" sz="15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467564"/>
            <a:ext cx="7675245" cy="4961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900"/>
              </a:lnSpc>
              <a:buNone/>
            </a:pPr>
            <a:r>
              <a:rPr lang="en-US" sz="3100" dirty="0">
                <a:solidFill>
                  <a:srgbClr val="2C3F42"/>
                </a:solidFill>
                <a:latin typeface="Arial" panose="020B0604020202020204" pitchFamily="34" charset="0"/>
                <a:ea typeface="Bitter Medium" pitchFamily="34" charset="-122"/>
                <a:cs typeface="Arial" panose="020B0604020202020204" pitchFamily="34" charset="0"/>
              </a:rPr>
              <a:t>The Purpose Behind the 30 Competencies</a:t>
            </a:r>
            <a:endParaRPr lang="en-US" sz="3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793790" y="2360533"/>
            <a:ext cx="198358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B2E3C"/>
                </a:solidFill>
                <a:latin typeface="Arial" panose="020B0604020202020204" pitchFamily="34" charset="0"/>
                <a:ea typeface="Bitter Light" pitchFamily="34" charset="-122"/>
                <a:cs typeface="Arial" panose="020B0604020202020204" pitchFamily="34" charset="0"/>
              </a:rPr>
              <a:t>01</a:t>
            </a:r>
            <a:endParaRPr lang="en-US" sz="15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hape 2"/>
          <p:cNvSpPr/>
          <p:nvPr/>
        </p:nvSpPr>
        <p:spPr>
          <a:xfrm>
            <a:off x="793790" y="2674858"/>
            <a:ext cx="6422231" cy="22860"/>
          </a:xfrm>
          <a:prstGeom prst="rect">
            <a:avLst/>
          </a:prstGeom>
          <a:solidFill>
            <a:srgbClr val="D2600F"/>
          </a:solidFill>
          <a:ln/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3"/>
          <p:cNvSpPr/>
          <p:nvPr/>
        </p:nvSpPr>
        <p:spPr>
          <a:xfrm>
            <a:off x="793790" y="2819757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2B2E3C"/>
                </a:solidFill>
                <a:latin typeface="Arial" panose="020B0604020202020204" pitchFamily="34" charset="0"/>
                <a:ea typeface="Bitter Medium" pitchFamily="34" charset="-122"/>
                <a:cs typeface="Arial" panose="020B0604020202020204" pitchFamily="34" charset="0"/>
              </a:rPr>
              <a:t>Define PMO Services</a:t>
            </a:r>
            <a:endParaRPr lang="en-US" sz="19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4"/>
          <p:cNvSpPr/>
          <p:nvPr/>
        </p:nvSpPr>
        <p:spPr>
          <a:xfrm>
            <a:off x="793790" y="3248978"/>
            <a:ext cx="642223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B2E3C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Identify services that align with strategic goals and stakeholder needs</a:t>
            </a:r>
            <a:endParaRPr lang="en-US" sz="15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5"/>
          <p:cNvSpPr/>
          <p:nvPr/>
        </p:nvSpPr>
        <p:spPr>
          <a:xfrm>
            <a:off x="7414379" y="2360533"/>
            <a:ext cx="198358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B2E3C"/>
                </a:solidFill>
                <a:latin typeface="Arial" panose="020B0604020202020204" pitchFamily="34" charset="0"/>
                <a:ea typeface="Bitter Light" pitchFamily="34" charset="-122"/>
                <a:cs typeface="Arial" panose="020B0604020202020204" pitchFamily="34" charset="0"/>
              </a:rPr>
              <a:t>02</a:t>
            </a:r>
            <a:endParaRPr lang="en-US" sz="15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Shape 6"/>
          <p:cNvSpPr/>
          <p:nvPr/>
        </p:nvSpPr>
        <p:spPr>
          <a:xfrm>
            <a:off x="7414379" y="2674858"/>
            <a:ext cx="6422231" cy="22860"/>
          </a:xfrm>
          <a:prstGeom prst="rect">
            <a:avLst/>
          </a:prstGeom>
          <a:solidFill>
            <a:srgbClr val="D2600F"/>
          </a:solidFill>
          <a:ln/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7"/>
          <p:cNvSpPr/>
          <p:nvPr/>
        </p:nvSpPr>
        <p:spPr>
          <a:xfrm>
            <a:off x="7414379" y="2819757"/>
            <a:ext cx="3726061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2B2E3C"/>
                </a:solidFill>
                <a:latin typeface="Arial" panose="020B0604020202020204" pitchFamily="34" charset="0"/>
                <a:ea typeface="Bitter Medium" pitchFamily="34" charset="-122"/>
                <a:cs typeface="Arial" panose="020B0604020202020204" pitchFamily="34" charset="0"/>
              </a:rPr>
              <a:t>Identify Required Competencies</a:t>
            </a:r>
            <a:endParaRPr lang="en-US" sz="19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8"/>
          <p:cNvSpPr/>
          <p:nvPr/>
        </p:nvSpPr>
        <p:spPr>
          <a:xfrm>
            <a:off x="7414379" y="3248978"/>
            <a:ext cx="642223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B2E3C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Determine which capabilities are essential to deliver those services effectively</a:t>
            </a:r>
            <a:endParaRPr lang="en-US" sz="15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 9"/>
          <p:cNvSpPr/>
          <p:nvPr/>
        </p:nvSpPr>
        <p:spPr>
          <a:xfrm>
            <a:off x="793790" y="4231243"/>
            <a:ext cx="198358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B2E3C"/>
                </a:solidFill>
                <a:latin typeface="Arial" panose="020B0604020202020204" pitchFamily="34" charset="0"/>
                <a:ea typeface="Bitter Light" pitchFamily="34" charset="-122"/>
                <a:cs typeface="Arial" panose="020B0604020202020204" pitchFamily="34" charset="0"/>
              </a:rPr>
              <a:t>03</a:t>
            </a:r>
            <a:endParaRPr lang="en-US" sz="15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Shape 10"/>
          <p:cNvSpPr/>
          <p:nvPr/>
        </p:nvSpPr>
        <p:spPr>
          <a:xfrm>
            <a:off x="793790" y="4545568"/>
            <a:ext cx="6422231" cy="22860"/>
          </a:xfrm>
          <a:prstGeom prst="rect">
            <a:avLst/>
          </a:prstGeom>
          <a:solidFill>
            <a:srgbClr val="D2600F"/>
          </a:solidFill>
          <a:ln/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11"/>
          <p:cNvSpPr/>
          <p:nvPr/>
        </p:nvSpPr>
        <p:spPr>
          <a:xfrm>
            <a:off x="793790" y="4690467"/>
            <a:ext cx="2796302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2B2E3C"/>
                </a:solidFill>
                <a:latin typeface="Arial" panose="020B0604020202020204" pitchFamily="34" charset="0"/>
                <a:ea typeface="Bitter Medium" pitchFamily="34" charset="-122"/>
                <a:cs typeface="Arial" panose="020B0604020202020204" pitchFamily="34" charset="0"/>
              </a:rPr>
              <a:t>Assess Current Maturity</a:t>
            </a:r>
            <a:endParaRPr lang="en-US" sz="19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 12"/>
          <p:cNvSpPr/>
          <p:nvPr/>
        </p:nvSpPr>
        <p:spPr>
          <a:xfrm>
            <a:off x="793790" y="5119687"/>
            <a:ext cx="642223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B2E3C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Evaluate the PMO's existing capability levels and identify performance gaps</a:t>
            </a:r>
            <a:endParaRPr lang="en-US" sz="15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 13"/>
          <p:cNvSpPr/>
          <p:nvPr/>
        </p:nvSpPr>
        <p:spPr>
          <a:xfrm>
            <a:off x="7414379" y="4231243"/>
            <a:ext cx="198358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B2E3C"/>
                </a:solidFill>
                <a:latin typeface="Arial" panose="020B0604020202020204" pitchFamily="34" charset="0"/>
                <a:ea typeface="Bitter Light" pitchFamily="34" charset="-122"/>
                <a:cs typeface="Arial" panose="020B0604020202020204" pitchFamily="34" charset="0"/>
              </a:rPr>
              <a:t>04</a:t>
            </a:r>
            <a:endParaRPr lang="en-US" sz="15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Shape 14"/>
          <p:cNvSpPr/>
          <p:nvPr/>
        </p:nvSpPr>
        <p:spPr>
          <a:xfrm>
            <a:off x="7414379" y="4545568"/>
            <a:ext cx="6422231" cy="22860"/>
          </a:xfrm>
          <a:prstGeom prst="rect">
            <a:avLst/>
          </a:prstGeom>
          <a:solidFill>
            <a:srgbClr val="D2600F"/>
          </a:solidFill>
          <a:ln/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 15"/>
          <p:cNvSpPr/>
          <p:nvPr/>
        </p:nvSpPr>
        <p:spPr>
          <a:xfrm>
            <a:off x="7414379" y="4690467"/>
            <a:ext cx="326707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2B2E3C"/>
                </a:solidFill>
                <a:latin typeface="Arial" panose="020B0604020202020204" pitchFamily="34" charset="0"/>
                <a:ea typeface="Bitter Medium" pitchFamily="34" charset="-122"/>
                <a:cs typeface="Arial" panose="020B0604020202020204" pitchFamily="34" charset="0"/>
              </a:rPr>
              <a:t>Develop Improvement Plans</a:t>
            </a:r>
            <a:endParaRPr lang="en-US" sz="19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 16"/>
          <p:cNvSpPr/>
          <p:nvPr/>
        </p:nvSpPr>
        <p:spPr>
          <a:xfrm>
            <a:off x="7414379" y="5119687"/>
            <a:ext cx="642223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B2E3C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Create targeted initiatives to strengthen performance and demonstrate value</a:t>
            </a:r>
            <a:endParaRPr lang="en-US" sz="15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 17"/>
          <p:cNvSpPr/>
          <p:nvPr/>
        </p:nvSpPr>
        <p:spPr>
          <a:xfrm>
            <a:off x="793790" y="6126837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B2E3C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The PMOVR approach ensures that competencies are </a:t>
            </a:r>
            <a:r>
              <a:rPr lang="en-US" sz="1550" b="1" dirty="0">
                <a:solidFill>
                  <a:srgbClr val="2B2E3C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tailored, not blindly implemented</a:t>
            </a:r>
            <a:r>
              <a:rPr lang="en-US" sz="1550" dirty="0">
                <a:solidFill>
                  <a:srgbClr val="2B2E3C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. The result is a PMO that fits your organization's context—whether supportive, controlling, directive, or transformational.</a:t>
            </a:r>
            <a:endParaRPr lang="en-US" sz="15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209794"/>
            <a:ext cx="8976003" cy="4961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900"/>
              </a:lnSpc>
              <a:buNone/>
            </a:pPr>
            <a:r>
              <a:rPr lang="en-US" sz="3100" dirty="0">
                <a:solidFill>
                  <a:srgbClr val="2C3F42"/>
                </a:solidFill>
                <a:latin typeface="Arial" panose="020B0604020202020204" pitchFamily="34" charset="0"/>
                <a:ea typeface="Bitter Medium" pitchFamily="34" charset="-122"/>
                <a:cs typeface="Arial" panose="020B0604020202020204" pitchFamily="34" charset="0"/>
              </a:rPr>
              <a:t>Strategic and Business Alignment Competencies</a:t>
            </a:r>
            <a:endParaRPr lang="en-US" sz="3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hape 1"/>
          <p:cNvSpPr/>
          <p:nvPr/>
        </p:nvSpPr>
        <p:spPr>
          <a:xfrm>
            <a:off x="793790" y="2102763"/>
            <a:ext cx="6422231" cy="1506736"/>
          </a:xfrm>
          <a:prstGeom prst="roundRect">
            <a:avLst>
              <a:gd name="adj" fmla="val 7282"/>
            </a:avLst>
          </a:prstGeom>
          <a:solidFill>
            <a:srgbClr val="FFF8F0"/>
          </a:solidFill>
          <a:ln w="22860">
            <a:solidFill>
              <a:srgbClr val="D2600F"/>
            </a:solidFill>
            <a:prstDash val="solid"/>
          </a:ln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hape 2"/>
          <p:cNvSpPr/>
          <p:nvPr/>
        </p:nvSpPr>
        <p:spPr>
          <a:xfrm>
            <a:off x="770930" y="2102763"/>
            <a:ext cx="91440" cy="1506736"/>
          </a:xfrm>
          <a:prstGeom prst="roundRect">
            <a:avLst>
              <a:gd name="adj" fmla="val 91163"/>
            </a:avLst>
          </a:prstGeom>
          <a:solidFill>
            <a:srgbClr val="D2600F"/>
          </a:solidFill>
          <a:ln/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3"/>
          <p:cNvSpPr/>
          <p:nvPr/>
        </p:nvSpPr>
        <p:spPr>
          <a:xfrm>
            <a:off x="1083588" y="2323981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2B2E3C"/>
                </a:solidFill>
                <a:latin typeface="Arial" panose="020B0604020202020204" pitchFamily="34" charset="0"/>
                <a:ea typeface="Bitter Medium" pitchFamily="34" charset="-122"/>
                <a:cs typeface="Arial" panose="020B0604020202020204" pitchFamily="34" charset="0"/>
              </a:rPr>
              <a:t>Business Acumen</a:t>
            </a:r>
            <a:endParaRPr lang="en-US" sz="19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4"/>
          <p:cNvSpPr/>
          <p:nvPr/>
        </p:nvSpPr>
        <p:spPr>
          <a:xfrm>
            <a:off x="1083588" y="2753201"/>
            <a:ext cx="591121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B2E3C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Understands business operations, strategy, financial drivers, and market dynamics to make informed decisions</a:t>
            </a:r>
            <a:endParaRPr lang="en-US" sz="15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hape 5"/>
          <p:cNvSpPr/>
          <p:nvPr/>
        </p:nvSpPr>
        <p:spPr>
          <a:xfrm>
            <a:off x="7414379" y="2102763"/>
            <a:ext cx="6422231" cy="1506736"/>
          </a:xfrm>
          <a:prstGeom prst="roundRect">
            <a:avLst>
              <a:gd name="adj" fmla="val 7282"/>
            </a:avLst>
          </a:prstGeom>
          <a:solidFill>
            <a:srgbClr val="FFF8F0"/>
          </a:solidFill>
          <a:ln w="22860">
            <a:solidFill>
              <a:srgbClr val="D2600F"/>
            </a:solidFill>
            <a:prstDash val="solid"/>
          </a:ln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Shape 6"/>
          <p:cNvSpPr/>
          <p:nvPr/>
        </p:nvSpPr>
        <p:spPr>
          <a:xfrm>
            <a:off x="7391519" y="2102763"/>
            <a:ext cx="91440" cy="1506736"/>
          </a:xfrm>
          <a:prstGeom prst="roundRect">
            <a:avLst>
              <a:gd name="adj" fmla="val 91163"/>
            </a:avLst>
          </a:prstGeom>
          <a:solidFill>
            <a:srgbClr val="D2600F"/>
          </a:solidFill>
          <a:ln/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7"/>
          <p:cNvSpPr/>
          <p:nvPr/>
        </p:nvSpPr>
        <p:spPr>
          <a:xfrm>
            <a:off x="7704177" y="2323981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2B2E3C"/>
                </a:solidFill>
                <a:latin typeface="Arial" panose="020B0604020202020204" pitchFamily="34" charset="0"/>
                <a:ea typeface="Bitter Medium" pitchFamily="34" charset="-122"/>
                <a:cs typeface="Arial" panose="020B0604020202020204" pitchFamily="34" charset="0"/>
              </a:rPr>
              <a:t>Strategic Alignment</a:t>
            </a:r>
            <a:endParaRPr lang="en-US" sz="19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8"/>
          <p:cNvSpPr/>
          <p:nvPr/>
        </p:nvSpPr>
        <p:spPr>
          <a:xfrm>
            <a:off x="7704177" y="2753201"/>
            <a:ext cx="591121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B2E3C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Ensures PMO initiatives and project portfolios directly support organizational objectives and priorities</a:t>
            </a:r>
            <a:endParaRPr lang="en-US" sz="15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Shape 9"/>
          <p:cNvSpPr/>
          <p:nvPr/>
        </p:nvSpPr>
        <p:spPr>
          <a:xfrm>
            <a:off x="793790" y="3807857"/>
            <a:ext cx="6422231" cy="1506736"/>
          </a:xfrm>
          <a:prstGeom prst="roundRect">
            <a:avLst>
              <a:gd name="adj" fmla="val 7282"/>
            </a:avLst>
          </a:prstGeom>
          <a:solidFill>
            <a:srgbClr val="FFF8F0"/>
          </a:solidFill>
          <a:ln w="22860">
            <a:solidFill>
              <a:srgbClr val="D2600F"/>
            </a:solidFill>
            <a:prstDash val="solid"/>
          </a:ln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Shape 10"/>
          <p:cNvSpPr/>
          <p:nvPr/>
        </p:nvSpPr>
        <p:spPr>
          <a:xfrm>
            <a:off x="770930" y="3807857"/>
            <a:ext cx="91440" cy="1506736"/>
          </a:xfrm>
          <a:prstGeom prst="roundRect">
            <a:avLst>
              <a:gd name="adj" fmla="val 91163"/>
            </a:avLst>
          </a:prstGeom>
          <a:solidFill>
            <a:srgbClr val="D2600F"/>
          </a:solidFill>
          <a:ln/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11"/>
          <p:cNvSpPr/>
          <p:nvPr/>
        </p:nvSpPr>
        <p:spPr>
          <a:xfrm>
            <a:off x="1083588" y="4029075"/>
            <a:ext cx="3906917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2B2E3C"/>
                </a:solidFill>
                <a:latin typeface="Arial" panose="020B0604020202020204" pitchFamily="34" charset="0"/>
                <a:ea typeface="Bitter Medium" pitchFamily="34" charset="-122"/>
                <a:cs typeface="Arial" panose="020B0604020202020204" pitchFamily="34" charset="0"/>
              </a:rPr>
              <a:t>Benefits Realization Management</a:t>
            </a:r>
            <a:endParaRPr lang="en-US" sz="19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 12"/>
          <p:cNvSpPr/>
          <p:nvPr/>
        </p:nvSpPr>
        <p:spPr>
          <a:xfrm>
            <a:off x="1083588" y="4458295"/>
            <a:ext cx="591121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B2E3C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Tracks and measures tangible business value and outcomes from projects and programs</a:t>
            </a:r>
            <a:endParaRPr lang="en-US" sz="15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Shape 13"/>
          <p:cNvSpPr/>
          <p:nvPr/>
        </p:nvSpPr>
        <p:spPr>
          <a:xfrm>
            <a:off x="7414379" y="3807857"/>
            <a:ext cx="6422231" cy="1506736"/>
          </a:xfrm>
          <a:prstGeom prst="roundRect">
            <a:avLst>
              <a:gd name="adj" fmla="val 7282"/>
            </a:avLst>
          </a:prstGeom>
          <a:solidFill>
            <a:srgbClr val="FFF8F0"/>
          </a:solidFill>
          <a:ln w="22860">
            <a:solidFill>
              <a:srgbClr val="D2600F"/>
            </a:solidFill>
            <a:prstDash val="solid"/>
          </a:ln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Shape 14"/>
          <p:cNvSpPr/>
          <p:nvPr/>
        </p:nvSpPr>
        <p:spPr>
          <a:xfrm>
            <a:off x="7391519" y="3807857"/>
            <a:ext cx="91440" cy="1506736"/>
          </a:xfrm>
          <a:prstGeom prst="roundRect">
            <a:avLst>
              <a:gd name="adj" fmla="val 91163"/>
            </a:avLst>
          </a:prstGeom>
          <a:solidFill>
            <a:srgbClr val="D2600F"/>
          </a:solidFill>
          <a:ln/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 15"/>
          <p:cNvSpPr/>
          <p:nvPr/>
        </p:nvSpPr>
        <p:spPr>
          <a:xfrm>
            <a:off x="7704177" y="4029075"/>
            <a:ext cx="260282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2B2E3C"/>
                </a:solidFill>
                <a:latin typeface="Arial" panose="020B0604020202020204" pitchFamily="34" charset="0"/>
                <a:ea typeface="Bitter Medium" pitchFamily="34" charset="-122"/>
                <a:cs typeface="Arial" panose="020B0604020202020204" pitchFamily="34" charset="0"/>
              </a:rPr>
              <a:t>Portfolio Management</a:t>
            </a:r>
            <a:endParaRPr lang="en-US" sz="19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 16"/>
          <p:cNvSpPr/>
          <p:nvPr/>
        </p:nvSpPr>
        <p:spPr>
          <a:xfrm>
            <a:off x="7704177" y="4458295"/>
            <a:ext cx="591121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B2E3C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Balances investments and priorities across the entire portfolio of programs and projects</a:t>
            </a:r>
            <a:endParaRPr lang="en-US" sz="15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Shape 17"/>
          <p:cNvSpPr/>
          <p:nvPr/>
        </p:nvSpPr>
        <p:spPr>
          <a:xfrm>
            <a:off x="793790" y="5512951"/>
            <a:ext cx="6422231" cy="1506736"/>
          </a:xfrm>
          <a:prstGeom prst="roundRect">
            <a:avLst>
              <a:gd name="adj" fmla="val 7282"/>
            </a:avLst>
          </a:prstGeom>
          <a:solidFill>
            <a:srgbClr val="FFF8F0"/>
          </a:solidFill>
          <a:ln w="22860">
            <a:solidFill>
              <a:srgbClr val="D2600F"/>
            </a:solidFill>
            <a:prstDash val="solid"/>
          </a:ln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Shape 18"/>
          <p:cNvSpPr/>
          <p:nvPr/>
        </p:nvSpPr>
        <p:spPr>
          <a:xfrm>
            <a:off x="770930" y="5512951"/>
            <a:ext cx="91440" cy="1506736"/>
          </a:xfrm>
          <a:prstGeom prst="roundRect">
            <a:avLst>
              <a:gd name="adj" fmla="val 91163"/>
            </a:avLst>
          </a:prstGeom>
          <a:solidFill>
            <a:srgbClr val="D2600F"/>
          </a:solidFill>
          <a:ln/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 19"/>
          <p:cNvSpPr/>
          <p:nvPr/>
        </p:nvSpPr>
        <p:spPr>
          <a:xfrm>
            <a:off x="1083588" y="5734169"/>
            <a:ext cx="3322320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2B2E3C"/>
                </a:solidFill>
                <a:latin typeface="Arial" panose="020B0604020202020204" pitchFamily="34" charset="0"/>
                <a:ea typeface="Bitter Medium" pitchFamily="34" charset="-122"/>
                <a:cs typeface="Arial" panose="020B0604020202020204" pitchFamily="34" charset="0"/>
              </a:rPr>
              <a:t>Governance and Compliance</a:t>
            </a:r>
            <a:endParaRPr lang="en-US" sz="19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 20"/>
          <p:cNvSpPr/>
          <p:nvPr/>
        </p:nvSpPr>
        <p:spPr>
          <a:xfrm>
            <a:off x="1083588" y="6163389"/>
            <a:ext cx="591121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B2E3C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Defines structures, standards, policies, and controls for consistent, compliant delivery</a:t>
            </a:r>
            <a:endParaRPr lang="en-US" sz="15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Shape 21"/>
          <p:cNvSpPr/>
          <p:nvPr/>
        </p:nvSpPr>
        <p:spPr>
          <a:xfrm>
            <a:off x="7414379" y="5512951"/>
            <a:ext cx="6422231" cy="1506736"/>
          </a:xfrm>
          <a:prstGeom prst="roundRect">
            <a:avLst>
              <a:gd name="adj" fmla="val 7282"/>
            </a:avLst>
          </a:prstGeom>
          <a:solidFill>
            <a:srgbClr val="FFF8F0"/>
          </a:solidFill>
          <a:ln w="22860">
            <a:solidFill>
              <a:srgbClr val="D2600F"/>
            </a:solidFill>
            <a:prstDash val="solid"/>
          </a:ln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Shape 22"/>
          <p:cNvSpPr/>
          <p:nvPr/>
        </p:nvSpPr>
        <p:spPr>
          <a:xfrm>
            <a:off x="7391519" y="5512951"/>
            <a:ext cx="91440" cy="1506736"/>
          </a:xfrm>
          <a:prstGeom prst="roundRect">
            <a:avLst>
              <a:gd name="adj" fmla="val 91163"/>
            </a:avLst>
          </a:prstGeom>
          <a:solidFill>
            <a:srgbClr val="D2600F"/>
          </a:solidFill>
          <a:ln/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 23"/>
          <p:cNvSpPr/>
          <p:nvPr/>
        </p:nvSpPr>
        <p:spPr>
          <a:xfrm>
            <a:off x="7704177" y="5734169"/>
            <a:ext cx="4242673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2B2E3C"/>
                </a:solidFill>
                <a:latin typeface="Arial" panose="020B0604020202020204" pitchFamily="34" charset="0"/>
                <a:ea typeface="Bitter Medium" pitchFamily="34" charset="-122"/>
                <a:cs typeface="Arial" panose="020B0604020202020204" pitchFamily="34" charset="0"/>
              </a:rPr>
              <a:t>Organizational Change Management</a:t>
            </a:r>
            <a:endParaRPr lang="en-US" sz="19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 24"/>
          <p:cNvSpPr/>
          <p:nvPr/>
        </p:nvSpPr>
        <p:spPr>
          <a:xfrm>
            <a:off x="7704177" y="6163389"/>
            <a:ext cx="591121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B2E3C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Leads change adoption initiatives and ensures stakeholder readiness throughout transformations</a:t>
            </a:r>
            <a:endParaRPr lang="en-US" sz="15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13423" y="490776"/>
            <a:ext cx="9763839" cy="4458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500"/>
              </a:lnSpc>
              <a:buNone/>
            </a:pPr>
            <a:r>
              <a:rPr lang="en-US" sz="2800" dirty="0">
                <a:solidFill>
                  <a:srgbClr val="2C3F42"/>
                </a:solidFill>
                <a:latin typeface="Arial" panose="020B0604020202020204" pitchFamily="34" charset="0"/>
                <a:ea typeface="Bitter Medium" pitchFamily="34" charset="-122"/>
                <a:cs typeface="Arial" panose="020B0604020202020204" pitchFamily="34" charset="0"/>
              </a:rPr>
              <a:t>Project, Program, and Delivery Management Competencies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hape 1"/>
          <p:cNvSpPr/>
          <p:nvPr/>
        </p:nvSpPr>
        <p:spPr>
          <a:xfrm>
            <a:off x="713423" y="1404818"/>
            <a:ext cx="6384250" cy="1399580"/>
          </a:xfrm>
          <a:prstGeom prst="roundRect">
            <a:avLst>
              <a:gd name="adj" fmla="val 5353"/>
            </a:avLst>
          </a:prstGeom>
          <a:solidFill>
            <a:srgbClr val="FCE2CF"/>
          </a:solidFill>
          <a:ln w="7620">
            <a:solidFill>
              <a:srgbClr val="E2C8B5"/>
            </a:solidFill>
            <a:prstDash val="solid"/>
          </a:ln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2"/>
          <p:cNvSpPr/>
          <p:nvPr/>
        </p:nvSpPr>
        <p:spPr>
          <a:xfrm>
            <a:off x="899398" y="1590794"/>
            <a:ext cx="2229564" cy="2787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50" dirty="0">
                <a:solidFill>
                  <a:srgbClr val="2B2E3C"/>
                </a:solidFill>
                <a:latin typeface="Arial" panose="020B0604020202020204" pitchFamily="34" charset="0"/>
                <a:ea typeface="Bitter Medium" pitchFamily="34" charset="-122"/>
                <a:cs typeface="Arial" panose="020B0604020202020204" pitchFamily="34" charset="0"/>
              </a:rPr>
              <a:t>Project Management</a:t>
            </a:r>
            <a:endParaRPr lang="en-US" sz="17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3"/>
          <p:cNvSpPr/>
          <p:nvPr/>
        </p:nvSpPr>
        <p:spPr>
          <a:xfrm>
            <a:off x="899398" y="2047875"/>
            <a:ext cx="6012299" cy="5705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400" dirty="0">
                <a:solidFill>
                  <a:srgbClr val="2B2E3C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Plans, executes, monitors, and controls project delivery from initiation to closure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hape 4"/>
          <p:cNvSpPr/>
          <p:nvPr/>
        </p:nvSpPr>
        <p:spPr>
          <a:xfrm>
            <a:off x="713423" y="2982754"/>
            <a:ext cx="6384250" cy="1399580"/>
          </a:xfrm>
          <a:prstGeom prst="roundRect">
            <a:avLst>
              <a:gd name="adj" fmla="val 5353"/>
            </a:avLst>
          </a:prstGeom>
          <a:solidFill>
            <a:srgbClr val="FCE2CF"/>
          </a:solidFill>
          <a:ln w="7620">
            <a:solidFill>
              <a:srgbClr val="E2C8B5"/>
            </a:solidFill>
            <a:prstDash val="solid"/>
          </a:ln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5"/>
          <p:cNvSpPr/>
          <p:nvPr/>
        </p:nvSpPr>
        <p:spPr>
          <a:xfrm>
            <a:off x="899398" y="3168729"/>
            <a:ext cx="2337197" cy="2787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50" dirty="0">
                <a:solidFill>
                  <a:srgbClr val="2B2E3C"/>
                </a:solidFill>
                <a:latin typeface="Arial" panose="020B0604020202020204" pitchFamily="34" charset="0"/>
                <a:ea typeface="Bitter Medium" pitchFamily="34" charset="-122"/>
                <a:cs typeface="Arial" panose="020B0604020202020204" pitchFamily="34" charset="0"/>
              </a:rPr>
              <a:t>Program Management</a:t>
            </a:r>
            <a:endParaRPr lang="en-US" sz="17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6"/>
          <p:cNvSpPr/>
          <p:nvPr/>
        </p:nvSpPr>
        <p:spPr>
          <a:xfrm>
            <a:off x="899398" y="3625810"/>
            <a:ext cx="6012299" cy="5705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400" dirty="0">
                <a:solidFill>
                  <a:srgbClr val="2B2E3C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Coordinates related projects to achieve strategic outcomes greater than individual efforts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Shape 7"/>
          <p:cNvSpPr/>
          <p:nvPr/>
        </p:nvSpPr>
        <p:spPr>
          <a:xfrm>
            <a:off x="713423" y="4560689"/>
            <a:ext cx="6384250" cy="1399580"/>
          </a:xfrm>
          <a:prstGeom prst="roundRect">
            <a:avLst>
              <a:gd name="adj" fmla="val 5353"/>
            </a:avLst>
          </a:prstGeom>
          <a:solidFill>
            <a:srgbClr val="FCE2CF"/>
          </a:solidFill>
          <a:ln w="7620">
            <a:solidFill>
              <a:srgbClr val="E2C8B5"/>
            </a:solidFill>
            <a:prstDash val="solid"/>
          </a:ln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8"/>
          <p:cNvSpPr/>
          <p:nvPr/>
        </p:nvSpPr>
        <p:spPr>
          <a:xfrm>
            <a:off x="899398" y="4746665"/>
            <a:ext cx="2395657" cy="2787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50" dirty="0">
                <a:solidFill>
                  <a:srgbClr val="2B2E3C"/>
                </a:solidFill>
                <a:latin typeface="Arial" panose="020B0604020202020204" pitchFamily="34" charset="0"/>
                <a:ea typeface="Bitter Medium" pitchFamily="34" charset="-122"/>
                <a:cs typeface="Arial" panose="020B0604020202020204" pitchFamily="34" charset="0"/>
              </a:rPr>
              <a:t>Resource Management</a:t>
            </a:r>
            <a:endParaRPr lang="en-US" sz="17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 9"/>
          <p:cNvSpPr/>
          <p:nvPr/>
        </p:nvSpPr>
        <p:spPr>
          <a:xfrm>
            <a:off x="899398" y="5203746"/>
            <a:ext cx="6012299" cy="5705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400" dirty="0">
                <a:solidFill>
                  <a:srgbClr val="2B2E3C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Optimizes workforce allocation, utilization, and capacity planning across initiatives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Shape 10"/>
          <p:cNvSpPr/>
          <p:nvPr/>
        </p:nvSpPr>
        <p:spPr>
          <a:xfrm>
            <a:off x="713423" y="6138624"/>
            <a:ext cx="6384250" cy="1399580"/>
          </a:xfrm>
          <a:prstGeom prst="roundRect">
            <a:avLst>
              <a:gd name="adj" fmla="val 5353"/>
            </a:avLst>
          </a:prstGeom>
          <a:solidFill>
            <a:srgbClr val="FCE2CF"/>
          </a:solidFill>
          <a:ln w="7620">
            <a:solidFill>
              <a:srgbClr val="E2C8B5"/>
            </a:solidFill>
            <a:prstDash val="solid"/>
          </a:ln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11"/>
          <p:cNvSpPr/>
          <p:nvPr/>
        </p:nvSpPr>
        <p:spPr>
          <a:xfrm>
            <a:off x="899398" y="6324600"/>
            <a:ext cx="2910483" cy="2787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50" dirty="0">
                <a:solidFill>
                  <a:srgbClr val="2B2E3C"/>
                </a:solidFill>
                <a:latin typeface="Arial" panose="020B0604020202020204" pitchFamily="34" charset="0"/>
                <a:ea typeface="Bitter Medium" pitchFamily="34" charset="-122"/>
                <a:cs typeface="Arial" panose="020B0604020202020204" pitchFamily="34" charset="0"/>
              </a:rPr>
              <a:t>Risk and Issue Management</a:t>
            </a:r>
            <a:endParaRPr lang="en-US" sz="17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 12"/>
          <p:cNvSpPr/>
          <p:nvPr/>
        </p:nvSpPr>
        <p:spPr>
          <a:xfrm>
            <a:off x="899398" y="6781681"/>
            <a:ext cx="6012299" cy="5705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400" dirty="0">
                <a:solidFill>
                  <a:srgbClr val="2B2E3C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Identifies, assesses, monitors, and mitigates threats to successful delivery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Shape 13"/>
          <p:cNvSpPr/>
          <p:nvPr/>
        </p:nvSpPr>
        <p:spPr>
          <a:xfrm>
            <a:off x="7540347" y="1404818"/>
            <a:ext cx="6384250" cy="1399580"/>
          </a:xfrm>
          <a:prstGeom prst="roundRect">
            <a:avLst>
              <a:gd name="adj" fmla="val 5353"/>
            </a:avLst>
          </a:prstGeom>
          <a:solidFill>
            <a:srgbClr val="FCE2CF"/>
          </a:solidFill>
          <a:ln w="7620">
            <a:solidFill>
              <a:srgbClr val="E2C8B5"/>
            </a:solidFill>
            <a:prstDash val="solid"/>
          </a:ln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 14"/>
          <p:cNvSpPr/>
          <p:nvPr/>
        </p:nvSpPr>
        <p:spPr>
          <a:xfrm>
            <a:off x="7726323" y="1590794"/>
            <a:ext cx="2390894" cy="2787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50" dirty="0">
                <a:solidFill>
                  <a:srgbClr val="2B2E3C"/>
                </a:solidFill>
                <a:latin typeface="Arial" panose="020B0604020202020204" pitchFamily="34" charset="0"/>
                <a:ea typeface="Bitter Medium" pitchFamily="34" charset="-122"/>
                <a:cs typeface="Arial" panose="020B0604020202020204" pitchFamily="34" charset="0"/>
              </a:rPr>
              <a:t>Financial Management</a:t>
            </a:r>
            <a:endParaRPr lang="en-US" sz="17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 15"/>
          <p:cNvSpPr/>
          <p:nvPr/>
        </p:nvSpPr>
        <p:spPr>
          <a:xfrm>
            <a:off x="7726323" y="2047875"/>
            <a:ext cx="6012299" cy="5705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400" dirty="0">
                <a:solidFill>
                  <a:srgbClr val="2B2E3C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Manages budgets, forecasts, cost tracking, and overall project financial health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Shape 16"/>
          <p:cNvSpPr/>
          <p:nvPr/>
        </p:nvSpPr>
        <p:spPr>
          <a:xfrm>
            <a:off x="7540347" y="2982754"/>
            <a:ext cx="6384250" cy="1399580"/>
          </a:xfrm>
          <a:prstGeom prst="roundRect">
            <a:avLst>
              <a:gd name="adj" fmla="val 5353"/>
            </a:avLst>
          </a:prstGeom>
          <a:solidFill>
            <a:srgbClr val="FCE2CF"/>
          </a:solidFill>
          <a:ln w="7620">
            <a:solidFill>
              <a:srgbClr val="E2C8B5"/>
            </a:solidFill>
            <a:prstDash val="solid"/>
          </a:ln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 17"/>
          <p:cNvSpPr/>
          <p:nvPr/>
        </p:nvSpPr>
        <p:spPr>
          <a:xfrm>
            <a:off x="7726323" y="3168729"/>
            <a:ext cx="3816310" cy="2787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50" dirty="0">
                <a:solidFill>
                  <a:srgbClr val="2B2E3C"/>
                </a:solidFill>
                <a:latin typeface="Arial" panose="020B0604020202020204" pitchFamily="34" charset="0"/>
                <a:ea typeface="Bitter Medium" pitchFamily="34" charset="-122"/>
                <a:cs typeface="Arial" panose="020B0604020202020204" pitchFamily="34" charset="0"/>
              </a:rPr>
              <a:t>Performance Measurement and KPIs</a:t>
            </a:r>
            <a:endParaRPr lang="en-US" sz="17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 18"/>
          <p:cNvSpPr/>
          <p:nvPr/>
        </p:nvSpPr>
        <p:spPr>
          <a:xfrm>
            <a:off x="7726323" y="3625810"/>
            <a:ext cx="6012299" cy="5705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400" dirty="0">
                <a:solidFill>
                  <a:srgbClr val="2B2E3C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Defines, tracks, and reports on performance metrics through comprehensive dashboards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Shape 19"/>
          <p:cNvSpPr/>
          <p:nvPr/>
        </p:nvSpPr>
        <p:spPr>
          <a:xfrm>
            <a:off x="7540347" y="4560689"/>
            <a:ext cx="6384250" cy="1399580"/>
          </a:xfrm>
          <a:prstGeom prst="roundRect">
            <a:avLst>
              <a:gd name="adj" fmla="val 5353"/>
            </a:avLst>
          </a:prstGeom>
          <a:solidFill>
            <a:srgbClr val="FCE2CF"/>
          </a:solidFill>
          <a:ln w="7620">
            <a:solidFill>
              <a:srgbClr val="E2C8B5"/>
            </a:solidFill>
            <a:prstDash val="solid"/>
          </a:ln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 20"/>
          <p:cNvSpPr/>
          <p:nvPr/>
        </p:nvSpPr>
        <p:spPr>
          <a:xfrm>
            <a:off x="7726323" y="4746665"/>
            <a:ext cx="2229564" cy="2787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50" dirty="0">
                <a:solidFill>
                  <a:srgbClr val="2B2E3C"/>
                </a:solidFill>
                <a:latin typeface="Arial" panose="020B0604020202020204" pitchFamily="34" charset="0"/>
                <a:ea typeface="Bitter Medium" pitchFamily="34" charset="-122"/>
                <a:cs typeface="Arial" panose="020B0604020202020204" pitchFamily="34" charset="0"/>
              </a:rPr>
              <a:t>Quality Management</a:t>
            </a:r>
            <a:endParaRPr lang="en-US" sz="17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 21"/>
          <p:cNvSpPr/>
          <p:nvPr/>
        </p:nvSpPr>
        <p:spPr>
          <a:xfrm>
            <a:off x="7726323" y="5203746"/>
            <a:ext cx="6012299" cy="5705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400" dirty="0">
                <a:solidFill>
                  <a:srgbClr val="2B2E3C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Ensures adherence to quality standards and drives continuous improvement initiatives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863322"/>
            <a:ext cx="9454991" cy="4961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900"/>
              </a:lnSpc>
              <a:buNone/>
            </a:pPr>
            <a:r>
              <a:rPr lang="en-US" sz="3100" dirty="0">
                <a:solidFill>
                  <a:srgbClr val="2C3F42"/>
                </a:solidFill>
                <a:latin typeface="Arial" panose="020B0604020202020204" pitchFamily="34" charset="0"/>
                <a:ea typeface="Bitter Medium" pitchFamily="34" charset="-122"/>
                <a:cs typeface="Arial" panose="020B0604020202020204" pitchFamily="34" charset="0"/>
              </a:rPr>
              <a:t>Leadership and People Management Competencies</a:t>
            </a:r>
            <a:endParaRPr lang="en-US" sz="3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1756291"/>
            <a:ext cx="496133" cy="496133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1537930" y="1874044"/>
            <a:ext cx="2965013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2B2E3C"/>
                </a:solidFill>
                <a:latin typeface="Arial" panose="020B0604020202020204" pitchFamily="34" charset="0"/>
                <a:ea typeface="Bitter Medium" pitchFamily="34" charset="-122"/>
                <a:cs typeface="Arial" panose="020B0604020202020204" pitchFamily="34" charset="0"/>
              </a:rPr>
              <a:t>Leadership and Influence</a:t>
            </a:r>
            <a:endParaRPr lang="en-US" sz="19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1537930" y="2303264"/>
            <a:ext cx="3438049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B2E3C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Inspires vision, provides clear direction, and builds engagement across teams and stakeholder groups</a:t>
            </a:r>
            <a:endParaRPr lang="en-US" sz="15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3986" y="1756291"/>
            <a:ext cx="496133" cy="496133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968127" y="1874044"/>
            <a:ext cx="3438168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2B2E3C"/>
                </a:solidFill>
                <a:latin typeface="Arial" panose="020B0604020202020204" pitchFamily="34" charset="0"/>
                <a:ea typeface="Bitter Medium" pitchFamily="34" charset="-122"/>
                <a:cs typeface="Arial" panose="020B0604020202020204" pitchFamily="34" charset="0"/>
              </a:rPr>
              <a:t>Communication and Stakeholder Engagement</a:t>
            </a:r>
            <a:endParaRPr lang="en-US" sz="19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4"/>
          <p:cNvSpPr/>
          <p:nvPr/>
        </p:nvSpPr>
        <p:spPr>
          <a:xfrm>
            <a:off x="5968127" y="2613422"/>
            <a:ext cx="3438168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B2E3C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Builds trust through transparent, consistent, and tailored communication strategies</a:t>
            </a:r>
            <a:endParaRPr lang="en-US" sz="15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54302" y="1756291"/>
            <a:ext cx="496133" cy="496133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10398443" y="1874044"/>
            <a:ext cx="3438168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2B2E3C"/>
                </a:solidFill>
                <a:latin typeface="Arial" panose="020B0604020202020204" pitchFamily="34" charset="0"/>
                <a:ea typeface="Bitter Medium" pitchFamily="34" charset="-122"/>
                <a:cs typeface="Arial" panose="020B0604020202020204" pitchFamily="34" charset="0"/>
              </a:rPr>
              <a:t>Negotiation and Conflict Management</a:t>
            </a:r>
            <a:endParaRPr lang="en-US" sz="19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 6"/>
          <p:cNvSpPr/>
          <p:nvPr/>
        </p:nvSpPr>
        <p:spPr>
          <a:xfrm>
            <a:off x="10398443" y="2613422"/>
            <a:ext cx="3438168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B2E3C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Resolves competing priorities and promotes collaboration across organizational boundaries</a:t>
            </a:r>
            <a:endParaRPr lang="en-US" sz="15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3790" y="3970258"/>
            <a:ext cx="496133" cy="496133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1537930" y="4088011"/>
            <a:ext cx="2847380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2B2E3C"/>
                </a:solidFill>
                <a:latin typeface="Arial" panose="020B0604020202020204" pitchFamily="34" charset="0"/>
                <a:ea typeface="Bitter Medium" pitchFamily="34" charset="-122"/>
                <a:cs typeface="Arial" panose="020B0604020202020204" pitchFamily="34" charset="0"/>
              </a:rPr>
              <a:t>Coaching and Mentoring</a:t>
            </a:r>
            <a:endParaRPr lang="en-US" sz="19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 8"/>
          <p:cNvSpPr/>
          <p:nvPr/>
        </p:nvSpPr>
        <p:spPr>
          <a:xfrm>
            <a:off x="1537930" y="4517231"/>
            <a:ext cx="3438049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B2E3C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Develops people's capabilities and promotes a growth mindset throughout the organization</a:t>
            </a:r>
            <a:endParaRPr lang="en-US" sz="15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23986" y="3970258"/>
            <a:ext cx="496133" cy="496133"/>
          </a:xfrm>
          <a:prstGeom prst="rect">
            <a:avLst/>
          </a:prstGeom>
        </p:spPr>
      </p:pic>
      <p:sp>
        <p:nvSpPr>
          <p:cNvPr id="16" name="Text 9"/>
          <p:cNvSpPr/>
          <p:nvPr/>
        </p:nvSpPr>
        <p:spPr>
          <a:xfrm>
            <a:off x="5968127" y="4088011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2B2E3C"/>
                </a:solidFill>
                <a:latin typeface="Arial" panose="020B0604020202020204" pitchFamily="34" charset="0"/>
                <a:ea typeface="Bitter Medium" pitchFamily="34" charset="-122"/>
                <a:cs typeface="Arial" panose="020B0604020202020204" pitchFamily="34" charset="0"/>
              </a:rPr>
              <a:t>Team Development</a:t>
            </a:r>
            <a:endParaRPr lang="en-US" sz="19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 10"/>
          <p:cNvSpPr/>
          <p:nvPr/>
        </p:nvSpPr>
        <p:spPr>
          <a:xfrm>
            <a:off x="5968127" y="4517231"/>
            <a:ext cx="3438168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B2E3C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Fosters team cohesion, psychological safety, and shared accountability for outcomes</a:t>
            </a:r>
            <a:endParaRPr lang="en-US" sz="15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54302" y="3970258"/>
            <a:ext cx="496133" cy="496133"/>
          </a:xfrm>
          <a:prstGeom prst="rect">
            <a:avLst/>
          </a:prstGeom>
        </p:spPr>
      </p:pic>
      <p:sp>
        <p:nvSpPr>
          <p:cNvPr id="19" name="Text 11"/>
          <p:cNvSpPr/>
          <p:nvPr/>
        </p:nvSpPr>
        <p:spPr>
          <a:xfrm>
            <a:off x="10398443" y="4088011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2B2E3C"/>
                </a:solidFill>
                <a:latin typeface="Arial" panose="020B0604020202020204" pitchFamily="34" charset="0"/>
                <a:ea typeface="Bitter Medium" pitchFamily="34" charset="-122"/>
                <a:cs typeface="Arial" panose="020B0604020202020204" pitchFamily="34" charset="0"/>
              </a:rPr>
              <a:t>Decision-Making</a:t>
            </a:r>
            <a:endParaRPr lang="en-US" sz="19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 12"/>
          <p:cNvSpPr/>
          <p:nvPr/>
        </p:nvSpPr>
        <p:spPr>
          <a:xfrm>
            <a:off x="10398443" y="4517231"/>
            <a:ext cx="3438168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B2E3C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Makes timely, evidence-based decisions effectively even under uncertainty and pressure</a:t>
            </a:r>
            <a:endParaRPr lang="en-US" sz="15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3790" y="5866686"/>
            <a:ext cx="496133" cy="496133"/>
          </a:xfrm>
          <a:prstGeom prst="rect">
            <a:avLst/>
          </a:prstGeom>
        </p:spPr>
      </p:pic>
      <p:sp>
        <p:nvSpPr>
          <p:cNvPr id="22" name="Text 13"/>
          <p:cNvSpPr/>
          <p:nvPr/>
        </p:nvSpPr>
        <p:spPr>
          <a:xfrm>
            <a:off x="1537930" y="5984438"/>
            <a:ext cx="2638068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2B2E3C"/>
                </a:solidFill>
                <a:latin typeface="Arial" panose="020B0604020202020204" pitchFamily="34" charset="0"/>
                <a:ea typeface="Bitter Medium" pitchFamily="34" charset="-122"/>
                <a:cs typeface="Arial" panose="020B0604020202020204" pitchFamily="34" charset="0"/>
              </a:rPr>
              <a:t>Emotional Intelligence</a:t>
            </a:r>
            <a:endParaRPr lang="en-US" sz="19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 14"/>
          <p:cNvSpPr/>
          <p:nvPr/>
        </p:nvSpPr>
        <p:spPr>
          <a:xfrm>
            <a:off x="1537930" y="6413659"/>
            <a:ext cx="3438049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B2E3C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Demonstrates empathy, self-awareness, social skills, and adaptability in all interactions</a:t>
            </a:r>
            <a:endParaRPr lang="en-US" sz="15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209794"/>
            <a:ext cx="11046262" cy="4961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900"/>
              </a:lnSpc>
              <a:buNone/>
            </a:pPr>
            <a:r>
              <a:rPr lang="en-US" sz="3100" dirty="0">
                <a:solidFill>
                  <a:srgbClr val="2C3F42"/>
                </a:solidFill>
                <a:latin typeface="Arial" panose="020B0604020202020204" pitchFamily="34" charset="0"/>
                <a:ea typeface="Bitter Medium" pitchFamily="34" charset="-122"/>
                <a:cs typeface="Arial" panose="020B0604020202020204" pitchFamily="34" charset="0"/>
              </a:rPr>
              <a:t>Process, Tools, and Continuous Improvement Competencies</a:t>
            </a:r>
            <a:endParaRPr lang="en-US" sz="3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hape 1"/>
          <p:cNvSpPr/>
          <p:nvPr/>
        </p:nvSpPr>
        <p:spPr>
          <a:xfrm>
            <a:off x="793790" y="2102763"/>
            <a:ext cx="6422231" cy="1506736"/>
          </a:xfrm>
          <a:prstGeom prst="roundRect">
            <a:avLst>
              <a:gd name="adj" fmla="val 5532"/>
            </a:avLst>
          </a:prstGeom>
          <a:solidFill>
            <a:srgbClr val="FFF8F0"/>
          </a:solidFill>
          <a:ln w="22860">
            <a:solidFill>
              <a:srgbClr val="D2600F"/>
            </a:solidFill>
            <a:prstDash val="solid"/>
          </a:ln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2"/>
          <p:cNvSpPr/>
          <p:nvPr/>
        </p:nvSpPr>
        <p:spPr>
          <a:xfrm>
            <a:off x="1015008" y="2323981"/>
            <a:ext cx="4867632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2B2E3C"/>
                </a:solidFill>
                <a:latin typeface="Arial" panose="020B0604020202020204" pitchFamily="34" charset="0"/>
                <a:ea typeface="Bitter Medium" pitchFamily="34" charset="-122"/>
                <a:cs typeface="Arial" panose="020B0604020202020204" pitchFamily="34" charset="0"/>
              </a:rPr>
              <a:t>Methodology and Process Standardization</a:t>
            </a:r>
            <a:endParaRPr lang="en-US" sz="19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3"/>
          <p:cNvSpPr/>
          <p:nvPr/>
        </p:nvSpPr>
        <p:spPr>
          <a:xfrm>
            <a:off x="1015008" y="2753201"/>
            <a:ext cx="597979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B2E3C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Establishes consistent delivery frameworks, practices, and repeatable processes across the organization</a:t>
            </a:r>
            <a:endParaRPr lang="en-US" sz="15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hape 4"/>
          <p:cNvSpPr/>
          <p:nvPr/>
        </p:nvSpPr>
        <p:spPr>
          <a:xfrm>
            <a:off x="7414379" y="2102763"/>
            <a:ext cx="6422231" cy="1506736"/>
          </a:xfrm>
          <a:prstGeom prst="roundRect">
            <a:avLst>
              <a:gd name="adj" fmla="val 5532"/>
            </a:avLst>
          </a:prstGeom>
          <a:solidFill>
            <a:srgbClr val="FFF8F0"/>
          </a:solidFill>
          <a:ln w="22860">
            <a:solidFill>
              <a:srgbClr val="D2600F"/>
            </a:solidFill>
            <a:prstDash val="solid"/>
          </a:ln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5"/>
          <p:cNvSpPr/>
          <p:nvPr/>
        </p:nvSpPr>
        <p:spPr>
          <a:xfrm>
            <a:off x="7635597" y="2323981"/>
            <a:ext cx="2887623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2B2E3C"/>
                </a:solidFill>
                <a:latin typeface="Arial" panose="020B0604020202020204" pitchFamily="34" charset="0"/>
                <a:ea typeface="Bitter Medium" pitchFamily="34" charset="-122"/>
                <a:cs typeface="Arial" panose="020B0604020202020204" pitchFamily="34" charset="0"/>
              </a:rPr>
              <a:t>Knowledge Management</a:t>
            </a:r>
            <a:endParaRPr lang="en-US" sz="19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6"/>
          <p:cNvSpPr/>
          <p:nvPr/>
        </p:nvSpPr>
        <p:spPr>
          <a:xfrm>
            <a:off x="7635597" y="2753201"/>
            <a:ext cx="597979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B2E3C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Captures, organizes, and shares organizational project knowledge and lessons learned</a:t>
            </a:r>
            <a:endParaRPr lang="en-US" sz="15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Shape 7"/>
          <p:cNvSpPr/>
          <p:nvPr/>
        </p:nvSpPr>
        <p:spPr>
          <a:xfrm>
            <a:off x="793790" y="3807857"/>
            <a:ext cx="6422231" cy="1506736"/>
          </a:xfrm>
          <a:prstGeom prst="roundRect">
            <a:avLst>
              <a:gd name="adj" fmla="val 5532"/>
            </a:avLst>
          </a:prstGeom>
          <a:solidFill>
            <a:srgbClr val="FFF8F0"/>
          </a:solidFill>
          <a:ln w="22860">
            <a:solidFill>
              <a:srgbClr val="D2600F"/>
            </a:solidFill>
            <a:prstDash val="solid"/>
          </a:ln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8"/>
          <p:cNvSpPr/>
          <p:nvPr/>
        </p:nvSpPr>
        <p:spPr>
          <a:xfrm>
            <a:off x="1015008" y="4029075"/>
            <a:ext cx="2577584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2B2E3C"/>
                </a:solidFill>
                <a:latin typeface="Arial" panose="020B0604020202020204" pitchFamily="34" charset="0"/>
                <a:ea typeface="Bitter Medium" pitchFamily="34" charset="-122"/>
                <a:cs typeface="Arial" panose="020B0604020202020204" pitchFamily="34" charset="0"/>
              </a:rPr>
              <a:t>Metrics and Reporting</a:t>
            </a:r>
            <a:endParaRPr lang="en-US" sz="19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 9"/>
          <p:cNvSpPr/>
          <p:nvPr/>
        </p:nvSpPr>
        <p:spPr>
          <a:xfrm>
            <a:off x="1015008" y="4458295"/>
            <a:ext cx="597979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B2E3C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Provides actionable insights through data visualization, analytics, and executive reporting</a:t>
            </a:r>
            <a:endParaRPr lang="en-US" sz="15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Shape 10"/>
          <p:cNvSpPr/>
          <p:nvPr/>
        </p:nvSpPr>
        <p:spPr>
          <a:xfrm>
            <a:off x="7414379" y="3807857"/>
            <a:ext cx="6422231" cy="1506736"/>
          </a:xfrm>
          <a:prstGeom prst="roundRect">
            <a:avLst>
              <a:gd name="adj" fmla="val 5532"/>
            </a:avLst>
          </a:prstGeom>
          <a:solidFill>
            <a:srgbClr val="FFF8F0"/>
          </a:solidFill>
          <a:ln w="22860">
            <a:solidFill>
              <a:srgbClr val="D2600F"/>
            </a:solidFill>
            <a:prstDash val="solid"/>
          </a:ln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11"/>
          <p:cNvSpPr/>
          <p:nvPr/>
        </p:nvSpPr>
        <p:spPr>
          <a:xfrm>
            <a:off x="7635597" y="4029075"/>
            <a:ext cx="4817626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2B2E3C"/>
                </a:solidFill>
                <a:latin typeface="Arial" panose="020B0604020202020204" pitchFamily="34" charset="0"/>
                <a:ea typeface="Bitter Medium" pitchFamily="34" charset="-122"/>
                <a:cs typeface="Arial" panose="020B0604020202020204" pitchFamily="34" charset="0"/>
              </a:rPr>
              <a:t>Continuous Improvement and Innovation</a:t>
            </a:r>
            <a:endParaRPr lang="en-US" sz="19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 12"/>
          <p:cNvSpPr/>
          <p:nvPr/>
        </p:nvSpPr>
        <p:spPr>
          <a:xfrm>
            <a:off x="7635597" y="4458295"/>
            <a:ext cx="597979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B2E3C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Drives ongoing optimization of PMO processes, tools, and service delivery models</a:t>
            </a:r>
            <a:endParaRPr lang="en-US" sz="15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Shape 13"/>
          <p:cNvSpPr/>
          <p:nvPr/>
        </p:nvSpPr>
        <p:spPr>
          <a:xfrm>
            <a:off x="793790" y="5512951"/>
            <a:ext cx="6422231" cy="1506736"/>
          </a:xfrm>
          <a:prstGeom prst="roundRect">
            <a:avLst>
              <a:gd name="adj" fmla="val 5532"/>
            </a:avLst>
          </a:prstGeom>
          <a:solidFill>
            <a:srgbClr val="FFF8F0"/>
          </a:solidFill>
          <a:ln w="22860">
            <a:solidFill>
              <a:srgbClr val="D2600F"/>
            </a:solidFill>
            <a:prstDash val="solid"/>
          </a:ln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 14"/>
          <p:cNvSpPr/>
          <p:nvPr/>
        </p:nvSpPr>
        <p:spPr>
          <a:xfrm>
            <a:off x="1015008" y="5734169"/>
            <a:ext cx="5543193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2B2E3C"/>
                </a:solidFill>
                <a:latin typeface="Arial" panose="020B0604020202020204" pitchFamily="34" charset="0"/>
                <a:ea typeface="Bitter Medium" pitchFamily="34" charset="-122"/>
                <a:cs typeface="Arial" panose="020B0604020202020204" pitchFamily="34" charset="0"/>
              </a:rPr>
              <a:t>Change Control and Configuration Management</a:t>
            </a:r>
            <a:endParaRPr lang="en-US" sz="19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 15"/>
          <p:cNvSpPr/>
          <p:nvPr/>
        </p:nvSpPr>
        <p:spPr>
          <a:xfrm>
            <a:off x="1015008" y="6163389"/>
            <a:ext cx="597979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B2E3C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Manages project baselines and scope changes effectively with proper governance</a:t>
            </a:r>
            <a:endParaRPr lang="en-US" sz="15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Shape 16"/>
          <p:cNvSpPr/>
          <p:nvPr/>
        </p:nvSpPr>
        <p:spPr>
          <a:xfrm>
            <a:off x="7414379" y="5512951"/>
            <a:ext cx="6422231" cy="1506736"/>
          </a:xfrm>
          <a:prstGeom prst="roundRect">
            <a:avLst>
              <a:gd name="adj" fmla="val 5532"/>
            </a:avLst>
          </a:prstGeom>
          <a:solidFill>
            <a:srgbClr val="FFF8F0"/>
          </a:solidFill>
          <a:ln w="22860">
            <a:solidFill>
              <a:srgbClr val="D2600F"/>
            </a:solidFill>
            <a:prstDash val="solid"/>
          </a:ln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 17"/>
          <p:cNvSpPr/>
          <p:nvPr/>
        </p:nvSpPr>
        <p:spPr>
          <a:xfrm>
            <a:off x="7635597" y="5734169"/>
            <a:ext cx="3275171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2B2E3C"/>
                </a:solidFill>
                <a:latin typeface="Arial" panose="020B0604020202020204" pitchFamily="34" charset="0"/>
                <a:ea typeface="Bitter Medium" pitchFamily="34" charset="-122"/>
                <a:cs typeface="Arial" panose="020B0604020202020204" pitchFamily="34" charset="0"/>
              </a:rPr>
              <a:t>Technology and Automation</a:t>
            </a:r>
            <a:endParaRPr lang="en-US" sz="19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 18"/>
          <p:cNvSpPr/>
          <p:nvPr/>
        </p:nvSpPr>
        <p:spPr>
          <a:xfrm>
            <a:off x="7635597" y="6163389"/>
            <a:ext cx="597979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B2E3C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Leverages digital tools and automation to improve project delivery and PMO efficiency</a:t>
            </a:r>
            <a:endParaRPr lang="en-US" sz="15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022985"/>
            <a:ext cx="9279612" cy="4961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900"/>
              </a:lnSpc>
              <a:buNone/>
            </a:pPr>
            <a:r>
              <a:rPr lang="en-US" sz="3100" dirty="0">
                <a:solidFill>
                  <a:srgbClr val="2C3F42"/>
                </a:solidFill>
                <a:latin typeface="Arial" panose="020B0604020202020204" pitchFamily="34" charset="0"/>
                <a:ea typeface="Bitter Medium" pitchFamily="34" charset="-122"/>
                <a:cs typeface="Arial" panose="020B0604020202020204" pitchFamily="34" charset="0"/>
              </a:rPr>
              <a:t>Value Creation and Customer Focus Competencies</a:t>
            </a:r>
            <a:endParaRPr lang="en-US" sz="3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2040017"/>
            <a:ext cx="4115038" cy="4115038"/>
          </a:xfrm>
          <a:prstGeom prst="rect">
            <a:avLst/>
          </a:prstGeom>
        </p:spPr>
      </p:pic>
      <p:sp>
        <p:nvSpPr>
          <p:cNvPr id="4" name="Shape 1"/>
          <p:cNvSpPr/>
          <p:nvPr/>
        </p:nvSpPr>
        <p:spPr>
          <a:xfrm>
            <a:off x="5400556" y="2040017"/>
            <a:ext cx="4122539" cy="2531269"/>
          </a:xfrm>
          <a:prstGeom prst="roundRect">
            <a:avLst>
              <a:gd name="adj" fmla="val 3293"/>
            </a:avLst>
          </a:prstGeom>
          <a:solidFill>
            <a:srgbClr val="FFF8F0"/>
          </a:solidFill>
          <a:ln w="22860">
            <a:solidFill>
              <a:srgbClr val="E2C8B5"/>
            </a:solidFill>
            <a:prstDash val="solid"/>
          </a:ln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5621774" y="2261235"/>
            <a:ext cx="3680103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2B2E3C"/>
                </a:solidFill>
                <a:latin typeface="Arial" panose="020B0604020202020204" pitchFamily="34" charset="0"/>
                <a:ea typeface="Bitter Medium" pitchFamily="34" charset="-122"/>
                <a:cs typeface="Arial" panose="020B0604020202020204" pitchFamily="34" charset="0"/>
              </a:rPr>
              <a:t>Customer Relationship Management</a:t>
            </a:r>
            <a:endParaRPr lang="en-US" sz="19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5621774" y="3079909"/>
            <a:ext cx="3680103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B2E3C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Strengthens relationships and maintains strategic alignment with internal business units and external clients</a:t>
            </a:r>
            <a:endParaRPr lang="en-US" sz="15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hape 4"/>
          <p:cNvSpPr/>
          <p:nvPr/>
        </p:nvSpPr>
        <p:spPr>
          <a:xfrm>
            <a:off x="9721453" y="2040017"/>
            <a:ext cx="4122658" cy="2531269"/>
          </a:xfrm>
          <a:prstGeom prst="roundRect">
            <a:avLst>
              <a:gd name="adj" fmla="val 3293"/>
            </a:avLst>
          </a:prstGeom>
          <a:solidFill>
            <a:srgbClr val="FFF8F0"/>
          </a:solidFill>
          <a:ln w="22860">
            <a:solidFill>
              <a:srgbClr val="E2C8B5"/>
            </a:solidFill>
            <a:prstDash val="solid"/>
          </a:ln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5"/>
          <p:cNvSpPr/>
          <p:nvPr/>
        </p:nvSpPr>
        <p:spPr>
          <a:xfrm>
            <a:off x="9942671" y="2261235"/>
            <a:ext cx="3680222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2B2E3C"/>
                </a:solidFill>
                <a:latin typeface="Arial" panose="020B0604020202020204" pitchFamily="34" charset="0"/>
                <a:ea typeface="Bitter Medium" pitchFamily="34" charset="-122"/>
                <a:cs typeface="Arial" panose="020B0604020202020204" pitchFamily="34" charset="0"/>
              </a:rPr>
              <a:t>Value Measurement and Delivery</a:t>
            </a:r>
            <a:endParaRPr lang="en-US" sz="19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6"/>
          <p:cNvSpPr/>
          <p:nvPr/>
        </p:nvSpPr>
        <p:spPr>
          <a:xfrm>
            <a:off x="9942671" y="3079909"/>
            <a:ext cx="3680222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B2E3C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Quantifies PMO impact and demonstrates clear return on investment to stakeholders</a:t>
            </a:r>
            <a:endParaRPr lang="en-US" sz="15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Shape 7"/>
          <p:cNvSpPr/>
          <p:nvPr/>
        </p:nvSpPr>
        <p:spPr>
          <a:xfrm>
            <a:off x="5400556" y="4769644"/>
            <a:ext cx="4122539" cy="2213729"/>
          </a:xfrm>
          <a:prstGeom prst="roundRect">
            <a:avLst>
              <a:gd name="adj" fmla="val 3766"/>
            </a:avLst>
          </a:prstGeom>
          <a:solidFill>
            <a:srgbClr val="FFF8F0"/>
          </a:solidFill>
          <a:ln w="22860">
            <a:solidFill>
              <a:srgbClr val="E2C8B5"/>
            </a:solidFill>
            <a:prstDash val="solid"/>
          </a:ln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 8"/>
          <p:cNvSpPr/>
          <p:nvPr/>
        </p:nvSpPr>
        <p:spPr>
          <a:xfrm>
            <a:off x="5621774" y="4990862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2B2E3C"/>
                </a:solidFill>
                <a:latin typeface="Arial" panose="020B0604020202020204" pitchFamily="34" charset="0"/>
                <a:ea typeface="Bitter Medium" pitchFamily="34" charset="-122"/>
                <a:cs typeface="Arial" panose="020B0604020202020204" pitchFamily="34" charset="0"/>
              </a:rPr>
              <a:t>Service Management</a:t>
            </a:r>
            <a:endParaRPr lang="en-US" sz="19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 9"/>
          <p:cNvSpPr/>
          <p:nvPr/>
        </p:nvSpPr>
        <p:spPr>
          <a:xfrm>
            <a:off x="5621774" y="5499378"/>
            <a:ext cx="3680103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B2E3C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Defines, maintains, and effectively communicates a comprehensive PMO service catalog</a:t>
            </a:r>
            <a:endParaRPr lang="en-US" sz="15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Shape 10"/>
          <p:cNvSpPr/>
          <p:nvPr/>
        </p:nvSpPr>
        <p:spPr>
          <a:xfrm>
            <a:off x="9721453" y="4769644"/>
            <a:ext cx="4122658" cy="2213729"/>
          </a:xfrm>
          <a:prstGeom prst="roundRect">
            <a:avLst>
              <a:gd name="adj" fmla="val 3766"/>
            </a:avLst>
          </a:prstGeom>
          <a:solidFill>
            <a:srgbClr val="FFF8F0"/>
          </a:solidFill>
          <a:ln w="22860">
            <a:solidFill>
              <a:srgbClr val="E2C8B5"/>
            </a:solidFill>
            <a:prstDash val="solid"/>
          </a:ln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 11"/>
          <p:cNvSpPr/>
          <p:nvPr/>
        </p:nvSpPr>
        <p:spPr>
          <a:xfrm>
            <a:off x="9942671" y="4990862"/>
            <a:ext cx="3680222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2B2E3C"/>
                </a:solidFill>
                <a:latin typeface="Arial" panose="020B0604020202020204" pitchFamily="34" charset="0"/>
                <a:ea typeface="Bitter Medium" pitchFamily="34" charset="-122"/>
                <a:cs typeface="Arial" panose="020B0604020202020204" pitchFamily="34" charset="0"/>
              </a:rPr>
              <a:t>Stakeholder Satisfaction and Feedback</a:t>
            </a:r>
            <a:endParaRPr lang="en-US" sz="19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 12"/>
          <p:cNvSpPr/>
          <p:nvPr/>
        </p:nvSpPr>
        <p:spPr>
          <a:xfrm>
            <a:off x="9942671" y="5809536"/>
            <a:ext cx="3680222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B2E3C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Measures and continuously improves stakeholder perceptions of PMO value and effectiveness</a:t>
            </a:r>
            <a:endParaRPr lang="en-US" sz="15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1373</Words>
  <Application>Microsoft Office PowerPoint</Application>
  <PresentationFormat>Custom</PresentationFormat>
  <Paragraphs>148</Paragraphs>
  <Slides>14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7" baseType="lpstr">
      <vt:lpstr>Bitter Medium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>Kimberly Wiethoff</cp:lastModifiedBy>
  <cp:revision>3</cp:revision>
  <dcterms:created xsi:type="dcterms:W3CDTF">2025-10-13T16:10:42Z</dcterms:created>
  <dcterms:modified xsi:type="dcterms:W3CDTF">2025-12-30T17:43:50Z</dcterms:modified>
</cp:coreProperties>
</file>