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4630400" cy="8229600"/>
  <p:notesSz cx="8229600" cy="14630400"/>
  <p:embeddedFontLst>
    <p:embeddedFont>
      <p:font typeface="Alexandria" panose="020B0604020202020204" charset="-78"/>
      <p:regular r:id="rId18"/>
    </p:embeddedFont>
    <p:embeddedFont>
      <p:font typeface="Nobile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85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442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svg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0865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AI for Scrum Masters: Expanding the Agile Toolkit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146465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How Scrum Masters Can Leverage AI to Elevate Facilitation, Decision-Making, and Team Performance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4012406"/>
            <a:ext cx="1740218" cy="373142"/>
          </a:xfrm>
          <a:prstGeom prst="roundRect">
            <a:avLst>
              <a:gd name="adj" fmla="val 17872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912852" y="4071937"/>
            <a:ext cx="150209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AGILE LEADERSHIP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2633186" y="4004786"/>
            <a:ext cx="1571863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1B54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2759869" y="4071937"/>
            <a:ext cx="131849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INTEGRATION</a:t>
            </a:r>
            <a:endParaRPr lang="en-US" sz="12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616410"/>
            <a:ext cx="5002768" cy="76497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93790" y="5604629"/>
            <a:ext cx="7556421" cy="1016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#AIforScrumMasters #AIinAgile #AgileWithAI #ScrumAndAI #ScrumMaster #AgileLeadership #AgileCoach #ArtificialIntelligence #DigitalTransformation #FutureOfWork #ContinuousImprovement #AgileTransformation #DataDrivenLeadership #AgileExcellence #ScrumInnovation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55425" y="583049"/>
            <a:ext cx="1067991" cy="357426"/>
          </a:xfrm>
          <a:prstGeom prst="roundRect">
            <a:avLst>
              <a:gd name="adj" fmla="val 18075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370677" y="640675"/>
            <a:ext cx="837486" cy="2421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CHAPTER 6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6255425" y="1014889"/>
            <a:ext cx="5989558" cy="600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Building AI-Ready Teams</a:t>
            </a:r>
            <a:endParaRPr lang="en-US" sz="3750" dirty="0"/>
          </a:p>
        </p:txBody>
      </p:sp>
      <p:sp>
        <p:nvSpPr>
          <p:cNvPr id="6" name="Text 3"/>
          <p:cNvSpPr/>
          <p:nvPr/>
        </p:nvSpPr>
        <p:spPr>
          <a:xfrm>
            <a:off x="6255425" y="1894999"/>
            <a:ext cx="7605951" cy="605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Adoption is not just about tools — it's about mindset. Your most important role in AI transformation is cultural, not technical.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255425" y="2709982"/>
            <a:ext cx="3709868" cy="2323148"/>
          </a:xfrm>
          <a:prstGeom prst="roundRect">
            <a:avLst>
              <a:gd name="adj" fmla="val 3476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6455212" y="2909768"/>
            <a:ext cx="3069550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Coach Responsible Usage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6455212" y="3321844"/>
            <a:ext cx="3310295" cy="1211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Help teams understand AI capabilities, limitations, and the importance of validating AI outputs before acting on them.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10151507" y="2709982"/>
            <a:ext cx="3709868" cy="2323148"/>
          </a:xfrm>
          <a:prstGeom prst="roundRect">
            <a:avLst>
              <a:gd name="adj" fmla="val 3476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0351294" y="2909768"/>
            <a:ext cx="3310295" cy="600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Encourage Experimentation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10351294" y="3622238"/>
            <a:ext cx="3310295" cy="1211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 space for teams to explore AI tools in low-risk environments — celebrate learning from failures as much as successes.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255425" y="5219343"/>
            <a:ext cx="7605951" cy="1417201"/>
          </a:xfrm>
          <a:prstGeom prst="roundRect">
            <a:avLst>
              <a:gd name="adj" fmla="val 569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455212" y="5419130"/>
            <a:ext cx="3557468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Maintain Psychological Safety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6455212" y="5831205"/>
            <a:ext cx="7206377" cy="605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Ensure no team member fears being replaced by AI. Reinforce that augmentation — not automation — is the goal.</a:t>
            </a:r>
            <a:endParaRPr lang="en-US" sz="1500" dirty="0"/>
          </a:p>
        </p:txBody>
      </p:sp>
      <p:sp>
        <p:nvSpPr>
          <p:cNvPr id="16" name="Shape 13"/>
          <p:cNvSpPr/>
          <p:nvPr/>
        </p:nvSpPr>
        <p:spPr>
          <a:xfrm>
            <a:off x="6255425" y="6845975"/>
            <a:ext cx="7605951" cy="800576"/>
          </a:xfrm>
          <a:prstGeom prst="roundRect">
            <a:avLst>
              <a:gd name="adj" fmla="val 10087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592" y="7116008"/>
            <a:ext cx="240268" cy="192167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6880027" y="7080171"/>
            <a:ext cx="6789182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goal is not automation — it's </a:t>
            </a:r>
            <a:r>
              <a:rPr lang="en-US" sz="150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augmentation with trust</a:t>
            </a:r>
            <a:r>
              <a:rPr lang="en-US" sz="15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376" y="515779"/>
            <a:ext cx="8255675" cy="562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Expanding the Scrum Master Skillset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719376" y="1403866"/>
            <a:ext cx="13191649" cy="2743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To fully leverage AI, Scrum Masters must evolve their capabilities across six interconnected competency areas.</a:t>
            </a:r>
            <a:endParaRPr lang="en-US" sz="1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55D5E50-571A-B005-4434-3BA1143F3B4F}"/>
              </a:ext>
            </a:extLst>
          </p:cNvPr>
          <p:cNvGrpSpPr/>
          <p:nvPr/>
        </p:nvGrpSpPr>
        <p:grpSpPr>
          <a:xfrm>
            <a:off x="2213640" y="2004179"/>
            <a:ext cx="10485120" cy="5852160"/>
            <a:chOff x="2213640" y="1861542"/>
            <a:chExt cx="10485120" cy="5852160"/>
          </a:xfrm>
        </p:grpSpPr>
        <p:pic>
          <p:nvPicPr>
            <p:cNvPr id="4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3640" y="1861542"/>
              <a:ext cx="10485120" cy="5852160"/>
            </a:xfrm>
            <a:prstGeom prst="rect">
              <a:avLst/>
            </a:prstGeom>
          </p:spPr>
        </p:pic>
        <p:pic>
          <p:nvPicPr>
            <p:cNvPr id="5" name="Image 1" descr="preencod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13640" y="1861542"/>
              <a:ext cx="10485120" cy="58521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31727"/>
            <a:ext cx="920686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Who Should Embrace This Evolution?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44863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in Agile is not limited to one role — it's an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ecosystem shift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that elevates every member of the Agile community.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989421"/>
            <a:ext cx="3011091" cy="186094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509837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Scrum Masters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5527596"/>
            <a:ext cx="41821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Expand your toolkit, increase your strategic impact, and transition from ceremony facilitator to intelligent delivery partner for your teams and organization.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2989421"/>
            <a:ext cx="3011210" cy="186106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23986" y="5098494"/>
            <a:ext cx="40331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Agile Coaches &amp; Product Owners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223986" y="5527715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Bring AI into decision-making and product strategy without losing customer focus. Use predictive insights to sharpen the product vision and prioritization discipline.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2989421"/>
            <a:ext cx="3011210" cy="186106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54302" y="5098494"/>
            <a:ext cx="359759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Agile Transformation Leaders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654302" y="5527715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Prepare your organization for the next wave of Agile evolution. Build AI literacy at scale and embed responsible AI governance into your transformation roadmap.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42724"/>
            <a:ext cx="749272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Future of Agile Leadership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1760458"/>
            <a:ext cx="93852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is not replacing Scrum Masters — it is </a:t>
            </a:r>
            <a:r>
              <a:rPr lang="en-US" sz="15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strengthening the role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Just as Agile successfully adapted to distributed teams, cloud transformation, and DevOps practices, it is now evolving again — into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AI-assisted agility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1017032" y="2936319"/>
            <a:ext cx="22860" cy="4450437"/>
          </a:xfrm>
          <a:prstGeom prst="roundRect">
            <a:avLst>
              <a:gd name="adj" fmla="val 364651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1217414" y="3148132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793790" y="2936319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868204" y="297352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2009418" y="300454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Distributed Teams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2009418" y="3433763"/>
            <a:ext cx="816959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Agile scaled across geographies with remote collaboration practices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1217414" y="4359950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793790" y="4148138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868204" y="418534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2009418" y="4216360"/>
            <a:ext cx="268521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Cloud Transformation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2009418" y="4645581"/>
            <a:ext cx="816959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Agile embraced continuous delivery and infrastructure as code</a:t>
            </a:r>
            <a:endParaRPr lang="en-US" sz="1550" dirty="0"/>
          </a:p>
        </p:txBody>
      </p:sp>
      <p:sp>
        <p:nvSpPr>
          <p:cNvPr id="16" name="Shape 13"/>
          <p:cNvSpPr/>
          <p:nvPr/>
        </p:nvSpPr>
        <p:spPr>
          <a:xfrm>
            <a:off x="1217414" y="5571768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4"/>
          <p:cNvSpPr/>
          <p:nvPr/>
        </p:nvSpPr>
        <p:spPr>
          <a:xfrm>
            <a:off x="793790" y="5359956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868204" y="539716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300" dirty="0"/>
          </a:p>
        </p:txBody>
      </p:sp>
      <p:sp>
        <p:nvSpPr>
          <p:cNvPr id="19" name="Text 16"/>
          <p:cNvSpPr/>
          <p:nvPr/>
        </p:nvSpPr>
        <p:spPr>
          <a:xfrm>
            <a:off x="2009418" y="542817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DevOps Practices</a:t>
            </a:r>
            <a:endParaRPr lang="en-US" sz="1950" dirty="0"/>
          </a:p>
        </p:txBody>
      </p:sp>
      <p:sp>
        <p:nvSpPr>
          <p:cNvPr id="20" name="Text 17"/>
          <p:cNvSpPr/>
          <p:nvPr/>
        </p:nvSpPr>
        <p:spPr>
          <a:xfrm>
            <a:off x="2009418" y="5857399"/>
            <a:ext cx="816959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Agile merged development and operations into unified delivery streams</a:t>
            </a:r>
            <a:endParaRPr lang="en-US" sz="1550" dirty="0"/>
          </a:p>
        </p:txBody>
      </p:sp>
      <p:sp>
        <p:nvSpPr>
          <p:cNvPr id="21" name="Shape 18"/>
          <p:cNvSpPr/>
          <p:nvPr/>
        </p:nvSpPr>
        <p:spPr>
          <a:xfrm>
            <a:off x="1217414" y="6783586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Shape 19"/>
          <p:cNvSpPr/>
          <p:nvPr/>
        </p:nvSpPr>
        <p:spPr>
          <a:xfrm>
            <a:off x="793790" y="6571774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0"/>
          <p:cNvSpPr/>
          <p:nvPr/>
        </p:nvSpPr>
        <p:spPr>
          <a:xfrm>
            <a:off x="868204" y="660898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300" dirty="0"/>
          </a:p>
        </p:txBody>
      </p:sp>
      <p:sp>
        <p:nvSpPr>
          <p:cNvPr id="24" name="Text 21"/>
          <p:cNvSpPr/>
          <p:nvPr/>
        </p:nvSpPr>
        <p:spPr>
          <a:xfrm>
            <a:off x="2009418" y="66399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AI-Assisted Agility</a:t>
            </a:r>
            <a:endParaRPr lang="en-US" sz="1950" dirty="0"/>
          </a:p>
        </p:txBody>
      </p:sp>
      <p:sp>
        <p:nvSpPr>
          <p:cNvPr id="25" name="Text 22"/>
          <p:cNvSpPr/>
          <p:nvPr/>
        </p:nvSpPr>
        <p:spPr>
          <a:xfrm>
            <a:off x="2009418" y="7069217"/>
            <a:ext cx="816959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Agile is now evolving with intelligent tools that augment every ceremony and decision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96283"/>
            <a:ext cx="869132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Scrum Masters Who Will Thrive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71319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differentiator won't be technical expertise — it will be the wisdom to blend human judgment with machine intelligence.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1091446" y="3802443"/>
            <a:ext cx="3917513" cy="198358"/>
          </a:xfrm>
          <a:prstGeom prst="roundRect">
            <a:avLst>
              <a:gd name="adj" fmla="val 42025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793790" y="3603966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618" y="3752794"/>
            <a:ext cx="297656" cy="29765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92148" y="4397636"/>
            <a:ext cx="381857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Blend Human Intelligence with Machine Insights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992148" y="5137014"/>
            <a:ext cx="38185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Use AI to surface what data reveals — then apply empathy, context, and team knowledge to decide what it means.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5505093" y="3750112"/>
            <a:ext cx="3917633" cy="198358"/>
          </a:xfrm>
          <a:prstGeom prst="roundRect">
            <a:avLst>
              <a:gd name="adj" fmla="val 42025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5207437" y="3551634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6265" y="3700463"/>
            <a:ext cx="297656" cy="29765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05795" y="4345305"/>
            <a:ext cx="361199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Lead with Empathy and Data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5405795" y="4774525"/>
            <a:ext cx="38186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Neither pure intuition nor cold analytics alone is sufficient. The best Scrum Masters will hold both simultaneously.</a:t>
            </a:r>
            <a:endParaRPr lang="en-US" sz="1550" dirty="0"/>
          </a:p>
        </p:txBody>
      </p:sp>
      <p:sp>
        <p:nvSpPr>
          <p:cNvPr id="14" name="Shape 10"/>
          <p:cNvSpPr/>
          <p:nvPr/>
        </p:nvSpPr>
        <p:spPr>
          <a:xfrm>
            <a:off x="9918859" y="3753537"/>
            <a:ext cx="3917513" cy="198358"/>
          </a:xfrm>
          <a:prstGeom prst="roundRect">
            <a:avLst>
              <a:gd name="adj" fmla="val 42025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1"/>
          <p:cNvSpPr/>
          <p:nvPr/>
        </p:nvSpPr>
        <p:spPr>
          <a:xfrm>
            <a:off x="9621203" y="3555060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70031" y="3703888"/>
            <a:ext cx="297656" cy="297656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19561" y="4348731"/>
            <a:ext cx="411946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Balance Speed with Responsibility</a:t>
            </a:r>
            <a:endParaRPr lang="en-US" sz="1950" dirty="0"/>
          </a:p>
        </p:txBody>
      </p:sp>
      <p:sp>
        <p:nvSpPr>
          <p:cNvPr id="18" name="Text 13"/>
          <p:cNvSpPr/>
          <p:nvPr/>
        </p:nvSpPr>
        <p:spPr>
          <a:xfrm>
            <a:off x="9819561" y="5088109"/>
            <a:ext cx="381857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enables faster decisions — but responsible Scrum Masters ensure that speed never comes at the cost of team trust or ethical standards.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758" y="556855"/>
            <a:ext cx="2287072" cy="2858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Final Thought</a:t>
            </a:r>
            <a:endParaRPr lang="en-US" sz="1800" dirty="0"/>
          </a:p>
        </p:txBody>
      </p:sp>
      <p:sp>
        <p:nvSpPr>
          <p:cNvPr id="3" name="Text 1"/>
          <p:cNvSpPr/>
          <p:nvPr/>
        </p:nvSpPr>
        <p:spPr>
          <a:xfrm>
            <a:off x="731758" y="1095732"/>
            <a:ext cx="13166884" cy="3156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"The most successful Scrum Masters of tomorrow will be those who learn to blend human wisdom with artificial intelligence today."</a:t>
            </a:r>
            <a:endParaRPr lang="en-US" sz="4000" dirty="0"/>
          </a:p>
        </p:txBody>
      </p:sp>
      <p:sp>
        <p:nvSpPr>
          <p:cNvPr id="4" name="Shape 2"/>
          <p:cNvSpPr/>
          <p:nvPr/>
        </p:nvSpPr>
        <p:spPr>
          <a:xfrm>
            <a:off x="731758" y="3814591"/>
            <a:ext cx="13166884" cy="13692"/>
          </a:xfrm>
          <a:prstGeom prst="rect">
            <a:avLst/>
          </a:prstGeom>
          <a:solidFill>
            <a:srgbClr val="404155">
              <a:alpha val="5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600075" y="4063670"/>
            <a:ext cx="6623685" cy="2333387"/>
          </a:xfrm>
          <a:prstGeom prst="roundRect">
            <a:avLst>
              <a:gd name="adj" fmla="val 5646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782955" y="4232262"/>
            <a:ext cx="3789998" cy="2858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This Is Not About Being Technical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782955" y="4686724"/>
            <a:ext cx="6257925" cy="844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You don't need to become a data scientist or AI engineer. You need to become more effective, more strategic, and more impactful — using every tool available to serve your teams.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7545943" y="4232262"/>
            <a:ext cx="2287072" cy="2858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Your Next Step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7545943" y="4686724"/>
            <a:ext cx="6360319" cy="844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is simply the </a:t>
            </a:r>
            <a:r>
              <a:rPr lang="en-US" sz="14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next evolution in your Agile toolkit</a:t>
            </a: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The frameworks are ready. The tools are available. The teams are waiting for your leadership.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7545943" y="5682562"/>
            <a:ext cx="6360319" cy="562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How you use AI — the judgment, the ethics, the coaching — </a:t>
            </a:r>
            <a:r>
              <a:rPr lang="en-US" sz="14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that's your leadership</a:t>
            </a: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That's what no algorithm can replace.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731758" y="6586723"/>
            <a:ext cx="1618536" cy="349925"/>
          </a:xfrm>
          <a:prstGeom prst="roundRect">
            <a:avLst>
              <a:gd name="adj" fmla="val 17569"/>
            </a:avLst>
          </a:prstGeom>
          <a:noFill/>
          <a:ln w="7620">
            <a:solidFill>
              <a:srgbClr val="1B54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849154" y="6649231"/>
            <a:ext cx="1383744" cy="2249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50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AGILE LEADERSHIP</a:t>
            </a:r>
            <a:endParaRPr lang="en-US" sz="1150" dirty="0"/>
          </a:p>
        </p:txBody>
      </p:sp>
      <p:sp>
        <p:nvSpPr>
          <p:cNvPr id="13" name="Shape 11"/>
          <p:cNvSpPr/>
          <p:nvPr/>
        </p:nvSpPr>
        <p:spPr>
          <a:xfrm>
            <a:off x="2441734" y="6586723"/>
            <a:ext cx="1449467" cy="349925"/>
          </a:xfrm>
          <a:prstGeom prst="roundRect">
            <a:avLst>
              <a:gd name="adj" fmla="val 17569"/>
            </a:avLst>
          </a:prstGeom>
          <a:noFill/>
          <a:ln w="7620">
            <a:solidFill>
              <a:srgbClr val="1B54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2559129" y="6649231"/>
            <a:ext cx="1214676" cy="2249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50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INTEGRATION</a:t>
            </a:r>
            <a:endParaRPr lang="en-US" sz="1150" dirty="0"/>
          </a:p>
        </p:txBody>
      </p:sp>
      <p:sp>
        <p:nvSpPr>
          <p:cNvPr id="15" name="Shape 13"/>
          <p:cNvSpPr/>
          <p:nvPr/>
        </p:nvSpPr>
        <p:spPr>
          <a:xfrm>
            <a:off x="3982641" y="6586723"/>
            <a:ext cx="1782485" cy="349925"/>
          </a:xfrm>
          <a:prstGeom prst="roundRect">
            <a:avLst>
              <a:gd name="adj" fmla="val 17569"/>
            </a:avLst>
          </a:prstGeom>
          <a:noFill/>
          <a:ln w="7620">
            <a:solidFill>
              <a:srgbClr val="1B54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4100036" y="6649231"/>
            <a:ext cx="1547693" cy="2249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50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TEAM PERFORMANCE</a:t>
            </a:r>
            <a:endParaRPr lang="en-US" sz="11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3906"/>
            <a:ext cx="30483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Moment Has Arrived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043360"/>
            <a:ext cx="834747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AI Is No Longer a Future Disruptor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196109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Artificial Intelligence is an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active participant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in how teams plan, deliver, and continuously improve. For Scrum Masters, this represents a defining moment. You are no longer just facilitating ceremonies — you are enabling intelligent, data-driven delivery ecosystems.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1091446" y="3042657"/>
            <a:ext cx="127451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real opportunity? Expanding your Agile toolkit with AI — without compromising the human-centered foundation of Scrum.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93790" y="2819415"/>
            <a:ext cx="22860" cy="764024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5776" y="496610"/>
            <a:ext cx="7603331" cy="562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Why AI Matters for Scrum Masters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6205776" y="1303139"/>
            <a:ext cx="7705249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Scrum Masters already balance multiple responsibilities — and AI enhances each one in meaningful ways.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6205776" y="2035135"/>
            <a:ext cx="7705249" cy="1302187"/>
          </a:xfrm>
          <a:prstGeom prst="roundRect">
            <a:avLst>
              <a:gd name="adj" fmla="val 580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393180" y="2222540"/>
            <a:ext cx="2825948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Facilitating Collaboration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393180" y="2601278"/>
            <a:ext cx="7330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surfaces conversation patterns and team dynamics to make facilitation sharper and more impactful.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6205776" y="3500318"/>
            <a:ext cx="7705249" cy="1302187"/>
          </a:xfrm>
          <a:prstGeom prst="roundRect">
            <a:avLst>
              <a:gd name="adj" fmla="val 580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6393180" y="3687723"/>
            <a:ext cx="2717959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Removing Impediments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6393180" y="4066461"/>
            <a:ext cx="7330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Early detection of blockers and dependencies keeps delivery flowing without manual investigation.</a:t>
            </a:r>
            <a:endParaRPr lang="en-US" sz="1400" dirty="0"/>
          </a:p>
        </p:txBody>
      </p:sp>
      <p:sp>
        <p:nvSpPr>
          <p:cNvPr id="11" name="Shape 8"/>
          <p:cNvSpPr/>
          <p:nvPr/>
        </p:nvSpPr>
        <p:spPr>
          <a:xfrm>
            <a:off x="6205776" y="4965502"/>
            <a:ext cx="7705249" cy="1302187"/>
          </a:xfrm>
          <a:prstGeom prst="roundRect">
            <a:avLst>
              <a:gd name="adj" fmla="val 580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393180" y="5152906"/>
            <a:ext cx="2560915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Protecting Team Focus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6393180" y="5531644"/>
            <a:ext cx="7330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Automated status reporting and alerts reduce cognitive load, preserving team bandwidth for what matters.</a:t>
            </a:r>
            <a:endParaRPr lang="en-US" sz="1400" dirty="0"/>
          </a:p>
        </p:txBody>
      </p:sp>
      <p:sp>
        <p:nvSpPr>
          <p:cNvPr id="14" name="Shape 11"/>
          <p:cNvSpPr/>
          <p:nvPr/>
        </p:nvSpPr>
        <p:spPr>
          <a:xfrm>
            <a:off x="6205776" y="6430685"/>
            <a:ext cx="7705249" cy="1302187"/>
          </a:xfrm>
          <a:prstGeom prst="roundRect">
            <a:avLst>
              <a:gd name="adj" fmla="val 580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6393180" y="6618089"/>
            <a:ext cx="3742373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Driving Continuous Improvement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6393180" y="6996827"/>
            <a:ext cx="7330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Trend analysis and retrospective insights fuel smarter, more consistent improvement cycles.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56498"/>
            <a:ext cx="882777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Four Ways AI Amplifies Your Impact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1474233"/>
            <a:ext cx="6565106" cy="2149913"/>
          </a:xfrm>
          <a:prstGeom prst="roundRect">
            <a:avLst>
              <a:gd name="adj" fmla="val 2305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849273" y="1672590"/>
            <a:ext cx="30772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Administrative Efficiency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2181106"/>
            <a:ext cx="616839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automates repetitive work — sprint metrics tracking, backlog refinement support, and status reporting — giving you back time to lead, coach, and influence outcomes.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564874" y="16725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Enhanced Insights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564874" y="2181106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identifies patterns that are often invisible: team performance trends, delivery bottlenecks, and behavioral signals. This shifts your role from reactive problem-solving to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proactive performance optimization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564874" y="3724037"/>
            <a:ext cx="6279356" cy="14883"/>
          </a:xfrm>
          <a:prstGeom prst="rect">
            <a:avLst/>
          </a:prstGeom>
          <a:solidFill>
            <a:srgbClr val="404155">
              <a:alpha val="5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7564874" y="4011692"/>
            <a:ext cx="270926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Data-Driven Decisions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564874" y="4520208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Real-time performance indicators, predictive insights, and objective trend analysis strengthen your credibility with both teams and stakeholders.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564874" y="5745599"/>
            <a:ext cx="6279356" cy="14883"/>
          </a:xfrm>
          <a:prstGeom prst="rect">
            <a:avLst/>
          </a:prstGeom>
          <a:solidFill>
            <a:srgbClr val="404155">
              <a:alpha val="5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1">
            <a:extLst>
              <a:ext uri="{FF2B5EF4-FFF2-40B4-BE49-F238E27FC236}">
                <a16:creationId xmlns:a16="http://schemas.microsoft.com/office/drawing/2014/main" id="{FDDD328D-85EC-8591-7140-5CF443B422D4}"/>
              </a:ext>
            </a:extLst>
          </p:cNvPr>
          <p:cNvSpPr/>
          <p:nvPr/>
        </p:nvSpPr>
        <p:spPr>
          <a:xfrm>
            <a:off x="650915" y="3742999"/>
            <a:ext cx="6565106" cy="2149913"/>
          </a:xfrm>
          <a:prstGeom prst="roundRect">
            <a:avLst>
              <a:gd name="adj" fmla="val 2305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0"/>
          <p:cNvSpPr/>
          <p:nvPr/>
        </p:nvSpPr>
        <p:spPr>
          <a:xfrm>
            <a:off x="936665" y="395972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chemeClr val="bg1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Ethical AI Adoption</a:t>
            </a: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16" name="Text 11"/>
          <p:cNvSpPr/>
          <p:nvPr/>
        </p:nvSpPr>
        <p:spPr>
          <a:xfrm>
            <a:off x="936665" y="4468237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chemeClr val="bg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Ensuring AI aligns with Agile values, protecting team trust, and preventing over-reliance on automation — AI doesn't replace judgment, it </a:t>
            </a:r>
            <a:r>
              <a:rPr lang="en-US" sz="1550" b="1" dirty="0">
                <a:solidFill>
                  <a:schemeClr val="bg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requires stronger leadership</a:t>
            </a:r>
            <a:r>
              <a:rPr lang="en-US" sz="1550" dirty="0">
                <a:solidFill>
                  <a:schemeClr val="bg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5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382164"/>
            <a:ext cx="1064300" cy="373142"/>
          </a:xfrm>
          <a:prstGeom prst="roundRect">
            <a:avLst>
              <a:gd name="adj" fmla="val 17872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912852" y="441695"/>
            <a:ext cx="82617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CHAPTER 1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834601"/>
            <a:ext cx="634757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Foundations of AI in Agile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793790" y="175233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Understanding where AI fits — and where it doesn't — is the critical first step for every Scrum Master beginning this journey.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650915" y="2293117"/>
            <a:ext cx="6565106" cy="2340769"/>
          </a:xfrm>
          <a:prstGeom prst="roundRect">
            <a:avLst>
              <a:gd name="adj" fmla="val 4187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849273" y="2491475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✅</a:t>
            </a:r>
            <a:r>
              <a:rPr lang="en-US" sz="19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AI Should...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849273" y="3007611"/>
            <a:ext cx="6168390" cy="1408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Augment decision-making with data and pattern recognition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Enhance visibility across team performance and delivery health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Support continuous improvement with actionable insights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564874" y="2491475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❌</a:t>
            </a: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AI Should NOT...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564874" y="3007611"/>
            <a:ext cx="6279356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Replace human collaboration or team conversations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Override team autonomy or dictate outcomes without context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Become a crutch that erodes Agile principles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650915" y="4879859"/>
            <a:ext cx="13193315" cy="882967"/>
          </a:xfrm>
          <a:prstGeom prst="roundRect">
            <a:avLst>
              <a:gd name="adj" fmla="val 7182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27" y="5160575"/>
            <a:ext cx="248007" cy="198358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1566146" y="5127747"/>
            <a:ext cx="1207972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foundation is simple: AI amplifies human intelligence — it never replaces it.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245037"/>
            <a:ext cx="1092160" cy="373142"/>
          </a:xfrm>
          <a:prstGeom prst="roundRect">
            <a:avLst>
              <a:gd name="adj" fmla="val 17872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912852" y="1304568"/>
            <a:ext cx="85403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CHAPTER 2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1697474"/>
            <a:ext cx="903172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AI-Enhanced Facilitation &amp; Coaching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793790" y="261520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can dramatically improve how you facilitate key Scrum events — moving you from facilitating conversations to facilitating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insight-driven conversations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93790" y="3473529"/>
            <a:ext cx="4215289" cy="3511034"/>
          </a:xfrm>
          <a:prstGeom prst="roundRect">
            <a:avLst>
              <a:gd name="adj" fmla="val 2374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816650" y="3496389"/>
            <a:ext cx="4169569" cy="595313"/>
          </a:xfrm>
          <a:prstGeom prst="roundRect">
            <a:avLst>
              <a:gd name="adj" fmla="val 9395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2752606" y="360414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1015008" y="42900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Sprint Planning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1015008" y="4719280"/>
            <a:ext cx="3772853" cy="1726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AI-driven velocity forecasting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Capacity modeling across team members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Early risk identification before commitment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5207437" y="3473529"/>
            <a:ext cx="4215408" cy="3511034"/>
          </a:xfrm>
          <a:prstGeom prst="roundRect">
            <a:avLst>
              <a:gd name="adj" fmla="val 2374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5230297" y="3496389"/>
            <a:ext cx="4169688" cy="595313"/>
          </a:xfrm>
          <a:prstGeom prst="roundRect">
            <a:avLst>
              <a:gd name="adj" fmla="val 9395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166253" y="360414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300" dirty="0"/>
          </a:p>
        </p:txBody>
      </p:sp>
      <p:sp>
        <p:nvSpPr>
          <p:cNvPr id="14" name="Text 12"/>
          <p:cNvSpPr/>
          <p:nvPr/>
        </p:nvSpPr>
        <p:spPr>
          <a:xfrm>
            <a:off x="5428655" y="42900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Daily Standups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5428655" y="4719280"/>
            <a:ext cx="3772972" cy="20440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Pattern detection in recurring blockers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Real-time alerts for emerging delivery risks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Sentiment shifts that signal team health concerns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9621203" y="3473529"/>
            <a:ext cx="4215289" cy="3511034"/>
          </a:xfrm>
          <a:prstGeom prst="roundRect">
            <a:avLst>
              <a:gd name="adj" fmla="val 2374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9644063" y="3496389"/>
            <a:ext cx="4169569" cy="595313"/>
          </a:xfrm>
          <a:prstGeom prst="roundRect">
            <a:avLst>
              <a:gd name="adj" fmla="val 9395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11580019" y="3604141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300" dirty="0"/>
          </a:p>
        </p:txBody>
      </p:sp>
      <p:sp>
        <p:nvSpPr>
          <p:cNvPr id="19" name="Text 17"/>
          <p:cNvSpPr/>
          <p:nvPr/>
        </p:nvSpPr>
        <p:spPr>
          <a:xfrm>
            <a:off x="9842421" y="42900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Retrospectives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9842421" y="4719280"/>
            <a:ext cx="3772853" cy="20440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Sentiment analysis of team feedback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Identification of recurring systemic issues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AI-suggested improvement actions with priority ranking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439007" y="561023"/>
            <a:ext cx="1077397" cy="365284"/>
          </a:xfrm>
          <a:prstGeom prst="roundRect">
            <a:avLst>
              <a:gd name="adj" fmla="val 17971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4556165" y="619601"/>
            <a:ext cx="843082" cy="248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CHAPTER 3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4439007" y="1003221"/>
            <a:ext cx="7046833" cy="610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Data-Driven Decision Making</a:t>
            </a:r>
            <a:endParaRPr lang="en-US" sz="3800" dirty="0"/>
          </a:p>
        </p:txBody>
      </p:sp>
      <p:sp>
        <p:nvSpPr>
          <p:cNvPr id="6" name="Text 3"/>
          <p:cNvSpPr/>
          <p:nvPr/>
        </p:nvSpPr>
        <p:spPr>
          <a:xfrm>
            <a:off x="4439007" y="1902023"/>
            <a:ext cx="940998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transforms how decisions are made within Scrum teams — replacing gut-feel with grounded, evidence-based leadership.</a:t>
            </a:r>
            <a:endParaRPr lang="en-US" sz="15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2231" y="2744629"/>
            <a:ext cx="293013" cy="29301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073848" y="2738676"/>
            <a:ext cx="5359718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Velocity Trends → More Accurate Forecasting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5073848" y="3159204"/>
            <a:ext cx="8775144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Consistent velocity analysis helps the team commit to realistic sprint goals and communicate release timelines with confidence.</a:t>
            </a:r>
            <a:endParaRPr lang="en-US" sz="15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2231" y="4170045"/>
            <a:ext cx="293013" cy="29301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073848" y="4164092"/>
            <a:ext cx="5492591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Burndown Predictions → Early Risk Mitigation</a:t>
            </a:r>
            <a:endParaRPr lang="en-US" sz="1900" dirty="0"/>
          </a:p>
        </p:txBody>
      </p:sp>
      <p:sp>
        <p:nvSpPr>
          <p:cNvPr id="12" name="Text 7"/>
          <p:cNvSpPr/>
          <p:nvPr/>
        </p:nvSpPr>
        <p:spPr>
          <a:xfrm>
            <a:off x="5073848" y="4584621"/>
            <a:ext cx="8775144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Predictive burndown models surface scope or capacity issues days before they become critical, enabling early course correction.</a:t>
            </a:r>
            <a:endParaRPr lang="en-US" sz="15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2231" y="5595461"/>
            <a:ext cx="293013" cy="29301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5073848" y="5589508"/>
            <a:ext cx="5859185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Quality Indicators → Better Backlog Prioritization</a:t>
            </a:r>
            <a:endParaRPr lang="en-US" sz="1900" dirty="0"/>
          </a:p>
        </p:txBody>
      </p:sp>
      <p:sp>
        <p:nvSpPr>
          <p:cNvPr id="15" name="Text 9"/>
          <p:cNvSpPr/>
          <p:nvPr/>
        </p:nvSpPr>
        <p:spPr>
          <a:xfrm>
            <a:off x="5073848" y="6010037"/>
            <a:ext cx="8775144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Defect patterns and cycle time metrics help Product Owners and teams make smarter, context-aware prioritization decisions.</a:t>
            </a:r>
            <a:endParaRPr lang="en-US" sz="1500" dirty="0"/>
          </a:p>
        </p:txBody>
      </p:sp>
      <p:sp>
        <p:nvSpPr>
          <p:cNvPr id="16" name="Shape 10"/>
          <p:cNvSpPr/>
          <p:nvPr/>
        </p:nvSpPr>
        <p:spPr>
          <a:xfrm>
            <a:off x="4439007" y="6846689"/>
            <a:ext cx="9409986" cy="821888"/>
          </a:xfrm>
          <a:prstGeom prst="roundRect">
            <a:avLst>
              <a:gd name="adj" fmla="val 9984"/>
            </a:avLst>
          </a:prstGeom>
          <a:solidFill>
            <a:srgbClr val="BBCDF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270" y="7125653"/>
            <a:ext cx="244197" cy="195262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5073729" y="7087791"/>
            <a:ext cx="858000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key is balance: Use AI insights — but </a:t>
            </a:r>
            <a:r>
              <a:rPr lang="en-US" sz="150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always apply human context</a:t>
            </a:r>
            <a:r>
              <a:rPr lang="en-US" sz="15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before acting.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364337"/>
            <a:ext cx="1099542" cy="373142"/>
          </a:xfrm>
          <a:prstGeom prst="roundRect">
            <a:avLst>
              <a:gd name="adj" fmla="val 17872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912852" y="1423868"/>
            <a:ext cx="861417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CHAPTER 4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1816775"/>
            <a:ext cx="1195339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AI for Impediment Removal &amp; Risk Management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793790" y="273450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One of the most powerful use cases for AI in Scrum. Instead of waiting for issues to surface in standups or reviews, you can anticipate, act early, and minimize disruption.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592830"/>
            <a:ext cx="1212771" cy="121277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2254568" y="3592830"/>
            <a:ext cx="2721412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Cross-Team Dependency Detection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2254568" y="4642366"/>
            <a:ext cx="2721412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scans work items and team interactions to surface hidden dependencies before they block delivery — reducing coordination surprises in scaled environments.</a:t>
            </a:r>
            <a:endParaRPr lang="en-US" sz="15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3592830"/>
            <a:ext cx="1212771" cy="121277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684764" y="3592830"/>
            <a:ext cx="272153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Recurring Blocker Identification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6684764" y="4332208"/>
            <a:ext cx="2721531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Machine learning identifies patterns in impediments that repeat across sprints, enabling systemic fixes rather than one-off workarounds.</a:t>
            </a:r>
            <a:endParaRPr lang="en-US" sz="15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3592830"/>
            <a:ext cx="1212771" cy="121277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1115080" y="3592830"/>
            <a:ext cx="272153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Automated Escalation Signals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11115080" y="4332208"/>
            <a:ext cx="2721531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When risk thresholds are crossed, AI triggers escalation alerts — ensuring the right people are informed at the right time without manual monitoring overhead.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6642" y="604957"/>
            <a:ext cx="1041083" cy="349687"/>
          </a:xfrm>
          <a:prstGeom prst="roundRect">
            <a:avLst>
              <a:gd name="adj" fmla="val 18177"/>
            </a:avLst>
          </a:prstGeom>
          <a:solidFill>
            <a:srgbClr val="D2DDF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870109" y="661630"/>
            <a:ext cx="814149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CHAPTER 5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756642" y="1026676"/>
            <a:ext cx="9852660" cy="591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Ethics, Transparency &amp; Responsible AI Use</a:t>
            </a:r>
            <a:endParaRPr lang="en-US" sz="3700" dirty="0"/>
          </a:p>
        </p:txBody>
      </p:sp>
      <p:sp>
        <p:nvSpPr>
          <p:cNvPr id="5" name="Text 3"/>
          <p:cNvSpPr/>
          <p:nvPr/>
        </p:nvSpPr>
        <p:spPr>
          <a:xfrm>
            <a:off x="756642" y="1888212"/>
            <a:ext cx="13117116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This is where Scrum Master leadership truly matters. Responsible AI adoption is not a technical problem — it is a </a:t>
            </a:r>
            <a:r>
              <a:rPr lang="en-US" sz="14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people and culture challenge</a:t>
            </a: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450" dirty="0"/>
          </a:p>
        </p:txBody>
      </p:sp>
      <p:sp>
        <p:nvSpPr>
          <p:cNvPr id="6" name="Shape 4"/>
          <p:cNvSpPr/>
          <p:nvPr/>
        </p:nvSpPr>
        <p:spPr>
          <a:xfrm>
            <a:off x="756642" y="2589252"/>
            <a:ext cx="6327815" cy="1490663"/>
          </a:xfrm>
          <a:prstGeom prst="roundRect">
            <a:avLst>
              <a:gd name="adj" fmla="val 7361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733782" y="2589252"/>
            <a:ext cx="91440" cy="1490663"/>
          </a:xfrm>
          <a:prstGeom prst="roundRect">
            <a:avLst>
              <a:gd name="adj" fmla="val 86890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1037153" y="2801183"/>
            <a:ext cx="3893463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AI Decisions Must Be Explainable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1037153" y="3276957"/>
            <a:ext cx="5835372" cy="591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Teams and stakeholders deserve to understand how AI-generated insights are derived and what data drives them.</a:t>
            </a:r>
            <a:endParaRPr lang="en-US" sz="1450" dirty="0"/>
          </a:p>
        </p:txBody>
      </p:sp>
      <p:sp>
        <p:nvSpPr>
          <p:cNvPr id="10" name="Shape 8"/>
          <p:cNvSpPr/>
          <p:nvPr/>
        </p:nvSpPr>
        <p:spPr>
          <a:xfrm>
            <a:off x="756642" y="4260175"/>
            <a:ext cx="6327815" cy="1490663"/>
          </a:xfrm>
          <a:prstGeom prst="roundRect">
            <a:avLst>
              <a:gd name="adj" fmla="val 7361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733782" y="4260175"/>
            <a:ext cx="91440" cy="1490663"/>
          </a:xfrm>
          <a:prstGeom prst="roundRect">
            <a:avLst>
              <a:gd name="adj" fmla="val 86890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1037153" y="4472107"/>
            <a:ext cx="3952399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Teams Must Understand AI Usage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1037153" y="4947880"/>
            <a:ext cx="5835372" cy="591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Transparency about what AI is doing — and what it isn't — builds the psychological safety needed for genuine adoption.</a:t>
            </a:r>
            <a:endParaRPr lang="en-US" sz="1450" dirty="0"/>
          </a:p>
        </p:txBody>
      </p:sp>
      <p:sp>
        <p:nvSpPr>
          <p:cNvPr id="14" name="Shape 12"/>
          <p:cNvSpPr/>
          <p:nvPr/>
        </p:nvSpPr>
        <p:spPr>
          <a:xfrm>
            <a:off x="756642" y="5931098"/>
            <a:ext cx="6327815" cy="1490663"/>
          </a:xfrm>
          <a:prstGeom prst="roundRect">
            <a:avLst>
              <a:gd name="adj" fmla="val 7361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733782" y="5931098"/>
            <a:ext cx="91440" cy="1490663"/>
          </a:xfrm>
          <a:prstGeom prst="roundRect">
            <a:avLst>
              <a:gd name="adj" fmla="val 86890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1037153" y="6143030"/>
            <a:ext cx="3386376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Stakeholder Trust in Outputs</a:t>
            </a:r>
            <a:endParaRPr lang="en-US" sz="1850" dirty="0"/>
          </a:p>
        </p:txBody>
      </p:sp>
      <p:sp>
        <p:nvSpPr>
          <p:cNvPr id="17" name="Text 15"/>
          <p:cNvSpPr/>
          <p:nvPr/>
        </p:nvSpPr>
        <p:spPr>
          <a:xfrm>
            <a:off x="1037153" y="6618803"/>
            <a:ext cx="5835372" cy="591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When AI recommendations are consistently validated against reality, confidence grows organically across the organization.</a:t>
            </a:r>
            <a:endParaRPr lang="en-US" sz="1450" dirty="0"/>
          </a:p>
        </p:txBody>
      </p:sp>
      <p:sp>
        <p:nvSpPr>
          <p:cNvPr id="18" name="Shape 16"/>
          <p:cNvSpPr/>
          <p:nvPr/>
        </p:nvSpPr>
        <p:spPr>
          <a:xfrm>
            <a:off x="7417356" y="2386489"/>
            <a:ext cx="6600230" cy="2698467"/>
          </a:xfrm>
          <a:prstGeom prst="roundRect">
            <a:avLst>
              <a:gd name="adj" fmla="val 2600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7606427" y="2566749"/>
            <a:ext cx="2364581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Core Principle</a:t>
            </a:r>
            <a:endParaRPr lang="en-US" sz="1850" dirty="0"/>
          </a:p>
        </p:txBody>
      </p:sp>
      <p:sp>
        <p:nvSpPr>
          <p:cNvPr id="20" name="Text 18"/>
          <p:cNvSpPr/>
          <p:nvPr/>
        </p:nvSpPr>
        <p:spPr>
          <a:xfrm>
            <a:off x="7606427" y="3042523"/>
            <a:ext cx="6222087" cy="591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Transparency builds trust.</a:t>
            </a:r>
            <a:endParaRPr lang="en-US" sz="1450" dirty="0"/>
          </a:p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Trust sustains Agile success.</a:t>
            </a:r>
            <a:endParaRPr lang="en-US" sz="1450" dirty="0"/>
          </a:p>
        </p:txBody>
      </p:sp>
      <p:sp>
        <p:nvSpPr>
          <p:cNvPr id="21" name="Text 19"/>
          <p:cNvSpPr/>
          <p:nvPr/>
        </p:nvSpPr>
        <p:spPr>
          <a:xfrm>
            <a:off x="7606427" y="3795713"/>
            <a:ext cx="6222087" cy="886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Your role as Scrum Master is to be the </a:t>
            </a:r>
            <a:r>
              <a:rPr lang="en-US" sz="1450" b="1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guardian of ethical AI adoption</a:t>
            </a:r>
            <a:r>
              <a:rPr lang="en-US" sz="14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— championing fairness, openness, and accountability at every step of the journey.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1489</Words>
  <Application>Microsoft Office PowerPoint</Application>
  <PresentationFormat>Custom</PresentationFormat>
  <Paragraphs>157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Nobile</vt:lpstr>
      <vt:lpstr>Arial</vt:lpstr>
      <vt:lpstr>Alexandria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2</cp:revision>
  <dcterms:created xsi:type="dcterms:W3CDTF">2026-04-19T21:06:27Z</dcterms:created>
  <dcterms:modified xsi:type="dcterms:W3CDTF">2026-04-19T21:14:51Z</dcterms:modified>
</cp:coreProperties>
</file>