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Raleway" panose="020F0502020204030204" pitchFamily="2" charset="0"/>
      <p:regular r:id="rId15"/>
    </p:embeddedFont>
    <p:embeddedFont>
      <p:font typeface="Roboto" panose="02000000000000000000" pitchFamily="2" charset="0"/>
      <p:regular r:id="rId16"/>
      <p:bold r:id="rId17"/>
    </p:embeddedFont>
    <p:embeddedFont>
      <p:font typeface="Roboto Bold" panose="02000000000000000000" pitchFamily="2" charset="0"/>
      <p:bold r:id="rId18"/>
    </p:embeddedFont>
    <p:embeddedFont>
      <p:font typeface="Roboto Medium" panose="02000000000000000000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7" d="100"/>
          <a:sy n="87" d="100"/>
        </p:scale>
        <p:origin x="81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78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Expectation Management: A Guide for Project Managers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Effective expectation management is crucial for project success, especially when working with cross-functional teams. This presentation explores strategies for clarifying, controlling, and communicating expectations to foster collaboration and achieve project goals.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66547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87822" y="5798106"/>
            <a:ext cx="1475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648563"/>
            <a:ext cx="26404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30874"/>
            <a:ext cx="69642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Agile Project Management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06629"/>
            <a:ext cx="29969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Responding to Change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8777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Prioritize adapting to new information and circumstances over rigidly following initial plans.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5066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Balancing Act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08777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Navigate between flexibility and structure to meet project goals effectively.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27280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Agile project management emphasizes the importance of responding to change over following a plan. This approach allows for greater flexibility and adaptability in managing expectations throughout the project lifecycle.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7181"/>
            <a:ext cx="69086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Key Strategies for Success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419588"/>
            <a:ext cx="1630323" cy="807958"/>
          </a:xfrm>
          <a:prstGeom prst="roundRect">
            <a:avLst>
              <a:gd name="adj" fmla="val 1179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28224" y="2596753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650927" y="2646402"/>
            <a:ext cx="20740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Active Listening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2537460" y="3212306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93790" y="3340894"/>
            <a:ext cx="3260646" cy="807958"/>
          </a:xfrm>
          <a:prstGeom prst="roundRect">
            <a:avLst>
              <a:gd name="adj" fmla="val 1179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028224" y="3518059"/>
            <a:ext cx="14763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4281249" y="3567708"/>
            <a:ext cx="28360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Clear Communication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4167783" y="4133612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793790" y="4262199"/>
            <a:ext cx="4890968" cy="807958"/>
          </a:xfrm>
          <a:prstGeom prst="roundRect">
            <a:avLst>
              <a:gd name="adj" fmla="val 1179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028224" y="4439364"/>
            <a:ext cx="15132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5911572" y="4489013"/>
            <a:ext cx="29938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Stakeholder Alignment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5798106" y="5054918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793790" y="5183505"/>
            <a:ext cx="6521410" cy="807958"/>
          </a:xfrm>
          <a:prstGeom prst="roundRect">
            <a:avLst>
              <a:gd name="adj" fmla="val 1179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028224" y="5360670"/>
            <a:ext cx="15478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7542014" y="5410319"/>
            <a:ext cx="30391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Proactive Management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93790" y="62466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Successful expectation management relies on a combination of active listening, clear communication, stakeholder alignment, and proactive management. These strategies help project managers navigate the complex landscape of cross-functional projects.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6495" y="769263"/>
            <a:ext cx="7623810" cy="1357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Conclusion: Embracing the Journey</a:t>
            </a:r>
            <a:endParaRPr lang="en-US" sz="4250" dirty="0"/>
          </a:p>
        </p:txBody>
      </p:sp>
      <p:sp>
        <p:nvSpPr>
          <p:cNvPr id="4" name="Text 1"/>
          <p:cNvSpPr/>
          <p:nvPr/>
        </p:nvSpPr>
        <p:spPr>
          <a:xfrm>
            <a:off x="6246495" y="2452330"/>
            <a:ext cx="7623810" cy="1737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Effective expectation management is an ongoing process that requires proactive engagement and transparent communication throughout the project lifecycle. By embracing the non-linear nature of realizing expectations, project managers can better navigate challenges, adapt to changing circumstances, and ultimately achieve successful outcomes.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6246495" y="4678085"/>
            <a:ext cx="380048" cy="380047"/>
          </a:xfrm>
          <a:prstGeom prst="roundRect">
            <a:avLst>
              <a:gd name="adj" fmla="val 2400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843713" y="4678085"/>
            <a:ext cx="2857024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Continuous Adaptation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6843713" y="5147667"/>
            <a:ext cx="3106103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Remain flexible and ready to adjust strategies as needed.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10166985" y="4678085"/>
            <a:ext cx="380048" cy="380047"/>
          </a:xfrm>
          <a:prstGeom prst="roundRect">
            <a:avLst>
              <a:gd name="adj" fmla="val 2400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764203" y="4678085"/>
            <a:ext cx="3106103" cy="678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Stakeholder Engagement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10764203" y="5486995"/>
            <a:ext cx="3106103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Keep all parties informed and involved throughout the project.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6246495" y="6643330"/>
            <a:ext cx="380048" cy="380047"/>
          </a:xfrm>
          <a:prstGeom prst="roundRect">
            <a:avLst>
              <a:gd name="adj" fmla="val 2400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843713" y="6643330"/>
            <a:ext cx="2714625" cy="339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Celebrate Milestones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6843713" y="7112913"/>
            <a:ext cx="7026593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Acknowledge progress and successes along the way.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6869" y="525780"/>
            <a:ext cx="7810262" cy="1190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The Non-Linear Path of Expectations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69" y="2002393"/>
            <a:ext cx="952619" cy="15242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05238" y="2192893"/>
            <a:ext cx="2381726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Initial Expectation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1905238" y="2604849"/>
            <a:ext cx="6571893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Starting point of project goals and objectives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69" y="3526631"/>
            <a:ext cx="952619" cy="15242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05238" y="3717131"/>
            <a:ext cx="2381726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Twists and Turns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1905238" y="4129088"/>
            <a:ext cx="6571893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Uncertainty, complexity, and changes along the way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69" y="5050869"/>
            <a:ext cx="952619" cy="15242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05238" y="5241369"/>
            <a:ext cx="2381726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Final Outcome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1905238" y="5653326"/>
            <a:ext cx="6571893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Realized expectations after navigating challenges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666869" y="6789420"/>
            <a:ext cx="781026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path to realizing expectations is rarely linear. It's filled with unforeseen twists, turns, and obstacles that can lead to deviations from the initial plan. This non-linear journey is influenced by uncertainty, complexity, dependencies, risks, and human dynamics.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487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9620" y="3354943"/>
            <a:ext cx="10878622" cy="6871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Factors Influencing Expectation Realization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" y="4371856"/>
            <a:ext cx="549712" cy="5497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620" y="5141357"/>
            <a:ext cx="2748796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Uncertainty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620" y="5616892"/>
            <a:ext cx="3025378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Unpredictable elements that can impact project outcomes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801" y="4371856"/>
            <a:ext cx="549712" cy="54971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24801" y="5141357"/>
            <a:ext cx="2748796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Complexity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4124801" y="5616892"/>
            <a:ext cx="3025497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Intricate project components and their interactions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102" y="4371856"/>
            <a:ext cx="549712" cy="54971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80102" y="5141357"/>
            <a:ext cx="2748796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Dependencies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480102" y="5616892"/>
            <a:ext cx="3025378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Interconnected tasks and resources affecting progress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5283" y="4371856"/>
            <a:ext cx="549712" cy="54971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35283" y="5141357"/>
            <a:ext cx="2748796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Risks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10835283" y="5616892"/>
            <a:ext cx="3025497" cy="1055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Potential threats to project success and mitigation strategies</a:t>
            </a:r>
            <a:endParaRPr lang="en-US" sz="1700" dirty="0"/>
          </a:p>
        </p:txBody>
      </p:sp>
      <p:sp>
        <p:nvSpPr>
          <p:cNvPr id="16" name="Text 9"/>
          <p:cNvSpPr/>
          <p:nvPr/>
        </p:nvSpPr>
        <p:spPr>
          <a:xfrm>
            <a:off x="769620" y="6919674"/>
            <a:ext cx="13091160" cy="703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These factors contribute to the non-linear path of expectation realization, requiring careful management and adaptation throughout the project lifecycle.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49423"/>
            <a:ext cx="108695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Human Dynamics in Project Management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25178"/>
            <a:ext cx="36289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Communication Challenges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06322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Misunderstandings and breakdowns in information sharing can lead to delays and rework.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3251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Conflicting Priorities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3906322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Different stakeholders may have competing interests, requiring negotiation and alignment.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325178"/>
            <a:ext cx="28436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Resistance to Change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3906322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Team members or stakeholders may be reluctant to adopt new processes or ideas, impacting project progress.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45425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Effective stakeholder management and communication are critical for addressing these human dynamics and maintaining alignment with expectations.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93552"/>
            <a:ext cx="59532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Listen and Understand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09764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417439" y="2097643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Engage with Stakeholders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2942392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Actively listen to cross-functional teams to gain insights into their needs, concerns, and priorities.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09764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09116" y="20976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Build Rapport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2588062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 trust through attentive and empathetic listening.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875967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417439" y="4875967"/>
            <a:ext cx="31194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Develop Understanding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5366385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Gain a deeper comprehension of stakeholders' expectations and motivations.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634734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Effective expectation management begins with active listening and understanding. This foundation helps in building strong relationships with cross-functional teams.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2192"/>
            <a:ext cx="87144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Negotiate and Align Expectations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2504599"/>
            <a:ext cx="1614011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3713" y="2768918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088255" y="2731413"/>
            <a:ext cx="30728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Identify Common Goals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918115" y="3325654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369231"/>
            <a:ext cx="3228022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80617" y="3546396"/>
            <a:ext cx="14763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95261" y="3596045"/>
            <a:ext cx="23735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Establish Priorities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725120" y="4190286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233863"/>
            <a:ext cx="484203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78712" y="4411028"/>
            <a:ext cx="15132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6702266" y="4460677"/>
            <a:ext cx="29173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Recognize Constraints</a:t>
            </a:r>
            <a:endParaRPr lang="en-US" sz="2200" dirty="0"/>
          </a:p>
        </p:txBody>
      </p:sp>
      <p:sp>
        <p:nvSpPr>
          <p:cNvPr id="14" name="Shape 9"/>
          <p:cNvSpPr/>
          <p:nvPr/>
        </p:nvSpPr>
        <p:spPr>
          <a:xfrm>
            <a:off x="6532126" y="5054918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5098494"/>
            <a:ext cx="6456164" cy="80795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76926" y="5275659"/>
            <a:ext cx="15478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7509272" y="5325308"/>
            <a:ext cx="30740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Find Win-Win Solutions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793790" y="616160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Collaborate with stakeholders to negotiate and align expectations, ensuring they are realistic and achievable. Be prepared to compromise and balance competing interests to establish a shared understanding of project objectives and deliverables.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1498" y="618887"/>
            <a:ext cx="5608320" cy="700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Clarify Expectations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71498" y="1656278"/>
            <a:ext cx="3674745" cy="2025372"/>
          </a:xfrm>
          <a:prstGeom prst="roundRect">
            <a:avLst>
              <a:gd name="adj" fmla="val 465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03432" y="1888212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Define Project Scope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3432" y="2373154"/>
            <a:ext cx="3210878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Clearly outline the boundaries and deliverables of the project.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0557" y="1656278"/>
            <a:ext cx="3674745" cy="2025372"/>
          </a:xfrm>
          <a:prstGeom prst="roundRect">
            <a:avLst>
              <a:gd name="adj" fmla="val 465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2491" y="1888212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Establish Timelines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2491" y="2373154"/>
            <a:ext cx="3210878" cy="1076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Set realistic deadlines and milestones for project completion.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71498" y="3905964"/>
            <a:ext cx="3674745" cy="2375773"/>
          </a:xfrm>
          <a:prstGeom prst="roundRect">
            <a:avLst>
              <a:gd name="adj" fmla="val 396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03432" y="4137898"/>
            <a:ext cx="3210878" cy="7008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Assign Roles and Responsibilities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3432" y="4973241"/>
            <a:ext cx="3210878" cy="1076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Clearly define who is responsible for each aspect of the project.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170557" y="3905964"/>
            <a:ext cx="3674745" cy="2375773"/>
          </a:xfrm>
          <a:prstGeom prst="roundRect">
            <a:avLst>
              <a:gd name="adj" fmla="val 396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402491" y="4137898"/>
            <a:ext cx="310765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Document Expectations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402491" y="4622840"/>
            <a:ext cx="3210878" cy="1076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Use project charters and work breakdown structures to formalize agreements.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6271498" y="6534031"/>
            <a:ext cx="7573804" cy="1076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Clear communication is critical for avoiding misunderstandings. Ensure all stakeholders have a common understanding of what is expected throughout the project lifecycle.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7889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114" y="3148013"/>
            <a:ext cx="5157907" cy="644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Control Expectations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2114" y="4411623"/>
            <a:ext cx="13186172" cy="22860"/>
          </a:xfrm>
          <a:prstGeom prst="roundRect">
            <a:avLst>
              <a:gd name="adj" fmla="val 379067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2281595" y="4411623"/>
            <a:ext cx="22860" cy="722114"/>
          </a:xfrm>
          <a:prstGeom prst="roundRect">
            <a:avLst>
              <a:gd name="adj" fmla="val 379067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2060972" y="4179570"/>
            <a:ext cx="464106" cy="464106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2226707" y="4256842"/>
            <a:ext cx="132517" cy="309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1003578" y="5339953"/>
            <a:ext cx="2578894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Monitor Progress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28330" y="5785961"/>
            <a:ext cx="2729389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Regularly track project status and milestones.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5629632" y="4411623"/>
            <a:ext cx="22860" cy="722114"/>
          </a:xfrm>
          <a:prstGeom prst="roundRect">
            <a:avLst>
              <a:gd name="adj" fmla="val 379067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409009" y="4179570"/>
            <a:ext cx="464106" cy="464106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560338" y="4256842"/>
            <a:ext cx="161330" cy="309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4351615" y="5339953"/>
            <a:ext cx="2578894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Address Deviations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4276368" y="5785961"/>
            <a:ext cx="2729508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Proactively manage changes and challenges that arise.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8977789" y="4411623"/>
            <a:ext cx="22860" cy="722114"/>
          </a:xfrm>
          <a:prstGeom prst="roundRect">
            <a:avLst>
              <a:gd name="adj" fmla="val 379067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8757166" y="4179570"/>
            <a:ext cx="464106" cy="464106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906589" y="4256842"/>
            <a:ext cx="165259" cy="309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7624524" y="5339953"/>
            <a:ext cx="2729389" cy="644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Communicate Updates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624524" y="6108263"/>
            <a:ext cx="2729389" cy="990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Keep stakeholders informed about project status and any changes.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12325826" y="4411623"/>
            <a:ext cx="22860" cy="722114"/>
          </a:xfrm>
          <a:prstGeom prst="roundRect">
            <a:avLst>
              <a:gd name="adj" fmla="val 379067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12105203" y="4179570"/>
            <a:ext cx="464106" cy="464106"/>
          </a:xfrm>
          <a:prstGeom prst="roundRect">
            <a:avLst>
              <a:gd name="adj" fmla="val 18671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12252722" y="4256842"/>
            <a:ext cx="169069" cy="309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2400" dirty="0"/>
          </a:p>
        </p:txBody>
      </p:sp>
      <p:sp>
        <p:nvSpPr>
          <p:cNvPr id="23" name="Text 20"/>
          <p:cNvSpPr/>
          <p:nvPr/>
        </p:nvSpPr>
        <p:spPr>
          <a:xfrm>
            <a:off x="11047809" y="5339953"/>
            <a:ext cx="2578894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Manage Perceptions</a:t>
            </a:r>
            <a:endParaRPr lang="en-US" sz="2000" dirty="0"/>
          </a:p>
        </p:txBody>
      </p:sp>
      <p:sp>
        <p:nvSpPr>
          <p:cNvPr id="24" name="Text 21"/>
          <p:cNvSpPr/>
          <p:nvPr/>
        </p:nvSpPr>
        <p:spPr>
          <a:xfrm>
            <a:off x="10972562" y="5785961"/>
            <a:ext cx="2729508" cy="990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Set realistic expectations about what can be achieved within constraints.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722114" y="7330440"/>
            <a:ext cx="13186172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Proactively manage and control expectations throughout the project to address changes, risks, and challenges that may arise.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0689" y="760452"/>
            <a:ext cx="6220301" cy="670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Communicate Effectively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89" y="1752481"/>
            <a:ext cx="536258" cy="53625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0689" y="2503170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Regular Meetings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50689" y="2967038"/>
            <a:ext cx="3660458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Hold frequent check-ins with team members and stakeholders.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53" y="1752481"/>
            <a:ext cx="536258" cy="53625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32853" y="2503170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Email Updates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4732853" y="2967038"/>
            <a:ext cx="3660458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Send written communications for important project information.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89" y="4297085"/>
            <a:ext cx="536258" cy="53625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0689" y="5047774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Collaboration Tools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50689" y="5511641"/>
            <a:ext cx="3660458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Utilize digital platforms for real-time project updates and discussions.</a:t>
            </a:r>
            <a:endParaRPr lang="en-US" sz="1650" dirty="0"/>
          </a:p>
        </p:txBody>
      </p:sp>
      <p:sp>
        <p:nvSpPr>
          <p:cNvPr id="13" name="Text 7"/>
          <p:cNvSpPr/>
          <p:nvPr/>
        </p:nvSpPr>
        <p:spPr>
          <a:xfrm>
            <a:off x="750689" y="6439376"/>
            <a:ext cx="7642622" cy="1029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Effective communication is the cornerstone of expectation management. Keep lines of communication open with cross-functional teams, providing opportunities for feedback, questions, and concerns.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Custom</PresentationFormat>
  <Paragraphs>116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Raleway</vt:lpstr>
      <vt:lpstr>Roboto Bold</vt:lpstr>
      <vt:lpstr>Roboto</vt:lpstr>
      <vt:lpstr>Arial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2025-02-03T22:13:30Z</dcterms:created>
  <dcterms:modified xsi:type="dcterms:W3CDTF">2025-02-03T22:14:52Z</dcterms:modified>
</cp:coreProperties>
</file>