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Open Sans" panose="020B0606030504020204" pitchFamily="34" charset="0"/>
      <p:regular r:id="rId15"/>
      <p:bold r:id="rId16"/>
      <p:italic r:id="rId17"/>
      <p:boldItalic r:id="rId18"/>
    </p:embeddedFont>
    <p:embeddedFont>
      <p:font typeface="Open Sans Bold" panose="020B0806030504020204" pitchFamily="34" charset="0"/>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7" d="100"/>
          <a:sy n="87" d="100"/>
        </p:scale>
        <p:origin x="81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248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30950"/>
            <a:ext cx="7556421" cy="2835116"/>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Understanding Workday Modules: A Comprehensive Guide</a:t>
            </a:r>
            <a:endParaRPr lang="en-US" sz="4450" dirty="0"/>
          </a:p>
        </p:txBody>
      </p:sp>
      <p:sp>
        <p:nvSpPr>
          <p:cNvPr id="4" name="Text 1"/>
          <p:cNvSpPr/>
          <p:nvPr/>
        </p:nvSpPr>
        <p:spPr>
          <a:xfrm>
            <a:off x="6280190" y="4106228"/>
            <a:ext cx="7556421" cy="2540318"/>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 Workday has become a popular cloud-based enterprise resource planning (ERP) system for HR, finance, and planning. Its modular structure allows organizations to implement and customize specific functionalities based on their unique business needs. This presentation will explore the key Workday modules and how they contribute to streamlined business operations. Let's explore the core and specialized Workday modules and why they matter for your organization.</a:t>
            </a:r>
            <a:endParaRPr lang="en-US" sz="1750" dirty="0"/>
          </a:p>
        </p:txBody>
      </p:sp>
      <p:sp>
        <p:nvSpPr>
          <p:cNvPr id="5" name="Shape 2"/>
          <p:cNvSpPr/>
          <p:nvPr/>
        </p:nvSpPr>
        <p:spPr>
          <a:xfrm>
            <a:off x="6280190" y="6918603"/>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85560" y="7051238"/>
            <a:ext cx="152162"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Open Sans Medium" pitchFamily="34" charset="0"/>
                <a:ea typeface="Open Sans Medium" pitchFamily="34" charset="-122"/>
                <a:cs typeface="Open Sans Medium" pitchFamily="34" charset="-120"/>
              </a:rPr>
              <a:t>kW</a:t>
            </a:r>
            <a:endParaRPr lang="en-US" sz="750" dirty="0"/>
          </a:p>
        </p:txBody>
      </p:sp>
      <p:sp>
        <p:nvSpPr>
          <p:cNvPr id="7" name="Text 4"/>
          <p:cNvSpPr/>
          <p:nvPr/>
        </p:nvSpPr>
        <p:spPr>
          <a:xfrm>
            <a:off x="6756440" y="6901696"/>
            <a:ext cx="2983349" cy="396835"/>
          </a:xfrm>
          <a:prstGeom prst="rect">
            <a:avLst/>
          </a:prstGeom>
          <a:noFill/>
          <a:ln/>
        </p:spPr>
        <p:txBody>
          <a:bodyPr wrap="none" lIns="0" tIns="0" rIns="0" bIns="0" rtlCol="0" anchor="t"/>
          <a:lstStyle/>
          <a:p>
            <a:pPr marL="0" indent="0" algn="l">
              <a:lnSpc>
                <a:spcPts val="3100"/>
              </a:lnSpc>
              <a:buNone/>
            </a:pPr>
            <a:r>
              <a:rPr lang="en-US" sz="2200" b="1" dirty="0">
                <a:solidFill>
                  <a:srgbClr val="333F70"/>
                </a:solidFill>
                <a:latin typeface="Open Sans Bold" pitchFamily="34" charset="0"/>
                <a:ea typeface="Open Sans Bold" pitchFamily="34" charset="-122"/>
                <a:cs typeface="Open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513642"/>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Specialized: Workday Spend Management</a:t>
            </a:r>
            <a:endParaRPr lang="en-US" sz="4450" dirty="0"/>
          </a:p>
        </p:txBody>
      </p:sp>
      <p:sp>
        <p:nvSpPr>
          <p:cNvPr id="3" name="Text 1"/>
          <p:cNvSpPr/>
          <p:nvPr/>
        </p:nvSpPr>
        <p:spPr>
          <a:xfrm>
            <a:off x="793790" y="3498175"/>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Cost Control</a:t>
            </a:r>
            <a:endParaRPr lang="en-US" sz="2200" dirty="0"/>
          </a:p>
        </p:txBody>
      </p:sp>
      <p:sp>
        <p:nvSpPr>
          <p:cNvPr id="4" name="Text 2"/>
          <p:cNvSpPr/>
          <p:nvPr/>
        </p:nvSpPr>
        <p:spPr>
          <a:xfrm>
            <a:off x="793790" y="4079319"/>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Control procurement costs effectively.</a:t>
            </a:r>
            <a:endParaRPr lang="en-US" sz="1750" dirty="0"/>
          </a:p>
        </p:txBody>
      </p:sp>
      <p:sp>
        <p:nvSpPr>
          <p:cNvPr id="5" name="Text 3"/>
          <p:cNvSpPr/>
          <p:nvPr/>
        </p:nvSpPr>
        <p:spPr>
          <a:xfrm>
            <a:off x="5332928" y="3498175"/>
            <a:ext cx="3978116" cy="708660"/>
          </a:xfrm>
          <a:prstGeom prst="rect">
            <a:avLst/>
          </a:prstGeom>
          <a:noFill/>
          <a:ln/>
        </p:spPr>
        <p:txBody>
          <a:bodyPr wrap="squar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Contract Management</a:t>
            </a:r>
            <a:endParaRPr lang="en-US" sz="2200" dirty="0"/>
          </a:p>
        </p:txBody>
      </p:sp>
      <p:sp>
        <p:nvSpPr>
          <p:cNvPr id="6" name="Text 4"/>
          <p:cNvSpPr/>
          <p:nvPr/>
        </p:nvSpPr>
        <p:spPr>
          <a:xfrm>
            <a:off x="5332928" y="4433649"/>
            <a:ext cx="3978116" cy="362903"/>
          </a:xfrm>
          <a:prstGeom prst="rect">
            <a:avLst/>
          </a:prstGeom>
          <a:noFill/>
          <a:ln/>
        </p:spPr>
        <p:txBody>
          <a:bodyPr wrap="non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Manage supplier contracts efficiently.</a:t>
            </a:r>
            <a:endParaRPr lang="en-US" sz="1750" dirty="0"/>
          </a:p>
        </p:txBody>
      </p:sp>
      <p:sp>
        <p:nvSpPr>
          <p:cNvPr id="7" name="Text 5"/>
          <p:cNvSpPr/>
          <p:nvPr/>
        </p:nvSpPr>
        <p:spPr>
          <a:xfrm>
            <a:off x="9872067" y="3498175"/>
            <a:ext cx="3340656"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Inventory Tracking</a:t>
            </a:r>
            <a:endParaRPr lang="en-US" sz="2200" dirty="0"/>
          </a:p>
        </p:txBody>
      </p:sp>
      <p:sp>
        <p:nvSpPr>
          <p:cNvPr id="8" name="Text 6"/>
          <p:cNvSpPr/>
          <p:nvPr/>
        </p:nvSpPr>
        <p:spPr>
          <a:xfrm>
            <a:off x="9872067" y="4079319"/>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Track inventory and expenses accurately.</a:t>
            </a:r>
            <a:endParaRPr lang="en-US" sz="1750" dirty="0"/>
          </a:p>
        </p:txBody>
      </p:sp>
      <p:sp>
        <p:nvSpPr>
          <p:cNvPr id="9" name="Text 7"/>
          <p:cNvSpPr/>
          <p:nvPr/>
        </p:nvSpPr>
        <p:spPr>
          <a:xfrm>
            <a:off x="793790" y="5264348"/>
            <a:ext cx="13042821" cy="1451610"/>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 This module focuses on procurement and supplier management, helping organizations control procurement costs. Efficient management of supplier contracts is a key feature. Accurate tracking of inventory and expenses provides visibility into spending patterns. Workday Spend Management optimizes financial resources and ensures responsible financial stewardship.</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076"/>
          </a:xfrm>
          <a:prstGeom prst="rect">
            <a:avLst/>
          </a:prstGeom>
        </p:spPr>
      </p:pic>
      <p:sp>
        <p:nvSpPr>
          <p:cNvPr id="3" name="Text 0"/>
          <p:cNvSpPr/>
          <p:nvPr/>
        </p:nvSpPr>
        <p:spPr>
          <a:xfrm>
            <a:off x="760095" y="597218"/>
            <a:ext cx="7623810" cy="1357313"/>
          </a:xfrm>
          <a:prstGeom prst="rect">
            <a:avLst/>
          </a:prstGeom>
          <a:noFill/>
          <a:ln/>
        </p:spPr>
        <p:txBody>
          <a:bodyPr wrap="square" lIns="0" tIns="0" rIns="0" bIns="0" rtlCol="0" anchor="t"/>
          <a:lstStyle/>
          <a:p>
            <a:pPr marL="0" indent="0">
              <a:lnSpc>
                <a:spcPts val="5300"/>
              </a:lnSpc>
              <a:buNone/>
            </a:pPr>
            <a:r>
              <a:rPr lang="en-US" sz="4250" b="1" dirty="0">
                <a:solidFill>
                  <a:srgbClr val="333F70"/>
                </a:solidFill>
                <a:latin typeface="Unbounded Bold" pitchFamily="34" charset="0"/>
                <a:ea typeface="Unbounded Bold" pitchFamily="34" charset="-122"/>
                <a:cs typeface="Unbounded Bold" pitchFamily="34" charset="-120"/>
              </a:rPr>
              <a:t>Why Workday Modules Matter</a:t>
            </a:r>
            <a:endParaRPr lang="en-US" sz="4250" dirty="0"/>
          </a:p>
        </p:txBody>
      </p:sp>
      <p:sp>
        <p:nvSpPr>
          <p:cNvPr id="4" name="Text 1"/>
          <p:cNvSpPr/>
          <p:nvPr/>
        </p:nvSpPr>
        <p:spPr>
          <a:xfrm>
            <a:off x="760095" y="2280285"/>
            <a:ext cx="7623810" cy="1737122"/>
          </a:xfrm>
          <a:prstGeom prst="rect">
            <a:avLst/>
          </a:prstGeom>
          <a:noFill/>
          <a:ln/>
        </p:spPr>
        <p:txBody>
          <a:bodyPr wrap="square" lIns="0" tIns="0" rIns="0" bIns="0" rtlCol="0" anchor="t"/>
          <a:lstStyle/>
          <a:p>
            <a:pPr marL="0" indent="0">
              <a:lnSpc>
                <a:spcPts val="2700"/>
              </a:lnSpc>
              <a:buNone/>
            </a:pPr>
            <a:r>
              <a:rPr lang="en-US" sz="1700" dirty="0">
                <a:solidFill>
                  <a:srgbClr val="333F70"/>
                </a:solidFill>
                <a:latin typeface="Open Sans" pitchFamily="34" charset="0"/>
                <a:ea typeface="Open Sans" pitchFamily="34" charset="-122"/>
                <a:cs typeface="Open Sans" pitchFamily="34" charset="-120"/>
              </a:rPr>
              <a:t>Workday’s modular approach allows businesses to adopt only the functionalities they need, ensuring scalability and cost-effectiveness. Whether managing HR, finance, talent, or student information, Workday’s seamless integration across modules ensures consistency and efficiency in enterprise operations.</a:t>
            </a:r>
            <a:endParaRPr lang="en-US" sz="1700" dirty="0"/>
          </a:p>
        </p:txBody>
      </p:sp>
      <p:sp>
        <p:nvSpPr>
          <p:cNvPr id="5" name="Text 2"/>
          <p:cNvSpPr/>
          <p:nvPr/>
        </p:nvSpPr>
        <p:spPr>
          <a:xfrm>
            <a:off x="760095" y="4261723"/>
            <a:ext cx="7623810" cy="1737122"/>
          </a:xfrm>
          <a:prstGeom prst="rect">
            <a:avLst/>
          </a:prstGeom>
          <a:noFill/>
          <a:ln/>
        </p:spPr>
        <p:txBody>
          <a:bodyPr wrap="square" lIns="0" tIns="0" rIns="0" bIns="0" rtlCol="0" anchor="t"/>
          <a:lstStyle/>
          <a:p>
            <a:pPr marL="0" indent="0">
              <a:lnSpc>
                <a:spcPts val="2700"/>
              </a:lnSpc>
              <a:buNone/>
            </a:pPr>
            <a:r>
              <a:rPr lang="en-US" sz="1700" dirty="0">
                <a:solidFill>
                  <a:srgbClr val="333F70"/>
                </a:solidFill>
                <a:latin typeface="Open Sans" pitchFamily="34" charset="0"/>
                <a:ea typeface="Open Sans" pitchFamily="34" charset="-122"/>
                <a:cs typeface="Open Sans" pitchFamily="34" charset="-120"/>
              </a:rPr>
              <a:t>Workday's modularity allows businesses to choose specific functions for scalability and cost-efficiency. Seamless integration across modules ensures data consistency and operational efficiency. Choosing the right Workday modules can significantly enhance business processes and decision-making.</a:t>
            </a:r>
            <a:endParaRPr lang="en-US" sz="1700" dirty="0"/>
          </a:p>
        </p:txBody>
      </p:sp>
      <p:sp>
        <p:nvSpPr>
          <p:cNvPr id="6" name="Text 3"/>
          <p:cNvSpPr/>
          <p:nvPr/>
        </p:nvSpPr>
        <p:spPr>
          <a:xfrm>
            <a:off x="760095" y="6243161"/>
            <a:ext cx="7623810" cy="1389698"/>
          </a:xfrm>
          <a:prstGeom prst="rect">
            <a:avLst/>
          </a:prstGeom>
          <a:noFill/>
          <a:ln/>
        </p:spPr>
        <p:txBody>
          <a:bodyPr wrap="square" lIns="0" tIns="0" rIns="0" bIns="0" rtlCol="0" anchor="t"/>
          <a:lstStyle/>
          <a:p>
            <a:pPr marL="0" indent="0">
              <a:lnSpc>
                <a:spcPts val="2700"/>
              </a:lnSpc>
              <a:buNone/>
            </a:pPr>
            <a:r>
              <a:rPr lang="en-US" sz="1700" dirty="0">
                <a:solidFill>
                  <a:srgbClr val="333F70"/>
                </a:solidFill>
                <a:latin typeface="Open Sans" pitchFamily="34" charset="0"/>
                <a:ea typeface="Open Sans" pitchFamily="34" charset="-122"/>
                <a:cs typeface="Open Sans" pitchFamily="34" charset="-120"/>
              </a:rPr>
              <a:t>The adaptable nature of Workday promotes a customized and effective approach to organizational management. Businesses benefit from tailored solutions aligning precisely with their requirements, streamlining operations, and achieving maximum efficiency.</a:t>
            </a:r>
            <a:endParaRPr 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505"/>
          </a:xfrm>
          <a:prstGeom prst="rect">
            <a:avLst/>
          </a:prstGeom>
        </p:spPr>
      </p:pic>
      <p:sp>
        <p:nvSpPr>
          <p:cNvPr id="3" name="Text 0"/>
          <p:cNvSpPr/>
          <p:nvPr/>
        </p:nvSpPr>
        <p:spPr>
          <a:xfrm>
            <a:off x="6271498" y="616863"/>
            <a:ext cx="7573804" cy="2102763"/>
          </a:xfrm>
          <a:prstGeom prst="rect">
            <a:avLst/>
          </a:prstGeom>
          <a:noFill/>
          <a:ln/>
        </p:spPr>
        <p:txBody>
          <a:bodyPr wrap="square" lIns="0" tIns="0" rIns="0" bIns="0" rtlCol="0" anchor="t"/>
          <a:lstStyle/>
          <a:p>
            <a:pPr marL="0" indent="0">
              <a:lnSpc>
                <a:spcPts val="5500"/>
              </a:lnSpc>
              <a:buNone/>
            </a:pPr>
            <a:r>
              <a:rPr lang="en-US" sz="4400" b="1" dirty="0">
                <a:solidFill>
                  <a:srgbClr val="333F70"/>
                </a:solidFill>
                <a:latin typeface="Unbounded Bold" pitchFamily="34" charset="0"/>
                <a:ea typeface="Unbounded Bold" pitchFamily="34" charset="-122"/>
                <a:cs typeface="Unbounded Bold" pitchFamily="34" charset="-120"/>
              </a:rPr>
              <a:t>Conclusion: Maximizing Workday's Potential</a:t>
            </a:r>
            <a:endParaRPr lang="en-US" sz="4400" dirty="0"/>
          </a:p>
        </p:txBody>
      </p:sp>
      <p:sp>
        <p:nvSpPr>
          <p:cNvPr id="4" name="Text 1"/>
          <p:cNvSpPr/>
          <p:nvPr/>
        </p:nvSpPr>
        <p:spPr>
          <a:xfrm>
            <a:off x="6271498" y="3056096"/>
            <a:ext cx="7573804" cy="2153126"/>
          </a:xfrm>
          <a:prstGeom prst="rect">
            <a:avLst/>
          </a:prstGeom>
          <a:noFill/>
          <a:ln/>
        </p:spPr>
        <p:txBody>
          <a:bodyPr wrap="square" lIns="0" tIns="0" rIns="0" bIns="0" rtlCol="0" anchor="t"/>
          <a:lstStyle/>
          <a:p>
            <a:pPr marL="0" indent="0">
              <a:lnSpc>
                <a:spcPts val="2800"/>
              </a:lnSpc>
              <a:buNone/>
            </a:pPr>
            <a:r>
              <a:rPr lang="en-US" sz="1750" dirty="0">
                <a:solidFill>
                  <a:srgbClr val="333F70"/>
                </a:solidFill>
                <a:latin typeface="Open Sans" pitchFamily="34" charset="0"/>
                <a:ea typeface="Open Sans" pitchFamily="34" charset="-122"/>
                <a:cs typeface="Open Sans" pitchFamily="34" charset="-120"/>
              </a:rPr>
              <a:t>Workday offers a wide range of modules to support various business functions. Organizations leveraging these modules can achieve greater efficiency, improved compliance, and data-driven decision-making. Whether you’re considering Workday implementation or looking to optimize your current setup, understanding these modules is key to maximizing the platform’s potential.</a:t>
            </a:r>
            <a:endParaRPr lang="en-US" sz="1750" dirty="0"/>
          </a:p>
        </p:txBody>
      </p:sp>
      <p:sp>
        <p:nvSpPr>
          <p:cNvPr id="5" name="Text 2"/>
          <p:cNvSpPr/>
          <p:nvPr/>
        </p:nvSpPr>
        <p:spPr>
          <a:xfrm>
            <a:off x="6271498" y="5461516"/>
            <a:ext cx="7573804" cy="2153126"/>
          </a:xfrm>
          <a:prstGeom prst="rect">
            <a:avLst/>
          </a:prstGeom>
          <a:noFill/>
          <a:ln/>
        </p:spPr>
        <p:txBody>
          <a:bodyPr wrap="square" lIns="0" tIns="0" rIns="0" bIns="0" rtlCol="0" anchor="t"/>
          <a:lstStyle/>
          <a:p>
            <a:pPr marL="0" indent="0">
              <a:lnSpc>
                <a:spcPts val="2800"/>
              </a:lnSpc>
              <a:buNone/>
            </a:pPr>
            <a:r>
              <a:rPr lang="en-US" sz="1750" dirty="0">
                <a:solidFill>
                  <a:srgbClr val="333F70"/>
                </a:solidFill>
                <a:latin typeface="Open Sans" pitchFamily="34" charset="0"/>
                <a:ea typeface="Open Sans" pitchFamily="34" charset="-122"/>
                <a:cs typeface="Open Sans" pitchFamily="34" charset="-120"/>
              </a:rPr>
              <a:t>Understanding and strategically implementing Workday modules is crucial for any organization seeking to optimize its business processes and achieve operational excellence. Embracing Workday’s potential leads to transformative growth, improved compliance, and empowered decision-making. By investing in Workday modules, organizations can unlock unprecedented levels of efficiency, innovation, and success.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332190"/>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Core: Workday Human Capital Management (HCM)</a:t>
            </a:r>
            <a:endParaRPr lang="en-US" sz="4450" dirty="0"/>
          </a:p>
        </p:txBody>
      </p:sp>
      <p:sp>
        <p:nvSpPr>
          <p:cNvPr id="3" name="Text 1"/>
          <p:cNvSpPr/>
          <p:nvPr/>
        </p:nvSpPr>
        <p:spPr>
          <a:xfrm>
            <a:off x="793790" y="331672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Core HR</a:t>
            </a:r>
            <a:endParaRPr lang="en-US" sz="2200" dirty="0"/>
          </a:p>
        </p:txBody>
      </p:sp>
      <p:sp>
        <p:nvSpPr>
          <p:cNvPr id="4" name="Text 2"/>
          <p:cNvSpPr/>
          <p:nvPr/>
        </p:nvSpPr>
        <p:spPr>
          <a:xfrm>
            <a:off x="793790" y="3897868"/>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Centralized employee records, organizational structures, and job profiles.</a:t>
            </a:r>
            <a:endParaRPr lang="en-US" sz="1750" dirty="0"/>
          </a:p>
        </p:txBody>
      </p:sp>
      <p:sp>
        <p:nvSpPr>
          <p:cNvPr id="5" name="Text 3"/>
          <p:cNvSpPr/>
          <p:nvPr/>
        </p:nvSpPr>
        <p:spPr>
          <a:xfrm>
            <a:off x="5332928" y="331672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Compensation</a:t>
            </a:r>
            <a:endParaRPr lang="en-US" sz="2200" dirty="0"/>
          </a:p>
        </p:txBody>
      </p:sp>
      <p:sp>
        <p:nvSpPr>
          <p:cNvPr id="6" name="Text 4"/>
          <p:cNvSpPr/>
          <p:nvPr/>
        </p:nvSpPr>
        <p:spPr>
          <a:xfrm>
            <a:off x="5332928" y="3897868"/>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Salary structures, bonuses, and incentives management.</a:t>
            </a:r>
            <a:endParaRPr lang="en-US" sz="1750" dirty="0"/>
          </a:p>
        </p:txBody>
      </p:sp>
      <p:sp>
        <p:nvSpPr>
          <p:cNvPr id="7" name="Text 5"/>
          <p:cNvSpPr/>
          <p:nvPr/>
        </p:nvSpPr>
        <p:spPr>
          <a:xfrm>
            <a:off x="9872067" y="331672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Benefits</a:t>
            </a:r>
            <a:endParaRPr lang="en-US" sz="2200" dirty="0"/>
          </a:p>
        </p:txBody>
      </p:sp>
      <p:sp>
        <p:nvSpPr>
          <p:cNvPr id="8" name="Text 6"/>
          <p:cNvSpPr/>
          <p:nvPr/>
        </p:nvSpPr>
        <p:spPr>
          <a:xfrm>
            <a:off x="9872067" y="3897868"/>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Enrollment, eligibility tracking, and compliance administration.</a:t>
            </a:r>
            <a:endParaRPr lang="en-US" sz="1750" dirty="0"/>
          </a:p>
        </p:txBody>
      </p:sp>
      <p:sp>
        <p:nvSpPr>
          <p:cNvPr id="9" name="Text 7"/>
          <p:cNvSpPr/>
          <p:nvPr/>
        </p:nvSpPr>
        <p:spPr>
          <a:xfrm>
            <a:off x="793790" y="5445800"/>
            <a:ext cx="13042821" cy="1451610"/>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 The Workday HCM module serves as the foundation for workforce management. It streamlines employee data management, compensation, and benefits administration. This module is crucial for maintaining accurate employee records and ensuring compliance with various regulations. Workforce planning and analytics provide data-driven insights for HR strategy, aiding in better decision-making.</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5920" y="858322"/>
            <a:ext cx="7752159" cy="1243013"/>
          </a:xfrm>
          <a:prstGeom prst="rect">
            <a:avLst/>
          </a:prstGeom>
          <a:noFill/>
          <a:ln/>
        </p:spPr>
        <p:txBody>
          <a:bodyPr wrap="square" lIns="0" tIns="0" rIns="0" bIns="0" rtlCol="0" anchor="t"/>
          <a:lstStyle/>
          <a:p>
            <a:pPr marL="0" indent="0">
              <a:lnSpc>
                <a:spcPts val="4850"/>
              </a:lnSpc>
              <a:buNone/>
            </a:pPr>
            <a:r>
              <a:rPr lang="en-US" sz="3900" b="1" dirty="0">
                <a:solidFill>
                  <a:srgbClr val="333F70"/>
                </a:solidFill>
                <a:latin typeface="Unbounded Bold" pitchFamily="34" charset="0"/>
                <a:ea typeface="Unbounded Bold" pitchFamily="34" charset="-122"/>
                <a:cs typeface="Unbounded Bold" pitchFamily="34" charset="-120"/>
              </a:rPr>
              <a:t>Core: Workday Financial Management</a:t>
            </a:r>
            <a:endParaRPr lang="en-US" sz="3900" dirty="0"/>
          </a:p>
        </p:txBody>
      </p:sp>
      <p:sp>
        <p:nvSpPr>
          <p:cNvPr id="4" name="Shape 1"/>
          <p:cNvSpPr/>
          <p:nvPr/>
        </p:nvSpPr>
        <p:spPr>
          <a:xfrm>
            <a:off x="695920" y="2399586"/>
            <a:ext cx="3776662" cy="1479233"/>
          </a:xfrm>
          <a:prstGeom prst="roundRect">
            <a:avLst>
              <a:gd name="adj" fmla="val 5646"/>
            </a:avLst>
          </a:prstGeom>
          <a:solidFill>
            <a:srgbClr val="D6F5EE"/>
          </a:solidFill>
          <a:ln w="7620">
            <a:solidFill>
              <a:srgbClr val="BCDBD4"/>
            </a:solidFill>
            <a:prstDash val="solid"/>
          </a:ln>
        </p:spPr>
        <p:txBody>
          <a:bodyPr/>
          <a:lstStyle/>
          <a:p>
            <a:endParaRPr lang="en-US"/>
          </a:p>
        </p:txBody>
      </p:sp>
      <p:sp>
        <p:nvSpPr>
          <p:cNvPr id="5" name="Text 2"/>
          <p:cNvSpPr/>
          <p:nvPr/>
        </p:nvSpPr>
        <p:spPr>
          <a:xfrm>
            <a:off x="902375" y="2606040"/>
            <a:ext cx="3039785" cy="310753"/>
          </a:xfrm>
          <a:prstGeom prst="rect">
            <a:avLst/>
          </a:prstGeom>
          <a:noFill/>
          <a:ln/>
        </p:spPr>
        <p:txBody>
          <a:bodyPr wrap="none" lIns="0" tIns="0" rIns="0" bIns="0" rtlCol="0" anchor="t"/>
          <a:lstStyle/>
          <a:p>
            <a:pPr marL="0" indent="0">
              <a:lnSpc>
                <a:spcPts val="2400"/>
              </a:lnSpc>
              <a:buNone/>
            </a:pPr>
            <a:r>
              <a:rPr lang="en-US" sz="1950" b="1" dirty="0">
                <a:solidFill>
                  <a:srgbClr val="333F70"/>
                </a:solidFill>
                <a:latin typeface="Unbounded Bold" pitchFamily="34" charset="0"/>
                <a:ea typeface="Unbounded Bold" pitchFamily="34" charset="-122"/>
                <a:cs typeface="Unbounded Bold" pitchFamily="34" charset="-120"/>
              </a:rPr>
              <a:t>General Ledger (GL)</a:t>
            </a:r>
            <a:endParaRPr lang="en-US" sz="1950" dirty="0"/>
          </a:p>
        </p:txBody>
      </p:sp>
      <p:sp>
        <p:nvSpPr>
          <p:cNvPr id="6" name="Text 3"/>
          <p:cNvSpPr/>
          <p:nvPr/>
        </p:nvSpPr>
        <p:spPr>
          <a:xfrm>
            <a:off x="902375" y="3036094"/>
            <a:ext cx="3363754" cy="636270"/>
          </a:xfrm>
          <a:prstGeom prst="rect">
            <a:avLst/>
          </a:prstGeom>
          <a:noFill/>
          <a:ln/>
        </p:spPr>
        <p:txBody>
          <a:bodyPr wrap="square" lIns="0" tIns="0" rIns="0" bIns="0" rtlCol="0" anchor="t"/>
          <a:lstStyle/>
          <a:p>
            <a:pPr marL="0" indent="0">
              <a:lnSpc>
                <a:spcPts val="2500"/>
              </a:lnSpc>
              <a:buNone/>
            </a:pPr>
            <a:r>
              <a:rPr lang="en-US" sz="1550" dirty="0">
                <a:solidFill>
                  <a:srgbClr val="333F70"/>
                </a:solidFill>
                <a:latin typeface="Open Sans" pitchFamily="34" charset="0"/>
                <a:ea typeface="Open Sans" pitchFamily="34" charset="-122"/>
                <a:cs typeface="Open Sans" pitchFamily="34" charset="-120"/>
              </a:rPr>
              <a:t>Automated journal entries and real-time reporting.</a:t>
            </a:r>
            <a:endParaRPr lang="en-US" sz="1550" dirty="0"/>
          </a:p>
        </p:txBody>
      </p:sp>
      <p:sp>
        <p:nvSpPr>
          <p:cNvPr id="7" name="Shape 4"/>
          <p:cNvSpPr/>
          <p:nvPr/>
        </p:nvSpPr>
        <p:spPr>
          <a:xfrm>
            <a:off x="4671417" y="2399586"/>
            <a:ext cx="3776662" cy="1479233"/>
          </a:xfrm>
          <a:prstGeom prst="roundRect">
            <a:avLst>
              <a:gd name="adj" fmla="val 5646"/>
            </a:avLst>
          </a:prstGeom>
          <a:solidFill>
            <a:srgbClr val="D6F5EE"/>
          </a:solidFill>
          <a:ln w="7620">
            <a:solidFill>
              <a:srgbClr val="BCDBD4"/>
            </a:solidFill>
            <a:prstDash val="solid"/>
          </a:ln>
        </p:spPr>
        <p:txBody>
          <a:bodyPr/>
          <a:lstStyle/>
          <a:p>
            <a:endParaRPr lang="en-US"/>
          </a:p>
        </p:txBody>
      </p:sp>
      <p:sp>
        <p:nvSpPr>
          <p:cNvPr id="8" name="Text 5"/>
          <p:cNvSpPr/>
          <p:nvPr/>
        </p:nvSpPr>
        <p:spPr>
          <a:xfrm>
            <a:off x="4877872" y="2606040"/>
            <a:ext cx="2485787" cy="310753"/>
          </a:xfrm>
          <a:prstGeom prst="rect">
            <a:avLst/>
          </a:prstGeom>
          <a:noFill/>
          <a:ln/>
        </p:spPr>
        <p:txBody>
          <a:bodyPr wrap="none" lIns="0" tIns="0" rIns="0" bIns="0" rtlCol="0" anchor="t"/>
          <a:lstStyle/>
          <a:p>
            <a:pPr marL="0" indent="0">
              <a:lnSpc>
                <a:spcPts val="2400"/>
              </a:lnSpc>
              <a:buNone/>
            </a:pPr>
            <a:r>
              <a:rPr lang="en-US" sz="1950" b="1" dirty="0">
                <a:solidFill>
                  <a:srgbClr val="333F70"/>
                </a:solidFill>
                <a:latin typeface="Unbounded Bold" pitchFamily="34" charset="0"/>
                <a:ea typeface="Unbounded Bold" pitchFamily="34" charset="-122"/>
                <a:cs typeface="Unbounded Bold" pitchFamily="34" charset="-120"/>
              </a:rPr>
              <a:t>AP &amp; AR</a:t>
            </a:r>
            <a:endParaRPr lang="en-US" sz="1950" dirty="0"/>
          </a:p>
        </p:txBody>
      </p:sp>
      <p:sp>
        <p:nvSpPr>
          <p:cNvPr id="9" name="Text 6"/>
          <p:cNvSpPr/>
          <p:nvPr/>
        </p:nvSpPr>
        <p:spPr>
          <a:xfrm>
            <a:off x="4877872" y="3036094"/>
            <a:ext cx="3363754" cy="636270"/>
          </a:xfrm>
          <a:prstGeom prst="rect">
            <a:avLst/>
          </a:prstGeom>
          <a:noFill/>
          <a:ln/>
        </p:spPr>
        <p:txBody>
          <a:bodyPr wrap="square" lIns="0" tIns="0" rIns="0" bIns="0" rtlCol="0" anchor="t"/>
          <a:lstStyle/>
          <a:p>
            <a:pPr marL="0" indent="0">
              <a:lnSpc>
                <a:spcPts val="2500"/>
              </a:lnSpc>
              <a:buNone/>
            </a:pPr>
            <a:r>
              <a:rPr lang="en-US" sz="1550" dirty="0">
                <a:solidFill>
                  <a:srgbClr val="333F70"/>
                </a:solidFill>
                <a:latin typeface="Open Sans" pitchFamily="34" charset="0"/>
                <a:ea typeface="Open Sans" pitchFamily="34" charset="-122"/>
                <a:cs typeface="Open Sans" pitchFamily="34" charset="-120"/>
              </a:rPr>
              <a:t>Streamlined invoicing and payments processing.</a:t>
            </a:r>
            <a:endParaRPr lang="en-US" sz="1550" dirty="0"/>
          </a:p>
        </p:txBody>
      </p:sp>
      <p:sp>
        <p:nvSpPr>
          <p:cNvPr id="10" name="Shape 7"/>
          <p:cNvSpPr/>
          <p:nvPr/>
        </p:nvSpPr>
        <p:spPr>
          <a:xfrm>
            <a:off x="695920" y="4077653"/>
            <a:ext cx="7752159" cy="1161098"/>
          </a:xfrm>
          <a:prstGeom prst="roundRect">
            <a:avLst>
              <a:gd name="adj" fmla="val 7194"/>
            </a:avLst>
          </a:prstGeom>
          <a:solidFill>
            <a:srgbClr val="D6F5EE"/>
          </a:solidFill>
          <a:ln w="7620">
            <a:solidFill>
              <a:srgbClr val="BCDBD4"/>
            </a:solidFill>
            <a:prstDash val="solid"/>
          </a:ln>
        </p:spPr>
        <p:txBody>
          <a:bodyPr/>
          <a:lstStyle/>
          <a:p>
            <a:endParaRPr lang="en-US"/>
          </a:p>
        </p:txBody>
      </p:sp>
      <p:sp>
        <p:nvSpPr>
          <p:cNvPr id="11" name="Text 8"/>
          <p:cNvSpPr/>
          <p:nvPr/>
        </p:nvSpPr>
        <p:spPr>
          <a:xfrm>
            <a:off x="902375" y="4284107"/>
            <a:ext cx="2485787" cy="310753"/>
          </a:xfrm>
          <a:prstGeom prst="rect">
            <a:avLst/>
          </a:prstGeom>
          <a:noFill/>
          <a:ln/>
        </p:spPr>
        <p:txBody>
          <a:bodyPr wrap="none" lIns="0" tIns="0" rIns="0" bIns="0" rtlCol="0" anchor="t"/>
          <a:lstStyle/>
          <a:p>
            <a:pPr marL="0" indent="0">
              <a:lnSpc>
                <a:spcPts val="2400"/>
              </a:lnSpc>
              <a:buNone/>
            </a:pPr>
            <a:r>
              <a:rPr lang="en-US" sz="1950" b="1" dirty="0">
                <a:solidFill>
                  <a:srgbClr val="333F70"/>
                </a:solidFill>
                <a:latin typeface="Unbounded Bold" pitchFamily="34" charset="0"/>
                <a:ea typeface="Unbounded Bold" pitchFamily="34" charset="-122"/>
                <a:cs typeface="Unbounded Bold" pitchFamily="34" charset="-120"/>
              </a:rPr>
              <a:t>Procurement</a:t>
            </a:r>
            <a:endParaRPr lang="en-US" sz="1950" dirty="0"/>
          </a:p>
        </p:txBody>
      </p:sp>
      <p:sp>
        <p:nvSpPr>
          <p:cNvPr id="12" name="Text 9"/>
          <p:cNvSpPr/>
          <p:nvPr/>
        </p:nvSpPr>
        <p:spPr>
          <a:xfrm>
            <a:off x="902375" y="4714161"/>
            <a:ext cx="7339251" cy="318135"/>
          </a:xfrm>
          <a:prstGeom prst="rect">
            <a:avLst/>
          </a:prstGeom>
          <a:noFill/>
          <a:ln/>
        </p:spPr>
        <p:txBody>
          <a:bodyPr wrap="none" lIns="0" tIns="0" rIns="0" bIns="0" rtlCol="0" anchor="t"/>
          <a:lstStyle/>
          <a:p>
            <a:pPr marL="0" indent="0">
              <a:lnSpc>
                <a:spcPts val="2500"/>
              </a:lnSpc>
              <a:buNone/>
            </a:pPr>
            <a:r>
              <a:rPr lang="en-US" sz="1550" dirty="0">
                <a:solidFill>
                  <a:srgbClr val="333F70"/>
                </a:solidFill>
                <a:latin typeface="Open Sans" pitchFamily="34" charset="0"/>
                <a:ea typeface="Open Sans" pitchFamily="34" charset="-122"/>
                <a:cs typeface="Open Sans" pitchFamily="34" charset="-120"/>
              </a:rPr>
              <a:t>Vendor management and contract tracking.</a:t>
            </a:r>
            <a:endParaRPr lang="en-US" sz="1550" dirty="0"/>
          </a:p>
        </p:txBody>
      </p:sp>
      <p:sp>
        <p:nvSpPr>
          <p:cNvPr id="13" name="Text 10"/>
          <p:cNvSpPr/>
          <p:nvPr/>
        </p:nvSpPr>
        <p:spPr>
          <a:xfrm>
            <a:off x="695920" y="5462468"/>
            <a:ext cx="7752159" cy="1908810"/>
          </a:xfrm>
          <a:prstGeom prst="rect">
            <a:avLst/>
          </a:prstGeom>
          <a:noFill/>
          <a:ln/>
        </p:spPr>
        <p:txBody>
          <a:bodyPr wrap="square" lIns="0" tIns="0" rIns="0" bIns="0" rtlCol="0" anchor="t"/>
          <a:lstStyle/>
          <a:p>
            <a:pPr marL="0" indent="0">
              <a:lnSpc>
                <a:spcPts val="2500"/>
              </a:lnSpc>
              <a:buNone/>
            </a:pPr>
            <a:r>
              <a:rPr lang="en-US" sz="1550" dirty="0">
                <a:solidFill>
                  <a:srgbClr val="333F70"/>
                </a:solidFill>
                <a:latin typeface="Open Sans" pitchFamily="34" charset="0"/>
                <a:ea typeface="Open Sans" pitchFamily="34" charset="-122"/>
                <a:cs typeface="Open Sans" pitchFamily="34" charset="-120"/>
              </a:rPr>
              <a:t> This module provides real-time financial visibility and control, essential for sound financial management. It automates journal entries and reporting through the General Ledger (GL). Streamlines invoicing and payments with Accounts Payable and Receivable (AP &amp; AR). Vendor management and contract tracking are handled through procurement. Expense management automates approvals and reimbursements, improving efficiency and accuracy.</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41853"/>
          </a:xfrm>
          <a:prstGeom prst="rect">
            <a:avLst/>
          </a:prstGeom>
        </p:spPr>
      </p:pic>
      <p:sp>
        <p:nvSpPr>
          <p:cNvPr id="3" name="Text 0"/>
          <p:cNvSpPr/>
          <p:nvPr/>
        </p:nvSpPr>
        <p:spPr>
          <a:xfrm>
            <a:off x="683657" y="2979063"/>
            <a:ext cx="13263086" cy="1220867"/>
          </a:xfrm>
          <a:prstGeom prst="rect">
            <a:avLst/>
          </a:prstGeom>
          <a:noFill/>
          <a:ln/>
        </p:spPr>
        <p:txBody>
          <a:bodyPr wrap="square" lIns="0" tIns="0" rIns="0" bIns="0" rtlCol="0" anchor="t"/>
          <a:lstStyle/>
          <a:p>
            <a:pPr marL="0" indent="0">
              <a:lnSpc>
                <a:spcPts val="4800"/>
              </a:lnSpc>
              <a:buNone/>
            </a:pPr>
            <a:r>
              <a:rPr lang="en-US" sz="3800" b="1" dirty="0">
                <a:solidFill>
                  <a:srgbClr val="333F70"/>
                </a:solidFill>
                <a:latin typeface="Unbounded Bold" pitchFamily="34" charset="0"/>
                <a:ea typeface="Unbounded Bold" pitchFamily="34" charset="-122"/>
                <a:cs typeface="Unbounded Bold" pitchFamily="34" charset="-120"/>
              </a:rPr>
              <a:t>Core: Workday Payroll and Workforce Management</a:t>
            </a:r>
            <a:endParaRPr lang="en-US" sz="3800" dirty="0"/>
          </a:p>
        </p:txBody>
      </p:sp>
      <p:pic>
        <p:nvPicPr>
          <p:cNvPr id="4" name="Image 1" descr="preencoded.png"/>
          <p:cNvPicPr>
            <a:picLocks noChangeAspect="1"/>
          </p:cNvPicPr>
          <p:nvPr/>
        </p:nvPicPr>
        <p:blipFill>
          <a:blip r:embed="rId4"/>
          <a:stretch>
            <a:fillRect/>
          </a:stretch>
        </p:blipFill>
        <p:spPr>
          <a:xfrm>
            <a:off x="683657" y="4492942"/>
            <a:ext cx="488275" cy="488275"/>
          </a:xfrm>
          <a:prstGeom prst="rect">
            <a:avLst/>
          </a:prstGeom>
        </p:spPr>
      </p:pic>
      <p:sp>
        <p:nvSpPr>
          <p:cNvPr id="5" name="Text 1"/>
          <p:cNvSpPr/>
          <p:nvPr/>
        </p:nvSpPr>
        <p:spPr>
          <a:xfrm>
            <a:off x="683657" y="5176480"/>
            <a:ext cx="2848928" cy="305157"/>
          </a:xfrm>
          <a:prstGeom prst="rect">
            <a:avLst/>
          </a:prstGeom>
          <a:noFill/>
          <a:ln/>
        </p:spPr>
        <p:txBody>
          <a:bodyPr wrap="none" lIns="0" tIns="0" rIns="0" bIns="0" rtlCol="0" anchor="t"/>
          <a:lstStyle/>
          <a:p>
            <a:pPr marL="0" indent="0" algn="l">
              <a:lnSpc>
                <a:spcPts val="2400"/>
              </a:lnSpc>
              <a:buNone/>
            </a:pPr>
            <a:r>
              <a:rPr lang="en-US" sz="1900" b="1" dirty="0">
                <a:solidFill>
                  <a:srgbClr val="333F70"/>
                </a:solidFill>
                <a:latin typeface="Unbounded Bold" pitchFamily="34" charset="0"/>
                <a:ea typeface="Unbounded Bold" pitchFamily="34" charset="-122"/>
                <a:cs typeface="Unbounded Bold" pitchFamily="34" charset="-120"/>
              </a:rPr>
              <a:t>Payroll Processing</a:t>
            </a:r>
            <a:endParaRPr lang="en-US" sz="1900" dirty="0"/>
          </a:p>
        </p:txBody>
      </p:sp>
      <p:sp>
        <p:nvSpPr>
          <p:cNvPr id="6" name="Text 2"/>
          <p:cNvSpPr/>
          <p:nvPr/>
        </p:nvSpPr>
        <p:spPr>
          <a:xfrm>
            <a:off x="683657" y="5598795"/>
            <a:ext cx="4225647" cy="625078"/>
          </a:xfrm>
          <a:prstGeom prst="rect">
            <a:avLst/>
          </a:prstGeom>
          <a:noFill/>
          <a:ln/>
        </p:spPr>
        <p:txBody>
          <a:bodyPr wrap="square" lIns="0" tIns="0" rIns="0" bIns="0" rtlCol="0" anchor="t"/>
          <a:lstStyle/>
          <a:p>
            <a:pPr marL="0" indent="0" algn="l">
              <a:lnSpc>
                <a:spcPts val="2450"/>
              </a:lnSpc>
              <a:buNone/>
            </a:pPr>
            <a:r>
              <a:rPr lang="en-US" sz="1500" dirty="0">
                <a:solidFill>
                  <a:srgbClr val="333F70"/>
                </a:solidFill>
                <a:latin typeface="Open Sans" pitchFamily="34" charset="0"/>
                <a:ea typeface="Open Sans" pitchFamily="34" charset="-122"/>
                <a:cs typeface="Open Sans" pitchFamily="34" charset="-120"/>
              </a:rPr>
              <a:t>Accurate payroll calculations, tax compliance, and automated reporting.</a:t>
            </a:r>
            <a:endParaRPr lang="en-US" sz="1500" dirty="0"/>
          </a:p>
        </p:txBody>
      </p:sp>
      <p:pic>
        <p:nvPicPr>
          <p:cNvPr id="7" name="Image 2" descr="preencoded.png"/>
          <p:cNvPicPr>
            <a:picLocks noChangeAspect="1"/>
          </p:cNvPicPr>
          <p:nvPr/>
        </p:nvPicPr>
        <p:blipFill>
          <a:blip r:embed="rId5"/>
          <a:stretch>
            <a:fillRect/>
          </a:stretch>
        </p:blipFill>
        <p:spPr>
          <a:xfrm>
            <a:off x="5202317" y="4492942"/>
            <a:ext cx="488275" cy="488275"/>
          </a:xfrm>
          <a:prstGeom prst="rect">
            <a:avLst/>
          </a:prstGeom>
        </p:spPr>
      </p:pic>
      <p:sp>
        <p:nvSpPr>
          <p:cNvPr id="8" name="Text 3"/>
          <p:cNvSpPr/>
          <p:nvPr/>
        </p:nvSpPr>
        <p:spPr>
          <a:xfrm>
            <a:off x="5202317" y="5176480"/>
            <a:ext cx="2441853" cy="305157"/>
          </a:xfrm>
          <a:prstGeom prst="rect">
            <a:avLst/>
          </a:prstGeom>
          <a:noFill/>
          <a:ln/>
        </p:spPr>
        <p:txBody>
          <a:bodyPr wrap="none" lIns="0" tIns="0" rIns="0" bIns="0" rtlCol="0" anchor="t"/>
          <a:lstStyle/>
          <a:p>
            <a:pPr marL="0" indent="0" algn="l">
              <a:lnSpc>
                <a:spcPts val="2400"/>
              </a:lnSpc>
              <a:buNone/>
            </a:pPr>
            <a:r>
              <a:rPr lang="en-US" sz="1900" b="1" dirty="0">
                <a:solidFill>
                  <a:srgbClr val="333F70"/>
                </a:solidFill>
                <a:latin typeface="Unbounded Bold" pitchFamily="34" charset="0"/>
                <a:ea typeface="Unbounded Bold" pitchFamily="34" charset="-122"/>
                <a:cs typeface="Unbounded Bold" pitchFamily="34" charset="-120"/>
              </a:rPr>
              <a:t>Time Tracking</a:t>
            </a:r>
            <a:endParaRPr lang="en-US" sz="1900" dirty="0"/>
          </a:p>
        </p:txBody>
      </p:sp>
      <p:sp>
        <p:nvSpPr>
          <p:cNvPr id="9" name="Text 4"/>
          <p:cNvSpPr/>
          <p:nvPr/>
        </p:nvSpPr>
        <p:spPr>
          <a:xfrm>
            <a:off x="5202317" y="5598795"/>
            <a:ext cx="4225647" cy="625078"/>
          </a:xfrm>
          <a:prstGeom prst="rect">
            <a:avLst/>
          </a:prstGeom>
          <a:noFill/>
          <a:ln/>
        </p:spPr>
        <p:txBody>
          <a:bodyPr wrap="square" lIns="0" tIns="0" rIns="0" bIns="0" rtlCol="0" anchor="t"/>
          <a:lstStyle/>
          <a:p>
            <a:pPr marL="0" indent="0" algn="l">
              <a:lnSpc>
                <a:spcPts val="2450"/>
              </a:lnSpc>
              <a:buNone/>
            </a:pPr>
            <a:r>
              <a:rPr lang="en-US" sz="1500" dirty="0">
                <a:solidFill>
                  <a:srgbClr val="333F70"/>
                </a:solidFill>
                <a:latin typeface="Open Sans" pitchFamily="34" charset="0"/>
                <a:ea typeface="Open Sans" pitchFamily="34" charset="-122"/>
                <a:cs typeface="Open Sans" pitchFamily="34" charset="-120"/>
              </a:rPr>
              <a:t>Employee attendance, work hours, and overtime calculations.</a:t>
            </a:r>
            <a:endParaRPr lang="en-US" sz="1500" dirty="0"/>
          </a:p>
        </p:txBody>
      </p:sp>
      <p:pic>
        <p:nvPicPr>
          <p:cNvPr id="10" name="Image 3" descr="preencoded.png"/>
          <p:cNvPicPr>
            <a:picLocks noChangeAspect="1"/>
          </p:cNvPicPr>
          <p:nvPr/>
        </p:nvPicPr>
        <p:blipFill>
          <a:blip r:embed="rId6"/>
          <a:stretch>
            <a:fillRect/>
          </a:stretch>
        </p:blipFill>
        <p:spPr>
          <a:xfrm>
            <a:off x="9720977" y="4492942"/>
            <a:ext cx="488275" cy="488275"/>
          </a:xfrm>
          <a:prstGeom prst="rect">
            <a:avLst/>
          </a:prstGeom>
        </p:spPr>
      </p:pic>
      <p:sp>
        <p:nvSpPr>
          <p:cNvPr id="11" name="Text 5"/>
          <p:cNvSpPr/>
          <p:nvPr/>
        </p:nvSpPr>
        <p:spPr>
          <a:xfrm>
            <a:off x="9720977" y="5176480"/>
            <a:ext cx="3493532" cy="305157"/>
          </a:xfrm>
          <a:prstGeom prst="rect">
            <a:avLst/>
          </a:prstGeom>
          <a:noFill/>
          <a:ln/>
        </p:spPr>
        <p:txBody>
          <a:bodyPr wrap="none" lIns="0" tIns="0" rIns="0" bIns="0" rtlCol="0" anchor="t"/>
          <a:lstStyle/>
          <a:p>
            <a:pPr marL="0" indent="0" algn="l">
              <a:lnSpc>
                <a:spcPts val="2400"/>
              </a:lnSpc>
              <a:buNone/>
            </a:pPr>
            <a:r>
              <a:rPr lang="en-US" sz="1900" b="1" dirty="0">
                <a:solidFill>
                  <a:srgbClr val="333F70"/>
                </a:solidFill>
                <a:latin typeface="Unbounded Bold" pitchFamily="34" charset="0"/>
                <a:ea typeface="Unbounded Bold" pitchFamily="34" charset="-122"/>
                <a:cs typeface="Unbounded Bold" pitchFamily="34" charset="-120"/>
              </a:rPr>
              <a:t>Absence Management</a:t>
            </a:r>
            <a:endParaRPr lang="en-US" sz="1900" dirty="0"/>
          </a:p>
        </p:txBody>
      </p:sp>
      <p:sp>
        <p:nvSpPr>
          <p:cNvPr id="12" name="Text 6"/>
          <p:cNvSpPr/>
          <p:nvPr/>
        </p:nvSpPr>
        <p:spPr>
          <a:xfrm>
            <a:off x="9720977" y="5598795"/>
            <a:ext cx="4225766" cy="625078"/>
          </a:xfrm>
          <a:prstGeom prst="rect">
            <a:avLst/>
          </a:prstGeom>
          <a:noFill/>
          <a:ln/>
        </p:spPr>
        <p:txBody>
          <a:bodyPr wrap="square" lIns="0" tIns="0" rIns="0" bIns="0" rtlCol="0" anchor="t"/>
          <a:lstStyle/>
          <a:p>
            <a:pPr marL="0" indent="0" algn="l">
              <a:lnSpc>
                <a:spcPts val="2450"/>
              </a:lnSpc>
              <a:buNone/>
            </a:pPr>
            <a:r>
              <a:rPr lang="en-US" sz="1500" dirty="0">
                <a:solidFill>
                  <a:srgbClr val="333F70"/>
                </a:solidFill>
                <a:latin typeface="Open Sans" pitchFamily="34" charset="0"/>
                <a:ea typeface="Open Sans" pitchFamily="34" charset="-122"/>
                <a:cs typeface="Open Sans" pitchFamily="34" charset="-120"/>
              </a:rPr>
              <a:t>Leave requests, accruals, and policy compliance tracking.</a:t>
            </a:r>
            <a:endParaRPr lang="en-US" sz="1500" dirty="0"/>
          </a:p>
        </p:txBody>
      </p:sp>
      <p:sp>
        <p:nvSpPr>
          <p:cNvPr id="13" name="Text 7"/>
          <p:cNvSpPr/>
          <p:nvPr/>
        </p:nvSpPr>
        <p:spPr>
          <a:xfrm>
            <a:off x="683657" y="6443543"/>
            <a:ext cx="13263086" cy="1250156"/>
          </a:xfrm>
          <a:prstGeom prst="rect">
            <a:avLst/>
          </a:prstGeom>
          <a:noFill/>
          <a:ln/>
        </p:spPr>
        <p:txBody>
          <a:bodyPr wrap="square" lIns="0" tIns="0" rIns="0" bIns="0" rtlCol="0" anchor="t"/>
          <a:lstStyle/>
          <a:p>
            <a:pPr marL="0" indent="0">
              <a:lnSpc>
                <a:spcPts val="2450"/>
              </a:lnSpc>
              <a:buNone/>
            </a:pPr>
            <a:r>
              <a:rPr lang="en-US" sz="1500" dirty="0">
                <a:solidFill>
                  <a:srgbClr val="333F70"/>
                </a:solidFill>
                <a:latin typeface="Open Sans" pitchFamily="34" charset="0"/>
                <a:ea typeface="Open Sans" pitchFamily="34" charset="-122"/>
                <a:cs typeface="Open Sans" pitchFamily="34" charset="-120"/>
              </a:rPr>
              <a:t> This module ensures accurate and timely payroll processing, tax compliance, and automated reporting. Time tracking manages employee attendance, work hours, and overtime calculations effectively. Absence management handles leave requests, accruals, and policy compliance, reducing errors and improving workforce management. These features work together to streamline workforce-related tasks and ensure regulatory adherence.</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2100"/>
          </a:xfrm>
          <a:prstGeom prst="rect">
            <a:avLst/>
          </a:prstGeom>
        </p:spPr>
      </p:pic>
      <p:sp>
        <p:nvSpPr>
          <p:cNvPr id="3" name="Text 0"/>
          <p:cNvSpPr/>
          <p:nvPr/>
        </p:nvSpPr>
        <p:spPr>
          <a:xfrm>
            <a:off x="6200061" y="560665"/>
            <a:ext cx="7716679" cy="1274445"/>
          </a:xfrm>
          <a:prstGeom prst="rect">
            <a:avLst/>
          </a:prstGeom>
          <a:noFill/>
          <a:ln/>
        </p:spPr>
        <p:txBody>
          <a:bodyPr wrap="square" lIns="0" tIns="0" rIns="0" bIns="0" rtlCol="0" anchor="t"/>
          <a:lstStyle/>
          <a:p>
            <a:pPr marL="0" indent="0">
              <a:lnSpc>
                <a:spcPts val="5000"/>
              </a:lnSpc>
              <a:buNone/>
            </a:pPr>
            <a:r>
              <a:rPr lang="en-US" sz="4000" b="1" dirty="0">
                <a:solidFill>
                  <a:srgbClr val="333F70"/>
                </a:solidFill>
                <a:latin typeface="Unbounded Bold" pitchFamily="34" charset="0"/>
                <a:ea typeface="Unbounded Bold" pitchFamily="34" charset="-122"/>
                <a:cs typeface="Unbounded Bold" pitchFamily="34" charset="-120"/>
              </a:rPr>
              <a:t>Specialized: Workday Recruiting</a:t>
            </a:r>
            <a:endParaRPr lang="en-US" sz="4000" dirty="0"/>
          </a:p>
        </p:txBody>
      </p:sp>
      <p:pic>
        <p:nvPicPr>
          <p:cNvPr id="4" name="Image 1" descr="preencoded.png"/>
          <p:cNvPicPr>
            <a:picLocks noChangeAspect="1"/>
          </p:cNvPicPr>
          <p:nvPr/>
        </p:nvPicPr>
        <p:blipFill>
          <a:blip r:embed="rId4"/>
          <a:stretch>
            <a:fillRect/>
          </a:stretch>
        </p:blipFill>
        <p:spPr>
          <a:xfrm>
            <a:off x="6200061" y="2140863"/>
            <a:ext cx="1019532" cy="1223367"/>
          </a:xfrm>
          <a:prstGeom prst="rect">
            <a:avLst/>
          </a:prstGeom>
        </p:spPr>
      </p:pic>
      <p:sp>
        <p:nvSpPr>
          <p:cNvPr id="5" name="Text 1"/>
          <p:cNvSpPr/>
          <p:nvPr/>
        </p:nvSpPr>
        <p:spPr>
          <a:xfrm>
            <a:off x="7525345" y="2344698"/>
            <a:ext cx="2992874" cy="318611"/>
          </a:xfrm>
          <a:prstGeom prst="rect">
            <a:avLst/>
          </a:prstGeom>
          <a:noFill/>
          <a:ln/>
        </p:spPr>
        <p:txBody>
          <a:bodyPr wrap="none" lIns="0" tIns="0" rIns="0" bIns="0" rtlCol="0" anchor="t"/>
          <a:lstStyle/>
          <a:p>
            <a:pPr marL="0" indent="0" algn="l">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Candidate Pipeline</a:t>
            </a:r>
            <a:endParaRPr lang="en-US" sz="2000" dirty="0"/>
          </a:p>
        </p:txBody>
      </p:sp>
      <p:sp>
        <p:nvSpPr>
          <p:cNvPr id="6" name="Text 2"/>
          <p:cNvSpPr/>
          <p:nvPr/>
        </p:nvSpPr>
        <p:spPr>
          <a:xfrm>
            <a:off x="7525345" y="2785586"/>
            <a:ext cx="6391394" cy="326231"/>
          </a:xfrm>
          <a:prstGeom prst="rect">
            <a:avLst/>
          </a:prstGeom>
          <a:noFill/>
          <a:ln/>
        </p:spPr>
        <p:txBody>
          <a:bodyPr wrap="none" lIns="0" tIns="0" rIns="0" bIns="0" rtlCol="0" anchor="t"/>
          <a:lstStyle/>
          <a:p>
            <a:pPr marL="0" indent="0" algn="l">
              <a:lnSpc>
                <a:spcPts val="2550"/>
              </a:lnSpc>
              <a:buNone/>
            </a:pPr>
            <a:r>
              <a:rPr lang="en-US" sz="1600" dirty="0">
                <a:solidFill>
                  <a:srgbClr val="333F70"/>
                </a:solidFill>
                <a:latin typeface="Open Sans" pitchFamily="34" charset="0"/>
                <a:ea typeface="Open Sans" pitchFamily="34" charset="-122"/>
                <a:cs typeface="Open Sans" pitchFamily="34" charset="-120"/>
              </a:rPr>
              <a:t>Tracking candidates through the hiring process.</a:t>
            </a:r>
            <a:endParaRPr lang="en-US" sz="1600" dirty="0"/>
          </a:p>
        </p:txBody>
      </p:sp>
      <p:pic>
        <p:nvPicPr>
          <p:cNvPr id="7" name="Image 2" descr="preencoded.png"/>
          <p:cNvPicPr>
            <a:picLocks noChangeAspect="1"/>
          </p:cNvPicPr>
          <p:nvPr/>
        </p:nvPicPr>
        <p:blipFill>
          <a:blip r:embed="rId5"/>
          <a:stretch>
            <a:fillRect/>
          </a:stretch>
        </p:blipFill>
        <p:spPr>
          <a:xfrm>
            <a:off x="6200061" y="3364230"/>
            <a:ext cx="1019532" cy="1223367"/>
          </a:xfrm>
          <a:prstGeom prst="rect">
            <a:avLst/>
          </a:prstGeom>
        </p:spPr>
      </p:pic>
      <p:sp>
        <p:nvSpPr>
          <p:cNvPr id="8" name="Text 3"/>
          <p:cNvSpPr/>
          <p:nvPr/>
        </p:nvSpPr>
        <p:spPr>
          <a:xfrm>
            <a:off x="7525345" y="3568065"/>
            <a:ext cx="2548890" cy="318611"/>
          </a:xfrm>
          <a:prstGeom prst="rect">
            <a:avLst/>
          </a:prstGeom>
          <a:noFill/>
          <a:ln/>
        </p:spPr>
        <p:txBody>
          <a:bodyPr wrap="none" lIns="0" tIns="0" rIns="0" bIns="0" rtlCol="0" anchor="t"/>
          <a:lstStyle/>
          <a:p>
            <a:pPr marL="0" indent="0" algn="l">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AI Screening</a:t>
            </a:r>
            <a:endParaRPr lang="en-US" sz="2000" dirty="0"/>
          </a:p>
        </p:txBody>
      </p:sp>
      <p:sp>
        <p:nvSpPr>
          <p:cNvPr id="9" name="Text 4"/>
          <p:cNvSpPr/>
          <p:nvPr/>
        </p:nvSpPr>
        <p:spPr>
          <a:xfrm>
            <a:off x="7525345" y="4008953"/>
            <a:ext cx="6391394" cy="326231"/>
          </a:xfrm>
          <a:prstGeom prst="rect">
            <a:avLst/>
          </a:prstGeom>
          <a:noFill/>
          <a:ln/>
        </p:spPr>
        <p:txBody>
          <a:bodyPr wrap="none" lIns="0" tIns="0" rIns="0" bIns="0" rtlCol="0" anchor="t"/>
          <a:lstStyle/>
          <a:p>
            <a:pPr marL="0" indent="0" algn="l">
              <a:lnSpc>
                <a:spcPts val="2550"/>
              </a:lnSpc>
              <a:buNone/>
            </a:pPr>
            <a:r>
              <a:rPr lang="en-US" sz="1600" dirty="0">
                <a:solidFill>
                  <a:srgbClr val="333F70"/>
                </a:solidFill>
                <a:latin typeface="Open Sans" pitchFamily="34" charset="0"/>
                <a:ea typeface="Open Sans" pitchFamily="34" charset="-122"/>
                <a:cs typeface="Open Sans" pitchFamily="34" charset="-120"/>
              </a:rPr>
              <a:t>AI-driven applicant screening for efficient selection.</a:t>
            </a:r>
            <a:endParaRPr lang="en-US" sz="1600" dirty="0"/>
          </a:p>
        </p:txBody>
      </p:sp>
      <p:pic>
        <p:nvPicPr>
          <p:cNvPr id="10" name="Image 3" descr="preencoded.png"/>
          <p:cNvPicPr>
            <a:picLocks noChangeAspect="1"/>
          </p:cNvPicPr>
          <p:nvPr/>
        </p:nvPicPr>
        <p:blipFill>
          <a:blip r:embed="rId6"/>
          <a:stretch>
            <a:fillRect/>
          </a:stretch>
        </p:blipFill>
        <p:spPr>
          <a:xfrm>
            <a:off x="6200061" y="4587597"/>
            <a:ext cx="1019532" cy="1223367"/>
          </a:xfrm>
          <a:prstGeom prst="rect">
            <a:avLst/>
          </a:prstGeom>
        </p:spPr>
      </p:pic>
      <p:sp>
        <p:nvSpPr>
          <p:cNvPr id="11" name="Text 5"/>
          <p:cNvSpPr/>
          <p:nvPr/>
        </p:nvSpPr>
        <p:spPr>
          <a:xfrm>
            <a:off x="7525345" y="4791432"/>
            <a:ext cx="2548890" cy="318611"/>
          </a:xfrm>
          <a:prstGeom prst="rect">
            <a:avLst/>
          </a:prstGeom>
          <a:noFill/>
          <a:ln/>
        </p:spPr>
        <p:txBody>
          <a:bodyPr wrap="none" lIns="0" tIns="0" rIns="0" bIns="0" rtlCol="0" anchor="t"/>
          <a:lstStyle/>
          <a:p>
            <a:pPr marL="0" indent="0" algn="l">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Automation</a:t>
            </a:r>
            <a:endParaRPr lang="en-US" sz="2000" dirty="0"/>
          </a:p>
        </p:txBody>
      </p:sp>
      <p:sp>
        <p:nvSpPr>
          <p:cNvPr id="12" name="Text 6"/>
          <p:cNvSpPr/>
          <p:nvPr/>
        </p:nvSpPr>
        <p:spPr>
          <a:xfrm>
            <a:off x="7525345" y="5232321"/>
            <a:ext cx="6391394" cy="326231"/>
          </a:xfrm>
          <a:prstGeom prst="rect">
            <a:avLst/>
          </a:prstGeom>
          <a:noFill/>
          <a:ln/>
        </p:spPr>
        <p:txBody>
          <a:bodyPr wrap="none" lIns="0" tIns="0" rIns="0" bIns="0" rtlCol="0" anchor="t"/>
          <a:lstStyle/>
          <a:p>
            <a:pPr marL="0" indent="0" algn="l">
              <a:lnSpc>
                <a:spcPts val="2550"/>
              </a:lnSpc>
              <a:buNone/>
            </a:pPr>
            <a:r>
              <a:rPr lang="en-US" sz="1600" dirty="0">
                <a:solidFill>
                  <a:srgbClr val="333F70"/>
                </a:solidFill>
                <a:latin typeface="Open Sans" pitchFamily="34" charset="0"/>
                <a:ea typeface="Open Sans" pitchFamily="34" charset="-122"/>
                <a:cs typeface="Open Sans" pitchFamily="34" charset="-120"/>
              </a:rPr>
              <a:t>Automated offer letter and hiring workflows.</a:t>
            </a:r>
            <a:endParaRPr lang="en-US" sz="1600" dirty="0"/>
          </a:p>
        </p:txBody>
      </p:sp>
      <p:sp>
        <p:nvSpPr>
          <p:cNvPr id="13" name="Text 7"/>
          <p:cNvSpPr/>
          <p:nvPr/>
        </p:nvSpPr>
        <p:spPr>
          <a:xfrm>
            <a:off x="6200061" y="6040279"/>
            <a:ext cx="7716679" cy="1631156"/>
          </a:xfrm>
          <a:prstGeom prst="rect">
            <a:avLst/>
          </a:prstGeom>
          <a:noFill/>
          <a:ln/>
        </p:spPr>
        <p:txBody>
          <a:bodyPr wrap="square" lIns="0" tIns="0" rIns="0" bIns="0" rtlCol="0" anchor="t"/>
          <a:lstStyle/>
          <a:p>
            <a:pPr marL="0" indent="0">
              <a:lnSpc>
                <a:spcPts val="2550"/>
              </a:lnSpc>
              <a:buNone/>
            </a:pPr>
            <a:r>
              <a:rPr lang="en-US" sz="1600" dirty="0">
                <a:solidFill>
                  <a:srgbClr val="333F70"/>
                </a:solidFill>
                <a:latin typeface="Open Sans" pitchFamily="34" charset="0"/>
                <a:ea typeface="Open Sans" pitchFamily="34" charset="-122"/>
                <a:cs typeface="Open Sans" pitchFamily="34" charset="-120"/>
              </a:rPr>
              <a:t> This module streamlines the hiring process by integrating job postings, applicant tracking, and onboarding workflows. It improves efficiency by tracking the candidate pipeline. AI-driven applicant screening helps in identifying the best candidates quickly. Offer letter and hiring workflow automation reduces manual tasks, accelerating the hiring process and improving overall efficiency.</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77915" y="543401"/>
            <a:ext cx="7760970" cy="1234916"/>
          </a:xfrm>
          <a:prstGeom prst="rect">
            <a:avLst/>
          </a:prstGeom>
          <a:noFill/>
          <a:ln/>
        </p:spPr>
        <p:txBody>
          <a:bodyPr wrap="square" lIns="0" tIns="0" rIns="0" bIns="0" rtlCol="0" anchor="t"/>
          <a:lstStyle/>
          <a:p>
            <a:pPr marL="0" indent="0">
              <a:lnSpc>
                <a:spcPts val="4850"/>
              </a:lnSpc>
              <a:buNone/>
            </a:pPr>
            <a:r>
              <a:rPr lang="en-US" sz="3850" b="1" dirty="0">
                <a:solidFill>
                  <a:srgbClr val="333F70"/>
                </a:solidFill>
                <a:latin typeface="Unbounded Bold" pitchFamily="34" charset="0"/>
                <a:ea typeface="Unbounded Bold" pitchFamily="34" charset="-122"/>
                <a:cs typeface="Unbounded Bold" pitchFamily="34" charset="-120"/>
              </a:rPr>
              <a:t>Specialized: Workday Learning</a:t>
            </a:r>
            <a:endParaRPr lang="en-US" sz="3850" dirty="0"/>
          </a:p>
        </p:txBody>
      </p:sp>
      <p:sp>
        <p:nvSpPr>
          <p:cNvPr id="4" name="Shape 1"/>
          <p:cNvSpPr/>
          <p:nvPr/>
        </p:nvSpPr>
        <p:spPr>
          <a:xfrm>
            <a:off x="6462832" y="2074664"/>
            <a:ext cx="22860" cy="3809405"/>
          </a:xfrm>
          <a:prstGeom prst="roundRect">
            <a:avLst>
              <a:gd name="adj" fmla="val 363004"/>
            </a:avLst>
          </a:prstGeom>
          <a:solidFill>
            <a:srgbClr val="BCDBD4"/>
          </a:solidFill>
          <a:ln/>
        </p:spPr>
        <p:txBody>
          <a:bodyPr/>
          <a:lstStyle/>
          <a:p>
            <a:endParaRPr lang="en-US"/>
          </a:p>
        </p:txBody>
      </p:sp>
      <p:sp>
        <p:nvSpPr>
          <p:cNvPr id="5" name="Shape 2"/>
          <p:cNvSpPr/>
          <p:nvPr/>
        </p:nvSpPr>
        <p:spPr>
          <a:xfrm>
            <a:off x="6673632" y="2507575"/>
            <a:ext cx="691515" cy="22860"/>
          </a:xfrm>
          <a:prstGeom prst="roundRect">
            <a:avLst>
              <a:gd name="adj" fmla="val 363004"/>
            </a:avLst>
          </a:prstGeom>
          <a:solidFill>
            <a:srgbClr val="BCDBD4"/>
          </a:solidFill>
          <a:ln/>
        </p:spPr>
        <p:txBody>
          <a:bodyPr/>
          <a:lstStyle/>
          <a:p>
            <a:endParaRPr lang="en-US"/>
          </a:p>
        </p:txBody>
      </p:sp>
      <p:sp>
        <p:nvSpPr>
          <p:cNvPr id="6" name="Shape 3"/>
          <p:cNvSpPr/>
          <p:nvPr/>
        </p:nvSpPr>
        <p:spPr>
          <a:xfrm>
            <a:off x="6252031" y="2296835"/>
            <a:ext cx="444460" cy="444460"/>
          </a:xfrm>
          <a:prstGeom prst="roundRect">
            <a:avLst>
              <a:gd name="adj" fmla="val 18670"/>
            </a:avLst>
          </a:prstGeom>
          <a:solidFill>
            <a:srgbClr val="D6F5EE"/>
          </a:solidFill>
          <a:ln w="7620">
            <a:solidFill>
              <a:srgbClr val="BCDBD4"/>
            </a:solidFill>
            <a:prstDash val="solid"/>
          </a:ln>
        </p:spPr>
        <p:txBody>
          <a:bodyPr/>
          <a:lstStyle/>
          <a:p>
            <a:endParaRPr lang="en-US"/>
          </a:p>
        </p:txBody>
      </p:sp>
      <p:sp>
        <p:nvSpPr>
          <p:cNvPr id="7" name="Text 4"/>
          <p:cNvSpPr/>
          <p:nvPr/>
        </p:nvSpPr>
        <p:spPr>
          <a:xfrm>
            <a:off x="6397169" y="2370892"/>
            <a:ext cx="154067" cy="296347"/>
          </a:xfrm>
          <a:prstGeom prst="rect">
            <a:avLst/>
          </a:prstGeom>
          <a:noFill/>
          <a:ln/>
        </p:spPr>
        <p:txBody>
          <a:bodyPr wrap="none" lIns="0" tIns="0" rIns="0" bIns="0" rtlCol="0" anchor="t"/>
          <a:lstStyle/>
          <a:p>
            <a:pPr marL="0" indent="0" algn="ctr">
              <a:lnSpc>
                <a:spcPts val="2300"/>
              </a:lnSpc>
              <a:buNone/>
            </a:pPr>
            <a:r>
              <a:rPr lang="en-US" sz="2300" b="1" dirty="0">
                <a:solidFill>
                  <a:srgbClr val="333F70"/>
                </a:solidFill>
                <a:latin typeface="Unbounded Bold" pitchFamily="34" charset="0"/>
                <a:ea typeface="Unbounded Bold" pitchFamily="34" charset="-122"/>
                <a:cs typeface="Unbounded Bold" pitchFamily="34" charset="-120"/>
              </a:rPr>
              <a:t>1</a:t>
            </a:r>
            <a:endParaRPr lang="en-US" sz="2300" dirty="0"/>
          </a:p>
        </p:txBody>
      </p:sp>
      <p:sp>
        <p:nvSpPr>
          <p:cNvPr id="8" name="Text 5"/>
          <p:cNvSpPr/>
          <p:nvPr/>
        </p:nvSpPr>
        <p:spPr>
          <a:xfrm>
            <a:off x="7560826" y="2272189"/>
            <a:ext cx="2543056" cy="308610"/>
          </a:xfrm>
          <a:prstGeom prst="rect">
            <a:avLst/>
          </a:prstGeom>
          <a:noFill/>
          <a:ln/>
        </p:spPr>
        <p:txBody>
          <a:bodyPr wrap="none" lIns="0" tIns="0" rIns="0" bIns="0" rtlCol="0" anchor="t"/>
          <a:lstStyle/>
          <a:p>
            <a:pPr marL="0" indent="0" algn="l">
              <a:lnSpc>
                <a:spcPts val="2400"/>
              </a:lnSpc>
              <a:buNone/>
            </a:pPr>
            <a:r>
              <a:rPr lang="en-US" sz="1900" b="1" dirty="0">
                <a:solidFill>
                  <a:srgbClr val="333F70"/>
                </a:solidFill>
                <a:latin typeface="Unbounded Bold" pitchFamily="34" charset="0"/>
                <a:ea typeface="Unbounded Bold" pitchFamily="34" charset="-122"/>
                <a:cs typeface="Unbounded Bold" pitchFamily="34" charset="-120"/>
              </a:rPr>
              <a:t>Course Creation</a:t>
            </a:r>
            <a:endParaRPr lang="en-US" sz="1900" dirty="0"/>
          </a:p>
        </p:txBody>
      </p:sp>
      <p:sp>
        <p:nvSpPr>
          <p:cNvPr id="9" name="Text 6"/>
          <p:cNvSpPr/>
          <p:nvPr/>
        </p:nvSpPr>
        <p:spPr>
          <a:xfrm>
            <a:off x="7560826" y="2699266"/>
            <a:ext cx="6378059" cy="315992"/>
          </a:xfrm>
          <a:prstGeom prst="rect">
            <a:avLst/>
          </a:prstGeom>
          <a:noFill/>
          <a:ln/>
        </p:spPr>
        <p:txBody>
          <a:bodyPr wrap="none" lIns="0" tIns="0" rIns="0" bIns="0" rtlCol="0" anchor="t"/>
          <a:lstStyle/>
          <a:p>
            <a:pPr marL="0" indent="0" algn="l">
              <a:lnSpc>
                <a:spcPts val="2450"/>
              </a:lnSpc>
              <a:buNone/>
            </a:pPr>
            <a:r>
              <a:rPr lang="en-US" sz="1550" dirty="0">
                <a:solidFill>
                  <a:srgbClr val="333F70"/>
                </a:solidFill>
                <a:latin typeface="Open Sans" pitchFamily="34" charset="0"/>
                <a:ea typeface="Open Sans" pitchFamily="34" charset="-122"/>
                <a:cs typeface="Open Sans" pitchFamily="34" charset="-120"/>
              </a:rPr>
              <a:t>Creating and managing engaging training programs.</a:t>
            </a:r>
            <a:endParaRPr lang="en-US" sz="1550" dirty="0"/>
          </a:p>
        </p:txBody>
      </p:sp>
      <p:sp>
        <p:nvSpPr>
          <p:cNvPr id="10" name="Shape 7"/>
          <p:cNvSpPr/>
          <p:nvPr/>
        </p:nvSpPr>
        <p:spPr>
          <a:xfrm>
            <a:off x="6673632" y="3843218"/>
            <a:ext cx="691515" cy="22860"/>
          </a:xfrm>
          <a:prstGeom prst="roundRect">
            <a:avLst>
              <a:gd name="adj" fmla="val 363004"/>
            </a:avLst>
          </a:prstGeom>
          <a:solidFill>
            <a:srgbClr val="BCDBD4"/>
          </a:solidFill>
          <a:ln/>
        </p:spPr>
        <p:txBody>
          <a:bodyPr/>
          <a:lstStyle/>
          <a:p>
            <a:endParaRPr lang="en-US"/>
          </a:p>
        </p:txBody>
      </p:sp>
      <p:sp>
        <p:nvSpPr>
          <p:cNvPr id="11" name="Shape 8"/>
          <p:cNvSpPr/>
          <p:nvPr/>
        </p:nvSpPr>
        <p:spPr>
          <a:xfrm>
            <a:off x="6252031" y="3632478"/>
            <a:ext cx="444460" cy="444460"/>
          </a:xfrm>
          <a:prstGeom prst="roundRect">
            <a:avLst>
              <a:gd name="adj" fmla="val 18670"/>
            </a:avLst>
          </a:prstGeom>
          <a:solidFill>
            <a:srgbClr val="D6F5EE"/>
          </a:solidFill>
          <a:ln w="7620">
            <a:solidFill>
              <a:srgbClr val="BCDBD4"/>
            </a:solidFill>
            <a:prstDash val="solid"/>
          </a:ln>
        </p:spPr>
        <p:txBody>
          <a:bodyPr/>
          <a:lstStyle/>
          <a:p>
            <a:endParaRPr lang="en-US"/>
          </a:p>
        </p:txBody>
      </p:sp>
      <p:sp>
        <p:nvSpPr>
          <p:cNvPr id="12" name="Text 9"/>
          <p:cNvSpPr/>
          <p:nvPr/>
        </p:nvSpPr>
        <p:spPr>
          <a:xfrm>
            <a:off x="6350496" y="3706535"/>
            <a:ext cx="247412" cy="296347"/>
          </a:xfrm>
          <a:prstGeom prst="rect">
            <a:avLst/>
          </a:prstGeom>
          <a:noFill/>
          <a:ln/>
        </p:spPr>
        <p:txBody>
          <a:bodyPr wrap="none" lIns="0" tIns="0" rIns="0" bIns="0" rtlCol="0" anchor="t"/>
          <a:lstStyle/>
          <a:p>
            <a:pPr marL="0" indent="0" algn="ctr">
              <a:lnSpc>
                <a:spcPts val="2300"/>
              </a:lnSpc>
              <a:buNone/>
            </a:pPr>
            <a:r>
              <a:rPr lang="en-US" sz="2300" b="1" dirty="0">
                <a:solidFill>
                  <a:srgbClr val="333F70"/>
                </a:solidFill>
                <a:latin typeface="Unbounded Bold" pitchFamily="34" charset="0"/>
                <a:ea typeface="Unbounded Bold" pitchFamily="34" charset="-122"/>
                <a:cs typeface="Unbounded Bold" pitchFamily="34" charset="-120"/>
              </a:rPr>
              <a:t>2</a:t>
            </a:r>
            <a:endParaRPr lang="en-US" sz="2300" dirty="0"/>
          </a:p>
        </p:txBody>
      </p:sp>
      <p:sp>
        <p:nvSpPr>
          <p:cNvPr id="13" name="Text 10"/>
          <p:cNvSpPr/>
          <p:nvPr/>
        </p:nvSpPr>
        <p:spPr>
          <a:xfrm>
            <a:off x="7560826" y="3607832"/>
            <a:ext cx="3432691" cy="308610"/>
          </a:xfrm>
          <a:prstGeom prst="rect">
            <a:avLst/>
          </a:prstGeom>
          <a:noFill/>
          <a:ln/>
        </p:spPr>
        <p:txBody>
          <a:bodyPr wrap="none" lIns="0" tIns="0" rIns="0" bIns="0" rtlCol="0" anchor="t"/>
          <a:lstStyle/>
          <a:p>
            <a:pPr marL="0" indent="0" algn="l">
              <a:lnSpc>
                <a:spcPts val="2400"/>
              </a:lnSpc>
              <a:buNone/>
            </a:pPr>
            <a:r>
              <a:rPr lang="en-US" sz="1900" b="1" dirty="0">
                <a:solidFill>
                  <a:srgbClr val="333F70"/>
                </a:solidFill>
                <a:latin typeface="Unbounded Bold" pitchFamily="34" charset="0"/>
                <a:ea typeface="Unbounded Bold" pitchFamily="34" charset="-122"/>
                <a:cs typeface="Unbounded Bold" pitchFamily="34" charset="-120"/>
              </a:rPr>
              <a:t>Certification Tracking</a:t>
            </a:r>
            <a:endParaRPr lang="en-US" sz="1900" dirty="0"/>
          </a:p>
        </p:txBody>
      </p:sp>
      <p:sp>
        <p:nvSpPr>
          <p:cNvPr id="14" name="Text 11"/>
          <p:cNvSpPr/>
          <p:nvPr/>
        </p:nvSpPr>
        <p:spPr>
          <a:xfrm>
            <a:off x="7560826" y="4034909"/>
            <a:ext cx="6378059" cy="315992"/>
          </a:xfrm>
          <a:prstGeom prst="rect">
            <a:avLst/>
          </a:prstGeom>
          <a:noFill/>
          <a:ln/>
        </p:spPr>
        <p:txBody>
          <a:bodyPr wrap="none" lIns="0" tIns="0" rIns="0" bIns="0" rtlCol="0" anchor="t"/>
          <a:lstStyle/>
          <a:p>
            <a:pPr marL="0" indent="0" algn="l">
              <a:lnSpc>
                <a:spcPts val="2450"/>
              </a:lnSpc>
              <a:buNone/>
            </a:pPr>
            <a:r>
              <a:rPr lang="en-US" sz="1550" dirty="0">
                <a:solidFill>
                  <a:srgbClr val="333F70"/>
                </a:solidFill>
                <a:latin typeface="Open Sans" pitchFamily="34" charset="0"/>
                <a:ea typeface="Open Sans" pitchFamily="34" charset="-122"/>
                <a:cs typeface="Open Sans" pitchFamily="34" charset="-120"/>
              </a:rPr>
              <a:t>Monitoring employee certifications and compliance.</a:t>
            </a:r>
            <a:endParaRPr lang="en-US" sz="1550" dirty="0"/>
          </a:p>
        </p:txBody>
      </p:sp>
      <p:sp>
        <p:nvSpPr>
          <p:cNvPr id="15" name="Shape 12"/>
          <p:cNvSpPr/>
          <p:nvPr/>
        </p:nvSpPr>
        <p:spPr>
          <a:xfrm>
            <a:off x="6673632" y="5178862"/>
            <a:ext cx="691515" cy="22860"/>
          </a:xfrm>
          <a:prstGeom prst="roundRect">
            <a:avLst>
              <a:gd name="adj" fmla="val 363004"/>
            </a:avLst>
          </a:prstGeom>
          <a:solidFill>
            <a:srgbClr val="BCDBD4"/>
          </a:solidFill>
          <a:ln/>
        </p:spPr>
        <p:txBody>
          <a:bodyPr/>
          <a:lstStyle/>
          <a:p>
            <a:endParaRPr lang="en-US"/>
          </a:p>
        </p:txBody>
      </p:sp>
      <p:sp>
        <p:nvSpPr>
          <p:cNvPr id="16" name="Shape 13"/>
          <p:cNvSpPr/>
          <p:nvPr/>
        </p:nvSpPr>
        <p:spPr>
          <a:xfrm>
            <a:off x="6252031" y="4968121"/>
            <a:ext cx="444460" cy="444460"/>
          </a:xfrm>
          <a:prstGeom prst="roundRect">
            <a:avLst>
              <a:gd name="adj" fmla="val 18670"/>
            </a:avLst>
          </a:prstGeom>
          <a:solidFill>
            <a:srgbClr val="D6F5EE"/>
          </a:solidFill>
          <a:ln w="7620">
            <a:solidFill>
              <a:srgbClr val="BCDBD4"/>
            </a:solidFill>
            <a:prstDash val="solid"/>
          </a:ln>
        </p:spPr>
        <p:txBody>
          <a:bodyPr/>
          <a:lstStyle/>
          <a:p>
            <a:endParaRPr lang="en-US"/>
          </a:p>
        </p:txBody>
      </p:sp>
      <p:sp>
        <p:nvSpPr>
          <p:cNvPr id="17" name="Text 14"/>
          <p:cNvSpPr/>
          <p:nvPr/>
        </p:nvSpPr>
        <p:spPr>
          <a:xfrm>
            <a:off x="6349901" y="5042178"/>
            <a:ext cx="248602" cy="296347"/>
          </a:xfrm>
          <a:prstGeom prst="rect">
            <a:avLst/>
          </a:prstGeom>
          <a:noFill/>
          <a:ln/>
        </p:spPr>
        <p:txBody>
          <a:bodyPr wrap="none" lIns="0" tIns="0" rIns="0" bIns="0" rtlCol="0" anchor="t"/>
          <a:lstStyle/>
          <a:p>
            <a:pPr marL="0" indent="0" algn="ctr">
              <a:lnSpc>
                <a:spcPts val="2300"/>
              </a:lnSpc>
              <a:buNone/>
            </a:pPr>
            <a:r>
              <a:rPr lang="en-US" sz="2300" b="1" dirty="0">
                <a:solidFill>
                  <a:srgbClr val="333F70"/>
                </a:solidFill>
                <a:latin typeface="Unbounded Bold" pitchFamily="34" charset="0"/>
                <a:ea typeface="Unbounded Bold" pitchFamily="34" charset="-122"/>
                <a:cs typeface="Unbounded Bold" pitchFamily="34" charset="-120"/>
              </a:rPr>
              <a:t>3</a:t>
            </a:r>
            <a:endParaRPr lang="en-US" sz="2300" dirty="0"/>
          </a:p>
        </p:txBody>
      </p:sp>
      <p:sp>
        <p:nvSpPr>
          <p:cNvPr id="18" name="Text 15"/>
          <p:cNvSpPr/>
          <p:nvPr/>
        </p:nvSpPr>
        <p:spPr>
          <a:xfrm>
            <a:off x="7560826" y="4943475"/>
            <a:ext cx="2473404" cy="308610"/>
          </a:xfrm>
          <a:prstGeom prst="rect">
            <a:avLst/>
          </a:prstGeom>
          <a:noFill/>
          <a:ln/>
        </p:spPr>
        <p:txBody>
          <a:bodyPr wrap="none" lIns="0" tIns="0" rIns="0" bIns="0" rtlCol="0" anchor="t"/>
          <a:lstStyle/>
          <a:p>
            <a:pPr marL="0" indent="0" algn="l">
              <a:lnSpc>
                <a:spcPts val="2400"/>
              </a:lnSpc>
              <a:buNone/>
            </a:pPr>
            <a:r>
              <a:rPr lang="en-US" sz="1900" b="1" dirty="0">
                <a:solidFill>
                  <a:srgbClr val="333F70"/>
                </a:solidFill>
                <a:latin typeface="Unbounded Bold" pitchFamily="34" charset="0"/>
                <a:ea typeface="Unbounded Bold" pitchFamily="34" charset="-122"/>
                <a:cs typeface="Unbounded Bold" pitchFamily="34" charset="-120"/>
              </a:rPr>
              <a:t>Mobile Learning</a:t>
            </a:r>
            <a:endParaRPr lang="en-US" sz="1900" dirty="0"/>
          </a:p>
        </p:txBody>
      </p:sp>
      <p:sp>
        <p:nvSpPr>
          <p:cNvPr id="19" name="Text 16"/>
          <p:cNvSpPr/>
          <p:nvPr/>
        </p:nvSpPr>
        <p:spPr>
          <a:xfrm>
            <a:off x="7560826" y="5370552"/>
            <a:ext cx="6378059" cy="315992"/>
          </a:xfrm>
          <a:prstGeom prst="rect">
            <a:avLst/>
          </a:prstGeom>
          <a:noFill/>
          <a:ln/>
        </p:spPr>
        <p:txBody>
          <a:bodyPr wrap="none" lIns="0" tIns="0" rIns="0" bIns="0" rtlCol="0" anchor="t"/>
          <a:lstStyle/>
          <a:p>
            <a:pPr marL="0" indent="0" algn="l">
              <a:lnSpc>
                <a:spcPts val="2450"/>
              </a:lnSpc>
              <a:buNone/>
            </a:pPr>
            <a:r>
              <a:rPr lang="en-US" sz="1550" dirty="0">
                <a:solidFill>
                  <a:srgbClr val="333F70"/>
                </a:solidFill>
                <a:latin typeface="Open Sans" pitchFamily="34" charset="0"/>
                <a:ea typeface="Open Sans" pitchFamily="34" charset="-122"/>
                <a:cs typeface="Open Sans" pitchFamily="34" charset="-120"/>
              </a:rPr>
              <a:t>Learning on the go with mobile access.</a:t>
            </a:r>
            <a:endParaRPr lang="en-US" sz="1550" dirty="0"/>
          </a:p>
        </p:txBody>
      </p:sp>
      <p:sp>
        <p:nvSpPr>
          <p:cNvPr id="20" name="Text 17"/>
          <p:cNvSpPr/>
          <p:nvPr/>
        </p:nvSpPr>
        <p:spPr>
          <a:xfrm>
            <a:off x="6177915" y="6106239"/>
            <a:ext cx="7760970" cy="1579959"/>
          </a:xfrm>
          <a:prstGeom prst="rect">
            <a:avLst/>
          </a:prstGeom>
          <a:noFill/>
          <a:ln/>
        </p:spPr>
        <p:txBody>
          <a:bodyPr wrap="square" lIns="0" tIns="0" rIns="0" bIns="0" rtlCol="0" anchor="t"/>
          <a:lstStyle/>
          <a:p>
            <a:pPr marL="0" indent="0">
              <a:lnSpc>
                <a:spcPts val="2450"/>
              </a:lnSpc>
              <a:buNone/>
            </a:pPr>
            <a:r>
              <a:rPr lang="en-US" sz="1550" dirty="0">
                <a:solidFill>
                  <a:srgbClr val="333F70"/>
                </a:solidFill>
                <a:latin typeface="Open Sans" pitchFamily="34" charset="0"/>
                <a:ea typeface="Open Sans" pitchFamily="34" charset="-122"/>
                <a:cs typeface="Open Sans" pitchFamily="34" charset="-120"/>
              </a:rPr>
              <a:t> An enterprise learning management system (LMS) that enables course creation and training programs. Certification tracking ensures employees maintain required qualifications. Mobile learning and AI-driven recommendations enhance engagement and personalized development. Workday Learning boosts employee skills and knowledge, contributing to a more competent and adaptable workforce.</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86633"/>
          </a:xfrm>
          <a:prstGeom prst="rect">
            <a:avLst/>
          </a:prstGeom>
        </p:spPr>
      </p:pic>
      <p:sp>
        <p:nvSpPr>
          <p:cNvPr id="3" name="Text 0"/>
          <p:cNvSpPr/>
          <p:nvPr/>
        </p:nvSpPr>
        <p:spPr>
          <a:xfrm>
            <a:off x="724257" y="3156823"/>
            <a:ext cx="13181886" cy="1293257"/>
          </a:xfrm>
          <a:prstGeom prst="rect">
            <a:avLst/>
          </a:prstGeom>
          <a:noFill/>
          <a:ln/>
        </p:spPr>
        <p:txBody>
          <a:bodyPr wrap="square" lIns="0" tIns="0" rIns="0" bIns="0" rtlCol="0" anchor="t"/>
          <a:lstStyle/>
          <a:p>
            <a:pPr marL="0" indent="0">
              <a:lnSpc>
                <a:spcPts val="5050"/>
              </a:lnSpc>
              <a:buNone/>
            </a:pPr>
            <a:r>
              <a:rPr lang="en-US" sz="4050" b="1" dirty="0">
                <a:solidFill>
                  <a:srgbClr val="333F70"/>
                </a:solidFill>
                <a:latin typeface="Unbounded Bold" pitchFamily="34" charset="0"/>
                <a:ea typeface="Unbounded Bold" pitchFamily="34" charset="-122"/>
                <a:cs typeface="Unbounded Bold" pitchFamily="34" charset="-120"/>
              </a:rPr>
              <a:t>Specialized: Workday Talent and Performance</a:t>
            </a:r>
            <a:endParaRPr lang="en-US" sz="4050" dirty="0"/>
          </a:p>
        </p:txBody>
      </p:sp>
      <p:sp>
        <p:nvSpPr>
          <p:cNvPr id="4" name="Shape 1"/>
          <p:cNvSpPr/>
          <p:nvPr/>
        </p:nvSpPr>
        <p:spPr>
          <a:xfrm>
            <a:off x="724257" y="4993243"/>
            <a:ext cx="465534" cy="465534"/>
          </a:xfrm>
          <a:prstGeom prst="roundRect">
            <a:avLst>
              <a:gd name="adj" fmla="val 18670"/>
            </a:avLst>
          </a:prstGeom>
          <a:solidFill>
            <a:srgbClr val="D6F5EE"/>
          </a:solidFill>
          <a:ln w="7620">
            <a:solidFill>
              <a:srgbClr val="BCDBD4"/>
            </a:solidFill>
            <a:prstDash val="solid"/>
          </a:ln>
        </p:spPr>
        <p:txBody>
          <a:bodyPr/>
          <a:lstStyle/>
          <a:p>
            <a:endParaRPr lang="en-US"/>
          </a:p>
        </p:txBody>
      </p:sp>
      <p:sp>
        <p:nvSpPr>
          <p:cNvPr id="5" name="Text 2"/>
          <p:cNvSpPr/>
          <p:nvPr/>
        </p:nvSpPr>
        <p:spPr>
          <a:xfrm>
            <a:off x="876300" y="5070753"/>
            <a:ext cx="161449" cy="310396"/>
          </a:xfrm>
          <a:prstGeom prst="rect">
            <a:avLst/>
          </a:prstGeom>
          <a:noFill/>
          <a:ln/>
        </p:spPr>
        <p:txBody>
          <a:bodyPr wrap="none" lIns="0" tIns="0" rIns="0" bIns="0" rtlCol="0" anchor="t"/>
          <a:lstStyle/>
          <a:p>
            <a:pPr marL="0" indent="0" algn="ctr">
              <a:lnSpc>
                <a:spcPts val="2400"/>
              </a:lnSpc>
              <a:buNone/>
            </a:pPr>
            <a:r>
              <a:rPr lang="en-US" sz="2400" b="1" dirty="0">
                <a:solidFill>
                  <a:srgbClr val="333F70"/>
                </a:solidFill>
                <a:latin typeface="Unbounded Bold" pitchFamily="34" charset="0"/>
                <a:ea typeface="Unbounded Bold" pitchFamily="34" charset="-122"/>
                <a:cs typeface="Unbounded Bold" pitchFamily="34" charset="-120"/>
              </a:rPr>
              <a:t>1</a:t>
            </a:r>
            <a:endParaRPr lang="en-US" sz="2400" dirty="0"/>
          </a:p>
        </p:txBody>
      </p:sp>
      <p:sp>
        <p:nvSpPr>
          <p:cNvPr id="6" name="Text 3"/>
          <p:cNvSpPr/>
          <p:nvPr/>
        </p:nvSpPr>
        <p:spPr>
          <a:xfrm>
            <a:off x="1396722" y="4993243"/>
            <a:ext cx="2586633" cy="323374"/>
          </a:xfrm>
          <a:prstGeom prst="rect">
            <a:avLst/>
          </a:prstGeom>
          <a:noFill/>
          <a:ln/>
        </p:spPr>
        <p:txBody>
          <a:bodyPr wrap="none" lIns="0" tIns="0" rIns="0" bIns="0" rtlCol="0" anchor="t"/>
          <a:lstStyle/>
          <a:p>
            <a:pPr marL="0" indent="0">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Goal Setting</a:t>
            </a:r>
            <a:endParaRPr lang="en-US" sz="2000" dirty="0"/>
          </a:p>
        </p:txBody>
      </p:sp>
      <p:sp>
        <p:nvSpPr>
          <p:cNvPr id="7" name="Text 4"/>
          <p:cNvSpPr/>
          <p:nvPr/>
        </p:nvSpPr>
        <p:spPr>
          <a:xfrm>
            <a:off x="1396722" y="5440680"/>
            <a:ext cx="3583543" cy="661988"/>
          </a:xfrm>
          <a:prstGeom prst="rect">
            <a:avLst/>
          </a:prstGeom>
          <a:noFill/>
          <a:ln/>
        </p:spPr>
        <p:txBody>
          <a:bodyPr wrap="square" lIns="0" tIns="0" rIns="0" bIns="0" rtlCol="0" anchor="t"/>
          <a:lstStyle/>
          <a:p>
            <a:pPr marL="0" indent="0">
              <a:lnSpc>
                <a:spcPts val="2600"/>
              </a:lnSpc>
              <a:buNone/>
            </a:pPr>
            <a:r>
              <a:rPr lang="en-US" sz="1600" dirty="0">
                <a:solidFill>
                  <a:srgbClr val="333F70"/>
                </a:solidFill>
                <a:latin typeface="Open Sans" pitchFamily="34" charset="0"/>
                <a:ea typeface="Open Sans" pitchFamily="34" charset="-122"/>
                <a:cs typeface="Open Sans" pitchFamily="34" charset="-120"/>
              </a:rPr>
              <a:t>Setting clear goals and conducting regular performance reviews.</a:t>
            </a:r>
            <a:endParaRPr lang="en-US" sz="1600" dirty="0"/>
          </a:p>
        </p:txBody>
      </p:sp>
      <p:sp>
        <p:nvSpPr>
          <p:cNvPr id="8" name="Shape 5"/>
          <p:cNvSpPr/>
          <p:nvPr/>
        </p:nvSpPr>
        <p:spPr>
          <a:xfrm>
            <a:off x="5187196" y="4993243"/>
            <a:ext cx="465534" cy="465534"/>
          </a:xfrm>
          <a:prstGeom prst="roundRect">
            <a:avLst>
              <a:gd name="adj" fmla="val 18670"/>
            </a:avLst>
          </a:prstGeom>
          <a:solidFill>
            <a:srgbClr val="D6F5EE"/>
          </a:solidFill>
          <a:ln w="7620">
            <a:solidFill>
              <a:srgbClr val="BCDBD4"/>
            </a:solidFill>
            <a:prstDash val="solid"/>
          </a:ln>
        </p:spPr>
        <p:txBody>
          <a:bodyPr/>
          <a:lstStyle/>
          <a:p>
            <a:endParaRPr lang="en-US"/>
          </a:p>
        </p:txBody>
      </p:sp>
      <p:sp>
        <p:nvSpPr>
          <p:cNvPr id="9" name="Text 6"/>
          <p:cNvSpPr/>
          <p:nvPr/>
        </p:nvSpPr>
        <p:spPr>
          <a:xfrm>
            <a:off x="5290304" y="5070753"/>
            <a:ext cx="259199" cy="310396"/>
          </a:xfrm>
          <a:prstGeom prst="rect">
            <a:avLst/>
          </a:prstGeom>
          <a:noFill/>
          <a:ln/>
        </p:spPr>
        <p:txBody>
          <a:bodyPr wrap="none" lIns="0" tIns="0" rIns="0" bIns="0" rtlCol="0" anchor="t"/>
          <a:lstStyle/>
          <a:p>
            <a:pPr marL="0" indent="0" algn="ctr">
              <a:lnSpc>
                <a:spcPts val="2400"/>
              </a:lnSpc>
              <a:buNone/>
            </a:pPr>
            <a:r>
              <a:rPr lang="en-US" sz="2400" b="1" dirty="0">
                <a:solidFill>
                  <a:srgbClr val="333F70"/>
                </a:solidFill>
                <a:latin typeface="Unbounded Bold" pitchFamily="34" charset="0"/>
                <a:ea typeface="Unbounded Bold" pitchFamily="34" charset="-122"/>
                <a:cs typeface="Unbounded Bold" pitchFamily="34" charset="-120"/>
              </a:rPr>
              <a:t>2</a:t>
            </a:r>
            <a:endParaRPr lang="en-US" sz="2400" dirty="0"/>
          </a:p>
        </p:txBody>
      </p:sp>
      <p:sp>
        <p:nvSpPr>
          <p:cNvPr id="10" name="Text 7"/>
          <p:cNvSpPr/>
          <p:nvPr/>
        </p:nvSpPr>
        <p:spPr>
          <a:xfrm>
            <a:off x="5859661" y="4993243"/>
            <a:ext cx="2965252" cy="323374"/>
          </a:xfrm>
          <a:prstGeom prst="rect">
            <a:avLst/>
          </a:prstGeom>
          <a:noFill/>
          <a:ln/>
        </p:spPr>
        <p:txBody>
          <a:bodyPr wrap="none" lIns="0" tIns="0" rIns="0" bIns="0" rtlCol="0" anchor="t"/>
          <a:lstStyle/>
          <a:p>
            <a:pPr marL="0" indent="0">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Skills Assessment</a:t>
            </a:r>
            <a:endParaRPr lang="en-US" sz="2000" dirty="0"/>
          </a:p>
        </p:txBody>
      </p:sp>
      <p:sp>
        <p:nvSpPr>
          <p:cNvPr id="11" name="Text 8"/>
          <p:cNvSpPr/>
          <p:nvPr/>
        </p:nvSpPr>
        <p:spPr>
          <a:xfrm>
            <a:off x="5859661" y="5440680"/>
            <a:ext cx="3583543" cy="661988"/>
          </a:xfrm>
          <a:prstGeom prst="rect">
            <a:avLst/>
          </a:prstGeom>
          <a:noFill/>
          <a:ln/>
        </p:spPr>
        <p:txBody>
          <a:bodyPr wrap="square" lIns="0" tIns="0" rIns="0" bIns="0" rtlCol="0" anchor="t"/>
          <a:lstStyle/>
          <a:p>
            <a:pPr marL="0" indent="0">
              <a:lnSpc>
                <a:spcPts val="2600"/>
              </a:lnSpc>
              <a:buNone/>
            </a:pPr>
            <a:r>
              <a:rPr lang="en-US" sz="1600" dirty="0">
                <a:solidFill>
                  <a:srgbClr val="333F70"/>
                </a:solidFill>
                <a:latin typeface="Open Sans" pitchFamily="34" charset="0"/>
                <a:ea typeface="Open Sans" pitchFamily="34" charset="-122"/>
                <a:cs typeface="Open Sans" pitchFamily="34" charset="-120"/>
              </a:rPr>
              <a:t>Assessing skills and planning career paths.</a:t>
            </a:r>
            <a:endParaRPr lang="en-US" sz="1600" dirty="0"/>
          </a:p>
        </p:txBody>
      </p:sp>
      <p:sp>
        <p:nvSpPr>
          <p:cNvPr id="12" name="Shape 9"/>
          <p:cNvSpPr/>
          <p:nvPr/>
        </p:nvSpPr>
        <p:spPr>
          <a:xfrm>
            <a:off x="9650135" y="4993243"/>
            <a:ext cx="465534" cy="465534"/>
          </a:xfrm>
          <a:prstGeom prst="roundRect">
            <a:avLst>
              <a:gd name="adj" fmla="val 18670"/>
            </a:avLst>
          </a:prstGeom>
          <a:solidFill>
            <a:srgbClr val="D6F5EE"/>
          </a:solidFill>
          <a:ln w="7620">
            <a:solidFill>
              <a:srgbClr val="BCDBD4"/>
            </a:solidFill>
            <a:prstDash val="solid"/>
          </a:ln>
        </p:spPr>
        <p:txBody>
          <a:bodyPr/>
          <a:lstStyle/>
          <a:p>
            <a:endParaRPr lang="en-US"/>
          </a:p>
        </p:txBody>
      </p:sp>
      <p:sp>
        <p:nvSpPr>
          <p:cNvPr id="13" name="Text 10"/>
          <p:cNvSpPr/>
          <p:nvPr/>
        </p:nvSpPr>
        <p:spPr>
          <a:xfrm>
            <a:off x="9752648" y="5070753"/>
            <a:ext cx="260390" cy="310396"/>
          </a:xfrm>
          <a:prstGeom prst="rect">
            <a:avLst/>
          </a:prstGeom>
          <a:noFill/>
          <a:ln/>
        </p:spPr>
        <p:txBody>
          <a:bodyPr wrap="none" lIns="0" tIns="0" rIns="0" bIns="0" rtlCol="0" anchor="t"/>
          <a:lstStyle/>
          <a:p>
            <a:pPr marL="0" indent="0" algn="ctr">
              <a:lnSpc>
                <a:spcPts val="2400"/>
              </a:lnSpc>
              <a:buNone/>
            </a:pPr>
            <a:r>
              <a:rPr lang="en-US" sz="2400" b="1" dirty="0">
                <a:solidFill>
                  <a:srgbClr val="333F70"/>
                </a:solidFill>
                <a:latin typeface="Unbounded Bold" pitchFamily="34" charset="0"/>
                <a:ea typeface="Unbounded Bold" pitchFamily="34" charset="-122"/>
                <a:cs typeface="Unbounded Bold" pitchFamily="34" charset="-120"/>
              </a:rPr>
              <a:t>3</a:t>
            </a:r>
            <a:endParaRPr lang="en-US" sz="2400" dirty="0"/>
          </a:p>
        </p:txBody>
      </p:sp>
      <p:sp>
        <p:nvSpPr>
          <p:cNvPr id="14" name="Text 11"/>
          <p:cNvSpPr/>
          <p:nvPr/>
        </p:nvSpPr>
        <p:spPr>
          <a:xfrm>
            <a:off x="10322600" y="4993243"/>
            <a:ext cx="3351848" cy="323374"/>
          </a:xfrm>
          <a:prstGeom prst="rect">
            <a:avLst/>
          </a:prstGeom>
          <a:noFill/>
          <a:ln/>
        </p:spPr>
        <p:txBody>
          <a:bodyPr wrap="none" lIns="0" tIns="0" rIns="0" bIns="0" rtlCol="0" anchor="t"/>
          <a:lstStyle/>
          <a:p>
            <a:pPr marL="0" indent="0">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Succession Planning</a:t>
            </a:r>
            <a:endParaRPr lang="en-US" sz="2000" dirty="0"/>
          </a:p>
        </p:txBody>
      </p:sp>
      <p:sp>
        <p:nvSpPr>
          <p:cNvPr id="15" name="Text 12"/>
          <p:cNvSpPr/>
          <p:nvPr/>
        </p:nvSpPr>
        <p:spPr>
          <a:xfrm>
            <a:off x="10322600" y="5440680"/>
            <a:ext cx="3583543" cy="661988"/>
          </a:xfrm>
          <a:prstGeom prst="rect">
            <a:avLst/>
          </a:prstGeom>
          <a:noFill/>
          <a:ln/>
        </p:spPr>
        <p:txBody>
          <a:bodyPr wrap="square" lIns="0" tIns="0" rIns="0" bIns="0" rtlCol="0" anchor="t"/>
          <a:lstStyle/>
          <a:p>
            <a:pPr marL="0" indent="0">
              <a:lnSpc>
                <a:spcPts val="2600"/>
              </a:lnSpc>
              <a:buNone/>
            </a:pPr>
            <a:r>
              <a:rPr lang="en-US" sz="1600" dirty="0">
                <a:solidFill>
                  <a:srgbClr val="333F70"/>
                </a:solidFill>
                <a:latin typeface="Open Sans" pitchFamily="34" charset="0"/>
                <a:ea typeface="Open Sans" pitchFamily="34" charset="-122"/>
                <a:cs typeface="Open Sans" pitchFamily="34" charset="-120"/>
              </a:rPr>
              <a:t>Identifying and developing future leaders.</a:t>
            </a:r>
            <a:endParaRPr lang="en-US" sz="1600" dirty="0"/>
          </a:p>
        </p:txBody>
      </p:sp>
      <p:sp>
        <p:nvSpPr>
          <p:cNvPr id="16" name="Text 13"/>
          <p:cNvSpPr/>
          <p:nvPr/>
        </p:nvSpPr>
        <p:spPr>
          <a:xfrm>
            <a:off x="724257" y="6335435"/>
            <a:ext cx="13181886" cy="1323975"/>
          </a:xfrm>
          <a:prstGeom prst="rect">
            <a:avLst/>
          </a:prstGeom>
          <a:noFill/>
          <a:ln/>
        </p:spPr>
        <p:txBody>
          <a:bodyPr wrap="square" lIns="0" tIns="0" rIns="0" bIns="0" rtlCol="0" anchor="t"/>
          <a:lstStyle/>
          <a:p>
            <a:pPr marL="0" indent="0">
              <a:lnSpc>
                <a:spcPts val="2600"/>
              </a:lnSpc>
              <a:buNone/>
            </a:pPr>
            <a:r>
              <a:rPr lang="en-US" sz="1600" dirty="0">
                <a:solidFill>
                  <a:srgbClr val="333F70"/>
                </a:solidFill>
                <a:latin typeface="Open Sans" pitchFamily="34" charset="0"/>
                <a:ea typeface="Open Sans" pitchFamily="34" charset="-122"/>
                <a:cs typeface="Open Sans" pitchFamily="34" charset="-120"/>
              </a:rPr>
              <a:t> This module helps organizations manage employee development through goal setting and performance reviews. Skills assessment and career planning enable personalized growth opportunities. Succession planning and leadership development prepare future leaders, strengthening organizational resilience. It fosters a culture of continuous improvement and helps align employee efforts with strategic goals.</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057156"/>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Specialized: Workday Adaptive Planning</a:t>
            </a:r>
            <a:endParaRPr lang="en-US" sz="4450" dirty="0"/>
          </a:p>
        </p:txBody>
      </p:sp>
      <p:pic>
        <p:nvPicPr>
          <p:cNvPr id="3" name="Image 0" descr="preencoded.png"/>
          <p:cNvPicPr>
            <a:picLocks noChangeAspect="1"/>
          </p:cNvPicPr>
          <p:nvPr/>
        </p:nvPicPr>
        <p:blipFill>
          <a:blip r:embed="rId3"/>
          <a:stretch>
            <a:fillRect/>
          </a:stretch>
        </p:blipFill>
        <p:spPr>
          <a:xfrm>
            <a:off x="2978348" y="2928342"/>
            <a:ext cx="2152055" cy="807958"/>
          </a:xfrm>
          <a:prstGeom prst="rect">
            <a:avLst/>
          </a:prstGeom>
        </p:spPr>
      </p:pic>
      <p:sp>
        <p:nvSpPr>
          <p:cNvPr id="4" name="Text 1"/>
          <p:cNvSpPr/>
          <p:nvPr/>
        </p:nvSpPr>
        <p:spPr>
          <a:xfrm>
            <a:off x="3980617" y="3192661"/>
            <a:ext cx="147399" cy="453509"/>
          </a:xfrm>
          <a:prstGeom prst="rect">
            <a:avLst/>
          </a:prstGeom>
          <a:noFill/>
          <a:ln/>
        </p:spPr>
        <p:txBody>
          <a:bodyPr wrap="none" lIns="0" tIns="0" rIns="0" bIns="0" rtlCol="0" anchor="t"/>
          <a:lstStyle/>
          <a:p>
            <a:pPr marL="0" indent="0" algn="ctr">
              <a:lnSpc>
                <a:spcPts val="3550"/>
              </a:lnSpc>
              <a:buNone/>
            </a:pPr>
            <a:r>
              <a:rPr lang="en-US" sz="2200" b="1" dirty="0">
                <a:solidFill>
                  <a:srgbClr val="333F70"/>
                </a:solidFill>
                <a:latin typeface="Unbounded Bold" pitchFamily="34" charset="0"/>
                <a:ea typeface="Unbounded Bold" pitchFamily="34" charset="-122"/>
                <a:cs typeface="Unbounded Bold" pitchFamily="34" charset="-120"/>
              </a:rPr>
              <a:t>1</a:t>
            </a:r>
            <a:endParaRPr lang="en-US" sz="2200" dirty="0"/>
          </a:p>
        </p:txBody>
      </p:sp>
      <p:sp>
        <p:nvSpPr>
          <p:cNvPr id="5" name="Text 2"/>
          <p:cNvSpPr/>
          <p:nvPr/>
        </p:nvSpPr>
        <p:spPr>
          <a:xfrm>
            <a:off x="5357217" y="3155156"/>
            <a:ext cx="3920490"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Real-time Forecasting</a:t>
            </a:r>
            <a:endParaRPr lang="en-US" sz="2200" dirty="0"/>
          </a:p>
        </p:txBody>
      </p:sp>
      <p:sp>
        <p:nvSpPr>
          <p:cNvPr id="6" name="Shape 3"/>
          <p:cNvSpPr/>
          <p:nvPr/>
        </p:nvSpPr>
        <p:spPr>
          <a:xfrm>
            <a:off x="5187077" y="3749397"/>
            <a:ext cx="8592860" cy="15240"/>
          </a:xfrm>
          <a:prstGeom prst="roundRect">
            <a:avLst>
              <a:gd name="adj" fmla="val 625116"/>
            </a:avLst>
          </a:prstGeom>
          <a:solidFill>
            <a:srgbClr val="BCDBD4"/>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1902381" y="3792974"/>
            <a:ext cx="4304109" cy="807958"/>
          </a:xfrm>
          <a:prstGeom prst="rect">
            <a:avLst/>
          </a:prstGeom>
        </p:spPr>
      </p:pic>
      <p:sp>
        <p:nvSpPr>
          <p:cNvPr id="8" name="Text 4"/>
          <p:cNvSpPr/>
          <p:nvPr/>
        </p:nvSpPr>
        <p:spPr>
          <a:xfrm>
            <a:off x="3935968" y="3970139"/>
            <a:ext cx="236696" cy="453509"/>
          </a:xfrm>
          <a:prstGeom prst="rect">
            <a:avLst/>
          </a:prstGeom>
          <a:noFill/>
          <a:ln/>
        </p:spPr>
        <p:txBody>
          <a:bodyPr wrap="none" lIns="0" tIns="0" rIns="0" bIns="0" rtlCol="0" anchor="t"/>
          <a:lstStyle/>
          <a:p>
            <a:pPr marL="0" indent="0" algn="ctr">
              <a:lnSpc>
                <a:spcPts val="3550"/>
              </a:lnSpc>
              <a:buNone/>
            </a:pPr>
            <a:r>
              <a:rPr lang="en-US" sz="2200" b="1" dirty="0">
                <a:solidFill>
                  <a:srgbClr val="333F70"/>
                </a:solidFill>
                <a:latin typeface="Unbounded Bold" pitchFamily="34" charset="0"/>
                <a:ea typeface="Unbounded Bold" pitchFamily="34" charset="-122"/>
                <a:cs typeface="Unbounded Bold" pitchFamily="34" charset="-120"/>
              </a:rPr>
              <a:t>2</a:t>
            </a:r>
            <a:endParaRPr lang="en-US" sz="2200" dirty="0"/>
          </a:p>
        </p:txBody>
      </p:sp>
      <p:sp>
        <p:nvSpPr>
          <p:cNvPr id="9" name="Text 5"/>
          <p:cNvSpPr/>
          <p:nvPr/>
        </p:nvSpPr>
        <p:spPr>
          <a:xfrm>
            <a:off x="6433304" y="4019788"/>
            <a:ext cx="1851898"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Budgeting</a:t>
            </a:r>
            <a:endParaRPr lang="en-US" sz="2200" dirty="0"/>
          </a:p>
        </p:txBody>
      </p:sp>
      <p:sp>
        <p:nvSpPr>
          <p:cNvPr id="10" name="Shape 6"/>
          <p:cNvSpPr/>
          <p:nvPr/>
        </p:nvSpPr>
        <p:spPr>
          <a:xfrm>
            <a:off x="6263164" y="4614029"/>
            <a:ext cx="7516773" cy="15240"/>
          </a:xfrm>
          <a:prstGeom prst="roundRect">
            <a:avLst>
              <a:gd name="adj" fmla="val 625116"/>
            </a:avLst>
          </a:prstGeom>
          <a:solidFill>
            <a:srgbClr val="BCDBD4"/>
          </a:solidFill>
          <a:ln/>
        </p:spPr>
        <p:txBody>
          <a:bodyPr/>
          <a:lstStyle/>
          <a:p>
            <a:endParaRPr lang="en-US"/>
          </a:p>
        </p:txBody>
      </p:sp>
      <p:pic>
        <p:nvPicPr>
          <p:cNvPr id="11" name="Image 2" descr="preencoded.png"/>
          <p:cNvPicPr>
            <a:picLocks noChangeAspect="1"/>
          </p:cNvPicPr>
          <p:nvPr/>
        </p:nvPicPr>
        <p:blipFill>
          <a:blip r:embed="rId5"/>
          <a:stretch>
            <a:fillRect/>
          </a:stretch>
        </p:blipFill>
        <p:spPr>
          <a:xfrm>
            <a:off x="826294" y="4657606"/>
            <a:ext cx="6456164" cy="807958"/>
          </a:xfrm>
          <a:prstGeom prst="rect">
            <a:avLst/>
          </a:prstGeom>
        </p:spPr>
      </p:pic>
      <p:sp>
        <p:nvSpPr>
          <p:cNvPr id="12" name="Text 7"/>
          <p:cNvSpPr/>
          <p:nvPr/>
        </p:nvSpPr>
        <p:spPr>
          <a:xfrm>
            <a:off x="3935373" y="4834771"/>
            <a:ext cx="237768" cy="453509"/>
          </a:xfrm>
          <a:prstGeom prst="rect">
            <a:avLst/>
          </a:prstGeom>
          <a:noFill/>
          <a:ln/>
        </p:spPr>
        <p:txBody>
          <a:bodyPr wrap="none" lIns="0" tIns="0" rIns="0" bIns="0" rtlCol="0" anchor="t"/>
          <a:lstStyle/>
          <a:p>
            <a:pPr marL="0" indent="0" algn="ctr">
              <a:lnSpc>
                <a:spcPts val="3550"/>
              </a:lnSpc>
              <a:buNone/>
            </a:pPr>
            <a:r>
              <a:rPr lang="en-US" sz="2200" b="1" dirty="0">
                <a:solidFill>
                  <a:srgbClr val="333F70"/>
                </a:solidFill>
                <a:latin typeface="Unbounded Bold" pitchFamily="34" charset="0"/>
                <a:ea typeface="Unbounded Bold" pitchFamily="34" charset="-122"/>
                <a:cs typeface="Unbounded Bold" pitchFamily="34" charset="-120"/>
              </a:rPr>
              <a:t>3</a:t>
            </a:r>
            <a:endParaRPr lang="en-US" sz="2200" dirty="0"/>
          </a:p>
        </p:txBody>
      </p:sp>
      <p:sp>
        <p:nvSpPr>
          <p:cNvPr id="13" name="Text 8"/>
          <p:cNvSpPr/>
          <p:nvPr/>
        </p:nvSpPr>
        <p:spPr>
          <a:xfrm>
            <a:off x="7509272" y="4884420"/>
            <a:ext cx="1892141"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AI Insights</a:t>
            </a:r>
            <a:endParaRPr lang="en-US" sz="2200" dirty="0"/>
          </a:p>
        </p:txBody>
      </p:sp>
      <p:sp>
        <p:nvSpPr>
          <p:cNvPr id="14" name="Text 9"/>
          <p:cNvSpPr/>
          <p:nvPr/>
        </p:nvSpPr>
        <p:spPr>
          <a:xfrm>
            <a:off x="793790" y="5720715"/>
            <a:ext cx="13042821" cy="1451610"/>
          </a:xfrm>
          <a:prstGeom prst="rect">
            <a:avLst/>
          </a:prstGeom>
          <a:noFill/>
          <a:ln/>
        </p:spPr>
        <p:txBody>
          <a:bodyPr wrap="square" lIns="0" tIns="0" rIns="0" bIns="0" rtlCol="0" anchor="t"/>
          <a:lstStyle/>
          <a:p>
            <a:pPr marL="0" indent="0">
              <a:lnSpc>
                <a:spcPts val="2850"/>
              </a:lnSpc>
              <a:buNone/>
            </a:pPr>
            <a:r>
              <a:rPr lang="en-US" sz="1750" dirty="0">
                <a:solidFill>
                  <a:srgbClr val="333F70"/>
                </a:solidFill>
                <a:latin typeface="Open Sans" pitchFamily="34" charset="0"/>
                <a:ea typeface="Open Sans" pitchFamily="34" charset="-122"/>
                <a:cs typeface="Open Sans" pitchFamily="34" charset="-120"/>
              </a:rPr>
              <a:t> A financial and workforce planning tool providing real-time forecasting and scenario modeling. It facilitates budgeting and resource allocation. AI-driven insights support decision-making. Workday Adaptive Planning enhances financial agility and helps organizations anticipate and respond to market changes effectively. It ensures that resources are allocated optimally, maximizing returns.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2713" y="748903"/>
            <a:ext cx="10143887" cy="672108"/>
          </a:xfrm>
          <a:prstGeom prst="rect">
            <a:avLst/>
          </a:prstGeom>
          <a:noFill/>
          <a:ln/>
        </p:spPr>
        <p:txBody>
          <a:bodyPr wrap="none" lIns="0" tIns="0" rIns="0" bIns="0" rtlCol="0" anchor="t"/>
          <a:lstStyle/>
          <a:p>
            <a:pPr marL="0" indent="0">
              <a:lnSpc>
                <a:spcPts val="5250"/>
              </a:lnSpc>
              <a:buNone/>
            </a:pPr>
            <a:r>
              <a:rPr lang="en-US" sz="4200" b="1" dirty="0">
                <a:solidFill>
                  <a:srgbClr val="333F70"/>
                </a:solidFill>
                <a:latin typeface="Unbounded Bold" pitchFamily="34" charset="0"/>
                <a:ea typeface="Unbounded Bold" pitchFamily="34" charset="-122"/>
                <a:cs typeface="Unbounded Bold" pitchFamily="34" charset="-120"/>
              </a:rPr>
              <a:t>Specialized: Workday Student</a:t>
            </a:r>
            <a:endParaRPr lang="en-US" sz="4200" dirty="0"/>
          </a:p>
        </p:txBody>
      </p:sp>
      <p:sp>
        <p:nvSpPr>
          <p:cNvPr id="3" name="Text 1"/>
          <p:cNvSpPr/>
          <p:nvPr/>
        </p:nvSpPr>
        <p:spPr>
          <a:xfrm>
            <a:off x="2018824" y="3860959"/>
            <a:ext cx="2688431" cy="335994"/>
          </a:xfrm>
          <a:prstGeom prst="rect">
            <a:avLst/>
          </a:prstGeom>
          <a:noFill/>
          <a:ln/>
        </p:spPr>
        <p:txBody>
          <a:bodyPr wrap="none" lIns="0" tIns="0" rIns="0" bIns="0" rtlCol="0" anchor="t"/>
          <a:lstStyle/>
          <a:p>
            <a:pPr marL="0" indent="0" algn="r">
              <a:lnSpc>
                <a:spcPts val="2600"/>
              </a:lnSpc>
              <a:buNone/>
            </a:pPr>
            <a:r>
              <a:rPr lang="en-US" sz="2100" b="1" dirty="0">
                <a:solidFill>
                  <a:srgbClr val="333F70"/>
                </a:solidFill>
                <a:latin typeface="Unbounded Bold" pitchFamily="34" charset="0"/>
                <a:ea typeface="Unbounded Bold" pitchFamily="34" charset="-122"/>
                <a:cs typeface="Unbounded Bold" pitchFamily="34" charset="-120"/>
              </a:rPr>
              <a:t>Admissions</a:t>
            </a:r>
            <a:endParaRPr lang="en-US" sz="2100" dirty="0"/>
          </a:p>
        </p:txBody>
      </p:sp>
      <p:pic>
        <p:nvPicPr>
          <p:cNvPr id="4" name="Image 0" descr="preencoded.png"/>
          <p:cNvPicPr>
            <a:picLocks noChangeAspect="1"/>
          </p:cNvPicPr>
          <p:nvPr/>
        </p:nvPicPr>
        <p:blipFill>
          <a:blip r:embed="rId3"/>
          <a:stretch>
            <a:fillRect/>
          </a:stretch>
        </p:blipFill>
        <p:spPr>
          <a:xfrm>
            <a:off x="5137309" y="1851065"/>
            <a:ext cx="4355783" cy="4355783"/>
          </a:xfrm>
          <a:prstGeom prst="rect">
            <a:avLst/>
          </a:prstGeom>
        </p:spPr>
      </p:pic>
      <p:sp>
        <p:nvSpPr>
          <p:cNvPr id="5" name="Text 2"/>
          <p:cNvSpPr/>
          <p:nvPr/>
        </p:nvSpPr>
        <p:spPr>
          <a:xfrm>
            <a:off x="5743456" y="3551753"/>
            <a:ext cx="139779" cy="430054"/>
          </a:xfrm>
          <a:prstGeom prst="rect">
            <a:avLst/>
          </a:prstGeom>
          <a:noFill/>
          <a:ln/>
        </p:spPr>
        <p:txBody>
          <a:bodyPr wrap="none" lIns="0" tIns="0" rIns="0" bIns="0" rtlCol="0" anchor="t"/>
          <a:lstStyle/>
          <a:p>
            <a:pPr marL="0" indent="0">
              <a:lnSpc>
                <a:spcPts val="3350"/>
              </a:lnSpc>
              <a:buNone/>
            </a:pPr>
            <a:r>
              <a:rPr lang="en-US" sz="2100" b="1" dirty="0">
                <a:solidFill>
                  <a:srgbClr val="333F70"/>
                </a:solidFill>
                <a:latin typeface="Unbounded Bold" pitchFamily="34" charset="0"/>
                <a:ea typeface="Unbounded Bold" pitchFamily="34" charset="-122"/>
                <a:cs typeface="Unbounded Bold" pitchFamily="34" charset="-120"/>
              </a:rPr>
              <a:t>1</a:t>
            </a:r>
            <a:endParaRPr lang="en-US" sz="2100" dirty="0"/>
          </a:p>
        </p:txBody>
      </p:sp>
      <p:sp>
        <p:nvSpPr>
          <p:cNvPr id="6" name="Text 3"/>
          <p:cNvSpPr/>
          <p:nvPr/>
        </p:nvSpPr>
        <p:spPr>
          <a:xfrm>
            <a:off x="9815632" y="2691289"/>
            <a:ext cx="2853690" cy="335994"/>
          </a:xfrm>
          <a:prstGeom prst="rect">
            <a:avLst/>
          </a:prstGeom>
          <a:noFill/>
          <a:ln/>
        </p:spPr>
        <p:txBody>
          <a:bodyPr wrap="none" lIns="0" tIns="0" rIns="0" bIns="0" rtlCol="0" anchor="t"/>
          <a:lstStyle/>
          <a:p>
            <a:pPr marL="0" indent="0" algn="l">
              <a:lnSpc>
                <a:spcPts val="2600"/>
              </a:lnSpc>
              <a:buNone/>
            </a:pPr>
            <a:r>
              <a:rPr lang="en-US" sz="2100" b="1" dirty="0">
                <a:solidFill>
                  <a:srgbClr val="333F70"/>
                </a:solidFill>
                <a:latin typeface="Unbounded Bold" pitchFamily="34" charset="0"/>
                <a:ea typeface="Unbounded Bold" pitchFamily="34" charset="-122"/>
                <a:cs typeface="Unbounded Bold" pitchFamily="34" charset="-120"/>
              </a:rPr>
              <a:t>Student Records</a:t>
            </a:r>
            <a:endParaRPr lang="en-US" sz="2100" dirty="0"/>
          </a:p>
        </p:txBody>
      </p:sp>
      <p:pic>
        <p:nvPicPr>
          <p:cNvPr id="7" name="Image 1" descr="preencoded.png"/>
          <p:cNvPicPr>
            <a:picLocks noChangeAspect="1"/>
          </p:cNvPicPr>
          <p:nvPr/>
        </p:nvPicPr>
        <p:blipFill>
          <a:blip r:embed="rId4"/>
          <a:stretch>
            <a:fillRect/>
          </a:stretch>
        </p:blipFill>
        <p:spPr>
          <a:xfrm>
            <a:off x="5137309" y="1851065"/>
            <a:ext cx="4355783" cy="4355783"/>
          </a:xfrm>
          <a:prstGeom prst="rect">
            <a:avLst/>
          </a:prstGeom>
        </p:spPr>
      </p:pic>
      <p:sp>
        <p:nvSpPr>
          <p:cNvPr id="8" name="Text 4"/>
          <p:cNvSpPr/>
          <p:nvPr/>
        </p:nvSpPr>
        <p:spPr>
          <a:xfrm>
            <a:off x="8180784" y="2644259"/>
            <a:ext cx="224433" cy="430054"/>
          </a:xfrm>
          <a:prstGeom prst="rect">
            <a:avLst/>
          </a:prstGeom>
          <a:noFill/>
          <a:ln/>
        </p:spPr>
        <p:txBody>
          <a:bodyPr wrap="none" lIns="0" tIns="0" rIns="0" bIns="0" rtlCol="0" anchor="t"/>
          <a:lstStyle/>
          <a:p>
            <a:pPr marL="0" indent="0">
              <a:lnSpc>
                <a:spcPts val="3350"/>
              </a:lnSpc>
              <a:buNone/>
            </a:pPr>
            <a:r>
              <a:rPr lang="en-US" sz="2100" b="1" dirty="0">
                <a:solidFill>
                  <a:srgbClr val="333F70"/>
                </a:solidFill>
                <a:latin typeface="Unbounded Bold" pitchFamily="34" charset="0"/>
                <a:ea typeface="Unbounded Bold" pitchFamily="34" charset="-122"/>
                <a:cs typeface="Unbounded Bold" pitchFamily="34" charset="-120"/>
              </a:rPr>
              <a:t>2</a:t>
            </a:r>
            <a:endParaRPr lang="en-US" sz="2100" dirty="0"/>
          </a:p>
        </p:txBody>
      </p:sp>
      <p:sp>
        <p:nvSpPr>
          <p:cNvPr id="9" name="Text 5"/>
          <p:cNvSpPr/>
          <p:nvPr/>
        </p:nvSpPr>
        <p:spPr>
          <a:xfrm>
            <a:off x="9815632" y="5030510"/>
            <a:ext cx="2688431" cy="335994"/>
          </a:xfrm>
          <a:prstGeom prst="rect">
            <a:avLst/>
          </a:prstGeom>
          <a:noFill/>
          <a:ln/>
        </p:spPr>
        <p:txBody>
          <a:bodyPr wrap="none" lIns="0" tIns="0" rIns="0" bIns="0" rtlCol="0" anchor="t"/>
          <a:lstStyle/>
          <a:p>
            <a:pPr marL="0" indent="0" algn="l">
              <a:lnSpc>
                <a:spcPts val="2600"/>
              </a:lnSpc>
              <a:buNone/>
            </a:pPr>
            <a:r>
              <a:rPr lang="en-US" sz="2100" b="1" dirty="0">
                <a:solidFill>
                  <a:srgbClr val="333F70"/>
                </a:solidFill>
                <a:latin typeface="Unbounded Bold" pitchFamily="34" charset="0"/>
                <a:ea typeface="Unbounded Bold" pitchFamily="34" charset="-122"/>
                <a:cs typeface="Unbounded Bold" pitchFamily="34" charset="-120"/>
              </a:rPr>
              <a:t>Curriculum</a:t>
            </a:r>
            <a:endParaRPr lang="en-US" sz="2100" dirty="0"/>
          </a:p>
        </p:txBody>
      </p:sp>
      <p:pic>
        <p:nvPicPr>
          <p:cNvPr id="10" name="Image 2" descr="preencoded.png"/>
          <p:cNvPicPr>
            <a:picLocks noChangeAspect="1"/>
          </p:cNvPicPr>
          <p:nvPr/>
        </p:nvPicPr>
        <p:blipFill>
          <a:blip r:embed="rId5"/>
          <a:stretch>
            <a:fillRect/>
          </a:stretch>
        </p:blipFill>
        <p:spPr>
          <a:xfrm>
            <a:off x="5137309" y="1851065"/>
            <a:ext cx="4355783" cy="4355783"/>
          </a:xfrm>
          <a:prstGeom prst="rect">
            <a:avLst/>
          </a:prstGeom>
        </p:spPr>
      </p:pic>
      <p:sp>
        <p:nvSpPr>
          <p:cNvPr id="11" name="Text 6"/>
          <p:cNvSpPr/>
          <p:nvPr/>
        </p:nvSpPr>
        <p:spPr>
          <a:xfrm>
            <a:off x="7726323" y="5245537"/>
            <a:ext cx="225504" cy="430054"/>
          </a:xfrm>
          <a:prstGeom prst="rect">
            <a:avLst/>
          </a:prstGeom>
          <a:noFill/>
          <a:ln/>
        </p:spPr>
        <p:txBody>
          <a:bodyPr wrap="none" lIns="0" tIns="0" rIns="0" bIns="0" rtlCol="0" anchor="t"/>
          <a:lstStyle/>
          <a:p>
            <a:pPr marL="0" indent="0">
              <a:lnSpc>
                <a:spcPts val="3350"/>
              </a:lnSpc>
              <a:buNone/>
            </a:pPr>
            <a:r>
              <a:rPr lang="en-US" sz="2100" b="1" dirty="0">
                <a:solidFill>
                  <a:srgbClr val="333F70"/>
                </a:solidFill>
                <a:latin typeface="Unbounded Bold" pitchFamily="34" charset="0"/>
                <a:ea typeface="Unbounded Bold" pitchFamily="34" charset="-122"/>
                <a:cs typeface="Unbounded Bold" pitchFamily="34" charset="-120"/>
              </a:rPr>
              <a:t>3</a:t>
            </a:r>
            <a:endParaRPr lang="en-US" sz="2100" dirty="0"/>
          </a:p>
        </p:txBody>
      </p:sp>
      <p:sp>
        <p:nvSpPr>
          <p:cNvPr id="12" name="Text 7"/>
          <p:cNvSpPr/>
          <p:nvPr/>
        </p:nvSpPr>
        <p:spPr>
          <a:xfrm>
            <a:off x="752713" y="6448782"/>
            <a:ext cx="13124974" cy="1031915"/>
          </a:xfrm>
          <a:prstGeom prst="rect">
            <a:avLst/>
          </a:prstGeom>
          <a:noFill/>
          <a:ln/>
        </p:spPr>
        <p:txBody>
          <a:bodyPr wrap="square" lIns="0" tIns="0" rIns="0" bIns="0" rtlCol="0" anchor="t"/>
          <a:lstStyle/>
          <a:p>
            <a:pPr marL="0" indent="0">
              <a:lnSpc>
                <a:spcPts val="2700"/>
              </a:lnSpc>
              <a:buNone/>
            </a:pPr>
            <a:r>
              <a:rPr lang="en-US" sz="1650" dirty="0">
                <a:solidFill>
                  <a:srgbClr val="333F70"/>
                </a:solidFill>
                <a:latin typeface="Open Sans" pitchFamily="34" charset="0"/>
                <a:ea typeface="Open Sans" pitchFamily="34" charset="-122"/>
                <a:cs typeface="Open Sans" pitchFamily="34" charset="-120"/>
              </a:rPr>
              <a:t> Designed for educational institutions, Workday Student manages admissions and enrollment, streamlining the student lifecycle. It handles student records and financial aid administration. Curriculum and academic progress tracking ensure a comprehensive educational experience. Workday Student improves operational efficiency, student engagement, and institutional effectiveness.</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1104</Words>
  <Application>Microsoft Office PowerPoint</Application>
  <PresentationFormat>Custom</PresentationFormat>
  <Paragraphs>101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Open Sans</vt:lpstr>
      <vt:lpstr>Open Sans Bold</vt:lpstr>
      <vt:lpstr>Unbounded Bold</vt:lpstr>
      <vt:lpstr>Open Sans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2025-02-26T17:04:49Z</dcterms:created>
  <dcterms:modified xsi:type="dcterms:W3CDTF">2025-02-26T17:07:28Z</dcterms:modified>
</cp:coreProperties>
</file>