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 autoCompressPictures="0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14630400" cy="8229600"/>
  <p:notesSz cx="8229600" cy="14630400"/>
  <p:embeddedFontLst>
    <p:embeddedFont>
      <p:font typeface="Corben" panose="020B0604020202020204" charset="0"/>
      <p:regular r:id="rId16"/>
    </p:embeddedFont>
    <p:embeddedFont>
      <p:font typeface="Nobile" panose="020B0604020202020204" charset="0"/>
      <p:regular r:id="rId1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63" d="100"/>
          <a:sy n="63" d="100"/>
        </p:scale>
        <p:origin x="946" y="2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462660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4630400" cy="8229600"/>
          </a:xfrm>
          <a:prstGeom prst="rect">
            <a:avLst/>
          </a:prstGeom>
        </p:spPr>
      </p:pic>
      <p:sp>
        <p:nvSpPr>
          <p:cNvPr id="3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9F9FF">
              <a:alpha val="95000"/>
            </a:srgbClr>
          </a:solidFill>
          <a:ln/>
        </p:spPr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901946"/>
            <a:ext cx="709529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AWS for Project Managers</a:t>
            </a:r>
          </a:p>
        </p:txBody>
      </p:sp>
      <p:sp>
        <p:nvSpPr>
          <p:cNvPr id="4" name="Text 1"/>
          <p:cNvSpPr/>
          <p:nvPr/>
        </p:nvSpPr>
        <p:spPr>
          <a:xfrm>
            <a:off x="6280190" y="3096935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Cloud adoption is no longer optional—it's a business imperative. Many organizations move to AWS for scalability, cost savings, and flexibility.</a:t>
            </a:r>
            <a:endParaRPr lang="en-US" sz="1750" dirty="0"/>
          </a:p>
        </p:txBody>
      </p:sp>
      <p:sp>
        <p:nvSpPr>
          <p:cNvPr id="5" name="Text 2"/>
          <p:cNvSpPr/>
          <p:nvPr/>
        </p:nvSpPr>
        <p:spPr>
          <a:xfrm>
            <a:off x="6280190" y="444079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 Managers don't need to be cloud experts, but understanding key AWS concepts helps you communicate with stakeholders, mitigate risks, and manage scope effectively.</a:t>
            </a:r>
            <a:endParaRPr lang="en-US" sz="1750" dirty="0"/>
          </a:p>
        </p:txBody>
      </p:sp>
      <p:sp>
        <p:nvSpPr>
          <p:cNvPr id="6" name="Shape 3"/>
          <p:cNvSpPr/>
          <p:nvPr/>
        </p:nvSpPr>
        <p:spPr>
          <a:xfrm>
            <a:off x="6280190" y="5801558"/>
            <a:ext cx="362903" cy="362903"/>
          </a:xfrm>
          <a:prstGeom prst="roundRect">
            <a:avLst>
              <a:gd name="adj" fmla="val 25194296"/>
            </a:avLst>
          </a:prstGeom>
          <a:solidFill>
            <a:srgbClr val="7BCC95"/>
          </a:solidFill>
          <a:ln w="7620">
            <a:solidFill>
              <a:srgbClr val="FFFFF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6378893" y="5934194"/>
            <a:ext cx="165378" cy="9751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750"/>
              </a:lnSpc>
              <a:buNone/>
            </a:pPr>
            <a:r>
              <a:rPr lang="en-US" sz="750" dirty="0">
                <a:solidFill>
                  <a:srgbClr val="3C3838"/>
                </a:solidFill>
                <a:latin typeface="Nobile Medium" pitchFamily="34" charset="0"/>
                <a:ea typeface="Nobile Medium" pitchFamily="34" charset="-122"/>
                <a:cs typeface="Nobile Medium" pitchFamily="34" charset="-120"/>
              </a:rPr>
              <a:t>kW</a:t>
            </a:r>
            <a:endParaRPr lang="en-US" sz="750" dirty="0"/>
          </a:p>
        </p:txBody>
      </p:sp>
      <p:sp>
        <p:nvSpPr>
          <p:cNvPr id="8" name="Text 5"/>
          <p:cNvSpPr/>
          <p:nvPr/>
        </p:nvSpPr>
        <p:spPr>
          <a:xfrm>
            <a:off x="6756440" y="5784652"/>
            <a:ext cx="3141107" cy="3968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3100"/>
              </a:lnSpc>
              <a:buNone/>
            </a:pPr>
            <a:r>
              <a:rPr lang="en-US" sz="2200" b="1" dirty="0">
                <a:solidFill>
                  <a:srgbClr val="404155"/>
                </a:solidFill>
                <a:latin typeface="Nobile Bold" pitchFamily="34" charset="0"/>
                <a:ea typeface="Nobile Bold" pitchFamily="34" charset="-122"/>
                <a:cs typeface="Nobile Bold" pitchFamily="34" charset="-120"/>
              </a:rPr>
              <a:t>by Kimberly Wiethoff</a:t>
            </a:r>
            <a:endParaRPr lang="en-US" sz="2200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74449B8-0AEE-2F32-6F91-828B20C12A59}"/>
              </a:ext>
            </a:extLst>
          </p:cNvPr>
          <p:cNvSpPr txBox="1"/>
          <p:nvPr/>
        </p:nvSpPr>
        <p:spPr>
          <a:xfrm>
            <a:off x="6132576" y="1816608"/>
            <a:ext cx="755642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Corben" panose="020B0604020202020204" charset="0"/>
              </a:rPr>
              <a:t>What You Need to Know to Lead Cloud Projects Successfully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48816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96635" y="3035498"/>
            <a:ext cx="5471041" cy="6221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85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Managing Cloud Teams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96635" y="5819656"/>
            <a:ext cx="13237131" cy="22860"/>
          </a:xfrm>
          <a:prstGeom prst="roundRect">
            <a:avLst>
              <a:gd name="adj" fmla="val 365732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5" name="Shape 2"/>
          <p:cNvSpPr/>
          <p:nvPr/>
        </p:nvSpPr>
        <p:spPr>
          <a:xfrm>
            <a:off x="3272790" y="5222617"/>
            <a:ext cx="22860" cy="597098"/>
          </a:xfrm>
          <a:prstGeom prst="roundRect">
            <a:avLst>
              <a:gd name="adj" fmla="val 365732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6" name="Shape 3"/>
          <p:cNvSpPr/>
          <p:nvPr/>
        </p:nvSpPr>
        <p:spPr>
          <a:xfrm>
            <a:off x="3060383" y="5595759"/>
            <a:ext cx="447794" cy="447794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7" name="Text 4"/>
          <p:cNvSpPr/>
          <p:nvPr/>
        </p:nvSpPr>
        <p:spPr>
          <a:xfrm>
            <a:off x="3134975" y="5633025"/>
            <a:ext cx="298490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50" dirty="0"/>
          </a:p>
        </p:txBody>
      </p:sp>
      <p:sp>
        <p:nvSpPr>
          <p:cNvPr id="8" name="Text 5"/>
          <p:cNvSpPr/>
          <p:nvPr/>
        </p:nvSpPr>
        <p:spPr>
          <a:xfrm>
            <a:off x="2040255" y="3956090"/>
            <a:ext cx="2488168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Shorter Sprints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895588" y="4386501"/>
            <a:ext cx="4777502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shorter development cycles to adapt quickly to cloud changes.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5959912" y="5819596"/>
            <a:ext cx="22860" cy="597098"/>
          </a:xfrm>
          <a:prstGeom prst="roundRect">
            <a:avLst>
              <a:gd name="adj" fmla="val 365732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1" name="Shape 8"/>
          <p:cNvSpPr/>
          <p:nvPr/>
        </p:nvSpPr>
        <p:spPr>
          <a:xfrm>
            <a:off x="5747504" y="5595759"/>
            <a:ext cx="447794" cy="447794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2" name="Text 9"/>
          <p:cNvSpPr/>
          <p:nvPr/>
        </p:nvSpPr>
        <p:spPr>
          <a:xfrm>
            <a:off x="5822097" y="5633025"/>
            <a:ext cx="298490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50" dirty="0"/>
          </a:p>
        </p:txBody>
      </p:sp>
      <p:sp>
        <p:nvSpPr>
          <p:cNvPr id="13" name="Text 10"/>
          <p:cNvSpPr/>
          <p:nvPr/>
        </p:nvSpPr>
        <p:spPr>
          <a:xfrm>
            <a:off x="4549259" y="6615827"/>
            <a:ext cx="2844403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Cross-Functional Teams</a:t>
            </a:r>
            <a:endParaRPr lang="en-US" sz="1950" dirty="0"/>
          </a:p>
        </p:txBody>
      </p:sp>
      <p:sp>
        <p:nvSpPr>
          <p:cNvPr id="14" name="Text 11"/>
          <p:cNvSpPr/>
          <p:nvPr/>
        </p:nvSpPr>
        <p:spPr>
          <a:xfrm>
            <a:off x="3582710" y="7046238"/>
            <a:ext cx="4777621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Foster collaboration between developers, operations, and security teams.</a:t>
            </a:r>
            <a:endParaRPr lang="en-US" sz="1550" dirty="0"/>
          </a:p>
        </p:txBody>
      </p:sp>
      <p:sp>
        <p:nvSpPr>
          <p:cNvPr id="15" name="Shape 12"/>
          <p:cNvSpPr/>
          <p:nvPr/>
        </p:nvSpPr>
        <p:spPr>
          <a:xfrm>
            <a:off x="8647152" y="5222617"/>
            <a:ext cx="22860" cy="597098"/>
          </a:xfrm>
          <a:prstGeom prst="roundRect">
            <a:avLst>
              <a:gd name="adj" fmla="val 365732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6" name="Shape 13"/>
          <p:cNvSpPr/>
          <p:nvPr/>
        </p:nvSpPr>
        <p:spPr>
          <a:xfrm>
            <a:off x="8434745" y="5595759"/>
            <a:ext cx="447794" cy="447794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7" name="Text 14"/>
          <p:cNvSpPr/>
          <p:nvPr/>
        </p:nvSpPr>
        <p:spPr>
          <a:xfrm>
            <a:off x="8509337" y="5633025"/>
            <a:ext cx="298490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50" dirty="0"/>
          </a:p>
        </p:txBody>
      </p:sp>
      <p:sp>
        <p:nvSpPr>
          <p:cNvPr id="18" name="Text 15"/>
          <p:cNvSpPr/>
          <p:nvPr/>
        </p:nvSpPr>
        <p:spPr>
          <a:xfrm>
            <a:off x="7293888" y="3956090"/>
            <a:ext cx="2729627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Continuous Integration</a:t>
            </a:r>
            <a:endParaRPr lang="en-US" sz="1950" dirty="0"/>
          </a:p>
        </p:txBody>
      </p:sp>
      <p:sp>
        <p:nvSpPr>
          <p:cNvPr id="19" name="Text 16"/>
          <p:cNvSpPr/>
          <p:nvPr/>
        </p:nvSpPr>
        <p:spPr>
          <a:xfrm>
            <a:off x="6269950" y="4386501"/>
            <a:ext cx="4777621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teams are leveraging automation effectively.</a:t>
            </a:r>
            <a:endParaRPr lang="en-US" sz="1550" dirty="0"/>
          </a:p>
        </p:txBody>
      </p:sp>
      <p:sp>
        <p:nvSpPr>
          <p:cNvPr id="20" name="Shape 17"/>
          <p:cNvSpPr/>
          <p:nvPr/>
        </p:nvSpPr>
        <p:spPr>
          <a:xfrm>
            <a:off x="11334393" y="5819596"/>
            <a:ext cx="22860" cy="597098"/>
          </a:xfrm>
          <a:prstGeom prst="roundRect">
            <a:avLst>
              <a:gd name="adj" fmla="val 365732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21" name="Shape 18"/>
          <p:cNvSpPr/>
          <p:nvPr/>
        </p:nvSpPr>
        <p:spPr>
          <a:xfrm>
            <a:off x="11121985" y="5595759"/>
            <a:ext cx="447794" cy="447794"/>
          </a:xfrm>
          <a:prstGeom prst="roundRect">
            <a:avLst>
              <a:gd name="adj" fmla="val 18671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22" name="Text 19"/>
          <p:cNvSpPr/>
          <p:nvPr/>
        </p:nvSpPr>
        <p:spPr>
          <a:xfrm>
            <a:off x="11196578" y="5633025"/>
            <a:ext cx="298490" cy="37314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350" dirty="0"/>
          </a:p>
        </p:txBody>
      </p:sp>
      <p:sp>
        <p:nvSpPr>
          <p:cNvPr id="23" name="Text 20"/>
          <p:cNvSpPr/>
          <p:nvPr/>
        </p:nvSpPr>
        <p:spPr>
          <a:xfrm>
            <a:off x="10101858" y="6615827"/>
            <a:ext cx="2488168" cy="3109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Knowledge Sharing</a:t>
            </a:r>
            <a:endParaRPr lang="en-US" sz="1950" dirty="0"/>
          </a:p>
        </p:txBody>
      </p:sp>
      <p:sp>
        <p:nvSpPr>
          <p:cNvPr id="24" name="Text 21"/>
          <p:cNvSpPr/>
          <p:nvPr/>
        </p:nvSpPr>
        <p:spPr>
          <a:xfrm>
            <a:off x="8957191" y="7046238"/>
            <a:ext cx="4777621" cy="636984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Create opportunities for AWS expertise to spread across the team.</a:t>
            </a:r>
            <a:endParaRPr lang="en-US" sz="155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510308"/>
            <a:ext cx="71224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PM's Role in AWS Projects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672715"/>
            <a:ext cx="4120753" cy="254674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793790" y="5502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Bridge the Gap</a:t>
            </a:r>
            <a:endParaRPr lang="en-US" sz="2200" dirty="0"/>
          </a:p>
        </p:txBody>
      </p:sp>
      <p:sp>
        <p:nvSpPr>
          <p:cNvPr id="5" name="Text 2"/>
          <p:cNvSpPr/>
          <p:nvPr/>
        </p:nvSpPr>
        <p:spPr>
          <a:xfrm>
            <a:off x="793790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business and technology teams with clear communication.</a:t>
            </a:r>
            <a:endParaRPr lang="en-US" sz="1750" dirty="0"/>
          </a:p>
        </p:txBody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54704" y="2672715"/>
            <a:ext cx="4120872" cy="2546866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5254704" y="55030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Manage Risks</a:t>
            </a:r>
            <a:endParaRPr lang="en-US" sz="2200" dirty="0"/>
          </a:p>
        </p:txBody>
      </p:sp>
      <p:sp>
        <p:nvSpPr>
          <p:cNvPr id="8" name="Text 4"/>
          <p:cNvSpPr/>
          <p:nvPr/>
        </p:nvSpPr>
        <p:spPr>
          <a:xfrm>
            <a:off x="5254704" y="5993487"/>
            <a:ext cx="41208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Oversee cloud project scope, risks, and costs effectively.</a:t>
            </a:r>
            <a:endParaRPr lang="en-US" sz="1750" dirty="0"/>
          </a:p>
        </p:txBody>
      </p:sp>
      <p:pic>
        <p:nvPicPr>
          <p:cNvPr id="9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15738" y="2672715"/>
            <a:ext cx="4120753" cy="2546747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9715738" y="5502950"/>
            <a:ext cx="2880836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Ensure Best Practices</a:t>
            </a:r>
            <a:endParaRPr lang="en-US" sz="2200" dirty="0"/>
          </a:p>
        </p:txBody>
      </p:sp>
      <p:sp>
        <p:nvSpPr>
          <p:cNvPr id="11" name="Text 6"/>
          <p:cNvSpPr/>
          <p:nvPr/>
        </p:nvSpPr>
        <p:spPr>
          <a:xfrm>
            <a:off x="9715738" y="5993368"/>
            <a:ext cx="41207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Drive security, compliance, and performance standards.</a:t>
            </a:r>
            <a:endParaRPr lang="en-US" sz="175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29020" y="574119"/>
            <a:ext cx="5207675" cy="65091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1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Key Takeaways</a:t>
            </a:r>
            <a:endParaRPr lang="en-US" sz="4100" dirty="0"/>
          </a:p>
        </p:txBody>
      </p:sp>
      <p:sp>
        <p:nvSpPr>
          <p:cNvPr id="3" name="Shape 1"/>
          <p:cNvSpPr/>
          <p:nvPr/>
        </p:nvSpPr>
        <p:spPr>
          <a:xfrm>
            <a:off x="729020" y="1641634"/>
            <a:ext cx="1646515" cy="1200150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4" name="Text 2"/>
          <p:cNvSpPr/>
          <p:nvPr/>
        </p:nvSpPr>
        <p:spPr>
          <a:xfrm>
            <a:off x="1405771" y="2058591"/>
            <a:ext cx="292894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300" dirty="0"/>
          </a:p>
        </p:txBody>
      </p:sp>
      <p:sp>
        <p:nvSpPr>
          <p:cNvPr id="5" name="Text 3"/>
          <p:cNvSpPr/>
          <p:nvPr/>
        </p:nvSpPr>
        <p:spPr>
          <a:xfrm>
            <a:off x="2583775" y="1849874"/>
            <a:ext cx="2603778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Strategic Leadership</a:t>
            </a:r>
            <a:endParaRPr lang="en-US" sz="2050" dirty="0"/>
          </a:p>
        </p:txBody>
      </p:sp>
      <p:sp>
        <p:nvSpPr>
          <p:cNvPr id="6" name="Text 4"/>
          <p:cNvSpPr/>
          <p:nvPr/>
        </p:nvSpPr>
        <p:spPr>
          <a:xfrm>
            <a:off x="2583775" y="2300168"/>
            <a:ext cx="4565213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PMs are strategic leaders, not cloud engineers</a:t>
            </a:r>
            <a:endParaRPr lang="en-US" sz="1600" dirty="0"/>
          </a:p>
        </p:txBody>
      </p:sp>
      <p:sp>
        <p:nvSpPr>
          <p:cNvPr id="7" name="Shape 5"/>
          <p:cNvSpPr/>
          <p:nvPr/>
        </p:nvSpPr>
        <p:spPr>
          <a:xfrm>
            <a:off x="2479596" y="2832259"/>
            <a:ext cx="11317724" cy="11430"/>
          </a:xfrm>
          <a:prstGeom prst="roundRect">
            <a:avLst>
              <a:gd name="adj" fmla="val 765449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8" name="Shape 6"/>
          <p:cNvSpPr/>
          <p:nvPr/>
        </p:nvSpPr>
        <p:spPr>
          <a:xfrm>
            <a:off x="729020" y="2945844"/>
            <a:ext cx="3293031" cy="1200150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9" name="Text 7"/>
          <p:cNvSpPr/>
          <p:nvPr/>
        </p:nvSpPr>
        <p:spPr>
          <a:xfrm>
            <a:off x="2229088" y="3362801"/>
            <a:ext cx="292894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300" dirty="0"/>
          </a:p>
        </p:txBody>
      </p:sp>
      <p:sp>
        <p:nvSpPr>
          <p:cNvPr id="10" name="Text 8"/>
          <p:cNvSpPr/>
          <p:nvPr/>
        </p:nvSpPr>
        <p:spPr>
          <a:xfrm>
            <a:off x="4230291" y="3154085"/>
            <a:ext cx="2603778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Business Alignment</a:t>
            </a:r>
            <a:endParaRPr lang="en-US" sz="2050" dirty="0"/>
          </a:p>
        </p:txBody>
      </p:sp>
      <p:sp>
        <p:nvSpPr>
          <p:cNvPr id="11" name="Text 9"/>
          <p:cNvSpPr/>
          <p:nvPr/>
        </p:nvSpPr>
        <p:spPr>
          <a:xfrm>
            <a:off x="4230291" y="3604379"/>
            <a:ext cx="5019318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AWS implementation serves business goals</a:t>
            </a:r>
            <a:endParaRPr lang="en-US" sz="1600" dirty="0"/>
          </a:p>
        </p:txBody>
      </p:sp>
      <p:sp>
        <p:nvSpPr>
          <p:cNvPr id="12" name="Shape 10"/>
          <p:cNvSpPr/>
          <p:nvPr/>
        </p:nvSpPr>
        <p:spPr>
          <a:xfrm>
            <a:off x="4126111" y="4136469"/>
            <a:ext cx="9671209" cy="11430"/>
          </a:xfrm>
          <a:prstGeom prst="roundRect">
            <a:avLst>
              <a:gd name="adj" fmla="val 765449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3" name="Shape 11"/>
          <p:cNvSpPr/>
          <p:nvPr/>
        </p:nvSpPr>
        <p:spPr>
          <a:xfrm>
            <a:off x="729020" y="4250055"/>
            <a:ext cx="4939546" cy="1200150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2"/>
          <p:cNvSpPr/>
          <p:nvPr/>
        </p:nvSpPr>
        <p:spPr>
          <a:xfrm>
            <a:off x="3052286" y="4667012"/>
            <a:ext cx="292894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300" dirty="0"/>
          </a:p>
        </p:txBody>
      </p:sp>
      <p:sp>
        <p:nvSpPr>
          <p:cNvPr id="15" name="Text 13"/>
          <p:cNvSpPr/>
          <p:nvPr/>
        </p:nvSpPr>
        <p:spPr>
          <a:xfrm>
            <a:off x="5876806" y="4458295"/>
            <a:ext cx="2603778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Cost Management</a:t>
            </a:r>
            <a:endParaRPr lang="en-US" sz="2050" dirty="0"/>
          </a:p>
        </p:txBody>
      </p:sp>
      <p:sp>
        <p:nvSpPr>
          <p:cNvPr id="16" name="Text 14"/>
          <p:cNvSpPr/>
          <p:nvPr/>
        </p:nvSpPr>
        <p:spPr>
          <a:xfrm>
            <a:off x="5876806" y="4908590"/>
            <a:ext cx="4562237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Actively monitor and optimize cloud spending</a:t>
            </a:r>
            <a:endParaRPr lang="en-US" sz="1600" dirty="0"/>
          </a:p>
        </p:txBody>
      </p:sp>
      <p:sp>
        <p:nvSpPr>
          <p:cNvPr id="17" name="Shape 15"/>
          <p:cNvSpPr/>
          <p:nvPr/>
        </p:nvSpPr>
        <p:spPr>
          <a:xfrm>
            <a:off x="5772626" y="5440680"/>
            <a:ext cx="8024693" cy="11430"/>
          </a:xfrm>
          <a:prstGeom prst="roundRect">
            <a:avLst>
              <a:gd name="adj" fmla="val 765449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sp>
        <p:nvSpPr>
          <p:cNvPr id="18" name="Shape 16"/>
          <p:cNvSpPr/>
          <p:nvPr/>
        </p:nvSpPr>
        <p:spPr>
          <a:xfrm>
            <a:off x="729020" y="5554266"/>
            <a:ext cx="6586180" cy="1200150"/>
          </a:xfrm>
          <a:prstGeom prst="roundRect">
            <a:avLst>
              <a:gd name="adj" fmla="val 729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9" name="Text 17"/>
          <p:cNvSpPr/>
          <p:nvPr/>
        </p:nvSpPr>
        <p:spPr>
          <a:xfrm>
            <a:off x="3875603" y="5971223"/>
            <a:ext cx="292894" cy="36611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3650"/>
              </a:lnSpc>
              <a:buNone/>
            </a:pPr>
            <a:r>
              <a:rPr lang="en-US" sz="23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300" dirty="0"/>
          </a:p>
        </p:txBody>
      </p:sp>
      <p:sp>
        <p:nvSpPr>
          <p:cNvPr id="20" name="Text 18"/>
          <p:cNvSpPr/>
          <p:nvPr/>
        </p:nvSpPr>
        <p:spPr>
          <a:xfrm>
            <a:off x="7523440" y="5762506"/>
            <a:ext cx="2603778" cy="32539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Focus</a:t>
            </a:r>
            <a:endParaRPr lang="en-US" sz="2050" dirty="0"/>
          </a:p>
        </p:txBody>
      </p:sp>
      <p:sp>
        <p:nvSpPr>
          <p:cNvPr id="21" name="Text 19"/>
          <p:cNvSpPr/>
          <p:nvPr/>
        </p:nvSpPr>
        <p:spPr>
          <a:xfrm>
            <a:off x="7523440" y="6212800"/>
            <a:ext cx="4972169" cy="3333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Integrate security throughout the project lifecycle</a:t>
            </a:r>
            <a:endParaRPr lang="en-US" sz="1600" dirty="0"/>
          </a:p>
        </p:txBody>
      </p:sp>
      <p:sp>
        <p:nvSpPr>
          <p:cNvPr id="22" name="Text 20"/>
          <p:cNvSpPr/>
          <p:nvPr/>
        </p:nvSpPr>
        <p:spPr>
          <a:xfrm>
            <a:off x="729020" y="6988731"/>
            <a:ext cx="13172361" cy="6667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You don't need to deploy an EC2 instance or write an IAM policy, but understanding these concepts will make you a better AWS Project Manager.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41640" y="739497"/>
            <a:ext cx="5297805" cy="6622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200"/>
              </a:lnSpc>
              <a:buNone/>
            </a:pPr>
            <a:r>
              <a:rPr lang="en-US" sz="41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Final Thoughts</a:t>
            </a:r>
            <a:endParaRPr lang="en-US" sz="4150" dirty="0"/>
          </a:p>
        </p:txBody>
      </p:sp>
      <p:sp>
        <p:nvSpPr>
          <p:cNvPr id="3" name="Text 1"/>
          <p:cNvSpPr/>
          <p:nvPr/>
        </p:nvSpPr>
        <p:spPr>
          <a:xfrm>
            <a:off x="741640" y="1825466"/>
            <a:ext cx="13147119" cy="33909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Project Managers play a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crucial role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in AWS implementations—not as cloud engineers, but as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strategic leaders.</a:t>
            </a:r>
            <a:endParaRPr lang="en-US" sz="1650" dirty="0"/>
          </a:p>
        </p:txBody>
      </p:sp>
      <p:pic>
        <p:nvPicPr>
          <p:cNvPr id="4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640" y="2402919"/>
            <a:ext cx="2847856" cy="1760101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741640" y="4427815"/>
            <a:ext cx="264890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Bridge the Gap</a:t>
            </a:r>
            <a:endParaRPr lang="en-US" sz="2050" dirty="0"/>
          </a:p>
        </p:txBody>
      </p:sp>
      <p:sp>
        <p:nvSpPr>
          <p:cNvPr id="6" name="Text 3"/>
          <p:cNvSpPr/>
          <p:nvPr/>
        </p:nvSpPr>
        <p:spPr>
          <a:xfrm>
            <a:off x="741640" y="4885968"/>
            <a:ext cx="3048357" cy="135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Connect business and technology teams with clear communication and mutual understanding.</a:t>
            </a:r>
            <a:endParaRPr lang="en-US" sz="1650" dirty="0"/>
          </a:p>
        </p:txBody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7775" y="2402919"/>
            <a:ext cx="2847975" cy="1760101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4107775" y="4427815"/>
            <a:ext cx="3048476" cy="66222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Manage Cloud Resources</a:t>
            </a:r>
            <a:endParaRPr lang="en-US" sz="2050" dirty="0"/>
          </a:p>
        </p:txBody>
      </p:sp>
      <p:sp>
        <p:nvSpPr>
          <p:cNvPr id="9" name="Text 5"/>
          <p:cNvSpPr/>
          <p:nvPr/>
        </p:nvSpPr>
        <p:spPr>
          <a:xfrm>
            <a:off x="4107775" y="5217081"/>
            <a:ext cx="3048476" cy="135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Oversee project scope, risks, and costs effectively to ensure AWS implementations deliver value.</a:t>
            </a:r>
            <a:endParaRPr lang="en-US" sz="1650" dirty="0"/>
          </a:p>
        </p:txBody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74029" y="2402919"/>
            <a:ext cx="2847975" cy="176010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7474029" y="4427815"/>
            <a:ext cx="269200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Ensure Best Practices</a:t>
            </a:r>
            <a:endParaRPr lang="en-US" sz="2050" dirty="0"/>
          </a:p>
        </p:txBody>
      </p:sp>
      <p:sp>
        <p:nvSpPr>
          <p:cNvPr id="12" name="Text 7"/>
          <p:cNvSpPr/>
          <p:nvPr/>
        </p:nvSpPr>
        <p:spPr>
          <a:xfrm>
            <a:off x="7474029" y="4885968"/>
            <a:ext cx="3048476" cy="135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Drive security, compliance, and performance standards throughout your AWS projects.</a:t>
            </a:r>
            <a:endParaRPr lang="en-US" sz="1650" dirty="0"/>
          </a:p>
        </p:txBody>
      </p:sp>
      <p:pic>
        <p:nvPicPr>
          <p:cNvPr id="13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840283" y="2402919"/>
            <a:ext cx="2847975" cy="1760101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10840283" y="4427815"/>
            <a:ext cx="2648903" cy="33111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20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Drive Collaboration</a:t>
            </a:r>
            <a:endParaRPr lang="en-US" sz="2050" dirty="0"/>
          </a:p>
        </p:txBody>
      </p:sp>
      <p:sp>
        <p:nvSpPr>
          <p:cNvPr id="15" name="Text 9"/>
          <p:cNvSpPr/>
          <p:nvPr/>
        </p:nvSpPr>
        <p:spPr>
          <a:xfrm>
            <a:off x="10840283" y="4885968"/>
            <a:ext cx="3048476" cy="13563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Foster Agile teamwork for successful cloud adoption and continuous improvement.</a:t>
            </a:r>
            <a:endParaRPr lang="en-US" sz="1650" dirty="0"/>
          </a:p>
        </p:txBody>
      </p:sp>
      <p:sp>
        <p:nvSpPr>
          <p:cNvPr id="16" name="Text 10"/>
          <p:cNvSpPr/>
          <p:nvPr/>
        </p:nvSpPr>
        <p:spPr>
          <a:xfrm>
            <a:off x="741640" y="6811804"/>
            <a:ext cx="13147119" cy="678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50"/>
              </a:lnSpc>
              <a:buNone/>
            </a:pP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You don't need to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deploy an EC2 instance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or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write an IAM policy,</a:t>
            </a:r>
            <a:r>
              <a:rPr lang="en-US" sz="16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 but understanding these concepts </a:t>
            </a:r>
            <a:r>
              <a:rPr lang="en-US" sz="1650" b="1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will make you a better AWS PM.</a:t>
            </a:r>
            <a:endParaRPr lang="en-US" sz="165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32458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184463" y="548402"/>
            <a:ext cx="4986218" cy="62329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900"/>
              </a:lnSpc>
              <a:buNone/>
            </a:pPr>
            <a:r>
              <a:rPr lang="en-US" sz="39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Core AWS Services</a:t>
            </a:r>
            <a:endParaRPr lang="en-US" sz="3900" dirty="0"/>
          </a:p>
        </p:txBody>
      </p:sp>
      <p:sp>
        <p:nvSpPr>
          <p:cNvPr id="4" name="Shape 1"/>
          <p:cNvSpPr/>
          <p:nvPr/>
        </p:nvSpPr>
        <p:spPr>
          <a:xfrm>
            <a:off x="6184463" y="1470779"/>
            <a:ext cx="7747873" cy="1483519"/>
          </a:xfrm>
          <a:prstGeom prst="roundRect">
            <a:avLst>
              <a:gd name="adj" fmla="val 564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6391513" y="1677829"/>
            <a:ext cx="2493050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Compute</a:t>
            </a:r>
            <a:endParaRPr lang="en-US" sz="1950" dirty="0"/>
          </a:p>
        </p:txBody>
      </p:sp>
      <p:sp>
        <p:nvSpPr>
          <p:cNvPr id="6" name="Text 3"/>
          <p:cNvSpPr/>
          <p:nvPr/>
        </p:nvSpPr>
        <p:spPr>
          <a:xfrm>
            <a:off x="6391513" y="2109073"/>
            <a:ext cx="7333774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EC2 (virtual machines), Lambda (serverless computing), and ECS/EKS (containers).</a:t>
            </a:r>
            <a:endParaRPr lang="en-US" sz="1550" dirty="0"/>
          </a:p>
        </p:txBody>
      </p:sp>
      <p:sp>
        <p:nvSpPr>
          <p:cNvPr id="7" name="Shape 4"/>
          <p:cNvSpPr/>
          <p:nvPr/>
        </p:nvSpPr>
        <p:spPr>
          <a:xfrm>
            <a:off x="6184463" y="3153728"/>
            <a:ext cx="7747873" cy="1164431"/>
          </a:xfrm>
          <a:prstGeom prst="roundRect">
            <a:avLst>
              <a:gd name="adj" fmla="val 7194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6391513" y="3360777"/>
            <a:ext cx="2493050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Storage</a:t>
            </a:r>
            <a:endParaRPr lang="en-US" sz="1950" dirty="0"/>
          </a:p>
        </p:txBody>
      </p:sp>
      <p:sp>
        <p:nvSpPr>
          <p:cNvPr id="9" name="Text 6"/>
          <p:cNvSpPr/>
          <p:nvPr/>
        </p:nvSpPr>
        <p:spPr>
          <a:xfrm>
            <a:off x="6391513" y="3792022"/>
            <a:ext cx="7333774" cy="31908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S3 (object storage), EBS (block storage), and Glacier (archival storage).</a:t>
            </a:r>
            <a:endParaRPr lang="en-US" sz="1550" dirty="0"/>
          </a:p>
        </p:txBody>
      </p:sp>
      <p:sp>
        <p:nvSpPr>
          <p:cNvPr id="10" name="Shape 7"/>
          <p:cNvSpPr/>
          <p:nvPr/>
        </p:nvSpPr>
        <p:spPr>
          <a:xfrm>
            <a:off x="6184463" y="4517588"/>
            <a:ext cx="7747873" cy="1483519"/>
          </a:xfrm>
          <a:prstGeom prst="roundRect">
            <a:avLst>
              <a:gd name="adj" fmla="val 564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6391513" y="4724638"/>
            <a:ext cx="2493050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Databases</a:t>
            </a:r>
            <a:endParaRPr lang="en-US" sz="1950" dirty="0"/>
          </a:p>
        </p:txBody>
      </p:sp>
      <p:sp>
        <p:nvSpPr>
          <p:cNvPr id="12" name="Text 9"/>
          <p:cNvSpPr/>
          <p:nvPr/>
        </p:nvSpPr>
        <p:spPr>
          <a:xfrm>
            <a:off x="6391513" y="5155883"/>
            <a:ext cx="7333774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RDS (relational database), DynamoDB (NoSQL), and Redshift (data warehousing).</a:t>
            </a:r>
            <a:endParaRPr lang="en-US" sz="1550" dirty="0"/>
          </a:p>
        </p:txBody>
      </p:sp>
      <p:sp>
        <p:nvSpPr>
          <p:cNvPr id="13" name="Shape 10"/>
          <p:cNvSpPr/>
          <p:nvPr/>
        </p:nvSpPr>
        <p:spPr>
          <a:xfrm>
            <a:off x="6184463" y="6200537"/>
            <a:ext cx="7747873" cy="1483519"/>
          </a:xfrm>
          <a:prstGeom prst="roundRect">
            <a:avLst>
              <a:gd name="adj" fmla="val 5647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6391513" y="6407587"/>
            <a:ext cx="2682954" cy="31158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450"/>
              </a:lnSpc>
              <a:buNone/>
            </a:pPr>
            <a:r>
              <a:rPr lang="en-US" sz="19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Networking &amp; Security</a:t>
            </a:r>
            <a:endParaRPr lang="en-US" sz="1950" dirty="0"/>
          </a:p>
        </p:txBody>
      </p:sp>
      <p:sp>
        <p:nvSpPr>
          <p:cNvPr id="15" name="Text 12"/>
          <p:cNvSpPr/>
          <p:nvPr/>
        </p:nvSpPr>
        <p:spPr>
          <a:xfrm>
            <a:off x="6391513" y="6838831"/>
            <a:ext cx="7333774" cy="63817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15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VPC (virtual private network), IAM (identity management), and CloudTrail (audit logs).</a:t>
            </a:r>
            <a:endParaRPr lang="en-US" sz="155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80190" y="1509355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PM Tip: Understanding Services</a:t>
            </a:r>
            <a:endParaRPr lang="en-US" sz="44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0190" y="3267075"/>
            <a:ext cx="566976" cy="566976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6280190" y="4060865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Ask Questions</a:t>
            </a:r>
            <a:endParaRPr lang="en-US" sz="2200" dirty="0"/>
          </a:p>
        </p:txBody>
      </p:sp>
      <p:sp>
        <p:nvSpPr>
          <p:cNvPr id="6" name="Text 2"/>
          <p:cNvSpPr/>
          <p:nvPr/>
        </p:nvSpPr>
        <p:spPr>
          <a:xfrm>
            <a:off x="6280190" y="4551283"/>
            <a:ext cx="2291953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Speak with architects about which AWS services they plan to use and why.</a:t>
            </a:r>
            <a:endParaRPr lang="en-US" sz="175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12304" y="3267075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8912304" y="4060865"/>
            <a:ext cx="2292072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See the Big Picture</a:t>
            </a:r>
            <a:endParaRPr lang="en-US" sz="2200" dirty="0"/>
          </a:p>
        </p:txBody>
      </p:sp>
      <p:sp>
        <p:nvSpPr>
          <p:cNvPr id="9" name="Text 4"/>
          <p:cNvSpPr/>
          <p:nvPr/>
        </p:nvSpPr>
        <p:spPr>
          <a:xfrm>
            <a:off x="8912304" y="4905613"/>
            <a:ext cx="2292072" cy="18145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Understanding service relationships helps manage dependencies and risks.</a:t>
            </a:r>
            <a:endParaRPr lang="en-US" sz="175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544538" y="3267075"/>
            <a:ext cx="566976" cy="566976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11544538" y="4060865"/>
            <a:ext cx="2291953" cy="7086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Document Decisions</a:t>
            </a:r>
            <a:endParaRPr lang="en-US" sz="2200" dirty="0"/>
          </a:p>
        </p:txBody>
      </p:sp>
      <p:sp>
        <p:nvSpPr>
          <p:cNvPr id="12" name="Text 6"/>
          <p:cNvSpPr/>
          <p:nvPr/>
        </p:nvSpPr>
        <p:spPr>
          <a:xfrm>
            <a:off x="11544538" y="4905613"/>
            <a:ext cx="2291953" cy="14516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Keep track of service choices and their business justifications.</a:t>
            </a:r>
            <a:endParaRPr lang="en-US" sz="17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590562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25329" y="3160395"/>
            <a:ext cx="5181243" cy="64770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05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Business Alignment</a:t>
            </a:r>
            <a:endParaRPr lang="en-US" sz="4050" dirty="0"/>
          </a:p>
        </p:txBody>
      </p:sp>
      <p:sp>
        <p:nvSpPr>
          <p:cNvPr id="4" name="Shape 1"/>
          <p:cNvSpPr/>
          <p:nvPr/>
        </p:nvSpPr>
        <p:spPr>
          <a:xfrm>
            <a:off x="725329" y="4352092"/>
            <a:ext cx="466249" cy="466249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1398746" y="4352092"/>
            <a:ext cx="5812869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 business problem are we solving with AWS?</a:t>
            </a:r>
            <a:endParaRPr lang="en-US" sz="2000" dirty="0"/>
          </a:p>
        </p:txBody>
      </p:sp>
      <p:sp>
        <p:nvSpPr>
          <p:cNvPr id="6" name="Text 3"/>
          <p:cNvSpPr/>
          <p:nvPr/>
        </p:nvSpPr>
        <p:spPr>
          <a:xfrm>
            <a:off x="1398746" y="5124093"/>
            <a:ext cx="5812869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cloud adoption addresses specific business needs, not just technical interests.</a:t>
            </a:r>
            <a:endParaRPr lang="en-US" sz="1600" dirty="0"/>
          </a:p>
        </p:txBody>
      </p:sp>
      <p:sp>
        <p:nvSpPr>
          <p:cNvPr id="7" name="Shape 4"/>
          <p:cNvSpPr/>
          <p:nvPr/>
        </p:nvSpPr>
        <p:spPr>
          <a:xfrm>
            <a:off x="7418784" y="4352092"/>
            <a:ext cx="466249" cy="466249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8092202" y="4352092"/>
            <a:ext cx="5812869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Are we migrating legacy systems or building cloud-native apps?</a:t>
            </a:r>
            <a:endParaRPr lang="en-US" sz="2000" dirty="0"/>
          </a:p>
        </p:txBody>
      </p:sp>
      <p:sp>
        <p:nvSpPr>
          <p:cNvPr id="9" name="Text 6"/>
          <p:cNvSpPr/>
          <p:nvPr/>
        </p:nvSpPr>
        <p:spPr>
          <a:xfrm>
            <a:off x="8092202" y="5124093"/>
            <a:ext cx="5812869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 approach differs significantly based on this strategic decision.</a:t>
            </a:r>
            <a:endParaRPr lang="en-US" sz="1600" dirty="0"/>
          </a:p>
        </p:txBody>
      </p:sp>
      <p:sp>
        <p:nvSpPr>
          <p:cNvPr id="10" name="Shape 7"/>
          <p:cNvSpPr/>
          <p:nvPr/>
        </p:nvSpPr>
        <p:spPr>
          <a:xfrm>
            <a:off x="725329" y="6227564"/>
            <a:ext cx="466249" cy="466249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1398746" y="6227564"/>
            <a:ext cx="5812869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 are the performance, security, and compliance requirements?</a:t>
            </a:r>
            <a:endParaRPr lang="en-US" sz="2000" dirty="0"/>
          </a:p>
        </p:txBody>
      </p:sp>
      <p:sp>
        <p:nvSpPr>
          <p:cNvPr id="12" name="Text 9"/>
          <p:cNvSpPr/>
          <p:nvPr/>
        </p:nvSpPr>
        <p:spPr>
          <a:xfrm>
            <a:off x="1398746" y="6999565"/>
            <a:ext cx="5812869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These requirements will shape your AWS architecture choices.</a:t>
            </a:r>
            <a:endParaRPr lang="en-US" sz="1600" dirty="0"/>
          </a:p>
        </p:txBody>
      </p:sp>
      <p:sp>
        <p:nvSpPr>
          <p:cNvPr id="13" name="Shape 10"/>
          <p:cNvSpPr/>
          <p:nvPr/>
        </p:nvSpPr>
        <p:spPr>
          <a:xfrm>
            <a:off x="7418784" y="6227564"/>
            <a:ext cx="466249" cy="466249"/>
          </a:xfrm>
          <a:prstGeom prst="roundRect">
            <a:avLst>
              <a:gd name="adj" fmla="val 18670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8092202" y="6227564"/>
            <a:ext cx="5812869" cy="647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50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What's the expected ROI on this AWS investment?</a:t>
            </a:r>
            <a:endParaRPr lang="en-US" sz="2000" dirty="0"/>
          </a:p>
        </p:txBody>
      </p:sp>
      <p:sp>
        <p:nvSpPr>
          <p:cNvPr id="15" name="Text 12"/>
          <p:cNvSpPr/>
          <p:nvPr/>
        </p:nvSpPr>
        <p:spPr>
          <a:xfrm>
            <a:off x="8092202" y="6999565"/>
            <a:ext cx="5812869" cy="6631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Define clear metrics to measure success of your cloud initiative.</a:t>
            </a:r>
            <a:endParaRPr lang="en-US" sz="16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9370338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AWS Well-Architected Framework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1622227" y="2861548"/>
            <a:ext cx="307026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Operational Excellence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3351967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Run and monitor systems to deliver business value.</a:t>
            </a:r>
            <a:endParaRPr lang="en-US" sz="1750" dirty="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6033492" y="3336369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650" dirty="0"/>
          </a:p>
        </p:txBody>
      </p:sp>
      <p:sp>
        <p:nvSpPr>
          <p:cNvPr id="7" name="Text 4"/>
          <p:cNvSpPr/>
          <p:nvPr/>
        </p:nvSpPr>
        <p:spPr>
          <a:xfrm>
            <a:off x="9937790" y="245280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</a:t>
            </a:r>
            <a:endParaRPr lang="en-US" sz="2200" dirty="0"/>
          </a:p>
        </p:txBody>
      </p:sp>
      <p:sp>
        <p:nvSpPr>
          <p:cNvPr id="8" name="Text 5"/>
          <p:cNvSpPr/>
          <p:nvPr/>
        </p:nvSpPr>
        <p:spPr>
          <a:xfrm>
            <a:off x="9937790" y="2943225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Protect information, systems, and assets.</a:t>
            </a:r>
            <a:endParaRPr lang="en-US" sz="1750" dirty="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893010" y="3071693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650" dirty="0"/>
          </a:p>
        </p:txBody>
      </p:sp>
      <p:sp>
        <p:nvSpPr>
          <p:cNvPr id="11" name="Text 7"/>
          <p:cNvSpPr/>
          <p:nvPr/>
        </p:nvSpPr>
        <p:spPr>
          <a:xfrm>
            <a:off x="10051256" y="408777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Reliability</a:t>
            </a:r>
            <a:endParaRPr lang="en-US" sz="2200" dirty="0"/>
          </a:p>
        </p:txBody>
      </p:sp>
      <p:sp>
        <p:nvSpPr>
          <p:cNvPr id="12" name="Text 8"/>
          <p:cNvSpPr/>
          <p:nvPr/>
        </p:nvSpPr>
        <p:spPr>
          <a:xfrm>
            <a:off x="10051256" y="4578191"/>
            <a:ext cx="3785354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a workload performs its intended function correctly.</a:t>
            </a:r>
            <a:endParaRPr lang="en-US" sz="1750" dirty="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8719423" y="4758452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650" dirty="0"/>
          </a:p>
        </p:txBody>
      </p:sp>
      <p:sp>
        <p:nvSpPr>
          <p:cNvPr id="15" name="Text 10"/>
          <p:cNvSpPr/>
          <p:nvPr/>
        </p:nvSpPr>
        <p:spPr>
          <a:xfrm>
            <a:off x="9937790" y="5722858"/>
            <a:ext cx="313884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Performance Efficiency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9937790" y="6213277"/>
            <a:ext cx="3898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computing resources efficiently to meet requirements.</a:t>
            </a:r>
            <a:endParaRPr lang="en-US" sz="1750" dirty="0"/>
          </a:p>
        </p:txBody>
      </p:sp>
      <p:pic>
        <p:nvPicPr>
          <p:cNvPr id="17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8" name="Text 12"/>
          <p:cNvSpPr/>
          <p:nvPr/>
        </p:nvSpPr>
        <p:spPr>
          <a:xfrm>
            <a:off x="7370564" y="606552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4</a:t>
            </a:r>
            <a:endParaRPr lang="en-US" sz="2650" dirty="0"/>
          </a:p>
        </p:txBody>
      </p:sp>
      <p:sp>
        <p:nvSpPr>
          <p:cNvPr id="19" name="Text 13"/>
          <p:cNvSpPr/>
          <p:nvPr/>
        </p:nvSpPr>
        <p:spPr>
          <a:xfrm>
            <a:off x="1857256" y="53141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Cost Optimization</a:t>
            </a:r>
            <a:endParaRPr lang="en-US" sz="2200" dirty="0"/>
          </a:p>
        </p:txBody>
      </p:sp>
      <p:sp>
        <p:nvSpPr>
          <p:cNvPr id="20" name="Text 14"/>
          <p:cNvSpPr/>
          <p:nvPr/>
        </p:nvSpPr>
        <p:spPr>
          <a:xfrm>
            <a:off x="793790" y="5804535"/>
            <a:ext cx="389870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Avoid unnecessary costs while meeting business needs.</a:t>
            </a:r>
            <a:endParaRPr lang="en-US" sz="1750" dirty="0"/>
          </a:p>
        </p:txBody>
      </p:sp>
      <p:pic>
        <p:nvPicPr>
          <p:cNvPr id="21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22" name="Text 15"/>
          <p:cNvSpPr/>
          <p:nvPr/>
        </p:nvSpPr>
        <p:spPr>
          <a:xfrm>
            <a:off x="5710595" y="5186720"/>
            <a:ext cx="339328" cy="42422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4250"/>
              </a:lnSpc>
              <a:buNone/>
            </a:pPr>
            <a:r>
              <a:rPr lang="en-US" sz="265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5</a:t>
            </a:r>
            <a:endParaRPr lang="en-US" sz="265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5486400" cy="8229600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6214229" y="713899"/>
            <a:ext cx="5419963" cy="64984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100"/>
              </a:lnSpc>
              <a:buNone/>
            </a:pPr>
            <a:r>
              <a:rPr lang="en-US" sz="40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Managing AWS Costs</a:t>
            </a:r>
            <a:endParaRPr lang="en-US" sz="4050" dirty="0"/>
          </a:p>
        </p:txBody>
      </p:sp>
      <p:pic>
        <p:nvPicPr>
          <p:cNvPr id="4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4229" y="1675567"/>
            <a:ext cx="1039773" cy="1530787"/>
          </a:xfrm>
          <a:prstGeom prst="rect">
            <a:avLst/>
          </a:prstGeom>
        </p:spPr>
      </p:pic>
      <p:sp>
        <p:nvSpPr>
          <p:cNvPr id="5" name="Text 1"/>
          <p:cNvSpPr/>
          <p:nvPr/>
        </p:nvSpPr>
        <p:spPr>
          <a:xfrm>
            <a:off x="7565827" y="1883450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Track Expenses</a:t>
            </a:r>
            <a:endParaRPr lang="en-US" sz="2000" dirty="0"/>
          </a:p>
        </p:txBody>
      </p:sp>
      <p:sp>
        <p:nvSpPr>
          <p:cNvPr id="6" name="Text 2"/>
          <p:cNvSpPr/>
          <p:nvPr/>
        </p:nvSpPr>
        <p:spPr>
          <a:xfrm>
            <a:off x="7565827" y="2332911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AWS Cost Explorer to monitor and analyze cloud spending patterns.</a:t>
            </a:r>
            <a:endParaRPr lang="en-US" sz="1600" dirty="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4229" y="3206353"/>
            <a:ext cx="1039773" cy="124765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7565827" y="3414236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Right-size Resources</a:t>
            </a:r>
            <a:endParaRPr lang="en-US" sz="2000" dirty="0"/>
          </a:p>
        </p:txBody>
      </p:sp>
      <p:sp>
        <p:nvSpPr>
          <p:cNvPr id="9" name="Text 4"/>
          <p:cNvSpPr/>
          <p:nvPr/>
        </p:nvSpPr>
        <p:spPr>
          <a:xfrm>
            <a:off x="7565827" y="3863697"/>
            <a:ext cx="6336744" cy="33278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Avoid over-provisioning EC2 instances and other resources.</a:t>
            </a:r>
            <a:endParaRPr lang="en-US" sz="1600" dirty="0"/>
          </a:p>
        </p:txBody>
      </p:sp>
      <p:pic>
        <p:nvPicPr>
          <p:cNvPr id="10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214229" y="4454009"/>
            <a:ext cx="1039773" cy="1530787"/>
          </a:xfrm>
          <a:prstGeom prst="rect">
            <a:avLst/>
          </a:prstGeom>
        </p:spPr>
      </p:pic>
      <p:sp>
        <p:nvSpPr>
          <p:cNvPr id="11" name="Text 5"/>
          <p:cNvSpPr/>
          <p:nvPr/>
        </p:nvSpPr>
        <p:spPr>
          <a:xfrm>
            <a:off x="7565827" y="4661892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Reserved Instances</a:t>
            </a:r>
            <a:endParaRPr lang="en-US" sz="2000" dirty="0"/>
          </a:p>
        </p:txBody>
      </p:sp>
      <p:sp>
        <p:nvSpPr>
          <p:cNvPr id="12" name="Text 6"/>
          <p:cNvSpPr/>
          <p:nvPr/>
        </p:nvSpPr>
        <p:spPr>
          <a:xfrm>
            <a:off x="7565827" y="5111353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Leverage Reserved Instances &amp; Savings Plans for predictable workloads.</a:t>
            </a:r>
            <a:endParaRPr lang="en-US" sz="1600" dirty="0"/>
          </a:p>
        </p:txBody>
      </p:sp>
      <p:pic>
        <p:nvPicPr>
          <p:cNvPr id="13" name="Image 4" descr="preencoded.pn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4229" y="5984796"/>
            <a:ext cx="1039773" cy="1530787"/>
          </a:xfrm>
          <a:prstGeom prst="rect">
            <a:avLst/>
          </a:prstGeom>
        </p:spPr>
      </p:pic>
      <p:sp>
        <p:nvSpPr>
          <p:cNvPr id="14" name="Text 7"/>
          <p:cNvSpPr/>
          <p:nvPr/>
        </p:nvSpPr>
        <p:spPr>
          <a:xfrm>
            <a:off x="7565827" y="6192679"/>
            <a:ext cx="2599372" cy="3248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Budgets &amp; Alerts</a:t>
            </a:r>
            <a:endParaRPr lang="en-US" sz="2000" dirty="0"/>
          </a:p>
        </p:txBody>
      </p:sp>
      <p:sp>
        <p:nvSpPr>
          <p:cNvPr id="15" name="Text 8"/>
          <p:cNvSpPr/>
          <p:nvPr/>
        </p:nvSpPr>
        <p:spPr>
          <a:xfrm>
            <a:off x="7565827" y="6642140"/>
            <a:ext cx="6336744" cy="66555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Set up budgets &amp; alerts in AWS to prevent unexpected cost overruns.</a:t>
            </a:r>
            <a:endParaRPr lang="en-US" sz="16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025962"/>
            <a:ext cx="6036112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Security &amp; Compliance</a:t>
            </a:r>
            <a:endParaRPr lang="en-US" sz="4450" dirty="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78348" y="2188369"/>
            <a:ext cx="2152055" cy="1306949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280439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1</a:t>
            </a:r>
            <a:endParaRPr lang="en-US" sz="2500" dirty="0"/>
          </a:p>
        </p:txBody>
      </p:sp>
      <p:sp>
        <p:nvSpPr>
          <p:cNvPr id="5" name="Text 2"/>
          <p:cNvSpPr/>
          <p:nvPr/>
        </p:nvSpPr>
        <p:spPr>
          <a:xfrm>
            <a:off x="5357217" y="24151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Your Organization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5357217" y="2905601"/>
            <a:ext cx="373594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Applications, data, access controls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5187077" y="3508415"/>
            <a:ext cx="8592860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8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02381" y="3551992"/>
            <a:ext cx="4304109" cy="1306949"/>
          </a:xfrm>
          <a:prstGeom prst="rect">
            <a:avLst/>
          </a:prstGeom>
        </p:spPr>
      </p:pic>
      <p:sp>
        <p:nvSpPr>
          <p:cNvPr id="9" name="Text 5"/>
          <p:cNvSpPr/>
          <p:nvPr/>
        </p:nvSpPr>
        <p:spPr>
          <a:xfrm>
            <a:off x="3894892" y="4006096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2</a:t>
            </a:r>
            <a:endParaRPr lang="en-US" sz="2500" dirty="0"/>
          </a:p>
        </p:txBody>
      </p:sp>
      <p:sp>
        <p:nvSpPr>
          <p:cNvPr id="10" name="Text 6"/>
          <p:cNvSpPr/>
          <p:nvPr/>
        </p:nvSpPr>
        <p:spPr>
          <a:xfrm>
            <a:off x="6433304" y="3778806"/>
            <a:ext cx="2917269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Shared Responsibility</a:t>
            </a:r>
            <a:endParaRPr lang="en-US" sz="2200" dirty="0"/>
          </a:p>
        </p:txBody>
      </p:sp>
      <p:sp>
        <p:nvSpPr>
          <p:cNvPr id="11" name="Text 7"/>
          <p:cNvSpPr/>
          <p:nvPr/>
        </p:nvSpPr>
        <p:spPr>
          <a:xfrm>
            <a:off x="6433304" y="4269224"/>
            <a:ext cx="291726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OS, network configuration</a:t>
            </a:r>
            <a:endParaRPr lang="en-US" sz="1750" dirty="0"/>
          </a:p>
        </p:txBody>
      </p:sp>
      <p:sp>
        <p:nvSpPr>
          <p:cNvPr id="12" name="Shape 8"/>
          <p:cNvSpPr/>
          <p:nvPr/>
        </p:nvSpPr>
        <p:spPr>
          <a:xfrm>
            <a:off x="6263164" y="4872038"/>
            <a:ext cx="7516773" cy="15240"/>
          </a:xfrm>
          <a:prstGeom prst="roundRect">
            <a:avLst>
              <a:gd name="adj" fmla="val 625116"/>
            </a:avLst>
          </a:prstGeom>
          <a:solidFill>
            <a:srgbClr val="B8BFDF"/>
          </a:solidFill>
          <a:ln/>
        </p:spPr>
        <p:txBody>
          <a:bodyPr/>
          <a:lstStyle/>
          <a:p>
            <a:endParaRPr lang="en-US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6294" y="4915614"/>
            <a:ext cx="6456164" cy="1306949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3894773" y="536971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3</a:t>
            </a:r>
            <a:endParaRPr lang="en-US" sz="2500" dirty="0"/>
          </a:p>
        </p:txBody>
      </p:sp>
      <p:sp>
        <p:nvSpPr>
          <p:cNvPr id="15" name="Text 10"/>
          <p:cNvSpPr/>
          <p:nvPr/>
        </p:nvSpPr>
        <p:spPr>
          <a:xfrm>
            <a:off x="7509272" y="514242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AWS</a:t>
            </a:r>
            <a:endParaRPr lang="en-US" sz="2200" dirty="0"/>
          </a:p>
        </p:txBody>
      </p:sp>
      <p:sp>
        <p:nvSpPr>
          <p:cNvPr id="16" name="Text 11"/>
          <p:cNvSpPr/>
          <p:nvPr/>
        </p:nvSpPr>
        <p:spPr>
          <a:xfrm>
            <a:off x="7509272" y="5632847"/>
            <a:ext cx="440150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Infrastructure, hardware, global network</a:t>
            </a:r>
            <a:endParaRPr lang="en-US" sz="1750" dirty="0"/>
          </a:p>
        </p:txBody>
      </p:sp>
      <p:sp>
        <p:nvSpPr>
          <p:cNvPr id="17" name="Text 12"/>
          <p:cNvSpPr/>
          <p:nvPr/>
        </p:nvSpPr>
        <p:spPr>
          <a:xfrm>
            <a:off x="793790" y="6477714"/>
            <a:ext cx="130428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AWS follows a Shared Responsibility Model where AWS secures the underlying infrastructure while your organization is responsible for securing applications and data.</a:t>
            </a:r>
            <a:endParaRPr lang="en-US" sz="175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39960"/>
            <a:ext cx="590740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50"/>
              </a:lnSpc>
              <a:buNone/>
            </a:pPr>
            <a:r>
              <a:rPr lang="en-US" sz="445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Key Security Practices</a:t>
            </a:r>
            <a:endParaRPr lang="en-US" sz="4450" dirty="0"/>
          </a:p>
        </p:txBody>
      </p:sp>
      <p:sp>
        <p:nvSpPr>
          <p:cNvPr id="3" name="Text 1"/>
          <p:cNvSpPr/>
          <p:nvPr/>
        </p:nvSpPr>
        <p:spPr>
          <a:xfrm>
            <a:off x="793790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IAM Roles</a:t>
            </a:r>
            <a:endParaRPr lang="en-US" sz="2200" dirty="0"/>
          </a:p>
        </p:txBody>
      </p:sp>
      <p:sp>
        <p:nvSpPr>
          <p:cNvPr id="4" name="Text 2"/>
          <p:cNvSpPr/>
          <p:nvPr/>
        </p:nvSpPr>
        <p:spPr>
          <a:xfrm>
            <a:off x="793790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IAM roles &amp; least privilege access to limit permissions.</a:t>
            </a:r>
            <a:endParaRPr lang="en-US" sz="1750" dirty="0"/>
          </a:p>
        </p:txBody>
      </p:sp>
      <p:sp>
        <p:nvSpPr>
          <p:cNvPr id="5" name="Text 3"/>
          <p:cNvSpPr/>
          <p:nvPr/>
        </p:nvSpPr>
        <p:spPr>
          <a:xfrm>
            <a:off x="4200406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Encryption</a:t>
            </a:r>
            <a:endParaRPr lang="en-US" sz="2200" dirty="0"/>
          </a:p>
        </p:txBody>
      </p:sp>
      <p:sp>
        <p:nvSpPr>
          <p:cNvPr id="6" name="Text 4"/>
          <p:cNvSpPr/>
          <p:nvPr/>
        </p:nvSpPr>
        <p:spPr>
          <a:xfrm>
            <a:off x="4200406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encryption for sensitive data using AWS KMS.</a:t>
            </a:r>
            <a:endParaRPr lang="en-US" sz="1750" dirty="0"/>
          </a:p>
        </p:txBody>
      </p:sp>
      <p:sp>
        <p:nvSpPr>
          <p:cNvPr id="7" name="Text 5"/>
          <p:cNvSpPr/>
          <p:nvPr/>
        </p:nvSpPr>
        <p:spPr>
          <a:xfrm>
            <a:off x="7607022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Monitoring</a:t>
            </a:r>
            <a:endParaRPr lang="en-US" sz="2200" dirty="0"/>
          </a:p>
        </p:txBody>
      </p:sp>
      <p:sp>
        <p:nvSpPr>
          <p:cNvPr id="8" name="Text 6"/>
          <p:cNvSpPr/>
          <p:nvPr/>
        </p:nvSpPr>
        <p:spPr>
          <a:xfrm>
            <a:off x="7607022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Set up CloudWatch &amp; GuardDuty for security monitoring.</a:t>
            </a:r>
            <a:endParaRPr lang="en-US" sz="1750" dirty="0"/>
          </a:p>
        </p:txBody>
      </p:sp>
      <p:sp>
        <p:nvSpPr>
          <p:cNvPr id="9" name="Text 7"/>
          <p:cNvSpPr/>
          <p:nvPr/>
        </p:nvSpPr>
        <p:spPr>
          <a:xfrm>
            <a:off x="11013638" y="381571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2750"/>
              </a:lnSpc>
              <a:buNone/>
            </a:pPr>
            <a:r>
              <a:rPr lang="en-US" sz="22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Compliance</a:t>
            </a:r>
            <a:endParaRPr lang="en-US" sz="2200" dirty="0"/>
          </a:p>
        </p:txBody>
      </p:sp>
      <p:sp>
        <p:nvSpPr>
          <p:cNvPr id="10" name="Text 8"/>
          <p:cNvSpPr/>
          <p:nvPr/>
        </p:nvSpPr>
        <p:spPr>
          <a:xfrm>
            <a:off x="11013638" y="4396859"/>
            <a:ext cx="2845594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>
              <a:lnSpc>
                <a:spcPts val="285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Ensure compliance with HIPAA, SOC2, ISO27001 if needed.</a:t>
            </a:r>
            <a:endParaRPr lang="en-US" sz="175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4630400" cy="2811899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787241" y="3430429"/>
            <a:ext cx="6572012" cy="70282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>
              <a:lnSpc>
                <a:spcPts val="5500"/>
              </a:lnSpc>
              <a:buNone/>
            </a:pPr>
            <a:r>
              <a:rPr lang="en-US" sz="4400" dirty="0">
                <a:solidFill>
                  <a:srgbClr val="1B1B27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Agile &amp; DevOps for AWS</a:t>
            </a:r>
            <a:endParaRPr lang="en-US" sz="4400" dirty="0"/>
          </a:p>
        </p:txBody>
      </p:sp>
      <p:sp>
        <p:nvSpPr>
          <p:cNvPr id="4" name="Shape 1"/>
          <p:cNvSpPr/>
          <p:nvPr/>
        </p:nvSpPr>
        <p:spPr>
          <a:xfrm>
            <a:off x="787241" y="5482947"/>
            <a:ext cx="3010853" cy="224909"/>
          </a:xfrm>
          <a:prstGeom prst="roundRect">
            <a:avLst>
              <a:gd name="adj" fmla="val 4200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5" name="Text 2"/>
          <p:cNvSpPr/>
          <p:nvPr/>
        </p:nvSpPr>
        <p:spPr>
          <a:xfrm>
            <a:off x="787241" y="6045279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CI/CD Pipelines</a:t>
            </a:r>
            <a:endParaRPr lang="en-US" sz="2200" dirty="0"/>
          </a:p>
        </p:txBody>
      </p:sp>
      <p:sp>
        <p:nvSpPr>
          <p:cNvPr id="6" name="Text 3"/>
          <p:cNvSpPr/>
          <p:nvPr/>
        </p:nvSpPr>
        <p:spPr>
          <a:xfrm>
            <a:off x="787241" y="6531650"/>
            <a:ext cx="3010853" cy="1079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Automate deployments using AWS CodePipeline &amp; CodeBuild.</a:t>
            </a:r>
            <a:endParaRPr lang="en-US" sz="1750" dirty="0"/>
          </a:p>
        </p:txBody>
      </p:sp>
      <p:sp>
        <p:nvSpPr>
          <p:cNvPr id="7" name="Shape 4"/>
          <p:cNvSpPr/>
          <p:nvPr/>
        </p:nvSpPr>
        <p:spPr>
          <a:xfrm>
            <a:off x="4135517" y="5145524"/>
            <a:ext cx="3010972" cy="224909"/>
          </a:xfrm>
          <a:prstGeom prst="roundRect">
            <a:avLst>
              <a:gd name="adj" fmla="val 4200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8" name="Text 5"/>
          <p:cNvSpPr/>
          <p:nvPr/>
        </p:nvSpPr>
        <p:spPr>
          <a:xfrm>
            <a:off x="4135517" y="5707856"/>
            <a:ext cx="2934891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Infrastructure as Code</a:t>
            </a:r>
            <a:endParaRPr lang="en-US" sz="2200" dirty="0"/>
          </a:p>
        </p:txBody>
      </p:sp>
      <p:sp>
        <p:nvSpPr>
          <p:cNvPr id="9" name="Text 6"/>
          <p:cNvSpPr/>
          <p:nvPr/>
        </p:nvSpPr>
        <p:spPr>
          <a:xfrm>
            <a:off x="4135517" y="6194227"/>
            <a:ext cx="3010972" cy="1079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Use Terraform or CloudFormation to manage cloud resources.</a:t>
            </a:r>
            <a:endParaRPr lang="en-US" sz="1750" dirty="0"/>
          </a:p>
        </p:txBody>
      </p:sp>
      <p:sp>
        <p:nvSpPr>
          <p:cNvPr id="10" name="Shape 7"/>
          <p:cNvSpPr/>
          <p:nvPr/>
        </p:nvSpPr>
        <p:spPr>
          <a:xfrm>
            <a:off x="7483912" y="4808101"/>
            <a:ext cx="3010853" cy="224909"/>
          </a:xfrm>
          <a:prstGeom prst="roundRect">
            <a:avLst>
              <a:gd name="adj" fmla="val 4200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1" name="Text 8"/>
          <p:cNvSpPr/>
          <p:nvPr/>
        </p:nvSpPr>
        <p:spPr>
          <a:xfrm>
            <a:off x="7483912" y="5370433"/>
            <a:ext cx="2912031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Monitoring &amp; Logging</a:t>
            </a:r>
            <a:endParaRPr lang="en-US" sz="2200" dirty="0"/>
          </a:p>
        </p:txBody>
      </p:sp>
      <p:sp>
        <p:nvSpPr>
          <p:cNvPr id="12" name="Text 9"/>
          <p:cNvSpPr/>
          <p:nvPr/>
        </p:nvSpPr>
        <p:spPr>
          <a:xfrm>
            <a:off x="7483912" y="5856803"/>
            <a:ext cx="3010853" cy="1079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Implement AWS CloudWatch for performance tracking.</a:t>
            </a:r>
            <a:endParaRPr lang="en-US" sz="1750" dirty="0"/>
          </a:p>
        </p:txBody>
      </p:sp>
      <p:sp>
        <p:nvSpPr>
          <p:cNvPr id="13" name="Shape 10"/>
          <p:cNvSpPr/>
          <p:nvPr/>
        </p:nvSpPr>
        <p:spPr>
          <a:xfrm>
            <a:off x="10832187" y="4470678"/>
            <a:ext cx="3010972" cy="224909"/>
          </a:xfrm>
          <a:prstGeom prst="roundRect">
            <a:avLst>
              <a:gd name="adj" fmla="val 42008"/>
            </a:avLst>
          </a:prstGeom>
          <a:solidFill>
            <a:srgbClr val="D2D9F9"/>
          </a:solidFill>
          <a:ln w="7620">
            <a:solidFill>
              <a:srgbClr val="B8BFDF"/>
            </a:solidFill>
            <a:prstDash val="solid"/>
          </a:ln>
        </p:spPr>
        <p:txBody>
          <a:bodyPr/>
          <a:lstStyle/>
          <a:p>
            <a:endParaRPr lang="en-US"/>
          </a:p>
        </p:txBody>
      </p:sp>
      <p:sp>
        <p:nvSpPr>
          <p:cNvPr id="14" name="Text 11"/>
          <p:cNvSpPr/>
          <p:nvPr/>
        </p:nvSpPr>
        <p:spPr>
          <a:xfrm>
            <a:off x="10832187" y="5033010"/>
            <a:ext cx="2811899" cy="35147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dirty="0">
                <a:solidFill>
                  <a:srgbClr val="404155"/>
                </a:solidFill>
                <a:latin typeface="Corben" pitchFamily="34" charset="0"/>
                <a:ea typeface="Corben" pitchFamily="34" charset="-122"/>
                <a:cs typeface="Corben" pitchFamily="34" charset="-120"/>
              </a:rPr>
              <a:t>Automated Testing</a:t>
            </a:r>
            <a:endParaRPr lang="en-US" sz="2200" dirty="0"/>
          </a:p>
        </p:txBody>
      </p:sp>
      <p:sp>
        <p:nvSpPr>
          <p:cNvPr id="15" name="Text 12"/>
          <p:cNvSpPr/>
          <p:nvPr/>
        </p:nvSpPr>
        <p:spPr>
          <a:xfrm>
            <a:off x="10832187" y="5519380"/>
            <a:ext cx="3010972" cy="107942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00"/>
              </a:lnSpc>
              <a:buNone/>
            </a:pPr>
            <a:r>
              <a:rPr lang="en-US" sz="1750" dirty="0">
                <a:solidFill>
                  <a:srgbClr val="404155"/>
                </a:solidFill>
                <a:latin typeface="Nobile" pitchFamily="34" charset="0"/>
                <a:ea typeface="Nobile" pitchFamily="34" charset="-122"/>
                <a:cs typeface="Nobile" pitchFamily="34" charset="-120"/>
              </a:rPr>
              <a:t>Integrate AWS Lambda &amp; API Gateway for scalable testing.</a:t>
            </a:r>
            <a:endParaRPr lang="en-US" sz="175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747</TotalTime>
  <Words>826</Words>
  <Application>Microsoft Office PowerPoint</Application>
  <PresentationFormat>Custom</PresentationFormat>
  <Paragraphs>143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Nobile Medium</vt:lpstr>
      <vt:lpstr>Nobile</vt:lpstr>
      <vt:lpstr>Corben</vt:lpstr>
      <vt:lpstr>Nobile Bold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Kim Wiethoff</cp:lastModifiedBy>
  <cp:revision>3</cp:revision>
  <dcterms:created xsi:type="dcterms:W3CDTF">2025-03-12T00:32:36Z</dcterms:created>
  <dcterms:modified xsi:type="dcterms:W3CDTF">2025-03-12T13:00:16Z</dcterms:modified>
</cp:coreProperties>
</file>