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5143500" cy="9144000"/>
  <p:embeddedFontLst>
    <p:embeddedFont>
      <p:font typeface="Kanit Light" panose="020B0604020202020204" charset="-34"/>
      <p:regular r:id="rId17"/>
    </p:embeddedFont>
    <p:embeddedFont>
      <p:font typeface="Martel Sans" panose="020B0604020202020204" charset="0"/>
      <p:regular r:id="rId18"/>
    </p:embeddedFont>
    <p:embeddedFont>
      <p:font typeface="Martel Sans Bold" panose="020B0604020202020204" charset="0"/>
      <p:regular r:id="rId1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46" d="100"/>
          <a:sy n="146" d="100"/>
        </p:scale>
        <p:origin x="59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6084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EBF4F3"/>
          </a:solidFill>
          <a:ln/>
        </p:spPr>
        <p:txBody>
          <a:bodyPr/>
          <a:lstStyle/>
          <a:p>
            <a:endParaRPr lang="en-US"/>
          </a:p>
        </p:txBody>
      </p:sp>
      <p:sp>
        <p:nvSpPr>
          <p:cNvPr id="3" name="Shape 1"/>
          <p:cNvSpPr/>
          <p:nvPr/>
        </p:nvSpPr>
        <p:spPr>
          <a:xfrm>
            <a:off x="0" y="0"/>
            <a:ext cx="9144000" cy="5143500"/>
          </a:xfrm>
          <a:prstGeom prst="rect">
            <a:avLst/>
          </a:prstGeom>
          <a:solidFill>
            <a:srgbClr val="FFFFFF"/>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managingprojectstheagileway.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1187276"/>
            <a:ext cx="4722763"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Exploring New Frontiers in Agile Project Management</a:t>
            </a:r>
            <a:endParaRPr lang="en-US" sz="2400" dirty="0"/>
          </a:p>
        </p:txBody>
      </p:sp>
      <p:sp>
        <p:nvSpPr>
          <p:cNvPr id="4" name="Text 1"/>
          <p:cNvSpPr/>
          <p:nvPr/>
        </p:nvSpPr>
        <p:spPr>
          <a:xfrm>
            <a:off x="496119" y="2148408"/>
            <a:ext cx="4722763" cy="1807815"/>
          </a:xfrm>
          <a:prstGeom prst="rect">
            <a:avLst/>
          </a:prstGeom>
          <a:noFill/>
          <a:ln/>
        </p:spPr>
        <p:txBody>
          <a:bodyPr wrap="square" lIns="0" tIns="0" rIns="0" bIns="0" rtlCol="0" anchor="t"/>
          <a:lstStyle/>
          <a:p>
            <a:pPr marL="0" indent="0" algn="l">
              <a:lnSpc>
                <a:spcPct val="133000"/>
              </a:lnSpc>
              <a:spcAft>
                <a:spcPts val="1050"/>
              </a:spcAft>
              <a:buNone/>
            </a:pPr>
            <a:r>
              <a:rPr lang="en-US" sz="950" dirty="0">
                <a:solidFill>
                  <a:srgbClr val="2C3249"/>
                </a:solidFill>
                <a:latin typeface="Martel Sans" pitchFamily="34" charset="0"/>
                <a:ea typeface="Martel Sans" pitchFamily="34" charset="-122"/>
                <a:cs typeface="Martel Sans" pitchFamily="34" charset="-120"/>
              </a:rPr>
              <a:t>Embracing Innovation for Success in Today's Fast-Paced Business Environment</a:t>
            </a:r>
            <a:endParaRPr lang="en-US" sz="950" dirty="0"/>
          </a:p>
          <a:p>
            <a:pPr marL="0" indent="0" algn="l">
              <a:lnSpc>
                <a:spcPct val="133000"/>
              </a:lnSpc>
              <a:spcAft>
                <a:spcPts val="1050"/>
              </a:spcAft>
              <a:buNone/>
            </a:pPr>
            <a:r>
              <a:rPr lang="en-US" sz="950" b="1" dirty="0">
                <a:solidFill>
                  <a:srgbClr val="2C3249"/>
                </a:solidFill>
                <a:latin typeface="Martel Sans Bold" pitchFamily="34" charset="0"/>
                <a:ea typeface="Martel Sans Bold" pitchFamily="34" charset="-122"/>
                <a:cs typeface="Martel Sans Bold" pitchFamily="34" charset="-120"/>
              </a:rPr>
              <a:t>By Kimberly Wiethoff, MBA, PMP, PMI-ACP</a:t>
            </a:r>
            <a:endParaRPr lang="en-US" sz="950" dirty="0"/>
          </a:p>
          <a:p>
            <a:pPr marL="0" indent="0" algn="l">
              <a:lnSpc>
                <a:spcPct val="133000"/>
              </a:lnSpc>
              <a:spcAft>
                <a:spcPts val="1050"/>
              </a:spcAft>
              <a:buNone/>
            </a:pPr>
            <a:r>
              <a:rPr lang="en-US" sz="950" b="1" u="sng" dirty="0">
                <a:solidFill>
                  <a:srgbClr val="437066"/>
                </a:solidFill>
                <a:latin typeface="Martel Sans Bold" pitchFamily="34" charset="0"/>
                <a:ea typeface="Martel Sans Bold" pitchFamily="34" charset="-122"/>
                <a:cs typeface="Martel Sans Bold" pitchFamily="34" charset="-120"/>
                <a:hlinkClick r:id="rId4">
                  <a:extLst>
                    <a:ext uri="{A12FA001-AC4F-418D-AE19-62706E023703}">
                      <ahyp:hlinkClr xmlns:ahyp="http://schemas.microsoft.com/office/drawing/2018/hyperlinkcolor" val="tx"/>
                    </a:ext>
                  </a:extLst>
                </a:hlinkClick>
              </a:rPr>
              <a:t>Managing Projects The Agile Way</a:t>
            </a:r>
            <a:endParaRPr lang="en-US" sz="950" dirty="0"/>
          </a:p>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#AgileInnovation #AgileProjectManagement #AgileLeadership #AgileAtScale #AgileMetrics #RemoteAgile #AgileTransformation #BusinessAgility #AgileMindset #AgileCulture #ContinuousImprovement #AgileTeams #AgilePractices #AgileFrameworks #AgileSuccess</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Shape 0"/>
          <p:cNvSpPr/>
          <p:nvPr/>
        </p:nvSpPr>
        <p:spPr>
          <a:xfrm>
            <a:off x="3925119" y="1872853"/>
            <a:ext cx="686172" cy="188565"/>
          </a:xfrm>
          <a:prstGeom prst="roundRect">
            <a:avLst>
              <a:gd name="adj" fmla="val 22104"/>
            </a:avLst>
          </a:prstGeom>
          <a:solidFill>
            <a:srgbClr val="DFECE9"/>
          </a:solidFill>
          <a:ln/>
        </p:spPr>
        <p:txBody>
          <a:bodyPr/>
          <a:lstStyle/>
          <a:p>
            <a:endParaRPr lang="en-US"/>
          </a:p>
        </p:txBody>
      </p:sp>
      <p:sp>
        <p:nvSpPr>
          <p:cNvPr id="4" name="Text 1"/>
          <p:cNvSpPr/>
          <p:nvPr/>
        </p:nvSpPr>
        <p:spPr>
          <a:xfrm>
            <a:off x="3999533" y="1910060"/>
            <a:ext cx="994544" cy="114151"/>
          </a:xfrm>
          <a:prstGeom prst="rect">
            <a:avLst/>
          </a:prstGeom>
          <a:noFill/>
          <a:ln/>
        </p:spPr>
        <p:txBody>
          <a:bodyPr wrap="none" lIns="0" tIns="0" rIns="0" bIns="0" rtlCol="0" anchor="t"/>
          <a:lstStyle/>
          <a:p>
            <a:pPr marL="0" indent="0" algn="l">
              <a:lnSpc>
                <a:spcPct val="96000"/>
              </a:lnSpc>
              <a:buNone/>
            </a:pPr>
            <a:r>
              <a:rPr lang="en-US" sz="750" dirty="0">
                <a:solidFill>
                  <a:srgbClr val="2C3249"/>
                </a:solidFill>
                <a:latin typeface="Martel Sans" pitchFamily="34" charset="0"/>
                <a:ea typeface="Martel Sans" pitchFamily="34" charset="-122"/>
                <a:cs typeface="Martel Sans" pitchFamily="34" charset="-120"/>
              </a:rPr>
              <a:t>CHAPTER 4</a:t>
            </a:r>
            <a:endParaRPr lang="en-US" sz="750" dirty="0"/>
          </a:p>
        </p:txBody>
      </p:sp>
      <p:sp>
        <p:nvSpPr>
          <p:cNvPr id="5" name="Text 2"/>
          <p:cNvSpPr/>
          <p:nvPr/>
        </p:nvSpPr>
        <p:spPr>
          <a:xfrm>
            <a:off x="3925119" y="2110978"/>
            <a:ext cx="4722763"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Agile in Remote Work Environments</a:t>
            </a:r>
            <a:endParaRPr lang="en-US" sz="2400" dirty="0"/>
          </a:p>
        </p:txBody>
      </p:sp>
      <p:sp>
        <p:nvSpPr>
          <p:cNvPr id="6" name="Text 3"/>
          <p:cNvSpPr/>
          <p:nvPr/>
        </p:nvSpPr>
        <p:spPr>
          <a:xfrm>
            <a:off x="3925119" y="3072110"/>
            <a:ext cx="5179963"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Keeping Distributed Teams Aligned, Engaged, and Productive</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96119" y="401687"/>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Adapting Agile Practices for the Distributed Team</a:t>
            </a:r>
            <a:endParaRPr lang="en-US" sz="2400" dirty="0"/>
          </a:p>
        </p:txBody>
      </p:sp>
      <p:sp>
        <p:nvSpPr>
          <p:cNvPr id="3" name="Text 1"/>
          <p:cNvSpPr/>
          <p:nvPr/>
        </p:nvSpPr>
        <p:spPr>
          <a:xfrm>
            <a:off x="496119" y="1037258"/>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The widespread shift to remote work has fundamentally changed the context in which Agile teams operate. While core Agile principles remain unchanged, their practical application requires deliberate adaptation to address the realities of virtual collaboration — from communication barriers to time zone coordination.</a:t>
            </a:r>
            <a:endParaRPr lang="en-US" sz="950" dirty="0"/>
          </a:p>
        </p:txBody>
      </p:sp>
      <p:pic>
        <p:nvPicPr>
          <p:cNvPr id="4" name="Image 0" descr="preencoded.png"/>
          <p:cNvPicPr>
            <a:picLocks noChangeAspect="1"/>
          </p:cNvPicPr>
          <p:nvPr/>
        </p:nvPicPr>
        <p:blipFill>
          <a:blip r:embed="rId3"/>
          <a:stretch>
            <a:fillRect/>
          </a:stretch>
        </p:blipFill>
        <p:spPr>
          <a:xfrm>
            <a:off x="2626668" y="1772171"/>
            <a:ext cx="3890665" cy="2433191"/>
          </a:xfrm>
          <a:prstGeom prst="rect">
            <a:avLst/>
          </a:prstGeom>
        </p:spPr>
      </p:pic>
      <p:sp>
        <p:nvSpPr>
          <p:cNvPr id="5" name="Text 2"/>
          <p:cNvSpPr/>
          <p:nvPr/>
        </p:nvSpPr>
        <p:spPr>
          <a:xfrm>
            <a:off x="2723044" y="2939021"/>
            <a:ext cx="802121" cy="134421"/>
          </a:xfrm>
          <a:prstGeom prst="rect">
            <a:avLst/>
          </a:prstGeom>
          <a:noFill/>
          <a:ln/>
        </p:spPr>
        <p:txBody>
          <a:bodyPr wrap="none" lIns="0" tIns="0" rIns="0" bIns="0" rtlCol="0" anchor="t"/>
          <a:lstStyle/>
          <a:p>
            <a:pPr marL="0" indent="0" algn="r">
              <a:lnSpc>
                <a:spcPct val="104000"/>
              </a:lnSpc>
              <a:buNone/>
            </a:pPr>
            <a:r>
              <a:rPr lang="en-US" sz="800" dirty="0">
                <a:solidFill>
                  <a:srgbClr val="272D45"/>
                </a:solidFill>
                <a:latin typeface="Kanit Light" pitchFamily="34" charset="0"/>
                <a:ea typeface="Kanit Light" pitchFamily="34" charset="-122"/>
                <a:cs typeface="Kanit Light" pitchFamily="34" charset="-120"/>
              </a:rPr>
              <a:t>Central Goal</a:t>
            </a:r>
            <a:endParaRPr lang="en-US" sz="800" dirty="0"/>
          </a:p>
        </p:txBody>
      </p:sp>
      <p:sp>
        <p:nvSpPr>
          <p:cNvPr id="6" name="Text 3"/>
          <p:cNvSpPr/>
          <p:nvPr/>
        </p:nvSpPr>
        <p:spPr>
          <a:xfrm>
            <a:off x="4170759" y="3967717"/>
            <a:ext cx="802121" cy="134421"/>
          </a:xfrm>
          <a:prstGeom prst="rect">
            <a:avLst/>
          </a:prstGeom>
          <a:noFill/>
          <a:ln/>
        </p:spPr>
        <p:txBody>
          <a:bodyPr wrap="none" lIns="0" tIns="0" rIns="0" bIns="0" rtlCol="0" anchor="t"/>
          <a:lstStyle/>
          <a:p>
            <a:pPr marL="0" indent="0" algn="ctr">
              <a:lnSpc>
                <a:spcPct val="104000"/>
              </a:lnSpc>
              <a:buNone/>
            </a:pPr>
            <a:r>
              <a:rPr lang="en-US" sz="800" dirty="0">
                <a:solidFill>
                  <a:srgbClr val="272D45"/>
                </a:solidFill>
                <a:latin typeface="Kanit Light" pitchFamily="34" charset="0"/>
                <a:ea typeface="Kanit Light" pitchFamily="34" charset="-122"/>
                <a:cs typeface="Kanit Light" pitchFamily="34" charset="-120"/>
              </a:rPr>
              <a:t>Team Cohesion</a:t>
            </a:r>
            <a:endParaRPr lang="en-US" sz="800" dirty="0"/>
          </a:p>
        </p:txBody>
      </p:sp>
      <p:sp>
        <p:nvSpPr>
          <p:cNvPr id="7" name="Text 4"/>
          <p:cNvSpPr/>
          <p:nvPr/>
        </p:nvSpPr>
        <p:spPr>
          <a:xfrm>
            <a:off x="5618699" y="2871288"/>
            <a:ext cx="802121" cy="268842"/>
          </a:xfrm>
          <a:prstGeom prst="rect">
            <a:avLst/>
          </a:prstGeom>
          <a:noFill/>
          <a:ln/>
        </p:spPr>
        <p:txBody>
          <a:bodyPr wrap="square" lIns="0" tIns="0" rIns="0" bIns="0" rtlCol="0" anchor="t">
            <a:normAutofit/>
          </a:bodyPr>
          <a:lstStyle/>
          <a:p>
            <a:pPr marL="0" indent="0" algn="l">
              <a:lnSpc>
                <a:spcPct val="104000"/>
              </a:lnSpc>
              <a:buNone/>
            </a:pPr>
            <a:r>
              <a:rPr lang="en-US" sz="800" dirty="0">
                <a:solidFill>
                  <a:srgbClr val="272D45"/>
                </a:solidFill>
                <a:latin typeface="Kanit Light" pitchFamily="34" charset="0"/>
                <a:ea typeface="Kanit Light" pitchFamily="34" charset="-122"/>
                <a:cs typeface="Kanit Light" pitchFamily="34" charset="-120"/>
              </a:rPr>
              <a:t>Adapted Ceremonies</a:t>
            </a:r>
            <a:endParaRPr lang="en-US" sz="800" dirty="0"/>
          </a:p>
        </p:txBody>
      </p:sp>
      <p:sp>
        <p:nvSpPr>
          <p:cNvPr id="8" name="Text 5"/>
          <p:cNvSpPr/>
          <p:nvPr/>
        </p:nvSpPr>
        <p:spPr>
          <a:xfrm>
            <a:off x="4170759" y="1875302"/>
            <a:ext cx="802121" cy="134421"/>
          </a:xfrm>
          <a:prstGeom prst="rect">
            <a:avLst/>
          </a:prstGeom>
          <a:noFill/>
          <a:ln/>
        </p:spPr>
        <p:txBody>
          <a:bodyPr wrap="none" lIns="0" tIns="0" rIns="0" bIns="0" rtlCol="0" anchor="t"/>
          <a:lstStyle/>
          <a:p>
            <a:pPr marL="0" indent="0" algn="ctr">
              <a:lnSpc>
                <a:spcPct val="104000"/>
              </a:lnSpc>
              <a:buNone/>
            </a:pPr>
            <a:r>
              <a:rPr lang="en-US" sz="800" dirty="0">
                <a:solidFill>
                  <a:srgbClr val="272D45"/>
                </a:solidFill>
                <a:latin typeface="Kanit Light" pitchFamily="34" charset="0"/>
                <a:ea typeface="Kanit Light" pitchFamily="34" charset="-122"/>
                <a:cs typeface="Kanit Light" pitchFamily="34" charset="-120"/>
              </a:rPr>
              <a:t>Digital Tooling</a:t>
            </a:r>
            <a:endParaRPr lang="en-US" sz="800" dirty="0"/>
          </a:p>
        </p:txBody>
      </p:sp>
      <p:sp>
        <p:nvSpPr>
          <p:cNvPr id="9" name="Text 6"/>
          <p:cNvSpPr/>
          <p:nvPr/>
        </p:nvSpPr>
        <p:spPr>
          <a:xfrm>
            <a:off x="496119" y="4344888"/>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Organizations that invest in the right blend of tools, rituals, and intentional communication practices consistently see remote Agile teams match — and sometimes exceed — the productivity of co-located counterparts.</a:t>
            </a:r>
            <a:endParaRPr lang="en-US" sz="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Shape 0"/>
          <p:cNvSpPr/>
          <p:nvPr/>
        </p:nvSpPr>
        <p:spPr>
          <a:xfrm>
            <a:off x="3925119" y="2066627"/>
            <a:ext cx="686321" cy="188565"/>
          </a:xfrm>
          <a:prstGeom prst="roundRect">
            <a:avLst>
              <a:gd name="adj" fmla="val 22104"/>
            </a:avLst>
          </a:prstGeom>
          <a:solidFill>
            <a:srgbClr val="DFECE9"/>
          </a:solidFill>
          <a:ln/>
        </p:spPr>
        <p:txBody>
          <a:bodyPr/>
          <a:lstStyle/>
          <a:p>
            <a:endParaRPr lang="en-US"/>
          </a:p>
        </p:txBody>
      </p:sp>
      <p:sp>
        <p:nvSpPr>
          <p:cNvPr id="4" name="Text 1"/>
          <p:cNvSpPr/>
          <p:nvPr/>
        </p:nvSpPr>
        <p:spPr>
          <a:xfrm>
            <a:off x="3999533" y="2103834"/>
            <a:ext cx="994693" cy="114151"/>
          </a:xfrm>
          <a:prstGeom prst="rect">
            <a:avLst/>
          </a:prstGeom>
          <a:noFill/>
          <a:ln/>
        </p:spPr>
        <p:txBody>
          <a:bodyPr wrap="none" lIns="0" tIns="0" rIns="0" bIns="0" rtlCol="0" anchor="t"/>
          <a:lstStyle/>
          <a:p>
            <a:pPr marL="0" indent="0" algn="l">
              <a:lnSpc>
                <a:spcPct val="96000"/>
              </a:lnSpc>
              <a:buNone/>
            </a:pPr>
            <a:r>
              <a:rPr lang="en-US" sz="750" dirty="0">
                <a:solidFill>
                  <a:srgbClr val="2C3249"/>
                </a:solidFill>
                <a:latin typeface="Martel Sans" pitchFamily="34" charset="0"/>
                <a:ea typeface="Martel Sans" pitchFamily="34" charset="-122"/>
                <a:cs typeface="Martel Sans" pitchFamily="34" charset="-120"/>
              </a:rPr>
              <a:t>CHAPTER 5</a:t>
            </a:r>
            <a:endParaRPr lang="en-US" sz="750" dirty="0"/>
          </a:p>
        </p:txBody>
      </p:sp>
      <p:sp>
        <p:nvSpPr>
          <p:cNvPr id="5" name="Text 2"/>
          <p:cNvSpPr/>
          <p:nvPr/>
        </p:nvSpPr>
        <p:spPr>
          <a:xfrm>
            <a:off x="3925119" y="2304752"/>
            <a:ext cx="4722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Agile for Non-Software Projects</a:t>
            </a:r>
            <a:endParaRPr lang="en-US" sz="2400" dirty="0"/>
          </a:p>
        </p:txBody>
      </p:sp>
      <p:sp>
        <p:nvSpPr>
          <p:cNvPr id="6" name="Text 3"/>
          <p:cNvSpPr/>
          <p:nvPr/>
        </p:nvSpPr>
        <p:spPr>
          <a:xfrm>
            <a:off x="3925119" y="2878336"/>
            <a:ext cx="5179963"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Bringing Agile Principles to Every Industry and Function</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96119" y="1127447"/>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Agile Belongs Everywhere, Not Just in IT</a:t>
            </a:r>
            <a:endParaRPr lang="en-US" sz="2400" dirty="0"/>
          </a:p>
        </p:txBody>
      </p:sp>
      <p:sp>
        <p:nvSpPr>
          <p:cNvPr id="3" name="Text 1"/>
          <p:cNvSpPr/>
          <p:nvPr/>
        </p:nvSpPr>
        <p:spPr>
          <a:xfrm>
            <a:off x="496119" y="1763018"/>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Agile originated in software development, but its underlying principles — iterative delivery, customer collaboration, rapid feedback, and adaptive planning — translate powerfully to virtually any domain. Forward-thinking organizations are applying Agile to drive results far beyond the engineering department.</a:t>
            </a:r>
            <a:endParaRPr lang="en-US" sz="9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497931"/>
            <a:ext cx="2634555" cy="1518047"/>
          </a:xfrm>
          <a:prstGeom prst="rect">
            <a:avLst/>
          </a:prstGeom>
        </p:spPr>
      </p:pic>
      <p:sp>
        <p:nvSpPr>
          <p:cNvPr id="5" name="Text 2"/>
          <p:cNvSpPr/>
          <p:nvPr/>
        </p:nvSpPr>
        <p:spPr>
          <a:xfrm>
            <a:off x="624855" y="2626668"/>
            <a:ext cx="23770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Marketing &amp; Product Launches</a:t>
            </a:r>
            <a:endParaRPr lang="en-US" sz="1200" dirty="0"/>
          </a:p>
        </p:txBody>
      </p:sp>
      <p:sp>
        <p:nvSpPr>
          <p:cNvPr id="6" name="Text 3"/>
          <p:cNvSpPr/>
          <p:nvPr/>
        </p:nvSpPr>
        <p:spPr>
          <a:xfrm>
            <a:off x="624855" y="2894930"/>
            <a:ext cx="2377083"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Campaign teams run two-week sprints, continuously test messaging, and iterate based on real audience data — dramatically reducing time-to-impact for go-to-market initiatives.</a:t>
            </a:r>
            <a:endParaRPr lang="en-US" sz="9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4648" y="2497931"/>
            <a:ext cx="2634630" cy="1518047"/>
          </a:xfrm>
          <a:prstGeom prst="rect">
            <a:avLst/>
          </a:prstGeom>
        </p:spPr>
      </p:pic>
      <p:sp>
        <p:nvSpPr>
          <p:cNvPr id="8" name="Text 4"/>
          <p:cNvSpPr/>
          <p:nvPr/>
        </p:nvSpPr>
        <p:spPr>
          <a:xfrm>
            <a:off x="3383384" y="2626668"/>
            <a:ext cx="2377157"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Construction &amp; Infrastructure</a:t>
            </a:r>
            <a:endParaRPr lang="en-US" sz="1200" dirty="0"/>
          </a:p>
        </p:txBody>
      </p:sp>
      <p:sp>
        <p:nvSpPr>
          <p:cNvPr id="9" name="Text 5"/>
          <p:cNvSpPr/>
          <p:nvPr/>
        </p:nvSpPr>
        <p:spPr>
          <a:xfrm>
            <a:off x="3383384" y="2894930"/>
            <a:ext cx="2377157"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Phased delivery, iterative design reviews, and stakeholder feedback loops enable project teams to surface issues earlier and adapt scope before costly rework accumulates.</a:t>
            </a:r>
            <a:endParaRPr lang="en-US" sz="9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3252" y="2497931"/>
            <a:ext cx="2634555" cy="1518047"/>
          </a:xfrm>
          <a:prstGeom prst="rect">
            <a:avLst/>
          </a:prstGeom>
        </p:spPr>
      </p:pic>
      <p:sp>
        <p:nvSpPr>
          <p:cNvPr id="11" name="Text 6"/>
          <p:cNvSpPr/>
          <p:nvPr/>
        </p:nvSpPr>
        <p:spPr>
          <a:xfrm>
            <a:off x="6141988" y="2626668"/>
            <a:ext cx="23770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Organizational Change &amp; Strategy</a:t>
            </a:r>
            <a:endParaRPr lang="en-US" sz="1200" dirty="0"/>
          </a:p>
        </p:txBody>
      </p:sp>
      <p:sp>
        <p:nvSpPr>
          <p:cNvPr id="12" name="Text 7"/>
          <p:cNvSpPr/>
          <p:nvPr/>
        </p:nvSpPr>
        <p:spPr>
          <a:xfrm>
            <a:off x="6141988" y="2894930"/>
            <a:ext cx="2377083"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Change management initiatives benefit from Agile's inspect-and-adapt rhythm: pilot programs, regular retrospectives, and staged rollouts replace one-time big-bang transformations.</a:t>
            </a:r>
            <a:endParaRPr lang="en-US" sz="9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496119" y="394841"/>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The Journey Toward Agile Excellence Is Ongoing</a:t>
            </a:r>
            <a:endParaRPr lang="en-US" sz="2400" dirty="0"/>
          </a:p>
        </p:txBody>
      </p:sp>
      <p:sp>
        <p:nvSpPr>
          <p:cNvPr id="3" name="Text 1"/>
          <p:cNvSpPr/>
          <p:nvPr/>
        </p:nvSpPr>
        <p:spPr>
          <a:xfrm>
            <a:off x="496119" y="1030412"/>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Agile project management continues to evolve to meet the changing demands of modern organizations. The five frontiers explored here represent both the current edge of practice and a roadmap for what's ahead. Organizations that lean into these developments will be better equipped to innovate, adapt, and deliver lasting value.</a:t>
            </a:r>
            <a:endParaRPr lang="en-US" sz="9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765325"/>
            <a:ext cx="2634555" cy="1121122"/>
          </a:xfrm>
          <a:prstGeom prst="rect">
            <a:avLst/>
          </a:prstGeom>
        </p:spPr>
      </p:pic>
      <p:sp>
        <p:nvSpPr>
          <p:cNvPr id="5" name="Text 2"/>
          <p:cNvSpPr/>
          <p:nvPr/>
        </p:nvSpPr>
        <p:spPr>
          <a:xfrm>
            <a:off x="624855" y="1894061"/>
            <a:ext cx="23770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Scale With Intention</a:t>
            </a:r>
            <a:endParaRPr lang="en-US" sz="1200" dirty="0"/>
          </a:p>
        </p:txBody>
      </p:sp>
      <p:sp>
        <p:nvSpPr>
          <p:cNvPr id="6" name="Text 3"/>
          <p:cNvSpPr/>
          <p:nvPr/>
        </p:nvSpPr>
        <p:spPr>
          <a:xfrm>
            <a:off x="624855" y="2162324"/>
            <a:ext cx="237708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Use SAFe, LeSS, or hybrid approaches to extend Agile across teams without losing agility.</a:t>
            </a:r>
            <a:endParaRPr lang="en-US" sz="9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4648" y="1765325"/>
            <a:ext cx="2634630" cy="1121122"/>
          </a:xfrm>
          <a:prstGeom prst="rect">
            <a:avLst/>
          </a:prstGeom>
        </p:spPr>
      </p:pic>
      <p:sp>
        <p:nvSpPr>
          <p:cNvPr id="8" name="Text 4"/>
          <p:cNvSpPr/>
          <p:nvPr/>
        </p:nvSpPr>
        <p:spPr>
          <a:xfrm>
            <a:off x="3383384" y="1894061"/>
            <a:ext cx="2377157"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Lead Differently</a:t>
            </a:r>
            <a:endParaRPr lang="en-US" sz="1200" dirty="0"/>
          </a:p>
        </p:txBody>
      </p:sp>
      <p:sp>
        <p:nvSpPr>
          <p:cNvPr id="9" name="Text 5"/>
          <p:cNvSpPr/>
          <p:nvPr/>
        </p:nvSpPr>
        <p:spPr>
          <a:xfrm>
            <a:off x="3383384" y="2162324"/>
            <a:ext cx="2377157"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Champion servant leadership, psychological safety, and a culture of continuous learning at every level.</a:t>
            </a:r>
            <a:endParaRPr lang="en-US" sz="9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3252" y="1765325"/>
            <a:ext cx="2634555" cy="1121122"/>
          </a:xfrm>
          <a:prstGeom prst="rect">
            <a:avLst/>
          </a:prstGeom>
        </p:spPr>
      </p:pic>
      <p:sp>
        <p:nvSpPr>
          <p:cNvPr id="11" name="Text 6"/>
          <p:cNvSpPr/>
          <p:nvPr/>
        </p:nvSpPr>
        <p:spPr>
          <a:xfrm>
            <a:off x="6141988" y="1894061"/>
            <a:ext cx="23770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Measure Outcomes</a:t>
            </a:r>
            <a:endParaRPr lang="en-US" sz="1200" dirty="0"/>
          </a:p>
        </p:txBody>
      </p:sp>
      <p:sp>
        <p:nvSpPr>
          <p:cNvPr id="12" name="Text 7"/>
          <p:cNvSpPr/>
          <p:nvPr/>
        </p:nvSpPr>
        <p:spPr>
          <a:xfrm>
            <a:off x="6141988" y="2162324"/>
            <a:ext cx="237708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Replace output-focused metrics with meaningful indicators of real customer and business value.</a:t>
            </a:r>
            <a:endParaRPr lang="en-US" sz="95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3010421"/>
            <a:ext cx="4013820" cy="922660"/>
          </a:xfrm>
          <a:prstGeom prst="rect">
            <a:avLst/>
          </a:prstGeom>
        </p:spPr>
      </p:pic>
      <p:sp>
        <p:nvSpPr>
          <p:cNvPr id="14" name="Text 8"/>
          <p:cNvSpPr/>
          <p:nvPr/>
        </p:nvSpPr>
        <p:spPr>
          <a:xfrm>
            <a:off x="624855" y="3139157"/>
            <a:ext cx="3756347"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Enable Remote Teams</a:t>
            </a:r>
            <a:endParaRPr lang="en-US" sz="1200" dirty="0"/>
          </a:p>
        </p:txBody>
      </p:sp>
      <p:sp>
        <p:nvSpPr>
          <p:cNvPr id="15" name="Text 9"/>
          <p:cNvSpPr/>
          <p:nvPr/>
        </p:nvSpPr>
        <p:spPr>
          <a:xfrm>
            <a:off x="624855" y="3407420"/>
            <a:ext cx="375634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Build rituals, tooling, and norms that make distributed collaboration feel intentional and human.</a:t>
            </a:r>
            <a:endParaRPr lang="en-US" sz="950" dirty="0"/>
          </a:p>
        </p:txBody>
      </p:sp>
      <p:pic>
        <p:nvPicPr>
          <p:cNvPr id="16" name="Image 4"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33913" y="3010421"/>
            <a:ext cx="4013895" cy="922660"/>
          </a:xfrm>
          <a:prstGeom prst="rect">
            <a:avLst/>
          </a:prstGeom>
        </p:spPr>
      </p:pic>
      <p:sp>
        <p:nvSpPr>
          <p:cNvPr id="17" name="Text 10"/>
          <p:cNvSpPr/>
          <p:nvPr/>
        </p:nvSpPr>
        <p:spPr>
          <a:xfrm>
            <a:off x="4762649" y="3139157"/>
            <a:ext cx="375642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Expand the Tent</a:t>
            </a:r>
            <a:endParaRPr lang="en-US" sz="1200" dirty="0"/>
          </a:p>
        </p:txBody>
      </p:sp>
      <p:sp>
        <p:nvSpPr>
          <p:cNvPr id="18" name="Text 11"/>
          <p:cNvSpPr/>
          <p:nvPr/>
        </p:nvSpPr>
        <p:spPr>
          <a:xfrm>
            <a:off x="4762649" y="3407420"/>
            <a:ext cx="37564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Apply Agile principles beyond software — to any team that benefits from iteration, collaboration, and speed.</a:t>
            </a:r>
            <a:endParaRPr lang="en-US" sz="950" dirty="0"/>
          </a:p>
        </p:txBody>
      </p:sp>
      <p:sp>
        <p:nvSpPr>
          <p:cNvPr id="19" name="Text 12"/>
          <p:cNvSpPr/>
          <p:nvPr/>
        </p:nvSpPr>
        <p:spPr>
          <a:xfrm>
            <a:off x="682154" y="4212134"/>
            <a:ext cx="7965728"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The journey toward Agile excellence is not a destination — it is an ongoing, rewarding endeavor that compounds in value the further you travel.</a:t>
            </a:r>
            <a:endParaRPr lang="en-US" sz="950" dirty="0"/>
          </a:p>
        </p:txBody>
      </p:sp>
      <p:sp>
        <p:nvSpPr>
          <p:cNvPr id="20" name="Shape 13"/>
          <p:cNvSpPr/>
          <p:nvPr/>
        </p:nvSpPr>
        <p:spPr>
          <a:xfrm>
            <a:off x="496119" y="4072607"/>
            <a:ext cx="14288" cy="675977"/>
          </a:xfrm>
          <a:prstGeom prst="roundRect">
            <a:avLst>
              <a:gd name="adj" fmla="val 49998"/>
            </a:avLst>
          </a:prstGeom>
          <a:solidFill>
            <a:srgbClr val="437066"/>
          </a:solidFill>
          <a:ln/>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1001092"/>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The Agile Landscape Is Expanding</a:t>
            </a:r>
            <a:endParaRPr lang="en-US" sz="2400" dirty="0"/>
          </a:p>
        </p:txBody>
      </p:sp>
      <p:sp>
        <p:nvSpPr>
          <p:cNvPr id="3" name="Text 1"/>
          <p:cNvSpPr/>
          <p:nvPr/>
        </p:nvSpPr>
        <p:spPr>
          <a:xfrm>
            <a:off x="496119" y="1636663"/>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Agile methodologies have become synonymous with adaptability, collaboration, and delivering real value to stakeholders. But the discipline is far from static. As organizations grow more sophisticated in their Agile practice, new frontiers are emerging — reshaping how teams organize, measure, lead, and deliver across every type of project.</a:t>
            </a:r>
            <a:endParaRPr lang="en-US" sz="9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371576"/>
            <a:ext cx="2634555" cy="922660"/>
          </a:xfrm>
          <a:prstGeom prst="rect">
            <a:avLst/>
          </a:prstGeom>
        </p:spPr>
      </p:pic>
      <p:sp>
        <p:nvSpPr>
          <p:cNvPr id="5" name="Text 2"/>
          <p:cNvSpPr/>
          <p:nvPr/>
        </p:nvSpPr>
        <p:spPr>
          <a:xfrm>
            <a:off x="624855" y="2500313"/>
            <a:ext cx="23770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Agile at Scale</a:t>
            </a:r>
            <a:endParaRPr lang="en-US" sz="1200" dirty="0"/>
          </a:p>
        </p:txBody>
      </p:sp>
      <p:sp>
        <p:nvSpPr>
          <p:cNvPr id="6" name="Text 3"/>
          <p:cNvSpPr/>
          <p:nvPr/>
        </p:nvSpPr>
        <p:spPr>
          <a:xfrm>
            <a:off x="624855" y="2768575"/>
            <a:ext cx="237708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Coordinating multiple teams across the enterprise</a:t>
            </a:r>
            <a:endParaRPr lang="en-US" sz="9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4648" y="2371576"/>
            <a:ext cx="2634630" cy="922660"/>
          </a:xfrm>
          <a:prstGeom prst="rect">
            <a:avLst/>
          </a:prstGeom>
        </p:spPr>
      </p:pic>
      <p:sp>
        <p:nvSpPr>
          <p:cNvPr id="8" name="Text 4"/>
          <p:cNvSpPr/>
          <p:nvPr/>
        </p:nvSpPr>
        <p:spPr>
          <a:xfrm>
            <a:off x="3383384" y="2500313"/>
            <a:ext cx="2377157"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Agile Leadership</a:t>
            </a:r>
            <a:endParaRPr lang="en-US" sz="1200" dirty="0"/>
          </a:p>
        </p:txBody>
      </p:sp>
      <p:sp>
        <p:nvSpPr>
          <p:cNvPr id="9" name="Text 5"/>
          <p:cNvSpPr/>
          <p:nvPr/>
        </p:nvSpPr>
        <p:spPr>
          <a:xfrm>
            <a:off x="3383384" y="2768575"/>
            <a:ext cx="2377157"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Cultivating culture and empowerment</a:t>
            </a:r>
            <a:endParaRPr lang="en-US" sz="9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3252" y="2371576"/>
            <a:ext cx="2634555" cy="922660"/>
          </a:xfrm>
          <a:prstGeom prst="rect">
            <a:avLst/>
          </a:prstGeom>
        </p:spPr>
      </p:pic>
      <p:sp>
        <p:nvSpPr>
          <p:cNvPr id="11" name="Text 6"/>
          <p:cNvSpPr/>
          <p:nvPr/>
        </p:nvSpPr>
        <p:spPr>
          <a:xfrm>
            <a:off x="6141988" y="2500313"/>
            <a:ext cx="23770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Smarter Metrics</a:t>
            </a:r>
            <a:endParaRPr lang="en-US" sz="1200" dirty="0"/>
          </a:p>
        </p:txBody>
      </p:sp>
      <p:sp>
        <p:nvSpPr>
          <p:cNvPr id="12" name="Text 7"/>
          <p:cNvSpPr/>
          <p:nvPr/>
        </p:nvSpPr>
        <p:spPr>
          <a:xfrm>
            <a:off x="6141988" y="2768575"/>
            <a:ext cx="237708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Moving beyond velocity to real outcomes</a:t>
            </a:r>
            <a:endParaRPr lang="en-US" sz="95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3418210"/>
            <a:ext cx="4013820" cy="724198"/>
          </a:xfrm>
          <a:prstGeom prst="rect">
            <a:avLst/>
          </a:prstGeom>
        </p:spPr>
      </p:pic>
      <p:sp>
        <p:nvSpPr>
          <p:cNvPr id="14" name="Text 8"/>
          <p:cNvSpPr/>
          <p:nvPr/>
        </p:nvSpPr>
        <p:spPr>
          <a:xfrm>
            <a:off x="624855" y="3546946"/>
            <a:ext cx="3756347"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Remote Agile</a:t>
            </a:r>
            <a:endParaRPr lang="en-US" sz="1200" dirty="0"/>
          </a:p>
        </p:txBody>
      </p:sp>
      <p:sp>
        <p:nvSpPr>
          <p:cNvPr id="15" name="Text 9"/>
          <p:cNvSpPr/>
          <p:nvPr/>
        </p:nvSpPr>
        <p:spPr>
          <a:xfrm>
            <a:off x="624855" y="3815209"/>
            <a:ext cx="3756347"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Enabling distributed teams to thrive</a:t>
            </a:r>
            <a:endParaRPr lang="en-US" sz="950" dirty="0"/>
          </a:p>
        </p:txBody>
      </p:sp>
      <p:pic>
        <p:nvPicPr>
          <p:cNvPr id="16" name="Image 4"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33913" y="3418210"/>
            <a:ext cx="4013895" cy="724198"/>
          </a:xfrm>
          <a:prstGeom prst="rect">
            <a:avLst/>
          </a:prstGeom>
        </p:spPr>
      </p:pic>
      <p:sp>
        <p:nvSpPr>
          <p:cNvPr id="17" name="Text 10"/>
          <p:cNvSpPr/>
          <p:nvPr/>
        </p:nvSpPr>
        <p:spPr>
          <a:xfrm>
            <a:off x="4762649" y="3546946"/>
            <a:ext cx="375642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Agile Beyond IT</a:t>
            </a:r>
            <a:endParaRPr lang="en-US" sz="1200" dirty="0"/>
          </a:p>
        </p:txBody>
      </p:sp>
      <p:sp>
        <p:nvSpPr>
          <p:cNvPr id="18" name="Text 11"/>
          <p:cNvSpPr/>
          <p:nvPr/>
        </p:nvSpPr>
        <p:spPr>
          <a:xfrm>
            <a:off x="4762649" y="3815209"/>
            <a:ext cx="3756422"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Applying Agile to any domain or industry</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Shape 0"/>
          <p:cNvSpPr/>
          <p:nvPr/>
        </p:nvSpPr>
        <p:spPr>
          <a:xfrm>
            <a:off x="496119" y="2066627"/>
            <a:ext cx="686172" cy="188565"/>
          </a:xfrm>
          <a:prstGeom prst="roundRect">
            <a:avLst>
              <a:gd name="adj" fmla="val 22104"/>
            </a:avLst>
          </a:prstGeom>
          <a:solidFill>
            <a:srgbClr val="DFECE9"/>
          </a:solidFill>
          <a:ln/>
        </p:spPr>
        <p:txBody>
          <a:bodyPr/>
          <a:lstStyle/>
          <a:p>
            <a:endParaRPr lang="en-US"/>
          </a:p>
        </p:txBody>
      </p:sp>
      <p:sp>
        <p:nvSpPr>
          <p:cNvPr id="4" name="Text 1"/>
          <p:cNvSpPr/>
          <p:nvPr/>
        </p:nvSpPr>
        <p:spPr>
          <a:xfrm>
            <a:off x="570533" y="2103834"/>
            <a:ext cx="994544" cy="114151"/>
          </a:xfrm>
          <a:prstGeom prst="rect">
            <a:avLst/>
          </a:prstGeom>
          <a:noFill/>
          <a:ln/>
        </p:spPr>
        <p:txBody>
          <a:bodyPr wrap="none" lIns="0" tIns="0" rIns="0" bIns="0" rtlCol="0" anchor="t"/>
          <a:lstStyle/>
          <a:p>
            <a:pPr marL="0" indent="0" algn="l">
              <a:lnSpc>
                <a:spcPct val="96000"/>
              </a:lnSpc>
              <a:buNone/>
            </a:pPr>
            <a:r>
              <a:rPr lang="en-US" sz="750" dirty="0">
                <a:solidFill>
                  <a:srgbClr val="2C3249"/>
                </a:solidFill>
                <a:latin typeface="Martel Sans" pitchFamily="34" charset="0"/>
                <a:ea typeface="Martel Sans" pitchFamily="34" charset="-122"/>
                <a:cs typeface="Martel Sans" pitchFamily="34" charset="-120"/>
              </a:rPr>
              <a:t>CHAPTER 1</a:t>
            </a:r>
            <a:endParaRPr lang="en-US" sz="750" dirty="0"/>
          </a:p>
        </p:txBody>
      </p:sp>
      <p:sp>
        <p:nvSpPr>
          <p:cNvPr id="5" name="Text 2"/>
          <p:cNvSpPr/>
          <p:nvPr/>
        </p:nvSpPr>
        <p:spPr>
          <a:xfrm>
            <a:off x="496119" y="2304752"/>
            <a:ext cx="4722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Agile at Scale</a:t>
            </a:r>
            <a:endParaRPr lang="en-US" sz="2400" dirty="0"/>
          </a:p>
        </p:txBody>
      </p:sp>
      <p:sp>
        <p:nvSpPr>
          <p:cNvPr id="6" name="Text 3"/>
          <p:cNvSpPr/>
          <p:nvPr/>
        </p:nvSpPr>
        <p:spPr>
          <a:xfrm>
            <a:off x="496119" y="2878336"/>
            <a:ext cx="5179963"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Managing Large-Scale Projects Across the Enterprise</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795858"/>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Coordinating Multiple Teams at Enterprise Scale</a:t>
            </a:r>
            <a:endParaRPr lang="en-US" sz="2400" dirty="0"/>
          </a:p>
        </p:txBody>
      </p:sp>
      <p:sp>
        <p:nvSpPr>
          <p:cNvPr id="3" name="Text 1"/>
          <p:cNvSpPr/>
          <p:nvPr/>
        </p:nvSpPr>
        <p:spPr>
          <a:xfrm>
            <a:off x="496119" y="1431429"/>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As Agile gains traction across organizations of all sizes, scaling beyond a single team introduces a new layer of complexity. Aligning priorities, maintaining strategic coherence, and preserving the speed and flexibility that make Agile valuable — all at once — is a significant challenge. The right frameworks make it achievable.</a:t>
            </a:r>
            <a:endParaRPr lang="en-US" sz="950" dirty="0"/>
          </a:p>
        </p:txBody>
      </p:sp>
      <p:sp>
        <p:nvSpPr>
          <p:cNvPr id="4" name="Shape 2"/>
          <p:cNvSpPr/>
          <p:nvPr/>
        </p:nvSpPr>
        <p:spPr>
          <a:xfrm>
            <a:off x="406822" y="2166342"/>
            <a:ext cx="4103191" cy="1347267"/>
          </a:xfrm>
          <a:prstGeom prst="roundRect">
            <a:avLst>
              <a:gd name="adj" fmla="val 6629"/>
            </a:avLst>
          </a:prstGeom>
          <a:solidFill>
            <a:srgbClr val="437066"/>
          </a:solidFill>
          <a:ln/>
        </p:spPr>
        <p:txBody>
          <a:bodyPr/>
          <a:lstStyle/>
          <a:p>
            <a:endParaRPr lang="en-US"/>
          </a:p>
        </p:txBody>
      </p:sp>
      <p:sp>
        <p:nvSpPr>
          <p:cNvPr id="5" name="Text 3"/>
          <p:cNvSpPr/>
          <p:nvPr/>
        </p:nvSpPr>
        <p:spPr>
          <a:xfrm>
            <a:off x="530796" y="2290316"/>
            <a:ext cx="3855244"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Kanit Light" pitchFamily="34" charset="0"/>
                <a:ea typeface="Kanit Light" pitchFamily="34" charset="-122"/>
                <a:cs typeface="Kanit Light" pitchFamily="34" charset="-120"/>
              </a:rPr>
              <a:t>SAFe — Scaled Agile Framework</a:t>
            </a:r>
            <a:endParaRPr lang="en-US" sz="1200" dirty="0"/>
          </a:p>
        </p:txBody>
      </p:sp>
      <p:sp>
        <p:nvSpPr>
          <p:cNvPr id="6" name="Text 4"/>
          <p:cNvSpPr/>
          <p:nvPr/>
        </p:nvSpPr>
        <p:spPr>
          <a:xfrm>
            <a:off x="530796" y="2608138"/>
            <a:ext cx="3855244"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FFFFFF"/>
                </a:solidFill>
                <a:latin typeface="Martel Sans" pitchFamily="34" charset="0"/>
                <a:ea typeface="Martel Sans" pitchFamily="34" charset="-122"/>
                <a:cs typeface="Martel Sans" pitchFamily="34" charset="-120"/>
              </a:rPr>
              <a:t>A comprehensive, prescriptive framework that organizes teams into Agile Release Trains (ARTs), aligning work to business value streams and Program Increments for enterprise-wide cadence.</a:t>
            </a:r>
            <a:endParaRPr lang="en-US" sz="950" dirty="0"/>
          </a:p>
        </p:txBody>
      </p:sp>
      <p:sp>
        <p:nvSpPr>
          <p:cNvPr id="7" name="Text 5"/>
          <p:cNvSpPr/>
          <p:nvPr/>
        </p:nvSpPr>
        <p:spPr>
          <a:xfrm>
            <a:off x="4728046" y="2290316"/>
            <a:ext cx="3924598"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LeSS — Large-Scale Scrum</a:t>
            </a:r>
            <a:endParaRPr lang="en-US" sz="1200" dirty="0"/>
          </a:p>
        </p:txBody>
      </p:sp>
      <p:sp>
        <p:nvSpPr>
          <p:cNvPr id="8" name="Text 6"/>
          <p:cNvSpPr/>
          <p:nvPr/>
        </p:nvSpPr>
        <p:spPr>
          <a:xfrm>
            <a:off x="4728046" y="2608138"/>
            <a:ext cx="3924598"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 leaner approach that extends Scrum principles to multiple teams working on a single product, minimizing organizational overhead while maximizing team autonomy and direct customer focus.</a:t>
            </a:r>
            <a:endParaRPr lang="en-US" sz="950" dirty="0"/>
          </a:p>
        </p:txBody>
      </p:sp>
      <p:sp>
        <p:nvSpPr>
          <p:cNvPr id="9" name="Shape 7"/>
          <p:cNvSpPr/>
          <p:nvPr/>
        </p:nvSpPr>
        <p:spPr>
          <a:xfrm>
            <a:off x="496119" y="3653135"/>
            <a:ext cx="8151763" cy="694432"/>
          </a:xfrm>
          <a:prstGeom prst="roundRect">
            <a:avLst>
              <a:gd name="adj" fmla="val 7502"/>
            </a:avLst>
          </a:prstGeom>
          <a:solidFill>
            <a:srgbClr val="DFECE9"/>
          </a:solidFill>
          <a:ln/>
        </p:spPr>
        <p:txBody>
          <a:bodyPr/>
          <a:lstStyle/>
          <a:p>
            <a:endParaRPr lang="en-US"/>
          </a:p>
        </p:txBody>
      </p:sp>
      <p:pic>
        <p:nvPicPr>
          <p:cNvPr id="10" name="Image 0" descr="preencoded.png"/>
          <p:cNvPicPr>
            <a:picLocks noChangeAspect="1"/>
          </p:cNvPicPr>
          <p:nvPr/>
        </p:nvPicPr>
        <p:blipFill>
          <a:blip r:embed="rId3"/>
          <a:stretch>
            <a:fillRect/>
          </a:stretch>
        </p:blipFill>
        <p:spPr>
          <a:xfrm>
            <a:off x="620092" y="3832920"/>
            <a:ext cx="155004" cy="123974"/>
          </a:xfrm>
          <a:prstGeom prst="rect">
            <a:avLst/>
          </a:prstGeom>
        </p:spPr>
      </p:pic>
      <p:sp>
        <p:nvSpPr>
          <p:cNvPr id="11" name="Text 8"/>
          <p:cNvSpPr/>
          <p:nvPr/>
        </p:nvSpPr>
        <p:spPr>
          <a:xfrm>
            <a:off x="899071" y="3808065"/>
            <a:ext cx="762483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Martel Sans" pitchFamily="34" charset="0"/>
                <a:ea typeface="Martel Sans" pitchFamily="34" charset="-122"/>
                <a:cs typeface="Martel Sans" pitchFamily="34" charset="-120"/>
              </a:rPr>
              <a:t>Successful scaling is less about choosing the "right" framework and more about consistent application of Agile values: transparency, inspect-and-adapt, and relentless focus on customer value.</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1289224"/>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What Agile at Scale Looks Like in Practice</a:t>
            </a:r>
            <a:endParaRPr lang="en-US" sz="240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924794"/>
            <a:ext cx="2634555" cy="1929408"/>
          </a:xfrm>
          <a:prstGeom prst="rect">
            <a:avLst/>
          </a:prstGeom>
        </p:spPr>
      </p:pic>
      <p:sp>
        <p:nvSpPr>
          <p:cNvPr id="4" name="Text 1"/>
          <p:cNvSpPr/>
          <p:nvPr/>
        </p:nvSpPr>
        <p:spPr>
          <a:xfrm>
            <a:off x="691530" y="2063055"/>
            <a:ext cx="23008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Aligned Team Autonomy</a:t>
            </a:r>
            <a:endParaRPr lang="en-US" sz="1200" dirty="0"/>
          </a:p>
        </p:txBody>
      </p:sp>
      <p:sp>
        <p:nvSpPr>
          <p:cNvPr id="5" name="Text 2"/>
          <p:cNvSpPr/>
          <p:nvPr/>
        </p:nvSpPr>
        <p:spPr>
          <a:xfrm>
            <a:off x="691530" y="2331318"/>
            <a:ext cx="2300883" cy="1190774"/>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Individual teams retain the autonomy to self-organize and make local decisions, while still contributing to enterprise-level goals through shared OKRs and synchronized planning cadences.</a:t>
            </a:r>
            <a:endParaRPr lang="en-US" sz="95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4648" y="1924794"/>
            <a:ext cx="2634630" cy="1929408"/>
          </a:xfrm>
          <a:prstGeom prst="rect">
            <a:avLst/>
          </a:prstGeom>
        </p:spPr>
      </p:pic>
      <p:sp>
        <p:nvSpPr>
          <p:cNvPr id="7" name="Text 3"/>
          <p:cNvSpPr/>
          <p:nvPr/>
        </p:nvSpPr>
        <p:spPr>
          <a:xfrm>
            <a:off x="3450059" y="2063055"/>
            <a:ext cx="2300957"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Cross-Team Dependency Management</a:t>
            </a:r>
            <a:endParaRPr lang="en-US" sz="1200" dirty="0"/>
          </a:p>
        </p:txBody>
      </p:sp>
      <p:sp>
        <p:nvSpPr>
          <p:cNvPr id="8" name="Text 4"/>
          <p:cNvSpPr/>
          <p:nvPr/>
        </p:nvSpPr>
        <p:spPr>
          <a:xfrm>
            <a:off x="3450059" y="2525167"/>
            <a:ext cx="2300957" cy="1190774"/>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Scaled Agile introduces explicit mechanisms — such as Scrum of Scrums and Program Boards — to surface, track, and resolve interdependencies before they become blockers.</a:t>
            </a:r>
            <a:endParaRPr lang="en-US" sz="95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3252" y="1924794"/>
            <a:ext cx="2634555" cy="1929408"/>
          </a:xfrm>
          <a:prstGeom prst="rect">
            <a:avLst/>
          </a:prstGeom>
        </p:spPr>
      </p:pic>
      <p:sp>
        <p:nvSpPr>
          <p:cNvPr id="10" name="Text 5"/>
          <p:cNvSpPr/>
          <p:nvPr/>
        </p:nvSpPr>
        <p:spPr>
          <a:xfrm>
            <a:off x="6208663" y="2063055"/>
            <a:ext cx="23008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Accelerated Enterprise Delivery</a:t>
            </a:r>
            <a:endParaRPr lang="en-US" sz="1200" dirty="0"/>
          </a:p>
        </p:txBody>
      </p:sp>
      <p:sp>
        <p:nvSpPr>
          <p:cNvPr id="11" name="Text 6"/>
          <p:cNvSpPr/>
          <p:nvPr/>
        </p:nvSpPr>
        <p:spPr>
          <a:xfrm>
            <a:off x="6208663" y="2331318"/>
            <a:ext cx="2300883" cy="1190774"/>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By synchronizing multiple Agile teams through shared iterations and integrated release planning, organizations consistently shorten time-to-market and improve predictability at scale.</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Shape 0"/>
          <p:cNvSpPr/>
          <p:nvPr/>
        </p:nvSpPr>
        <p:spPr>
          <a:xfrm>
            <a:off x="3925119" y="2066627"/>
            <a:ext cx="686172" cy="188565"/>
          </a:xfrm>
          <a:prstGeom prst="roundRect">
            <a:avLst>
              <a:gd name="adj" fmla="val 22104"/>
            </a:avLst>
          </a:prstGeom>
          <a:solidFill>
            <a:srgbClr val="DFECE9"/>
          </a:solidFill>
          <a:ln/>
        </p:spPr>
        <p:txBody>
          <a:bodyPr/>
          <a:lstStyle/>
          <a:p>
            <a:endParaRPr lang="en-US"/>
          </a:p>
        </p:txBody>
      </p:sp>
      <p:sp>
        <p:nvSpPr>
          <p:cNvPr id="4" name="Text 1"/>
          <p:cNvSpPr/>
          <p:nvPr/>
        </p:nvSpPr>
        <p:spPr>
          <a:xfrm>
            <a:off x="3999533" y="2103834"/>
            <a:ext cx="994544" cy="114151"/>
          </a:xfrm>
          <a:prstGeom prst="rect">
            <a:avLst/>
          </a:prstGeom>
          <a:noFill/>
          <a:ln/>
        </p:spPr>
        <p:txBody>
          <a:bodyPr wrap="none" lIns="0" tIns="0" rIns="0" bIns="0" rtlCol="0" anchor="t"/>
          <a:lstStyle/>
          <a:p>
            <a:pPr marL="0" indent="0" algn="l">
              <a:lnSpc>
                <a:spcPct val="96000"/>
              </a:lnSpc>
              <a:buNone/>
            </a:pPr>
            <a:r>
              <a:rPr lang="en-US" sz="750" dirty="0">
                <a:solidFill>
                  <a:srgbClr val="2C3249"/>
                </a:solidFill>
                <a:latin typeface="Martel Sans" pitchFamily="34" charset="0"/>
                <a:ea typeface="Martel Sans" pitchFamily="34" charset="-122"/>
                <a:cs typeface="Martel Sans" pitchFamily="34" charset="-120"/>
              </a:rPr>
              <a:t>CHAPTER 2</a:t>
            </a:r>
            <a:endParaRPr lang="en-US" sz="750" dirty="0"/>
          </a:p>
        </p:txBody>
      </p:sp>
      <p:sp>
        <p:nvSpPr>
          <p:cNvPr id="5" name="Text 2"/>
          <p:cNvSpPr/>
          <p:nvPr/>
        </p:nvSpPr>
        <p:spPr>
          <a:xfrm>
            <a:off x="3925119" y="2304752"/>
            <a:ext cx="4722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Agile Leadership &amp; Culture</a:t>
            </a:r>
            <a:endParaRPr lang="en-US" sz="2400" dirty="0"/>
          </a:p>
        </p:txBody>
      </p:sp>
      <p:sp>
        <p:nvSpPr>
          <p:cNvPr id="6" name="Text 3"/>
          <p:cNvSpPr/>
          <p:nvPr/>
        </p:nvSpPr>
        <p:spPr>
          <a:xfrm>
            <a:off x="3925119" y="2878336"/>
            <a:ext cx="5179963"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Fostering a Culture of Continuous Innovation</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780231"/>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Leadership Is the Multiplier in Agile Transformation</a:t>
            </a:r>
            <a:endParaRPr lang="en-US" sz="2400" dirty="0"/>
          </a:p>
        </p:txBody>
      </p:sp>
      <p:sp>
        <p:nvSpPr>
          <p:cNvPr id="3" name="Text 1"/>
          <p:cNvSpPr/>
          <p:nvPr/>
        </p:nvSpPr>
        <p:spPr>
          <a:xfrm>
            <a:off x="496119" y="1415802"/>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Agile project management is not simply about processes and tools — at its core, it is about people and the culture they operate within. Agile leadership requires a fundamental shift in mindset: from command-and-control to servant leadership, from directing work to enabling teams to do their best work.</a:t>
            </a:r>
            <a:endParaRPr lang="en-US" sz="950" dirty="0"/>
          </a:p>
        </p:txBody>
      </p:sp>
      <p:sp>
        <p:nvSpPr>
          <p:cNvPr id="4" name="Shape 2"/>
          <p:cNvSpPr/>
          <p:nvPr/>
        </p:nvSpPr>
        <p:spPr>
          <a:xfrm>
            <a:off x="496119" y="2150715"/>
            <a:ext cx="2634555" cy="2212553"/>
          </a:xfrm>
          <a:prstGeom prst="roundRect">
            <a:avLst>
              <a:gd name="adj" fmla="val 2355"/>
            </a:avLst>
          </a:prstGeom>
          <a:solidFill>
            <a:srgbClr val="DFECE9"/>
          </a:solidFill>
          <a:ln w="4763">
            <a:solidFill>
              <a:srgbClr val="C5D2CF"/>
            </a:solidFill>
            <a:prstDash val="solid"/>
          </a:ln>
        </p:spPr>
        <p:txBody>
          <a:bodyPr/>
          <a:lstStyle/>
          <a:p>
            <a:endParaRPr lang="en-US"/>
          </a:p>
        </p:txBody>
      </p:sp>
      <p:sp>
        <p:nvSpPr>
          <p:cNvPr id="5" name="Shape 3"/>
          <p:cNvSpPr/>
          <p:nvPr/>
        </p:nvSpPr>
        <p:spPr>
          <a:xfrm>
            <a:off x="624855" y="2279452"/>
            <a:ext cx="372070" cy="372070"/>
          </a:xfrm>
          <a:prstGeom prst="ellipse">
            <a:avLst/>
          </a:prstGeom>
          <a:solidFill>
            <a:srgbClr val="437066"/>
          </a:solidFill>
          <a:ln/>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7174" y="2381696"/>
            <a:ext cx="167432" cy="167432"/>
          </a:xfrm>
          <a:prstGeom prst="rect">
            <a:avLst/>
          </a:prstGeom>
        </p:spPr>
      </p:pic>
      <p:sp>
        <p:nvSpPr>
          <p:cNvPr id="7" name="Text 4"/>
          <p:cNvSpPr/>
          <p:nvPr/>
        </p:nvSpPr>
        <p:spPr>
          <a:xfrm>
            <a:off x="624855" y="2775496"/>
            <a:ext cx="23770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Servant Leadership</a:t>
            </a:r>
            <a:endParaRPr lang="en-US" sz="1200" dirty="0"/>
          </a:p>
        </p:txBody>
      </p:sp>
      <p:sp>
        <p:nvSpPr>
          <p:cNvPr id="8" name="Text 5"/>
          <p:cNvSpPr/>
          <p:nvPr/>
        </p:nvSpPr>
        <p:spPr>
          <a:xfrm>
            <a:off x="624855" y="3043758"/>
            <a:ext cx="2377083" cy="1190774"/>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Agile leaders prioritize removing impediments, protecting teams from disruption, and ensuring they have everything needed to deliver. Leadership exists to serve the team — not the other way around.</a:t>
            </a:r>
            <a:endParaRPr lang="en-US" sz="950" dirty="0"/>
          </a:p>
        </p:txBody>
      </p:sp>
      <p:sp>
        <p:nvSpPr>
          <p:cNvPr id="9" name="Shape 6"/>
          <p:cNvSpPr/>
          <p:nvPr/>
        </p:nvSpPr>
        <p:spPr>
          <a:xfrm>
            <a:off x="3254648" y="2150715"/>
            <a:ext cx="2634630" cy="2212553"/>
          </a:xfrm>
          <a:prstGeom prst="roundRect">
            <a:avLst>
              <a:gd name="adj" fmla="val 2355"/>
            </a:avLst>
          </a:prstGeom>
          <a:solidFill>
            <a:srgbClr val="DFECE9"/>
          </a:solidFill>
          <a:ln w="4763">
            <a:solidFill>
              <a:srgbClr val="C5D2CF"/>
            </a:solidFill>
            <a:prstDash val="solid"/>
          </a:ln>
        </p:spPr>
        <p:txBody>
          <a:bodyPr/>
          <a:lstStyle/>
          <a:p>
            <a:endParaRPr lang="en-US"/>
          </a:p>
        </p:txBody>
      </p:sp>
      <p:sp>
        <p:nvSpPr>
          <p:cNvPr id="10" name="Shape 7"/>
          <p:cNvSpPr/>
          <p:nvPr/>
        </p:nvSpPr>
        <p:spPr>
          <a:xfrm>
            <a:off x="3383384" y="2279452"/>
            <a:ext cx="372070" cy="372070"/>
          </a:xfrm>
          <a:prstGeom prst="ellipse">
            <a:avLst/>
          </a:prstGeom>
          <a:solidFill>
            <a:srgbClr val="437066"/>
          </a:solidFill>
          <a:ln/>
        </p:spPr>
        <p:txBody>
          <a:bodyPr/>
          <a:lstStyle/>
          <a:p>
            <a:endParaRPr lang="en-US"/>
          </a:p>
        </p:txBody>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85704" y="2381696"/>
            <a:ext cx="167432" cy="167432"/>
          </a:xfrm>
          <a:prstGeom prst="rect">
            <a:avLst/>
          </a:prstGeom>
        </p:spPr>
      </p:pic>
      <p:sp>
        <p:nvSpPr>
          <p:cNvPr id="12" name="Text 8"/>
          <p:cNvSpPr/>
          <p:nvPr/>
        </p:nvSpPr>
        <p:spPr>
          <a:xfrm>
            <a:off x="3383384" y="2775496"/>
            <a:ext cx="2377157"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Team Empowerment</a:t>
            </a:r>
            <a:endParaRPr lang="en-US" sz="1200" dirty="0"/>
          </a:p>
        </p:txBody>
      </p:sp>
      <p:sp>
        <p:nvSpPr>
          <p:cNvPr id="13" name="Text 9"/>
          <p:cNvSpPr/>
          <p:nvPr/>
        </p:nvSpPr>
        <p:spPr>
          <a:xfrm>
            <a:off x="3383384" y="3043758"/>
            <a:ext cx="2377157" cy="1190774"/>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Empowered teams make faster, better decisions. Leaders who delegate authority and trust their teams create environments where innovation becomes the norm rather than the exception.</a:t>
            </a:r>
            <a:endParaRPr lang="en-US" sz="950" dirty="0"/>
          </a:p>
        </p:txBody>
      </p:sp>
      <p:sp>
        <p:nvSpPr>
          <p:cNvPr id="14" name="Shape 10"/>
          <p:cNvSpPr/>
          <p:nvPr/>
        </p:nvSpPr>
        <p:spPr>
          <a:xfrm>
            <a:off x="6013252" y="2150715"/>
            <a:ext cx="2634555" cy="2212553"/>
          </a:xfrm>
          <a:prstGeom prst="roundRect">
            <a:avLst>
              <a:gd name="adj" fmla="val 2355"/>
            </a:avLst>
          </a:prstGeom>
          <a:solidFill>
            <a:srgbClr val="DFECE9"/>
          </a:solidFill>
          <a:ln w="4763">
            <a:solidFill>
              <a:srgbClr val="C5D2CF"/>
            </a:solidFill>
            <a:prstDash val="solid"/>
          </a:ln>
        </p:spPr>
        <p:txBody>
          <a:bodyPr/>
          <a:lstStyle/>
          <a:p>
            <a:endParaRPr lang="en-US"/>
          </a:p>
        </p:txBody>
      </p:sp>
      <p:sp>
        <p:nvSpPr>
          <p:cNvPr id="15" name="Shape 11"/>
          <p:cNvSpPr/>
          <p:nvPr/>
        </p:nvSpPr>
        <p:spPr>
          <a:xfrm>
            <a:off x="6141988" y="2279452"/>
            <a:ext cx="372070" cy="372070"/>
          </a:xfrm>
          <a:prstGeom prst="ellipse">
            <a:avLst/>
          </a:prstGeom>
          <a:solidFill>
            <a:srgbClr val="437066"/>
          </a:solidFill>
          <a:ln/>
        </p:spPr>
        <p:txBody>
          <a:bodyPr/>
          <a:lstStyle/>
          <a:p>
            <a:endParaRPr lang="en-US"/>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44307" y="2381696"/>
            <a:ext cx="167432" cy="167432"/>
          </a:xfrm>
          <a:prstGeom prst="rect">
            <a:avLst/>
          </a:prstGeom>
        </p:spPr>
      </p:pic>
      <p:sp>
        <p:nvSpPr>
          <p:cNvPr id="17" name="Text 12"/>
          <p:cNvSpPr/>
          <p:nvPr/>
        </p:nvSpPr>
        <p:spPr>
          <a:xfrm>
            <a:off x="6141988" y="2775496"/>
            <a:ext cx="23770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Continuous Improvement</a:t>
            </a:r>
            <a:endParaRPr lang="en-US" sz="1200" dirty="0"/>
          </a:p>
        </p:txBody>
      </p:sp>
      <p:sp>
        <p:nvSpPr>
          <p:cNvPr id="18" name="Text 13"/>
          <p:cNvSpPr/>
          <p:nvPr/>
        </p:nvSpPr>
        <p:spPr>
          <a:xfrm>
            <a:off x="6141988" y="3043758"/>
            <a:ext cx="2377083"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 culture of inspect-and-adapt — driven from the top — ensures that both the work and the way of working are always evolving. Retrospectives become a strategic tool, not just a ritual.</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Shape 0"/>
          <p:cNvSpPr/>
          <p:nvPr/>
        </p:nvSpPr>
        <p:spPr>
          <a:xfrm>
            <a:off x="496119" y="1872853"/>
            <a:ext cx="686321" cy="188565"/>
          </a:xfrm>
          <a:prstGeom prst="roundRect">
            <a:avLst>
              <a:gd name="adj" fmla="val 22104"/>
            </a:avLst>
          </a:prstGeom>
          <a:solidFill>
            <a:srgbClr val="DFECE9"/>
          </a:solidFill>
          <a:ln/>
        </p:spPr>
        <p:txBody>
          <a:bodyPr/>
          <a:lstStyle/>
          <a:p>
            <a:endParaRPr lang="en-US"/>
          </a:p>
        </p:txBody>
      </p:sp>
      <p:sp>
        <p:nvSpPr>
          <p:cNvPr id="4" name="Text 1"/>
          <p:cNvSpPr/>
          <p:nvPr/>
        </p:nvSpPr>
        <p:spPr>
          <a:xfrm>
            <a:off x="570533" y="1910060"/>
            <a:ext cx="994693" cy="114151"/>
          </a:xfrm>
          <a:prstGeom prst="rect">
            <a:avLst/>
          </a:prstGeom>
          <a:noFill/>
          <a:ln/>
        </p:spPr>
        <p:txBody>
          <a:bodyPr wrap="none" lIns="0" tIns="0" rIns="0" bIns="0" rtlCol="0" anchor="t"/>
          <a:lstStyle/>
          <a:p>
            <a:pPr marL="0" indent="0" algn="l">
              <a:lnSpc>
                <a:spcPct val="96000"/>
              </a:lnSpc>
              <a:buNone/>
            </a:pPr>
            <a:r>
              <a:rPr lang="en-US" sz="750" dirty="0">
                <a:solidFill>
                  <a:srgbClr val="2C3249"/>
                </a:solidFill>
                <a:latin typeface="Martel Sans" pitchFamily="34" charset="0"/>
                <a:ea typeface="Martel Sans" pitchFamily="34" charset="-122"/>
                <a:cs typeface="Martel Sans" pitchFamily="34" charset="-120"/>
              </a:rPr>
              <a:t>CHAPTER 3</a:t>
            </a:r>
            <a:endParaRPr lang="en-US" sz="750" dirty="0"/>
          </a:p>
        </p:txBody>
      </p:sp>
      <p:sp>
        <p:nvSpPr>
          <p:cNvPr id="5" name="Text 2"/>
          <p:cNvSpPr/>
          <p:nvPr/>
        </p:nvSpPr>
        <p:spPr>
          <a:xfrm>
            <a:off x="496119" y="2110978"/>
            <a:ext cx="4722763"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Agile Metrics &amp; Performance Measurement</a:t>
            </a:r>
            <a:endParaRPr lang="en-US" sz="2400" dirty="0"/>
          </a:p>
        </p:txBody>
      </p:sp>
      <p:sp>
        <p:nvSpPr>
          <p:cNvPr id="6" name="Text 3"/>
          <p:cNvSpPr/>
          <p:nvPr/>
        </p:nvSpPr>
        <p:spPr>
          <a:xfrm>
            <a:off x="496119" y="3072110"/>
            <a:ext cx="5179963"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Moving Beyond Velocity to What Actually Matters</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385614"/>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Measuring What Truly Drives Value</a:t>
            </a:r>
            <a:endParaRPr lang="en-US" sz="2400" dirty="0"/>
          </a:p>
        </p:txBody>
      </p:sp>
      <p:sp>
        <p:nvSpPr>
          <p:cNvPr id="3" name="Text 1"/>
          <p:cNvSpPr/>
          <p:nvPr/>
        </p:nvSpPr>
        <p:spPr>
          <a:xfrm>
            <a:off x="496119" y="1021184"/>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Velocity has long been a default metric in Agile — but it measures output, not outcomes. Modern Agile teams are adopting richer, more meaningful metrics that reveal how efficiently value flows to customers and how well the team's work aligns with real business goals.</a:t>
            </a:r>
            <a:endParaRPr lang="en-US" sz="950" dirty="0"/>
          </a:p>
        </p:txBody>
      </p:sp>
      <p:sp>
        <p:nvSpPr>
          <p:cNvPr id="4" name="Shape 2"/>
          <p:cNvSpPr/>
          <p:nvPr/>
        </p:nvSpPr>
        <p:spPr>
          <a:xfrm>
            <a:off x="496119" y="1557635"/>
            <a:ext cx="4013895" cy="1121122"/>
          </a:xfrm>
          <a:prstGeom prst="roundRect">
            <a:avLst>
              <a:gd name="adj" fmla="val 4647"/>
            </a:avLst>
          </a:prstGeom>
          <a:solidFill>
            <a:srgbClr val="DFECE9"/>
          </a:solidFill>
          <a:ln w="4763">
            <a:solidFill>
              <a:srgbClr val="C5D2CF"/>
            </a:solidFill>
            <a:prstDash val="solid"/>
          </a:ln>
        </p:spPr>
        <p:txBody>
          <a:bodyPr/>
          <a:lstStyle/>
          <a:p>
            <a:endParaRPr lang="en-US"/>
          </a:p>
        </p:txBody>
      </p:sp>
      <p:sp>
        <p:nvSpPr>
          <p:cNvPr id="5" name="Text 3"/>
          <p:cNvSpPr/>
          <p:nvPr/>
        </p:nvSpPr>
        <p:spPr>
          <a:xfrm>
            <a:off x="624855" y="1686371"/>
            <a:ext cx="375642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Cycle Time</a:t>
            </a:r>
            <a:endParaRPr lang="en-US" sz="1200" dirty="0"/>
          </a:p>
        </p:txBody>
      </p:sp>
      <p:sp>
        <p:nvSpPr>
          <p:cNvPr id="6" name="Text 4"/>
          <p:cNvSpPr/>
          <p:nvPr/>
        </p:nvSpPr>
        <p:spPr>
          <a:xfrm>
            <a:off x="624855" y="1954634"/>
            <a:ext cx="3756422"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Time from when work begins to when it's delivered. Shorter cycle times signal a lean, responsive system with minimal waste and bottlenecks.</a:t>
            </a:r>
            <a:endParaRPr lang="en-US" sz="950" dirty="0"/>
          </a:p>
        </p:txBody>
      </p:sp>
      <p:sp>
        <p:nvSpPr>
          <p:cNvPr id="7" name="Shape 5"/>
          <p:cNvSpPr/>
          <p:nvPr/>
        </p:nvSpPr>
        <p:spPr>
          <a:xfrm>
            <a:off x="4633987" y="1557635"/>
            <a:ext cx="4013895" cy="1121122"/>
          </a:xfrm>
          <a:prstGeom prst="roundRect">
            <a:avLst>
              <a:gd name="adj" fmla="val 4647"/>
            </a:avLst>
          </a:prstGeom>
          <a:solidFill>
            <a:srgbClr val="DFECE9"/>
          </a:solidFill>
          <a:ln w="4763">
            <a:solidFill>
              <a:srgbClr val="C5D2CF"/>
            </a:solidFill>
            <a:prstDash val="solid"/>
          </a:ln>
        </p:spPr>
        <p:txBody>
          <a:bodyPr/>
          <a:lstStyle/>
          <a:p>
            <a:endParaRPr lang="en-US"/>
          </a:p>
        </p:txBody>
      </p:sp>
      <p:sp>
        <p:nvSpPr>
          <p:cNvPr id="8" name="Text 6"/>
          <p:cNvSpPr/>
          <p:nvPr/>
        </p:nvSpPr>
        <p:spPr>
          <a:xfrm>
            <a:off x="4762723" y="1686371"/>
            <a:ext cx="375642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Lead Time</a:t>
            </a:r>
            <a:endParaRPr lang="en-US" sz="1200" dirty="0"/>
          </a:p>
        </p:txBody>
      </p:sp>
      <p:sp>
        <p:nvSpPr>
          <p:cNvPr id="9" name="Text 7"/>
          <p:cNvSpPr/>
          <p:nvPr/>
        </p:nvSpPr>
        <p:spPr>
          <a:xfrm>
            <a:off x="4762723" y="1954634"/>
            <a:ext cx="3756422"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Total elapsed time from a request being made to delivery. A critical signal of customer experience and organizational responsiveness.</a:t>
            </a:r>
            <a:endParaRPr lang="en-US" sz="950" dirty="0"/>
          </a:p>
        </p:txBody>
      </p:sp>
      <p:sp>
        <p:nvSpPr>
          <p:cNvPr id="10" name="Shape 8"/>
          <p:cNvSpPr/>
          <p:nvPr/>
        </p:nvSpPr>
        <p:spPr>
          <a:xfrm>
            <a:off x="496119" y="2802731"/>
            <a:ext cx="4013895" cy="1121122"/>
          </a:xfrm>
          <a:prstGeom prst="roundRect">
            <a:avLst>
              <a:gd name="adj" fmla="val 4647"/>
            </a:avLst>
          </a:prstGeom>
          <a:solidFill>
            <a:srgbClr val="DFECE9"/>
          </a:solidFill>
          <a:ln w="4763">
            <a:solidFill>
              <a:srgbClr val="C5D2CF"/>
            </a:solidFill>
            <a:prstDash val="solid"/>
          </a:ln>
        </p:spPr>
        <p:txBody>
          <a:bodyPr/>
          <a:lstStyle/>
          <a:p>
            <a:endParaRPr lang="en-US"/>
          </a:p>
        </p:txBody>
      </p:sp>
      <p:sp>
        <p:nvSpPr>
          <p:cNvPr id="11" name="Text 9"/>
          <p:cNvSpPr/>
          <p:nvPr/>
        </p:nvSpPr>
        <p:spPr>
          <a:xfrm>
            <a:off x="624855" y="2931468"/>
            <a:ext cx="375642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Customer Satisfaction</a:t>
            </a:r>
            <a:endParaRPr lang="en-US" sz="1200" dirty="0"/>
          </a:p>
        </p:txBody>
      </p:sp>
      <p:sp>
        <p:nvSpPr>
          <p:cNvPr id="12" name="Text 10"/>
          <p:cNvSpPr/>
          <p:nvPr/>
        </p:nvSpPr>
        <p:spPr>
          <a:xfrm>
            <a:off x="624855" y="3199730"/>
            <a:ext cx="3756422"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NPS scores, feedback loops, and direct customer engagement data that ground team performance in real-world impact rather than internal throughput.</a:t>
            </a:r>
            <a:endParaRPr lang="en-US" sz="950" dirty="0"/>
          </a:p>
        </p:txBody>
      </p:sp>
      <p:sp>
        <p:nvSpPr>
          <p:cNvPr id="13" name="Shape 11"/>
          <p:cNvSpPr/>
          <p:nvPr/>
        </p:nvSpPr>
        <p:spPr>
          <a:xfrm>
            <a:off x="4633987" y="2802731"/>
            <a:ext cx="4013895" cy="1121122"/>
          </a:xfrm>
          <a:prstGeom prst="roundRect">
            <a:avLst>
              <a:gd name="adj" fmla="val 4647"/>
            </a:avLst>
          </a:prstGeom>
          <a:solidFill>
            <a:srgbClr val="DFECE9"/>
          </a:solidFill>
          <a:ln w="4763">
            <a:solidFill>
              <a:srgbClr val="C5D2CF"/>
            </a:solidFill>
            <a:prstDash val="solid"/>
          </a:ln>
        </p:spPr>
        <p:txBody>
          <a:bodyPr/>
          <a:lstStyle/>
          <a:p>
            <a:endParaRPr lang="en-US"/>
          </a:p>
        </p:txBody>
      </p:sp>
      <p:sp>
        <p:nvSpPr>
          <p:cNvPr id="14" name="Text 12"/>
          <p:cNvSpPr/>
          <p:nvPr/>
        </p:nvSpPr>
        <p:spPr>
          <a:xfrm>
            <a:off x="4762723" y="2931468"/>
            <a:ext cx="375642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Business Value Delivered</a:t>
            </a:r>
            <a:endParaRPr lang="en-US" sz="1200" dirty="0"/>
          </a:p>
        </p:txBody>
      </p:sp>
      <p:sp>
        <p:nvSpPr>
          <p:cNvPr id="15" name="Text 13"/>
          <p:cNvSpPr/>
          <p:nvPr/>
        </p:nvSpPr>
        <p:spPr>
          <a:xfrm>
            <a:off x="4762723" y="3199730"/>
            <a:ext cx="3756422"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Measuring the actual outcomes — revenue generated, cost avoided, risk mitigated — that connect team effort to organizational strategy.</a:t>
            </a:r>
            <a:endParaRPr lang="en-US" sz="950" dirty="0"/>
          </a:p>
        </p:txBody>
      </p:sp>
      <p:sp>
        <p:nvSpPr>
          <p:cNvPr id="16" name="Shape 14"/>
          <p:cNvSpPr/>
          <p:nvPr/>
        </p:nvSpPr>
        <p:spPr>
          <a:xfrm>
            <a:off x="496119" y="4063380"/>
            <a:ext cx="8151763" cy="694432"/>
          </a:xfrm>
          <a:prstGeom prst="roundRect">
            <a:avLst>
              <a:gd name="adj" fmla="val 7502"/>
            </a:avLst>
          </a:prstGeom>
          <a:solidFill>
            <a:srgbClr val="DFECE9"/>
          </a:solidFill>
          <a:ln/>
        </p:spPr>
        <p:txBody>
          <a:bodyPr/>
          <a:lstStyle/>
          <a:p>
            <a:endParaRPr lang="en-US"/>
          </a:p>
        </p:txBody>
      </p:sp>
      <p:pic>
        <p:nvPicPr>
          <p:cNvPr id="17" name="Image 0" descr="preencoded.png"/>
          <p:cNvPicPr>
            <a:picLocks noChangeAspect="1"/>
          </p:cNvPicPr>
          <p:nvPr/>
        </p:nvPicPr>
        <p:blipFill>
          <a:blip r:embed="rId3"/>
          <a:stretch>
            <a:fillRect/>
          </a:stretch>
        </p:blipFill>
        <p:spPr>
          <a:xfrm>
            <a:off x="620092" y="4243164"/>
            <a:ext cx="155004" cy="123974"/>
          </a:xfrm>
          <a:prstGeom prst="rect">
            <a:avLst/>
          </a:prstGeom>
        </p:spPr>
      </p:pic>
      <p:sp>
        <p:nvSpPr>
          <p:cNvPr id="18" name="Text 15"/>
          <p:cNvSpPr/>
          <p:nvPr/>
        </p:nvSpPr>
        <p:spPr>
          <a:xfrm>
            <a:off x="899071" y="4218310"/>
            <a:ext cx="762483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Martel Sans" pitchFamily="34" charset="0"/>
                <a:ea typeface="Martel Sans" pitchFamily="34" charset="-122"/>
                <a:cs typeface="Martel Sans" pitchFamily="34" charset="-120"/>
              </a:rPr>
              <a:t>The right metrics create a feedback loop that fuels continuous improvement. Choose metrics that reflect your team's goals — and revisit them regularly as those goals evolve.</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437066"/>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TotalTime>
  <Words>1253</Words>
  <Application>Microsoft Office PowerPoint</Application>
  <PresentationFormat>On-screen Show (16:9)</PresentationFormat>
  <Paragraphs>107</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Kanit Light</vt:lpstr>
      <vt:lpstr>Martel Sans</vt:lpstr>
      <vt:lpstr>Martel Sans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2026-08-05T14:21:23Z</dcterms:created>
  <dcterms:modified xsi:type="dcterms:W3CDTF">2026-08-05T14:40:21Z</dcterms:modified>
</cp:coreProperties>
</file>