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DM Sans Medium" pitchFamily="2" charset="0"/>
      <p:regular r:id="rId17"/>
    </p:embeddedFont>
    <p:embeddedFont>
      <p:font typeface="Inter"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65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managingprojectstheagileway.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241947"/>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161613"/>
                </a:solidFill>
                <a:latin typeface="DM Sans Medium" pitchFamily="34" charset="0"/>
                <a:ea typeface="DM Sans Medium" pitchFamily="34" charset="-122"/>
                <a:cs typeface="DM Sans Medium" pitchFamily="34" charset="-120"/>
              </a:rPr>
              <a:t>Dynamics 365 Certification Landscape: Two Sides of the House</a:t>
            </a:r>
            <a:endParaRPr lang="en-US" sz="3900" dirty="0"/>
          </a:p>
        </p:txBody>
      </p:sp>
      <p:sp>
        <p:nvSpPr>
          <p:cNvPr id="4" name="Text 1"/>
          <p:cNvSpPr/>
          <p:nvPr/>
        </p:nvSpPr>
        <p:spPr>
          <a:xfrm>
            <a:off x="793790" y="4399836"/>
            <a:ext cx="7556421" cy="1587698"/>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Welcome to your comprehensive guide to Microsoft Dynamics 365 certifications. This presentation maps out the certification paths across both the Customer Engagement (CRM) and Finance &amp; Operations (ERP) domains, helping you strategically plan your certification journey and career growth in the Dynamics 365 ecosystem.</a:t>
            </a:r>
            <a:endParaRPr lang="en-US" sz="1550" dirty="0"/>
          </a:p>
        </p:txBody>
      </p:sp>
      <p:sp>
        <p:nvSpPr>
          <p:cNvPr id="5" name="Shape 2">
            <a:extLst>
              <a:ext uri="{FF2B5EF4-FFF2-40B4-BE49-F238E27FC236}">
                <a16:creationId xmlns:a16="http://schemas.microsoft.com/office/drawing/2014/main" id="{E5CFAC7E-8293-847D-24C4-357FBC69C605}"/>
              </a:ext>
            </a:extLst>
          </p:cNvPr>
          <p:cNvSpPr/>
          <p:nvPr/>
        </p:nvSpPr>
        <p:spPr>
          <a:xfrm>
            <a:off x="793790" y="6338943"/>
            <a:ext cx="317540" cy="317540"/>
          </a:xfrm>
          <a:prstGeom prst="roundRect">
            <a:avLst>
              <a:gd name="adj" fmla="val 28793492"/>
            </a:avLst>
          </a:prstGeom>
          <a:solidFill>
            <a:srgbClr val="7BCC95"/>
          </a:solidFill>
          <a:ln w="7620">
            <a:solidFill>
              <a:srgbClr val="FFFFFF"/>
            </a:solidFill>
            <a:prstDash val="solid"/>
          </a:ln>
        </p:spPr>
        <p:txBody>
          <a:bodyPr/>
          <a:lstStyle/>
          <a:p>
            <a:endParaRPr lang="en-US"/>
          </a:p>
        </p:txBody>
      </p:sp>
      <p:sp>
        <p:nvSpPr>
          <p:cNvPr id="6" name="Text 3">
            <a:extLst>
              <a:ext uri="{FF2B5EF4-FFF2-40B4-BE49-F238E27FC236}">
                <a16:creationId xmlns:a16="http://schemas.microsoft.com/office/drawing/2014/main" id="{9687B895-9433-9FC7-BABE-FD44136044F4}"/>
              </a:ext>
            </a:extLst>
          </p:cNvPr>
          <p:cNvSpPr/>
          <p:nvPr/>
        </p:nvSpPr>
        <p:spPr>
          <a:xfrm>
            <a:off x="870109" y="6448956"/>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Inter Medium" pitchFamily="34" charset="0"/>
                <a:ea typeface="Inter Medium" pitchFamily="34" charset="-122"/>
                <a:cs typeface="Inter Medium" pitchFamily="34" charset="-120"/>
              </a:rPr>
              <a:t>kW</a:t>
            </a:r>
            <a:endParaRPr lang="en-US" sz="750" dirty="0"/>
          </a:p>
        </p:txBody>
      </p:sp>
      <p:sp>
        <p:nvSpPr>
          <p:cNvPr id="7" name="Text 4">
            <a:extLst>
              <a:ext uri="{FF2B5EF4-FFF2-40B4-BE49-F238E27FC236}">
                <a16:creationId xmlns:a16="http://schemas.microsoft.com/office/drawing/2014/main" id="{AEF38D6D-1C93-3B9D-D8D4-BA24E74AB99C}"/>
              </a:ext>
            </a:extLst>
          </p:cNvPr>
          <p:cNvSpPr/>
          <p:nvPr/>
        </p:nvSpPr>
        <p:spPr>
          <a:xfrm>
            <a:off x="1210508" y="6324060"/>
            <a:ext cx="5443680" cy="1519950"/>
          </a:xfrm>
          <a:prstGeom prst="rect">
            <a:avLst/>
          </a:prstGeom>
          <a:noFill/>
          <a:ln/>
        </p:spPr>
        <p:txBody>
          <a:bodyPr wrap="none" lIns="0" tIns="0" rIns="0" bIns="0" rtlCol="0" anchor="t"/>
          <a:lstStyle/>
          <a:p>
            <a:pPr marL="0" indent="0" algn="l">
              <a:lnSpc>
                <a:spcPts val="2700"/>
              </a:lnSpc>
              <a:buNone/>
            </a:pPr>
            <a:r>
              <a:rPr lang="en-US" sz="1950" b="1" dirty="0">
                <a:solidFill>
                  <a:srgbClr val="2C2926"/>
                </a:solidFill>
                <a:latin typeface="Inter Bold" pitchFamily="34" charset="0"/>
                <a:ea typeface="Inter Bold" pitchFamily="34" charset="-122"/>
                <a:cs typeface="Inter Bold" pitchFamily="34" charset="-120"/>
              </a:rPr>
              <a:t>by Kimberly Wiethoff</a:t>
            </a:r>
          </a:p>
          <a:p>
            <a:pPr>
              <a:lnSpc>
                <a:spcPts val="2700"/>
              </a:lnSpc>
            </a:pPr>
            <a:r>
              <a:rPr lang="en-US" sz="2000" dirty="0">
                <a:hlinkClick r:id="rId4"/>
              </a:rPr>
              <a:t>Managing Projects The Agile Way</a:t>
            </a:r>
            <a:endParaRPr lang="en-US" sz="1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18" name="Shape 3">
            <a:extLst>
              <a:ext uri="{FF2B5EF4-FFF2-40B4-BE49-F238E27FC236}">
                <a16:creationId xmlns:a16="http://schemas.microsoft.com/office/drawing/2014/main" id="{D896E522-9A30-4780-DC69-68EF7AAB4E30}"/>
              </a:ext>
            </a:extLst>
          </p:cNvPr>
          <p:cNvSpPr/>
          <p:nvPr/>
        </p:nvSpPr>
        <p:spPr>
          <a:xfrm>
            <a:off x="565949" y="1481599"/>
            <a:ext cx="3836777" cy="4081053"/>
          </a:xfrm>
          <a:prstGeom prst="roundRect">
            <a:avLst>
              <a:gd name="adj" fmla="val 1344"/>
            </a:avLst>
          </a:prstGeom>
          <a:solidFill>
            <a:srgbClr val="EDEBE3"/>
          </a:solidFill>
          <a:ln/>
        </p:spPr>
        <p:txBody>
          <a:bodyPr/>
          <a:lstStyle/>
          <a:p>
            <a:endParaRPr lang="en-US"/>
          </a:p>
        </p:txBody>
      </p:sp>
      <p:sp>
        <p:nvSpPr>
          <p:cNvPr id="16" name="Shape 3">
            <a:extLst>
              <a:ext uri="{FF2B5EF4-FFF2-40B4-BE49-F238E27FC236}">
                <a16:creationId xmlns:a16="http://schemas.microsoft.com/office/drawing/2014/main" id="{7F2D8051-1A7A-8A66-4F4B-ABEF69C26709}"/>
              </a:ext>
            </a:extLst>
          </p:cNvPr>
          <p:cNvSpPr/>
          <p:nvPr/>
        </p:nvSpPr>
        <p:spPr>
          <a:xfrm>
            <a:off x="4483934" y="1456826"/>
            <a:ext cx="9441385" cy="4081053"/>
          </a:xfrm>
          <a:prstGeom prst="roundRect">
            <a:avLst>
              <a:gd name="adj" fmla="val 1344"/>
            </a:avLst>
          </a:prstGeom>
          <a:solidFill>
            <a:srgbClr val="EDEBE3"/>
          </a:solidFill>
          <a:ln/>
        </p:spPr>
        <p:txBody>
          <a:bodyPr/>
          <a:lstStyle/>
          <a:p>
            <a:endParaRPr lang="en-US"/>
          </a:p>
        </p:txBody>
      </p:sp>
      <p:sp>
        <p:nvSpPr>
          <p:cNvPr id="2" name="Text 0"/>
          <p:cNvSpPr/>
          <p:nvPr/>
        </p:nvSpPr>
        <p:spPr>
          <a:xfrm>
            <a:off x="793790" y="729853"/>
            <a:ext cx="8982432" cy="496133"/>
          </a:xfrm>
          <a:prstGeom prst="rect">
            <a:avLst/>
          </a:prstGeom>
          <a:noFill/>
          <a:ln/>
        </p:spPr>
        <p:txBody>
          <a:bodyPr wrap="none" lIns="0" tIns="0" rIns="0" bIns="0" rtlCol="0" anchor="t"/>
          <a:lstStyle/>
          <a:p>
            <a:pPr marL="0" indent="0" algn="l">
              <a:lnSpc>
                <a:spcPts val="3900"/>
              </a:lnSpc>
              <a:buNone/>
            </a:pPr>
            <a:r>
              <a:rPr lang="en-US" sz="3100" dirty="0">
                <a:solidFill>
                  <a:srgbClr val="161613"/>
                </a:solidFill>
                <a:latin typeface="DM Sans Medium" pitchFamily="34" charset="0"/>
                <a:ea typeface="DM Sans Medium" pitchFamily="34" charset="-122"/>
                <a:cs typeface="DM Sans Medium" pitchFamily="34" charset="-120"/>
              </a:rPr>
              <a:t>F&amp;O Certification: MB-500 Developer Associate</a:t>
            </a:r>
            <a:endParaRPr lang="en-US" sz="3100" dirty="0"/>
          </a:p>
        </p:txBody>
      </p:sp>
      <p:sp>
        <p:nvSpPr>
          <p:cNvPr id="3" name="Text 1"/>
          <p:cNvSpPr/>
          <p:nvPr/>
        </p:nvSpPr>
        <p:spPr>
          <a:xfrm>
            <a:off x="793790" y="164758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Certification Focus</a:t>
            </a:r>
            <a:endParaRPr lang="en-US" sz="1950" dirty="0"/>
          </a:p>
        </p:txBody>
      </p:sp>
      <p:sp>
        <p:nvSpPr>
          <p:cNvPr id="4" name="Text 2"/>
          <p:cNvSpPr/>
          <p:nvPr/>
        </p:nvSpPr>
        <p:spPr>
          <a:xfrm>
            <a:off x="793790" y="2156103"/>
            <a:ext cx="3438644" cy="2222778"/>
          </a:xfrm>
          <a:prstGeom prst="rect">
            <a:avLst/>
          </a:prstGeom>
          <a:noFill/>
          <a:ln/>
        </p:spPr>
        <p:txBody>
          <a:bodyPr wrap="squar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The MB-500 certification validates your ability to extend and customize Dynamics 365 Finance and Operations applications using development tools and programming techniques specific to the platform.</a:t>
            </a:r>
            <a:endParaRPr lang="en-US" sz="1200" dirty="0"/>
          </a:p>
        </p:txBody>
      </p:sp>
      <p:sp>
        <p:nvSpPr>
          <p:cNvPr id="5" name="Text 3"/>
          <p:cNvSpPr/>
          <p:nvPr/>
        </p:nvSpPr>
        <p:spPr>
          <a:xfrm>
            <a:off x="793790" y="3823533"/>
            <a:ext cx="3438644" cy="1905238"/>
          </a:xfrm>
          <a:prstGeom prst="rect">
            <a:avLst/>
          </a:prstGeom>
          <a:noFill/>
          <a:ln/>
        </p:spPr>
        <p:txBody>
          <a:bodyPr wrap="squar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Unlike the functional consultant certifications, which focus on configuration, this exam evaluates your ability to write code, create customizations, and integrate with other systems.</a:t>
            </a:r>
            <a:endParaRPr lang="en-US" sz="1200" dirty="0"/>
          </a:p>
        </p:txBody>
      </p:sp>
      <p:sp>
        <p:nvSpPr>
          <p:cNvPr id="6" name="Text 4"/>
          <p:cNvSpPr/>
          <p:nvPr/>
        </p:nvSpPr>
        <p:spPr>
          <a:xfrm>
            <a:off x="4724162" y="164758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Key Technical Areas</a:t>
            </a:r>
            <a:endParaRPr lang="en-US" sz="1950" dirty="0"/>
          </a:p>
        </p:txBody>
      </p:sp>
      <p:sp>
        <p:nvSpPr>
          <p:cNvPr id="7" name="Text 5"/>
          <p:cNvSpPr/>
          <p:nvPr/>
        </p:nvSpPr>
        <p:spPr>
          <a:xfrm>
            <a:off x="4724162" y="2156104"/>
            <a:ext cx="9119949" cy="403722"/>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X++ Programming:</a:t>
            </a:r>
            <a:r>
              <a:rPr lang="en-US" sz="1200" dirty="0">
                <a:solidFill>
                  <a:srgbClr val="161613"/>
                </a:solidFill>
                <a:latin typeface="Inter" pitchFamily="34" charset="0"/>
                <a:ea typeface="Inter" pitchFamily="34" charset="-122"/>
                <a:cs typeface="Inter" pitchFamily="34" charset="-120"/>
              </a:rPr>
              <a:t> Develop using the proprietary X++ language, including classes, methods, and data types</a:t>
            </a:r>
            <a:endParaRPr lang="en-US" sz="1200" dirty="0"/>
          </a:p>
        </p:txBody>
      </p:sp>
      <p:sp>
        <p:nvSpPr>
          <p:cNvPr id="8" name="Text 6"/>
          <p:cNvSpPr/>
          <p:nvPr/>
        </p:nvSpPr>
        <p:spPr>
          <a:xfrm>
            <a:off x="4724162" y="2530087"/>
            <a:ext cx="9119949" cy="403722"/>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Development Environment:</a:t>
            </a:r>
            <a:r>
              <a:rPr lang="en-US" sz="1200" dirty="0">
                <a:solidFill>
                  <a:srgbClr val="161613"/>
                </a:solidFill>
                <a:latin typeface="Inter" pitchFamily="34" charset="0"/>
                <a:ea typeface="Inter" pitchFamily="34" charset="-122"/>
                <a:cs typeface="Inter" pitchFamily="34" charset="-120"/>
              </a:rPr>
              <a:t> Work with Visual Studio and other development tools in the Dynamics ecosystem</a:t>
            </a:r>
            <a:endParaRPr lang="en-US" sz="1200" dirty="0"/>
          </a:p>
        </p:txBody>
      </p:sp>
      <p:sp>
        <p:nvSpPr>
          <p:cNvPr id="9" name="Text 7"/>
          <p:cNvSpPr/>
          <p:nvPr/>
        </p:nvSpPr>
        <p:spPr>
          <a:xfrm>
            <a:off x="4724162" y="2926103"/>
            <a:ext cx="9119949" cy="317540"/>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Data Entities:</a:t>
            </a:r>
            <a:r>
              <a:rPr lang="en-US" sz="1200" dirty="0">
                <a:solidFill>
                  <a:srgbClr val="161613"/>
                </a:solidFill>
                <a:latin typeface="Inter" pitchFamily="34" charset="0"/>
                <a:ea typeface="Inter" pitchFamily="34" charset="-122"/>
                <a:cs typeface="Inter" pitchFamily="34" charset="-120"/>
              </a:rPr>
              <a:t> Create and extend data entities for data management and integration</a:t>
            </a:r>
            <a:endParaRPr lang="en-US" sz="1200" dirty="0"/>
          </a:p>
        </p:txBody>
      </p:sp>
      <p:sp>
        <p:nvSpPr>
          <p:cNvPr id="10" name="Text 8"/>
          <p:cNvSpPr/>
          <p:nvPr/>
        </p:nvSpPr>
        <p:spPr>
          <a:xfrm>
            <a:off x="4724162" y="3313057"/>
            <a:ext cx="9119949" cy="317540"/>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Forms and Reports:</a:t>
            </a:r>
            <a:r>
              <a:rPr lang="en-US" sz="1200" dirty="0">
                <a:solidFill>
                  <a:srgbClr val="161613"/>
                </a:solidFill>
                <a:latin typeface="Inter" pitchFamily="34" charset="0"/>
                <a:ea typeface="Inter" pitchFamily="34" charset="-122"/>
                <a:cs typeface="Inter" pitchFamily="34" charset="-120"/>
              </a:rPr>
              <a:t> Design and modify user interfaces and reporting solutions</a:t>
            </a:r>
            <a:endParaRPr lang="en-US" sz="1200" dirty="0"/>
          </a:p>
        </p:txBody>
      </p:sp>
      <p:sp>
        <p:nvSpPr>
          <p:cNvPr id="11" name="Text 9"/>
          <p:cNvSpPr/>
          <p:nvPr/>
        </p:nvSpPr>
        <p:spPr>
          <a:xfrm>
            <a:off x="4724162" y="3700010"/>
            <a:ext cx="9119949" cy="317540"/>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Extensions:</a:t>
            </a:r>
            <a:r>
              <a:rPr lang="en-US" sz="1200" dirty="0">
                <a:solidFill>
                  <a:srgbClr val="161613"/>
                </a:solidFill>
                <a:latin typeface="Inter" pitchFamily="34" charset="0"/>
                <a:ea typeface="Inter" pitchFamily="34" charset="-122"/>
                <a:cs typeface="Inter" pitchFamily="34" charset="-120"/>
              </a:rPr>
              <a:t> Develop using the extensions framework rather than overlayering</a:t>
            </a:r>
            <a:endParaRPr lang="en-US" sz="1200" dirty="0"/>
          </a:p>
        </p:txBody>
      </p:sp>
      <p:sp>
        <p:nvSpPr>
          <p:cNvPr id="12" name="Text 10"/>
          <p:cNvSpPr/>
          <p:nvPr/>
        </p:nvSpPr>
        <p:spPr>
          <a:xfrm>
            <a:off x="4724162" y="4086963"/>
            <a:ext cx="9119949" cy="63507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Integration:</a:t>
            </a:r>
            <a:r>
              <a:rPr lang="en-US" sz="1200" dirty="0">
                <a:solidFill>
                  <a:srgbClr val="161613"/>
                </a:solidFill>
                <a:latin typeface="Inter" pitchFamily="34" charset="0"/>
                <a:ea typeface="Inter" pitchFamily="34" charset="-122"/>
                <a:cs typeface="Inter" pitchFamily="34" charset="-120"/>
              </a:rPr>
              <a:t> Implement integrations using various technologies (OData, data entities, event frameworks)</a:t>
            </a:r>
            <a:endParaRPr lang="en-US" sz="1200" dirty="0"/>
          </a:p>
        </p:txBody>
      </p:sp>
      <p:sp>
        <p:nvSpPr>
          <p:cNvPr id="13" name="Text 11"/>
          <p:cNvSpPr/>
          <p:nvPr/>
        </p:nvSpPr>
        <p:spPr>
          <a:xfrm>
            <a:off x="4724162" y="4560099"/>
            <a:ext cx="9119949" cy="317540"/>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Performance Optimization:</a:t>
            </a:r>
            <a:r>
              <a:rPr lang="en-US" sz="1200" dirty="0">
                <a:solidFill>
                  <a:srgbClr val="161613"/>
                </a:solidFill>
                <a:latin typeface="Inter" pitchFamily="34" charset="0"/>
                <a:ea typeface="Inter" pitchFamily="34" charset="-122"/>
                <a:cs typeface="Inter" pitchFamily="34" charset="-120"/>
              </a:rPr>
              <a:t> Optimize code and queries for performance</a:t>
            </a:r>
            <a:endParaRPr lang="en-US" sz="1200" dirty="0"/>
          </a:p>
        </p:txBody>
      </p:sp>
      <p:sp>
        <p:nvSpPr>
          <p:cNvPr id="14" name="Text 12"/>
          <p:cNvSpPr/>
          <p:nvPr/>
        </p:nvSpPr>
        <p:spPr>
          <a:xfrm>
            <a:off x="4724162" y="4947052"/>
            <a:ext cx="9119949" cy="317540"/>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Application Lifecycle Management:</a:t>
            </a:r>
            <a:r>
              <a:rPr lang="en-US" sz="1200" dirty="0">
                <a:solidFill>
                  <a:srgbClr val="161613"/>
                </a:solidFill>
                <a:latin typeface="Inter" pitchFamily="34" charset="0"/>
                <a:ea typeface="Inter" pitchFamily="34" charset="-122"/>
                <a:cs typeface="Inter" pitchFamily="34" charset="-120"/>
              </a:rPr>
              <a:t> Manage code, deployments, and environments</a:t>
            </a:r>
            <a:endParaRPr lang="en-US" sz="1200" dirty="0"/>
          </a:p>
        </p:txBody>
      </p:sp>
      <p:sp>
        <p:nvSpPr>
          <p:cNvPr id="15" name="Text 13"/>
          <p:cNvSpPr/>
          <p:nvPr/>
        </p:nvSpPr>
        <p:spPr>
          <a:xfrm>
            <a:off x="793789" y="588436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The MB-500 certification is targeted at developers who need to customize and extend the standard functionality of Dynamics 365 Finance and Operations applications. It requires programming experience and technical knowledge beyond configuration and setup.</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94134" y="477202"/>
            <a:ext cx="5900857" cy="433745"/>
          </a:xfrm>
          <a:prstGeom prst="rect">
            <a:avLst/>
          </a:prstGeom>
          <a:noFill/>
          <a:ln/>
        </p:spPr>
        <p:txBody>
          <a:bodyPr wrap="none" lIns="0" tIns="0" rIns="0" bIns="0" rtlCol="0" anchor="t"/>
          <a:lstStyle/>
          <a:p>
            <a:pPr marL="0" indent="0" algn="l">
              <a:lnSpc>
                <a:spcPts val="3400"/>
              </a:lnSpc>
              <a:buNone/>
            </a:pPr>
            <a:r>
              <a:rPr lang="en-US" sz="2700" dirty="0">
                <a:solidFill>
                  <a:srgbClr val="161613"/>
                </a:solidFill>
                <a:latin typeface="DM Sans Medium" pitchFamily="34" charset="0"/>
                <a:ea typeface="DM Sans Medium" pitchFamily="34" charset="-122"/>
                <a:cs typeface="DM Sans Medium" pitchFamily="34" charset="-120"/>
              </a:rPr>
              <a:t>Human Resources Certification Path</a:t>
            </a:r>
            <a:endParaRPr lang="en-US" sz="2700" dirty="0"/>
          </a:p>
        </p:txBody>
      </p:sp>
      <p:sp>
        <p:nvSpPr>
          <p:cNvPr id="3" name="Text 1"/>
          <p:cNvSpPr/>
          <p:nvPr/>
        </p:nvSpPr>
        <p:spPr>
          <a:xfrm>
            <a:off x="694134" y="1084421"/>
            <a:ext cx="5326856" cy="271105"/>
          </a:xfrm>
          <a:prstGeom prst="rect">
            <a:avLst/>
          </a:prstGeom>
          <a:noFill/>
          <a:ln/>
        </p:spPr>
        <p:txBody>
          <a:bodyPr wrap="none" lIns="0" tIns="0" rIns="0" bIns="0" rtlCol="0" anchor="t"/>
          <a:lstStyle/>
          <a:p>
            <a:pPr marL="0" indent="0" algn="l">
              <a:lnSpc>
                <a:spcPts val="2100"/>
              </a:lnSpc>
              <a:buNone/>
            </a:pPr>
            <a:r>
              <a:rPr lang="en-US" sz="1700" dirty="0">
                <a:solidFill>
                  <a:srgbClr val="161613"/>
                </a:solidFill>
                <a:latin typeface="DM Sans Medium" pitchFamily="34" charset="0"/>
                <a:ea typeface="DM Sans Medium" pitchFamily="34" charset="-122"/>
                <a:cs typeface="DM Sans Medium" pitchFamily="34" charset="-120"/>
              </a:rPr>
              <a:t>Important Change in Human Resources Certification</a:t>
            </a:r>
            <a:endParaRPr lang="en-US" sz="1700" dirty="0"/>
          </a:p>
        </p:txBody>
      </p:sp>
      <p:sp>
        <p:nvSpPr>
          <p:cNvPr id="4" name="Text 2"/>
          <p:cNvSpPr/>
          <p:nvPr/>
        </p:nvSpPr>
        <p:spPr>
          <a:xfrm>
            <a:off x="694134" y="1615797"/>
            <a:ext cx="13242131" cy="555308"/>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Microsoft has made significant changes to the Human Resources certification path, consolidating it into the broader Finance &amp; Operations fundamentals certification:</a:t>
            </a:r>
            <a:endParaRPr lang="en-US" sz="1350" dirty="0"/>
          </a:p>
        </p:txBody>
      </p:sp>
      <p:sp>
        <p:nvSpPr>
          <p:cNvPr id="5" name="Shape 3"/>
          <p:cNvSpPr/>
          <p:nvPr/>
        </p:nvSpPr>
        <p:spPr>
          <a:xfrm>
            <a:off x="694134" y="2366248"/>
            <a:ext cx="6534269" cy="1936790"/>
          </a:xfrm>
          <a:prstGeom prst="roundRect">
            <a:avLst>
              <a:gd name="adj" fmla="val 1344"/>
            </a:avLst>
          </a:prstGeom>
          <a:solidFill>
            <a:srgbClr val="EDEBE3"/>
          </a:solidFill>
          <a:ln/>
        </p:spPr>
        <p:txBody>
          <a:bodyPr/>
          <a:lstStyle/>
          <a:p>
            <a:endParaRPr lang="en-US"/>
          </a:p>
        </p:txBody>
      </p:sp>
      <p:sp>
        <p:nvSpPr>
          <p:cNvPr id="6" name="Text 4"/>
          <p:cNvSpPr/>
          <p:nvPr/>
        </p:nvSpPr>
        <p:spPr>
          <a:xfrm>
            <a:off x="867608" y="2539722"/>
            <a:ext cx="3364230" cy="271105"/>
          </a:xfrm>
          <a:prstGeom prst="rect">
            <a:avLst/>
          </a:prstGeom>
          <a:noFill/>
          <a:ln/>
        </p:spPr>
        <p:txBody>
          <a:bodyPr wrap="none" lIns="0" tIns="0" rIns="0" bIns="0" rtlCol="0" anchor="t"/>
          <a:lstStyle/>
          <a:p>
            <a:pPr marL="0" indent="0" algn="l">
              <a:lnSpc>
                <a:spcPts val="2100"/>
              </a:lnSpc>
              <a:buNone/>
            </a:pPr>
            <a:r>
              <a:rPr lang="en-US" sz="1700" dirty="0">
                <a:solidFill>
                  <a:srgbClr val="161613"/>
                </a:solidFill>
                <a:latin typeface="DM Sans Medium" pitchFamily="34" charset="0"/>
                <a:ea typeface="DM Sans Medium" pitchFamily="34" charset="-122"/>
                <a:cs typeface="DM Sans Medium" pitchFamily="34" charset="-120"/>
              </a:rPr>
              <a:t>Previous Structure (Before 2024)</a:t>
            </a:r>
            <a:endParaRPr lang="en-US" sz="1700" dirty="0"/>
          </a:p>
        </p:txBody>
      </p:sp>
      <p:sp>
        <p:nvSpPr>
          <p:cNvPr id="7" name="Text 5"/>
          <p:cNvSpPr/>
          <p:nvPr/>
        </p:nvSpPr>
        <p:spPr>
          <a:xfrm>
            <a:off x="867608" y="2914888"/>
            <a:ext cx="6187321" cy="555308"/>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Dedicated Human Resources Functional Consultant certification with specialized exams focused exclusively on HR capabilities.</a:t>
            </a:r>
            <a:endParaRPr lang="en-US" sz="1350" dirty="0"/>
          </a:p>
        </p:txBody>
      </p:sp>
      <p:grpSp>
        <p:nvGrpSpPr>
          <p:cNvPr id="22" name="Group 21">
            <a:extLst>
              <a:ext uri="{FF2B5EF4-FFF2-40B4-BE49-F238E27FC236}">
                <a16:creationId xmlns:a16="http://schemas.microsoft.com/office/drawing/2014/main" id="{4D7082AB-34EE-CBA9-3A81-D8FAD51A24D1}"/>
              </a:ext>
            </a:extLst>
          </p:cNvPr>
          <p:cNvGrpSpPr/>
          <p:nvPr/>
        </p:nvGrpSpPr>
        <p:grpSpPr>
          <a:xfrm>
            <a:off x="694134" y="4485150"/>
            <a:ext cx="6534388" cy="1936790"/>
            <a:chOff x="7401877" y="2366248"/>
            <a:chExt cx="6534388" cy="1936790"/>
          </a:xfrm>
        </p:grpSpPr>
        <p:sp>
          <p:nvSpPr>
            <p:cNvPr id="8" name="Shape 6"/>
            <p:cNvSpPr/>
            <p:nvPr/>
          </p:nvSpPr>
          <p:spPr>
            <a:xfrm>
              <a:off x="7401877" y="2366248"/>
              <a:ext cx="6534388" cy="1936790"/>
            </a:xfrm>
            <a:prstGeom prst="roundRect">
              <a:avLst>
                <a:gd name="adj" fmla="val 1344"/>
              </a:avLst>
            </a:prstGeom>
            <a:solidFill>
              <a:srgbClr val="EDEBE3"/>
            </a:solidFill>
            <a:ln/>
          </p:spPr>
          <p:txBody>
            <a:bodyPr/>
            <a:lstStyle/>
            <a:p>
              <a:endParaRPr lang="en-US"/>
            </a:p>
          </p:txBody>
        </p:sp>
        <p:sp>
          <p:nvSpPr>
            <p:cNvPr id="9" name="Text 7"/>
            <p:cNvSpPr/>
            <p:nvPr/>
          </p:nvSpPr>
          <p:spPr>
            <a:xfrm>
              <a:off x="7575352" y="2539722"/>
              <a:ext cx="3417213" cy="271105"/>
            </a:xfrm>
            <a:prstGeom prst="rect">
              <a:avLst/>
            </a:prstGeom>
            <a:noFill/>
            <a:ln/>
          </p:spPr>
          <p:txBody>
            <a:bodyPr wrap="none" lIns="0" tIns="0" rIns="0" bIns="0" rtlCol="0" anchor="t"/>
            <a:lstStyle/>
            <a:p>
              <a:pPr marL="0" indent="0" algn="l">
                <a:lnSpc>
                  <a:spcPts val="2100"/>
                </a:lnSpc>
                <a:buNone/>
              </a:pPr>
              <a:r>
                <a:rPr lang="en-US" sz="1700" dirty="0">
                  <a:solidFill>
                    <a:srgbClr val="161613"/>
                  </a:solidFill>
                  <a:latin typeface="DM Sans Medium" pitchFamily="34" charset="0"/>
                  <a:ea typeface="DM Sans Medium" pitchFamily="34" charset="-122"/>
                  <a:cs typeface="DM Sans Medium" pitchFamily="34" charset="-120"/>
                </a:rPr>
                <a:t>Current Structure (2024 Onward)</a:t>
              </a:r>
              <a:endParaRPr lang="en-US" sz="1700" dirty="0"/>
            </a:p>
          </p:txBody>
        </p:sp>
        <p:sp>
          <p:nvSpPr>
            <p:cNvPr id="10" name="Text 8"/>
            <p:cNvSpPr/>
            <p:nvPr/>
          </p:nvSpPr>
          <p:spPr>
            <a:xfrm>
              <a:off x="7575352" y="2914888"/>
              <a:ext cx="6187440" cy="555308"/>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HR capabilities are now covered within the </a:t>
              </a:r>
              <a:r>
                <a:rPr lang="en-US" sz="1350" b="1" dirty="0">
                  <a:solidFill>
                    <a:srgbClr val="161613"/>
                  </a:solidFill>
                  <a:latin typeface="Inter" pitchFamily="34" charset="0"/>
                  <a:ea typeface="Inter" pitchFamily="34" charset="-122"/>
                  <a:cs typeface="Inter" pitchFamily="34" charset="-120"/>
                </a:rPr>
                <a:t>MB-920: Dynamics 365 Fundamentals (Finance &amp; Operations)</a:t>
              </a:r>
              <a:r>
                <a:rPr lang="en-US" sz="1350" dirty="0">
                  <a:solidFill>
                    <a:srgbClr val="161613"/>
                  </a:solidFill>
                  <a:latin typeface="Inter" pitchFamily="34" charset="0"/>
                  <a:ea typeface="Inter" pitchFamily="34" charset="-122"/>
                  <a:cs typeface="Inter" pitchFamily="34" charset="-120"/>
                </a:rPr>
                <a:t> exam.</a:t>
              </a:r>
              <a:endParaRPr lang="en-US" sz="1350" dirty="0"/>
            </a:p>
          </p:txBody>
        </p:sp>
        <p:sp>
          <p:nvSpPr>
            <p:cNvPr id="11" name="Text 9"/>
            <p:cNvSpPr/>
            <p:nvPr/>
          </p:nvSpPr>
          <p:spPr>
            <a:xfrm>
              <a:off x="7575352" y="3574256"/>
              <a:ext cx="6187440" cy="555308"/>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The HR module is treated as an integrated component of the broader F&amp;O suite rather than as a standalone certification track.</a:t>
              </a:r>
              <a:endParaRPr lang="en-US" sz="1350" dirty="0"/>
            </a:p>
          </p:txBody>
        </p:sp>
      </p:grpSp>
      <p:grpSp>
        <p:nvGrpSpPr>
          <p:cNvPr id="24" name="Group 23">
            <a:extLst>
              <a:ext uri="{FF2B5EF4-FFF2-40B4-BE49-F238E27FC236}">
                <a16:creationId xmlns:a16="http://schemas.microsoft.com/office/drawing/2014/main" id="{B6C90CD7-3F59-D7CB-887A-B96932B912EF}"/>
              </a:ext>
            </a:extLst>
          </p:cNvPr>
          <p:cNvGrpSpPr/>
          <p:nvPr/>
        </p:nvGrpSpPr>
        <p:grpSpPr>
          <a:xfrm>
            <a:off x="7401877" y="2339414"/>
            <a:ext cx="6542009" cy="4082526"/>
            <a:chOff x="7401877" y="2339414"/>
            <a:chExt cx="6542009" cy="4082526"/>
          </a:xfrm>
        </p:grpSpPr>
        <p:sp>
          <p:nvSpPr>
            <p:cNvPr id="23" name="Shape 3">
              <a:extLst>
                <a:ext uri="{FF2B5EF4-FFF2-40B4-BE49-F238E27FC236}">
                  <a16:creationId xmlns:a16="http://schemas.microsoft.com/office/drawing/2014/main" id="{6DD26D7A-D17A-3AA1-E480-D6A22C9C9464}"/>
                </a:ext>
              </a:extLst>
            </p:cNvPr>
            <p:cNvSpPr/>
            <p:nvPr/>
          </p:nvSpPr>
          <p:spPr>
            <a:xfrm>
              <a:off x="7401877" y="2339414"/>
              <a:ext cx="6534269" cy="4082526"/>
            </a:xfrm>
            <a:prstGeom prst="roundRect">
              <a:avLst>
                <a:gd name="adj" fmla="val 1344"/>
              </a:avLst>
            </a:prstGeom>
            <a:solidFill>
              <a:srgbClr val="EDEBE3"/>
            </a:solidFill>
            <a:ln/>
          </p:spPr>
          <p:txBody>
            <a:bodyPr/>
            <a:lstStyle/>
            <a:p>
              <a:endParaRPr lang="en-US"/>
            </a:p>
          </p:txBody>
        </p:sp>
        <p:sp>
          <p:nvSpPr>
            <p:cNvPr id="12" name="Text 10"/>
            <p:cNvSpPr/>
            <p:nvPr/>
          </p:nvSpPr>
          <p:spPr>
            <a:xfrm>
              <a:off x="7526892" y="2514644"/>
              <a:ext cx="4244816" cy="271105"/>
            </a:xfrm>
            <a:prstGeom prst="rect">
              <a:avLst/>
            </a:prstGeom>
            <a:noFill/>
            <a:ln/>
          </p:spPr>
          <p:txBody>
            <a:bodyPr wrap="none" lIns="0" tIns="0" rIns="0" bIns="0" rtlCol="0" anchor="t"/>
            <a:lstStyle/>
            <a:p>
              <a:pPr marL="0" indent="0" algn="l">
                <a:lnSpc>
                  <a:spcPts val="2100"/>
                </a:lnSpc>
                <a:buNone/>
              </a:pPr>
              <a:r>
                <a:rPr lang="en-US" sz="1700" dirty="0">
                  <a:solidFill>
                    <a:srgbClr val="161613"/>
                  </a:solidFill>
                  <a:latin typeface="DM Sans Medium" pitchFamily="34" charset="0"/>
                  <a:ea typeface="DM Sans Medium" pitchFamily="34" charset="-122"/>
                  <a:cs typeface="DM Sans Medium" pitchFamily="34" charset="-120"/>
                </a:rPr>
                <a:t>Human Resources Capabilities in MB-920</a:t>
              </a:r>
              <a:endParaRPr lang="en-US" sz="1700" dirty="0"/>
            </a:p>
          </p:txBody>
        </p:sp>
        <p:sp>
          <p:nvSpPr>
            <p:cNvPr id="13" name="Text 11"/>
            <p:cNvSpPr/>
            <p:nvPr/>
          </p:nvSpPr>
          <p:spPr>
            <a:xfrm>
              <a:off x="7526893" y="2913816"/>
              <a:ext cx="5497346" cy="277654"/>
            </a:xfrm>
            <a:prstGeom prst="rect">
              <a:avLst/>
            </a:prstGeom>
            <a:noFill/>
            <a:ln/>
          </p:spPr>
          <p:txBody>
            <a:bodyPr wrap="non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The MB-920 exam now includes HR-focused content such as:</a:t>
              </a:r>
              <a:endParaRPr lang="en-US" sz="1350" dirty="0"/>
            </a:p>
          </p:txBody>
        </p:sp>
        <p:sp>
          <p:nvSpPr>
            <p:cNvPr id="14" name="Text 12"/>
            <p:cNvSpPr/>
            <p:nvPr/>
          </p:nvSpPr>
          <p:spPr>
            <a:xfrm>
              <a:off x="7526892" y="3223216"/>
              <a:ext cx="6409373" cy="277654"/>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Personnel management and organization structures</a:t>
              </a:r>
              <a:endParaRPr lang="en-US" sz="1350" dirty="0"/>
            </a:p>
          </p:txBody>
        </p:sp>
        <p:sp>
          <p:nvSpPr>
            <p:cNvPr id="15" name="Text 13"/>
            <p:cNvSpPr/>
            <p:nvPr/>
          </p:nvSpPr>
          <p:spPr>
            <a:xfrm>
              <a:off x="7526892" y="3561591"/>
              <a:ext cx="6409373" cy="277654"/>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Benefits administration</a:t>
              </a:r>
              <a:endParaRPr lang="en-US" sz="1350" dirty="0"/>
            </a:p>
          </p:txBody>
        </p:sp>
        <p:sp>
          <p:nvSpPr>
            <p:cNvPr id="16" name="Text 14"/>
            <p:cNvSpPr/>
            <p:nvPr/>
          </p:nvSpPr>
          <p:spPr>
            <a:xfrm>
              <a:off x="7526892" y="3899967"/>
              <a:ext cx="6409373" cy="277654"/>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Compensation management</a:t>
              </a:r>
              <a:endParaRPr lang="en-US" sz="1350" dirty="0"/>
            </a:p>
          </p:txBody>
        </p:sp>
        <p:sp>
          <p:nvSpPr>
            <p:cNvPr id="17" name="Text 15"/>
            <p:cNvSpPr/>
            <p:nvPr/>
          </p:nvSpPr>
          <p:spPr>
            <a:xfrm>
              <a:off x="7526892" y="4238342"/>
              <a:ext cx="6409373" cy="277654"/>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Employee self-service</a:t>
              </a:r>
              <a:endParaRPr lang="en-US" sz="1350" dirty="0"/>
            </a:p>
          </p:txBody>
        </p:sp>
        <p:sp>
          <p:nvSpPr>
            <p:cNvPr id="18" name="Text 16"/>
            <p:cNvSpPr/>
            <p:nvPr/>
          </p:nvSpPr>
          <p:spPr>
            <a:xfrm>
              <a:off x="7526892" y="4576718"/>
              <a:ext cx="6409373" cy="277654"/>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Leave and absence management</a:t>
              </a:r>
              <a:endParaRPr lang="en-US" sz="1350" dirty="0"/>
            </a:p>
          </p:txBody>
        </p:sp>
        <p:sp>
          <p:nvSpPr>
            <p:cNvPr id="19" name="Text 17"/>
            <p:cNvSpPr/>
            <p:nvPr/>
          </p:nvSpPr>
          <p:spPr>
            <a:xfrm>
              <a:off x="7526892" y="4915094"/>
              <a:ext cx="6409373" cy="277654"/>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Performance management</a:t>
              </a:r>
              <a:endParaRPr lang="en-US" sz="1350" dirty="0"/>
            </a:p>
          </p:txBody>
        </p:sp>
        <p:sp>
          <p:nvSpPr>
            <p:cNvPr id="20" name="Text 18"/>
            <p:cNvSpPr/>
            <p:nvPr/>
          </p:nvSpPr>
          <p:spPr>
            <a:xfrm>
              <a:off x="7534513" y="5404084"/>
              <a:ext cx="6409373" cy="832961"/>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For professionals specializing in HR implementations, the MB-920 exam now serves as the primary certification path, reflecting Microsoft's strategy of tighter integration between HR and other F&amp;O modules.</a:t>
              </a:r>
              <a:endParaRPr lang="en-US" sz="135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069777"/>
            <a:ext cx="8732520" cy="620078"/>
          </a:xfrm>
          <a:prstGeom prst="rect">
            <a:avLst/>
          </a:prstGeom>
          <a:noFill/>
          <a:ln/>
        </p:spPr>
        <p:txBody>
          <a:bodyPr wrap="none" lIns="0" tIns="0" rIns="0" bIns="0" rtlCol="0" anchor="t"/>
          <a:lstStyle/>
          <a:p>
            <a:pPr marL="0" indent="0" algn="l">
              <a:lnSpc>
                <a:spcPts val="4850"/>
              </a:lnSpc>
              <a:buNone/>
            </a:pPr>
            <a:r>
              <a:rPr lang="en-US" sz="3900" dirty="0">
                <a:solidFill>
                  <a:srgbClr val="161613"/>
                </a:solidFill>
                <a:latin typeface="DM Sans Medium" pitchFamily="34" charset="0"/>
                <a:ea typeface="DM Sans Medium" pitchFamily="34" charset="-122"/>
                <a:cs typeface="DM Sans Medium" pitchFamily="34" charset="-120"/>
              </a:rPr>
              <a:t>Important Certification Path Changes</a:t>
            </a:r>
            <a:endParaRPr lang="en-US" sz="3900" dirty="0"/>
          </a:p>
        </p:txBody>
      </p:sp>
      <p:sp>
        <p:nvSpPr>
          <p:cNvPr id="3" name="Shape 1"/>
          <p:cNvSpPr/>
          <p:nvPr/>
        </p:nvSpPr>
        <p:spPr>
          <a:xfrm>
            <a:off x="793790" y="2086689"/>
            <a:ext cx="4215289" cy="4214813"/>
          </a:xfrm>
          <a:prstGeom prst="roundRect">
            <a:avLst>
              <a:gd name="adj" fmla="val 2603"/>
            </a:avLst>
          </a:prstGeom>
          <a:solidFill>
            <a:srgbClr val="F9F8F5"/>
          </a:solidFill>
          <a:ln w="22860">
            <a:solidFill>
              <a:srgbClr val="D3D1C9"/>
            </a:solidFill>
            <a:prstDash val="solid"/>
          </a:ln>
        </p:spPr>
        <p:txBody>
          <a:bodyPr/>
          <a:lstStyle/>
          <a:p>
            <a:endParaRPr lang="en-US"/>
          </a:p>
        </p:txBody>
      </p:sp>
      <p:sp>
        <p:nvSpPr>
          <p:cNvPr id="4" name="Shape 2"/>
          <p:cNvSpPr/>
          <p:nvPr/>
        </p:nvSpPr>
        <p:spPr>
          <a:xfrm>
            <a:off x="770930" y="2086689"/>
            <a:ext cx="91440" cy="4214813"/>
          </a:xfrm>
          <a:prstGeom prst="roundRect">
            <a:avLst>
              <a:gd name="adj" fmla="val 32558"/>
            </a:avLst>
          </a:prstGeom>
          <a:solidFill>
            <a:srgbClr val="28282F"/>
          </a:solidFill>
          <a:ln/>
        </p:spPr>
        <p:txBody>
          <a:bodyPr/>
          <a:lstStyle/>
          <a:p>
            <a:endParaRPr lang="en-US"/>
          </a:p>
        </p:txBody>
      </p:sp>
      <p:sp>
        <p:nvSpPr>
          <p:cNvPr id="5" name="Text 3"/>
          <p:cNvSpPr/>
          <p:nvPr/>
        </p:nvSpPr>
        <p:spPr>
          <a:xfrm>
            <a:off x="1083588" y="2307908"/>
            <a:ext cx="3704273" cy="620316"/>
          </a:xfrm>
          <a:prstGeom prst="rect">
            <a:avLst/>
          </a:prstGeom>
          <a:noFill/>
          <a:ln/>
        </p:spPr>
        <p:txBody>
          <a:bodyPr wrap="squar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Retirement of MB-300 (February 29, 2024)</a:t>
            </a:r>
            <a:endParaRPr lang="en-US" sz="1950" dirty="0"/>
          </a:p>
        </p:txBody>
      </p:sp>
      <p:sp>
        <p:nvSpPr>
          <p:cNvPr id="6" name="Text 4"/>
          <p:cNvSpPr/>
          <p:nvPr/>
        </p:nvSpPr>
        <p:spPr>
          <a:xfrm>
            <a:off x="1083588" y="3047286"/>
            <a:ext cx="3704273" cy="1016318"/>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Previous Requirement:</a:t>
            </a:r>
            <a:r>
              <a:rPr lang="en-US" sz="1250" dirty="0">
                <a:solidFill>
                  <a:srgbClr val="161613"/>
                </a:solidFill>
                <a:latin typeface="Inter" pitchFamily="34" charset="0"/>
                <a:ea typeface="Inter" pitchFamily="34" charset="-122"/>
                <a:cs typeface="Inter" pitchFamily="34" charset="-120"/>
              </a:rPr>
              <a:t> Candidates needed to pass both MB-300 (Core Finance &amp; Operations) AND a specialization exam (MB-310, MB-330, etc.) to earn a certification.</a:t>
            </a:r>
            <a:endParaRPr lang="en-US" sz="1250" dirty="0"/>
          </a:p>
        </p:txBody>
      </p:sp>
      <p:sp>
        <p:nvSpPr>
          <p:cNvPr id="7" name="Text 5"/>
          <p:cNvSpPr/>
          <p:nvPr/>
        </p:nvSpPr>
        <p:spPr>
          <a:xfrm>
            <a:off x="1083588" y="4182666"/>
            <a:ext cx="3704273" cy="762238"/>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Current Requirement:</a:t>
            </a:r>
            <a:r>
              <a:rPr lang="en-US" sz="1250" dirty="0">
                <a:solidFill>
                  <a:srgbClr val="161613"/>
                </a:solidFill>
                <a:latin typeface="Inter" pitchFamily="34" charset="0"/>
                <a:ea typeface="Inter" pitchFamily="34" charset="-122"/>
                <a:cs typeface="Inter" pitchFamily="34" charset="-120"/>
              </a:rPr>
              <a:t> Candidates only need to pass the specialization exam (MB-310, MB-330, MB-340) to earn the associated certification.</a:t>
            </a:r>
            <a:endParaRPr lang="en-US" sz="1250" dirty="0"/>
          </a:p>
        </p:txBody>
      </p:sp>
      <p:sp>
        <p:nvSpPr>
          <p:cNvPr id="8" name="Text 6"/>
          <p:cNvSpPr/>
          <p:nvPr/>
        </p:nvSpPr>
        <p:spPr>
          <a:xfrm>
            <a:off x="1083588" y="5063966"/>
            <a:ext cx="3704273" cy="1016318"/>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Impact:</a:t>
            </a:r>
            <a:r>
              <a:rPr lang="en-US" sz="1250" dirty="0">
                <a:solidFill>
                  <a:srgbClr val="161613"/>
                </a:solidFill>
                <a:latin typeface="Inter" pitchFamily="34" charset="0"/>
                <a:ea typeface="Inter" pitchFamily="34" charset="-122"/>
                <a:cs typeface="Inter" pitchFamily="34" charset="-120"/>
              </a:rPr>
              <a:t> Simplified certification path with reduced exam requirements, focusing on specialized knowledge rather than core concepts that overlapped between exams.</a:t>
            </a:r>
            <a:endParaRPr lang="en-US" sz="1250" dirty="0"/>
          </a:p>
        </p:txBody>
      </p:sp>
      <p:sp>
        <p:nvSpPr>
          <p:cNvPr id="9" name="Shape 7"/>
          <p:cNvSpPr/>
          <p:nvPr/>
        </p:nvSpPr>
        <p:spPr>
          <a:xfrm>
            <a:off x="5207437" y="2086689"/>
            <a:ext cx="4215408" cy="4214813"/>
          </a:xfrm>
          <a:prstGeom prst="roundRect">
            <a:avLst>
              <a:gd name="adj" fmla="val 2603"/>
            </a:avLst>
          </a:prstGeom>
          <a:solidFill>
            <a:srgbClr val="F9F8F5"/>
          </a:solidFill>
          <a:ln w="22860">
            <a:solidFill>
              <a:srgbClr val="D3D1C9"/>
            </a:solidFill>
            <a:prstDash val="solid"/>
          </a:ln>
        </p:spPr>
        <p:txBody>
          <a:bodyPr/>
          <a:lstStyle/>
          <a:p>
            <a:endParaRPr lang="en-US"/>
          </a:p>
        </p:txBody>
      </p:sp>
      <p:sp>
        <p:nvSpPr>
          <p:cNvPr id="10" name="Shape 8"/>
          <p:cNvSpPr/>
          <p:nvPr/>
        </p:nvSpPr>
        <p:spPr>
          <a:xfrm>
            <a:off x="5184577" y="2086689"/>
            <a:ext cx="91440" cy="4214813"/>
          </a:xfrm>
          <a:prstGeom prst="roundRect">
            <a:avLst>
              <a:gd name="adj" fmla="val 32558"/>
            </a:avLst>
          </a:prstGeom>
          <a:solidFill>
            <a:srgbClr val="28282F"/>
          </a:solidFill>
          <a:ln/>
        </p:spPr>
        <p:txBody>
          <a:bodyPr/>
          <a:lstStyle/>
          <a:p>
            <a:endParaRPr lang="en-US"/>
          </a:p>
        </p:txBody>
      </p:sp>
      <p:sp>
        <p:nvSpPr>
          <p:cNvPr id="11" name="Text 9"/>
          <p:cNvSpPr/>
          <p:nvPr/>
        </p:nvSpPr>
        <p:spPr>
          <a:xfrm>
            <a:off x="5497235" y="2307908"/>
            <a:ext cx="3704392" cy="620316"/>
          </a:xfrm>
          <a:prstGeom prst="rect">
            <a:avLst/>
          </a:prstGeom>
          <a:noFill/>
          <a:ln/>
        </p:spPr>
        <p:txBody>
          <a:bodyPr wrap="squar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Human Resources Certification Consolidation</a:t>
            </a:r>
            <a:endParaRPr lang="en-US" sz="1950" dirty="0"/>
          </a:p>
        </p:txBody>
      </p:sp>
      <p:sp>
        <p:nvSpPr>
          <p:cNvPr id="12" name="Text 10"/>
          <p:cNvSpPr/>
          <p:nvPr/>
        </p:nvSpPr>
        <p:spPr>
          <a:xfrm>
            <a:off x="5497235" y="3047286"/>
            <a:ext cx="3704392" cy="762238"/>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Previous Path:</a:t>
            </a:r>
            <a:r>
              <a:rPr lang="en-US" sz="1250" dirty="0">
                <a:solidFill>
                  <a:srgbClr val="161613"/>
                </a:solidFill>
                <a:latin typeface="Inter" pitchFamily="34" charset="0"/>
                <a:ea typeface="Inter" pitchFamily="34" charset="-122"/>
                <a:cs typeface="Inter" pitchFamily="34" charset="-120"/>
              </a:rPr>
              <a:t> Dedicated Human Resources Functional Consultant certification with specialized exams.</a:t>
            </a:r>
            <a:endParaRPr lang="en-US" sz="1250" dirty="0"/>
          </a:p>
        </p:txBody>
      </p:sp>
      <p:sp>
        <p:nvSpPr>
          <p:cNvPr id="13" name="Text 11"/>
          <p:cNvSpPr/>
          <p:nvPr/>
        </p:nvSpPr>
        <p:spPr>
          <a:xfrm>
            <a:off x="5497235" y="3928586"/>
            <a:ext cx="3704392" cy="762238"/>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Current Path:</a:t>
            </a:r>
            <a:r>
              <a:rPr lang="en-US" sz="1250" dirty="0">
                <a:solidFill>
                  <a:srgbClr val="161613"/>
                </a:solidFill>
                <a:latin typeface="Inter" pitchFamily="34" charset="0"/>
                <a:ea typeface="Inter" pitchFamily="34" charset="-122"/>
                <a:cs typeface="Inter" pitchFamily="34" charset="-120"/>
              </a:rPr>
              <a:t> HR capabilities now covered within MB-920 (Dynamics 365 Fundamentals - Finance &amp; Operations).</a:t>
            </a:r>
            <a:endParaRPr lang="en-US" sz="1250" dirty="0"/>
          </a:p>
        </p:txBody>
      </p:sp>
      <p:sp>
        <p:nvSpPr>
          <p:cNvPr id="14" name="Text 12"/>
          <p:cNvSpPr/>
          <p:nvPr/>
        </p:nvSpPr>
        <p:spPr>
          <a:xfrm>
            <a:off x="5497235" y="4809887"/>
            <a:ext cx="3704392" cy="762238"/>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Impact:</a:t>
            </a:r>
            <a:r>
              <a:rPr lang="en-US" sz="1250" dirty="0">
                <a:solidFill>
                  <a:srgbClr val="161613"/>
                </a:solidFill>
                <a:latin typeface="Inter" pitchFamily="34" charset="0"/>
                <a:ea typeface="Inter" pitchFamily="34" charset="-122"/>
                <a:cs typeface="Inter" pitchFamily="34" charset="-120"/>
              </a:rPr>
              <a:t> HR specialists now align with the broader F&amp;O certification path, reflecting tighter integration of HR with other F&amp;O modules.</a:t>
            </a:r>
            <a:endParaRPr lang="en-US" sz="1250" dirty="0"/>
          </a:p>
        </p:txBody>
      </p:sp>
      <p:sp>
        <p:nvSpPr>
          <p:cNvPr id="15" name="Shape 13"/>
          <p:cNvSpPr/>
          <p:nvPr/>
        </p:nvSpPr>
        <p:spPr>
          <a:xfrm>
            <a:off x="9621203" y="2086689"/>
            <a:ext cx="4215289" cy="4214813"/>
          </a:xfrm>
          <a:prstGeom prst="roundRect">
            <a:avLst>
              <a:gd name="adj" fmla="val 2603"/>
            </a:avLst>
          </a:prstGeom>
          <a:solidFill>
            <a:srgbClr val="F9F8F5"/>
          </a:solidFill>
          <a:ln w="22860">
            <a:solidFill>
              <a:srgbClr val="D3D1C9"/>
            </a:solidFill>
            <a:prstDash val="solid"/>
          </a:ln>
        </p:spPr>
        <p:txBody>
          <a:bodyPr/>
          <a:lstStyle/>
          <a:p>
            <a:endParaRPr lang="en-US"/>
          </a:p>
        </p:txBody>
      </p:sp>
      <p:sp>
        <p:nvSpPr>
          <p:cNvPr id="16" name="Shape 14"/>
          <p:cNvSpPr/>
          <p:nvPr/>
        </p:nvSpPr>
        <p:spPr>
          <a:xfrm>
            <a:off x="9598343" y="2086689"/>
            <a:ext cx="91440" cy="4214813"/>
          </a:xfrm>
          <a:prstGeom prst="roundRect">
            <a:avLst>
              <a:gd name="adj" fmla="val 32558"/>
            </a:avLst>
          </a:prstGeom>
          <a:solidFill>
            <a:srgbClr val="28282F"/>
          </a:solidFill>
          <a:ln/>
        </p:spPr>
        <p:txBody>
          <a:bodyPr/>
          <a:lstStyle/>
          <a:p>
            <a:endParaRPr lang="en-US"/>
          </a:p>
        </p:txBody>
      </p:sp>
      <p:sp>
        <p:nvSpPr>
          <p:cNvPr id="17" name="Text 15"/>
          <p:cNvSpPr/>
          <p:nvPr/>
        </p:nvSpPr>
        <p:spPr>
          <a:xfrm>
            <a:off x="9911001" y="2307908"/>
            <a:ext cx="3704273" cy="930473"/>
          </a:xfrm>
          <a:prstGeom prst="rect">
            <a:avLst/>
          </a:prstGeom>
          <a:noFill/>
          <a:ln/>
        </p:spPr>
        <p:txBody>
          <a:bodyPr wrap="squar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New CX Analyst Associate Certification (Coming September 2024)</a:t>
            </a:r>
            <a:endParaRPr lang="en-US" sz="1950" dirty="0"/>
          </a:p>
        </p:txBody>
      </p:sp>
      <p:sp>
        <p:nvSpPr>
          <p:cNvPr id="18" name="Text 16"/>
          <p:cNvSpPr/>
          <p:nvPr/>
        </p:nvSpPr>
        <p:spPr>
          <a:xfrm>
            <a:off x="9911001" y="3357443"/>
            <a:ext cx="3704273" cy="508159"/>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New Addition:</a:t>
            </a:r>
            <a:r>
              <a:rPr lang="en-US" sz="1250" dirty="0">
                <a:solidFill>
                  <a:srgbClr val="161613"/>
                </a:solidFill>
                <a:latin typeface="Inter" pitchFamily="34" charset="0"/>
                <a:ea typeface="Inter" pitchFamily="34" charset="-122"/>
                <a:cs typeface="Inter" pitchFamily="34" charset="-120"/>
              </a:rPr>
              <a:t> Customer Experience Analyst Associate certification launching soon.</a:t>
            </a:r>
            <a:endParaRPr lang="en-US" sz="1250" dirty="0"/>
          </a:p>
        </p:txBody>
      </p:sp>
      <p:sp>
        <p:nvSpPr>
          <p:cNvPr id="19" name="Text 17"/>
          <p:cNvSpPr/>
          <p:nvPr/>
        </p:nvSpPr>
        <p:spPr>
          <a:xfrm>
            <a:off x="9911001" y="3984665"/>
            <a:ext cx="3704273" cy="1016318"/>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Focus:</a:t>
            </a:r>
            <a:r>
              <a:rPr lang="en-US" sz="1250" dirty="0">
                <a:solidFill>
                  <a:srgbClr val="161613"/>
                </a:solidFill>
                <a:latin typeface="Inter" pitchFamily="34" charset="0"/>
                <a:ea typeface="Inter" pitchFamily="34" charset="-122"/>
                <a:cs typeface="Inter" pitchFamily="34" charset="-120"/>
              </a:rPr>
              <a:t> Will likely concentrate on analytics across Customer Engagement applications, enabling professionals to extract and interpret customer data across the CE suite.</a:t>
            </a:r>
            <a:endParaRPr lang="en-US" sz="1250" dirty="0"/>
          </a:p>
        </p:txBody>
      </p:sp>
      <p:sp>
        <p:nvSpPr>
          <p:cNvPr id="20" name="Text 18"/>
          <p:cNvSpPr/>
          <p:nvPr/>
        </p:nvSpPr>
        <p:spPr>
          <a:xfrm>
            <a:off x="9911001" y="5120045"/>
            <a:ext cx="3704273" cy="762238"/>
          </a:xfrm>
          <a:prstGeom prst="rect">
            <a:avLst/>
          </a:prstGeom>
          <a:noFill/>
          <a:ln/>
        </p:spPr>
        <p:txBody>
          <a:bodyPr wrap="square" lIns="0" tIns="0" rIns="0" bIns="0" rtlCol="0" anchor="t"/>
          <a:lstStyle/>
          <a:p>
            <a:pPr marL="0" indent="0" algn="l">
              <a:lnSpc>
                <a:spcPts val="2000"/>
              </a:lnSpc>
              <a:buNone/>
            </a:pPr>
            <a:r>
              <a:rPr lang="en-US" sz="1250" b="1" dirty="0">
                <a:solidFill>
                  <a:srgbClr val="161613"/>
                </a:solidFill>
                <a:latin typeface="Inter" pitchFamily="34" charset="0"/>
                <a:ea typeface="Inter" pitchFamily="34" charset="-122"/>
                <a:cs typeface="Inter" pitchFamily="34" charset="-120"/>
              </a:rPr>
              <a:t>Impact:</a:t>
            </a:r>
            <a:r>
              <a:rPr lang="en-US" sz="1250" dirty="0">
                <a:solidFill>
                  <a:srgbClr val="161613"/>
                </a:solidFill>
                <a:latin typeface="Inter" pitchFamily="34" charset="0"/>
                <a:ea typeface="Inter" pitchFamily="34" charset="-122"/>
                <a:cs typeface="Inter" pitchFamily="34" charset="-120"/>
              </a:rPr>
              <a:t> Creates a new career path focusing on data-driven customer insights rather than implementation or configuration.</a:t>
            </a:r>
            <a:endParaRPr lang="en-US" sz="1250" dirty="0"/>
          </a:p>
        </p:txBody>
      </p:sp>
      <p:sp>
        <p:nvSpPr>
          <p:cNvPr id="21" name="Text 19"/>
          <p:cNvSpPr/>
          <p:nvPr/>
        </p:nvSpPr>
        <p:spPr>
          <a:xfrm>
            <a:off x="793790" y="652474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Microsoft regularly updates its certification paths to align with product changes and industry needs. Always check the official Microsoft Learn certification pages for the most current requirements and exam content.</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407557"/>
            <a:ext cx="12198668" cy="496133"/>
          </a:xfrm>
          <a:prstGeom prst="rect">
            <a:avLst/>
          </a:prstGeom>
          <a:noFill/>
          <a:ln/>
        </p:spPr>
        <p:txBody>
          <a:bodyPr wrap="none" lIns="0" tIns="0" rIns="0" bIns="0" rtlCol="0" anchor="t"/>
          <a:lstStyle/>
          <a:p>
            <a:pPr marL="0" indent="0" algn="l">
              <a:lnSpc>
                <a:spcPts val="3900"/>
              </a:lnSpc>
              <a:buNone/>
            </a:pPr>
            <a:r>
              <a:rPr lang="en-US" sz="3100" dirty="0">
                <a:solidFill>
                  <a:srgbClr val="161613"/>
                </a:solidFill>
                <a:latin typeface="DM Sans Medium" pitchFamily="34" charset="0"/>
                <a:ea typeface="DM Sans Medium" pitchFamily="34" charset="-122"/>
                <a:cs typeface="DM Sans Medium" pitchFamily="34" charset="-120"/>
              </a:rPr>
              <a:t>How CRM and F&amp;O Work Together in Real-World Implementations</a:t>
            </a:r>
            <a:endParaRPr lang="en-US" sz="3100" dirty="0"/>
          </a:p>
        </p:txBody>
      </p:sp>
      <p:sp>
        <p:nvSpPr>
          <p:cNvPr id="3" name="Text 1"/>
          <p:cNvSpPr/>
          <p:nvPr/>
        </p:nvSpPr>
        <p:spPr>
          <a:xfrm>
            <a:off x="793790" y="232529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Integration Points</a:t>
            </a:r>
            <a:endParaRPr lang="en-US" sz="1950" dirty="0"/>
          </a:p>
        </p:txBody>
      </p:sp>
      <p:sp>
        <p:nvSpPr>
          <p:cNvPr id="4" name="Text 2"/>
          <p:cNvSpPr/>
          <p:nvPr/>
        </p:nvSpPr>
        <p:spPr>
          <a:xfrm>
            <a:off x="793790" y="2833807"/>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Customer Master Data:</a:t>
            </a:r>
            <a:r>
              <a:rPr lang="en-US" sz="1200" dirty="0">
                <a:solidFill>
                  <a:srgbClr val="161613"/>
                </a:solidFill>
                <a:latin typeface="Inter" pitchFamily="34" charset="0"/>
                <a:ea typeface="Inter" pitchFamily="34" charset="-122"/>
                <a:cs typeface="Inter" pitchFamily="34" charset="-120"/>
              </a:rPr>
              <a:t> Shared customer records between CRM and F&amp;O</a:t>
            </a:r>
            <a:endParaRPr lang="en-US" sz="1200" dirty="0"/>
          </a:p>
        </p:txBody>
      </p:sp>
      <p:sp>
        <p:nvSpPr>
          <p:cNvPr id="5" name="Text 3"/>
          <p:cNvSpPr/>
          <p:nvPr/>
        </p:nvSpPr>
        <p:spPr>
          <a:xfrm>
            <a:off x="793790" y="3157299"/>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Quote-to-Cash:</a:t>
            </a:r>
            <a:r>
              <a:rPr lang="en-US" sz="1200" dirty="0">
                <a:solidFill>
                  <a:srgbClr val="161613"/>
                </a:solidFill>
                <a:latin typeface="Inter" pitchFamily="34" charset="0"/>
                <a:ea typeface="Inter" pitchFamily="34" charset="-122"/>
                <a:cs typeface="Inter" pitchFamily="34" charset="-120"/>
              </a:rPr>
              <a:t> Sales opportunities in CRM convert to orders in F&amp;O</a:t>
            </a:r>
            <a:endParaRPr lang="en-US" sz="1200" dirty="0"/>
          </a:p>
        </p:txBody>
      </p:sp>
      <p:sp>
        <p:nvSpPr>
          <p:cNvPr id="6" name="Text 4"/>
          <p:cNvSpPr/>
          <p:nvPr/>
        </p:nvSpPr>
        <p:spPr>
          <a:xfrm>
            <a:off x="793790" y="3480792"/>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Product Catalog:</a:t>
            </a:r>
            <a:r>
              <a:rPr lang="en-US" sz="1200" dirty="0">
                <a:solidFill>
                  <a:srgbClr val="161613"/>
                </a:solidFill>
                <a:latin typeface="Inter" pitchFamily="34" charset="0"/>
                <a:ea typeface="Inter" pitchFamily="34" charset="-122"/>
                <a:cs typeface="Inter" pitchFamily="34" charset="-120"/>
              </a:rPr>
              <a:t> Products managed in F&amp;O surfaced in CRM for sales</a:t>
            </a:r>
            <a:endParaRPr lang="en-US" sz="1200" dirty="0"/>
          </a:p>
        </p:txBody>
      </p:sp>
      <p:sp>
        <p:nvSpPr>
          <p:cNvPr id="7" name="Text 5"/>
          <p:cNvSpPr/>
          <p:nvPr/>
        </p:nvSpPr>
        <p:spPr>
          <a:xfrm>
            <a:off x="793790" y="3804285"/>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Inventory Visibility:</a:t>
            </a:r>
            <a:r>
              <a:rPr lang="en-US" sz="1200" dirty="0">
                <a:solidFill>
                  <a:srgbClr val="161613"/>
                </a:solidFill>
                <a:latin typeface="Inter" pitchFamily="34" charset="0"/>
                <a:ea typeface="Inter" pitchFamily="34" charset="-122"/>
                <a:cs typeface="Inter" pitchFamily="34" charset="-120"/>
              </a:rPr>
              <a:t> Real-time inventory from F&amp;O available in CRM</a:t>
            </a:r>
            <a:endParaRPr lang="en-US" sz="1200" dirty="0"/>
          </a:p>
        </p:txBody>
      </p:sp>
      <p:sp>
        <p:nvSpPr>
          <p:cNvPr id="8" name="Text 6"/>
          <p:cNvSpPr/>
          <p:nvPr/>
        </p:nvSpPr>
        <p:spPr>
          <a:xfrm>
            <a:off x="793790" y="4127778"/>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Service Management:</a:t>
            </a:r>
            <a:r>
              <a:rPr lang="en-US" sz="1200" dirty="0">
                <a:solidFill>
                  <a:srgbClr val="161613"/>
                </a:solidFill>
                <a:latin typeface="Inter" pitchFamily="34" charset="0"/>
                <a:ea typeface="Inter" pitchFamily="34" charset="-122"/>
                <a:cs typeface="Inter" pitchFamily="34" charset="-120"/>
              </a:rPr>
              <a:t> Service cases linked to financial transactions</a:t>
            </a:r>
            <a:endParaRPr lang="en-US" sz="1200" dirty="0"/>
          </a:p>
        </p:txBody>
      </p:sp>
      <p:sp>
        <p:nvSpPr>
          <p:cNvPr id="9" name="Text 7"/>
          <p:cNvSpPr/>
          <p:nvPr/>
        </p:nvSpPr>
        <p:spPr>
          <a:xfrm>
            <a:off x="793790" y="4451271"/>
            <a:ext cx="6279356"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Financial Reporting:</a:t>
            </a:r>
            <a:r>
              <a:rPr lang="en-US" sz="1200" dirty="0">
                <a:solidFill>
                  <a:srgbClr val="161613"/>
                </a:solidFill>
                <a:latin typeface="Inter" pitchFamily="34" charset="0"/>
                <a:ea typeface="Inter" pitchFamily="34" charset="-122"/>
                <a:cs typeface="Inter" pitchFamily="34" charset="-120"/>
              </a:rPr>
              <a:t> Sales performance from CRM combined with financial data from F&amp;O</a:t>
            </a:r>
            <a:endParaRPr lang="en-US" sz="1200" dirty="0"/>
          </a:p>
        </p:txBody>
      </p:sp>
      <p:sp>
        <p:nvSpPr>
          <p:cNvPr id="10" name="Text 8"/>
          <p:cNvSpPr/>
          <p:nvPr/>
        </p:nvSpPr>
        <p:spPr>
          <a:xfrm>
            <a:off x="7564874" y="2325291"/>
            <a:ext cx="3693081"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Implementation Considerations</a:t>
            </a:r>
            <a:endParaRPr lang="en-US" sz="1950" dirty="0"/>
          </a:p>
        </p:txBody>
      </p:sp>
      <p:sp>
        <p:nvSpPr>
          <p:cNvPr id="11" name="Text 9"/>
          <p:cNvSpPr/>
          <p:nvPr/>
        </p:nvSpPr>
        <p:spPr>
          <a:xfrm>
            <a:off x="7564874" y="2833807"/>
            <a:ext cx="6279356" cy="508159"/>
          </a:xfrm>
          <a:prstGeom prst="rect">
            <a:avLst/>
          </a:prstGeom>
          <a:noFill/>
          <a:ln/>
        </p:spPr>
        <p:txBody>
          <a:bodyPr wrap="square" lIns="0" tIns="0" rIns="0" bIns="0" rtlCol="0" anchor="t"/>
          <a:lstStyle/>
          <a:p>
            <a:pPr marL="0" indent="0" algn="l">
              <a:lnSpc>
                <a:spcPts val="2000"/>
              </a:lnSpc>
              <a:buNone/>
            </a:pPr>
            <a:r>
              <a:rPr lang="en-US" sz="1250" dirty="0">
                <a:solidFill>
                  <a:srgbClr val="161613"/>
                </a:solidFill>
                <a:latin typeface="Inter" pitchFamily="34" charset="0"/>
                <a:ea typeface="Inter" pitchFamily="34" charset="-122"/>
                <a:cs typeface="Inter" pitchFamily="34" charset="-120"/>
              </a:rPr>
              <a:t>Most enterprise implementations involve both sides of the Dynamics 365 house, requiring professionals to understand how the systems interact:</a:t>
            </a:r>
            <a:endParaRPr lang="en-US" sz="1250" dirty="0"/>
          </a:p>
        </p:txBody>
      </p:sp>
      <p:sp>
        <p:nvSpPr>
          <p:cNvPr id="12" name="Text 10"/>
          <p:cNvSpPr/>
          <p:nvPr/>
        </p:nvSpPr>
        <p:spPr>
          <a:xfrm>
            <a:off x="7564874" y="3520559"/>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Data Synchronization:</a:t>
            </a:r>
            <a:r>
              <a:rPr lang="en-US" sz="1200" dirty="0">
                <a:solidFill>
                  <a:srgbClr val="161613"/>
                </a:solidFill>
                <a:latin typeface="Inter" pitchFamily="34" charset="0"/>
                <a:ea typeface="Inter" pitchFamily="34" charset="-122"/>
                <a:cs typeface="Inter" pitchFamily="34" charset="-120"/>
              </a:rPr>
              <a:t> Defining master data strategy across systems</a:t>
            </a:r>
            <a:endParaRPr lang="en-US" sz="1200" dirty="0"/>
          </a:p>
        </p:txBody>
      </p:sp>
      <p:sp>
        <p:nvSpPr>
          <p:cNvPr id="13" name="Text 11"/>
          <p:cNvSpPr/>
          <p:nvPr/>
        </p:nvSpPr>
        <p:spPr>
          <a:xfrm>
            <a:off x="7564874" y="3844052"/>
            <a:ext cx="6279356"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Process Handoffs:</a:t>
            </a:r>
            <a:r>
              <a:rPr lang="en-US" sz="1200" dirty="0">
                <a:solidFill>
                  <a:srgbClr val="161613"/>
                </a:solidFill>
                <a:latin typeface="Inter" pitchFamily="34" charset="0"/>
                <a:ea typeface="Inter" pitchFamily="34" charset="-122"/>
                <a:cs typeface="Inter" pitchFamily="34" charset="-120"/>
              </a:rPr>
              <a:t> Designing seamless transitions between front and back office</a:t>
            </a:r>
            <a:endParaRPr lang="en-US" sz="1200" dirty="0"/>
          </a:p>
        </p:txBody>
      </p:sp>
      <p:sp>
        <p:nvSpPr>
          <p:cNvPr id="14" name="Text 12"/>
          <p:cNvSpPr/>
          <p:nvPr/>
        </p:nvSpPr>
        <p:spPr>
          <a:xfrm>
            <a:off x="7564874" y="4168234"/>
            <a:ext cx="6279356"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Integration Technologies:</a:t>
            </a:r>
            <a:r>
              <a:rPr lang="en-US" sz="1200" dirty="0">
                <a:solidFill>
                  <a:srgbClr val="161613"/>
                </a:solidFill>
                <a:latin typeface="Inter" pitchFamily="34" charset="0"/>
                <a:ea typeface="Inter" pitchFamily="34" charset="-122"/>
                <a:cs typeface="Inter" pitchFamily="34" charset="-120"/>
              </a:rPr>
              <a:t> Using Power Platform, dual-write, or custom integrations</a:t>
            </a:r>
            <a:endParaRPr lang="en-US" sz="1200" dirty="0"/>
          </a:p>
        </p:txBody>
      </p:sp>
      <p:sp>
        <p:nvSpPr>
          <p:cNvPr id="15" name="Text 13"/>
          <p:cNvSpPr/>
          <p:nvPr/>
        </p:nvSpPr>
        <p:spPr>
          <a:xfrm>
            <a:off x="7564874" y="4778856"/>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User Experience:</a:t>
            </a:r>
            <a:r>
              <a:rPr lang="en-US" sz="1200" dirty="0">
                <a:solidFill>
                  <a:srgbClr val="161613"/>
                </a:solidFill>
                <a:latin typeface="Inter" pitchFamily="34" charset="0"/>
                <a:ea typeface="Inter" pitchFamily="34" charset="-122"/>
                <a:cs typeface="Inter" pitchFamily="34" charset="-120"/>
              </a:rPr>
              <a:t> Creating a unified experience across applications</a:t>
            </a:r>
            <a:endParaRPr lang="en-US" sz="1200" dirty="0"/>
          </a:p>
        </p:txBody>
      </p:sp>
      <p:sp>
        <p:nvSpPr>
          <p:cNvPr id="16" name="Text 14"/>
          <p:cNvSpPr/>
          <p:nvPr/>
        </p:nvSpPr>
        <p:spPr>
          <a:xfrm>
            <a:off x="7564874" y="5102349"/>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Security Model:</a:t>
            </a:r>
            <a:r>
              <a:rPr lang="en-US" sz="1200" dirty="0">
                <a:solidFill>
                  <a:srgbClr val="161613"/>
                </a:solidFill>
                <a:latin typeface="Inter" pitchFamily="34" charset="0"/>
                <a:ea typeface="Inter" pitchFamily="34" charset="-122"/>
                <a:cs typeface="Inter" pitchFamily="34" charset="-120"/>
              </a:rPr>
              <a:t> Managing permissions across the ecosystem</a:t>
            </a:r>
            <a:endParaRPr lang="en-US" sz="1200" dirty="0"/>
          </a:p>
        </p:txBody>
      </p:sp>
      <p:sp>
        <p:nvSpPr>
          <p:cNvPr id="17" name="Text 15"/>
          <p:cNvSpPr/>
          <p:nvPr/>
        </p:nvSpPr>
        <p:spPr>
          <a:xfrm>
            <a:off x="793790" y="5869424"/>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While certifications focus on specific applications, the most valuable professionals understand both sides of the Dynamics 365 house and how they interact. Consider pursuing certifications in both domains to maximize your expertise and marketability in enterprise implementations.</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922615"/>
            <a:ext cx="7107317" cy="496133"/>
          </a:xfrm>
          <a:prstGeom prst="rect">
            <a:avLst/>
          </a:prstGeom>
          <a:noFill/>
          <a:ln/>
        </p:spPr>
        <p:txBody>
          <a:bodyPr wrap="none" lIns="0" tIns="0" rIns="0" bIns="0" rtlCol="0" anchor="t"/>
          <a:lstStyle/>
          <a:p>
            <a:pPr marL="0" indent="0" algn="l">
              <a:lnSpc>
                <a:spcPts val="3900"/>
              </a:lnSpc>
              <a:buNone/>
            </a:pPr>
            <a:r>
              <a:rPr lang="en-US" sz="3100" dirty="0">
                <a:solidFill>
                  <a:srgbClr val="161613"/>
                </a:solidFill>
                <a:latin typeface="DM Sans Medium" pitchFamily="34" charset="0"/>
                <a:ea typeface="DM Sans Medium" pitchFamily="34" charset="-122"/>
                <a:cs typeface="DM Sans Medium" pitchFamily="34" charset="-120"/>
              </a:rPr>
              <a:t>Your Certification Journey: Next Steps</a:t>
            </a:r>
            <a:endParaRPr lang="en-US" sz="3100" dirty="0"/>
          </a:p>
        </p:txBody>
      </p:sp>
      <p:sp>
        <p:nvSpPr>
          <p:cNvPr id="3" name="Shape 1"/>
          <p:cNvSpPr/>
          <p:nvPr/>
        </p:nvSpPr>
        <p:spPr>
          <a:xfrm>
            <a:off x="793790" y="1815584"/>
            <a:ext cx="446484" cy="446484"/>
          </a:xfrm>
          <a:prstGeom prst="roundRect">
            <a:avLst>
              <a:gd name="adj" fmla="val 6668"/>
            </a:avLst>
          </a:prstGeom>
          <a:solidFill>
            <a:srgbClr val="EDEBE3"/>
          </a:solidFill>
          <a:ln/>
        </p:spPr>
        <p:txBody>
          <a:bodyPr/>
          <a:lstStyle/>
          <a:p>
            <a:endParaRPr lang="en-US"/>
          </a:p>
        </p:txBody>
      </p:sp>
      <p:sp>
        <p:nvSpPr>
          <p:cNvPr id="4" name="Text 2"/>
          <p:cNvSpPr/>
          <p:nvPr/>
        </p:nvSpPr>
        <p:spPr>
          <a:xfrm>
            <a:off x="868204" y="1852791"/>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161613"/>
                </a:solidFill>
                <a:latin typeface="DM Sans Medium" pitchFamily="34" charset="0"/>
                <a:ea typeface="DM Sans Medium" pitchFamily="34" charset="-122"/>
                <a:cs typeface="DM Sans Medium" pitchFamily="34" charset="-120"/>
              </a:rPr>
              <a:t>1</a:t>
            </a:r>
            <a:endParaRPr lang="en-US" sz="2300" dirty="0"/>
          </a:p>
        </p:txBody>
      </p:sp>
      <p:sp>
        <p:nvSpPr>
          <p:cNvPr id="5" name="Text 3"/>
          <p:cNvSpPr/>
          <p:nvPr/>
        </p:nvSpPr>
        <p:spPr>
          <a:xfrm>
            <a:off x="1438632" y="1883807"/>
            <a:ext cx="5002292"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Assess Your Current Role and Career Goals</a:t>
            </a:r>
            <a:endParaRPr lang="en-US" sz="1950" dirty="0"/>
          </a:p>
        </p:txBody>
      </p:sp>
      <p:sp>
        <p:nvSpPr>
          <p:cNvPr id="6" name="Text 4"/>
          <p:cNvSpPr/>
          <p:nvPr/>
        </p:nvSpPr>
        <p:spPr>
          <a:xfrm>
            <a:off x="1438632" y="2313027"/>
            <a:ext cx="5752505" cy="508159"/>
          </a:xfrm>
          <a:prstGeom prst="rect">
            <a:avLst/>
          </a:prstGeom>
          <a:noFill/>
          <a:ln/>
        </p:spPr>
        <p:txBody>
          <a:bodyPr wrap="square" lIns="0" tIns="0" rIns="0" bIns="0" rtlCol="0" anchor="t"/>
          <a:lstStyle/>
          <a:p>
            <a:pPr marL="0" indent="0" algn="l">
              <a:lnSpc>
                <a:spcPts val="2000"/>
              </a:lnSpc>
              <a:buNone/>
            </a:pPr>
            <a:r>
              <a:rPr lang="en-US" sz="1250" dirty="0">
                <a:solidFill>
                  <a:srgbClr val="161613"/>
                </a:solidFill>
                <a:latin typeface="Inter" pitchFamily="34" charset="0"/>
                <a:ea typeface="Inter" pitchFamily="34" charset="-122"/>
                <a:cs typeface="Inter" pitchFamily="34" charset="-120"/>
              </a:rPr>
              <a:t>Determine which side of the Dynamics 365 house aligns with your current role or desired career path:</a:t>
            </a:r>
            <a:endParaRPr lang="en-US" sz="1250" dirty="0"/>
          </a:p>
        </p:txBody>
      </p:sp>
      <p:grpSp>
        <p:nvGrpSpPr>
          <p:cNvPr id="29" name="Group 28">
            <a:extLst>
              <a:ext uri="{FF2B5EF4-FFF2-40B4-BE49-F238E27FC236}">
                <a16:creationId xmlns:a16="http://schemas.microsoft.com/office/drawing/2014/main" id="{27B305D8-4D20-E47F-267B-47ED44684A54}"/>
              </a:ext>
            </a:extLst>
          </p:cNvPr>
          <p:cNvGrpSpPr/>
          <p:nvPr/>
        </p:nvGrpSpPr>
        <p:grpSpPr>
          <a:xfrm>
            <a:off x="1438632" y="2940248"/>
            <a:ext cx="5752505" cy="1155145"/>
            <a:chOff x="1438632" y="2940248"/>
            <a:chExt cx="5752505" cy="1155145"/>
          </a:xfrm>
        </p:grpSpPr>
        <p:sp>
          <p:nvSpPr>
            <p:cNvPr id="7" name="Text 5"/>
            <p:cNvSpPr/>
            <p:nvPr/>
          </p:nvSpPr>
          <p:spPr>
            <a:xfrm>
              <a:off x="1438632" y="2940248"/>
              <a:ext cx="5752505" cy="254079"/>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Customer-facing roles → Customer Engagement (CRM) path</a:t>
              </a:r>
              <a:endParaRPr lang="en-US" sz="1200" dirty="0"/>
            </a:p>
          </p:txBody>
        </p:sp>
        <p:sp>
          <p:nvSpPr>
            <p:cNvPr id="8" name="Text 6"/>
            <p:cNvSpPr/>
            <p:nvPr/>
          </p:nvSpPr>
          <p:spPr>
            <a:xfrm>
              <a:off x="1438632" y="3263741"/>
              <a:ext cx="5752505" cy="254079"/>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Financial or operational roles → Finance &amp; Operations (ERP) path</a:t>
              </a:r>
              <a:endParaRPr lang="en-US" sz="1200" dirty="0"/>
            </a:p>
          </p:txBody>
        </p:sp>
        <p:sp>
          <p:nvSpPr>
            <p:cNvPr id="9" name="Text 7"/>
            <p:cNvSpPr/>
            <p:nvPr/>
          </p:nvSpPr>
          <p:spPr>
            <a:xfrm>
              <a:off x="1438632" y="3587234"/>
              <a:ext cx="5752505" cy="508159"/>
            </a:xfrm>
            <a:prstGeom prst="rect">
              <a:avLst/>
            </a:prstGeom>
            <a:noFill/>
            <a:ln/>
          </p:spPr>
          <p:txBody>
            <a:bodyPr wrap="squar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Technical/developer roles → Developer certifications (Power Platform or MB-500)</a:t>
              </a:r>
              <a:endParaRPr lang="en-US" sz="1200" dirty="0"/>
            </a:p>
          </p:txBody>
        </p:sp>
      </p:grpSp>
      <p:sp>
        <p:nvSpPr>
          <p:cNvPr id="10" name="Shape 8"/>
          <p:cNvSpPr/>
          <p:nvPr/>
        </p:nvSpPr>
        <p:spPr>
          <a:xfrm>
            <a:off x="7439144" y="1815584"/>
            <a:ext cx="446484" cy="446484"/>
          </a:xfrm>
          <a:prstGeom prst="roundRect">
            <a:avLst>
              <a:gd name="adj" fmla="val 6668"/>
            </a:avLst>
          </a:prstGeom>
          <a:solidFill>
            <a:srgbClr val="EDEBE3"/>
          </a:solidFill>
          <a:ln/>
        </p:spPr>
        <p:txBody>
          <a:bodyPr/>
          <a:lstStyle/>
          <a:p>
            <a:endParaRPr lang="en-US"/>
          </a:p>
        </p:txBody>
      </p:sp>
      <p:sp>
        <p:nvSpPr>
          <p:cNvPr id="11" name="Text 9"/>
          <p:cNvSpPr/>
          <p:nvPr/>
        </p:nvSpPr>
        <p:spPr>
          <a:xfrm>
            <a:off x="7513558" y="1852791"/>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161613"/>
                </a:solidFill>
                <a:latin typeface="DM Sans Medium" pitchFamily="34" charset="0"/>
                <a:ea typeface="DM Sans Medium" pitchFamily="34" charset="-122"/>
                <a:cs typeface="DM Sans Medium" pitchFamily="34" charset="-120"/>
              </a:rPr>
              <a:t>2</a:t>
            </a:r>
            <a:endParaRPr lang="en-US" sz="2300" dirty="0"/>
          </a:p>
        </p:txBody>
      </p:sp>
      <p:sp>
        <p:nvSpPr>
          <p:cNvPr id="12" name="Text 10"/>
          <p:cNvSpPr/>
          <p:nvPr/>
        </p:nvSpPr>
        <p:spPr>
          <a:xfrm>
            <a:off x="8083987" y="1883807"/>
            <a:ext cx="2867978"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Start with Fundamentals</a:t>
            </a:r>
            <a:endParaRPr lang="en-US" sz="1950" dirty="0"/>
          </a:p>
        </p:txBody>
      </p:sp>
      <p:sp>
        <p:nvSpPr>
          <p:cNvPr id="13" name="Text 11"/>
          <p:cNvSpPr/>
          <p:nvPr/>
        </p:nvSpPr>
        <p:spPr>
          <a:xfrm>
            <a:off x="8083987" y="2313027"/>
            <a:ext cx="5752624" cy="508159"/>
          </a:xfrm>
          <a:prstGeom prst="rect">
            <a:avLst/>
          </a:prstGeom>
          <a:noFill/>
          <a:ln/>
        </p:spPr>
        <p:txBody>
          <a:bodyPr wrap="square" lIns="0" tIns="0" rIns="0" bIns="0" rtlCol="0" anchor="t"/>
          <a:lstStyle/>
          <a:p>
            <a:pPr marL="0" indent="0" algn="l">
              <a:lnSpc>
                <a:spcPts val="2000"/>
              </a:lnSpc>
              <a:buNone/>
            </a:pPr>
            <a:r>
              <a:rPr lang="en-US" sz="1250" dirty="0">
                <a:solidFill>
                  <a:srgbClr val="161613"/>
                </a:solidFill>
                <a:latin typeface="Inter" pitchFamily="34" charset="0"/>
                <a:ea typeface="Inter" pitchFamily="34" charset="-122"/>
                <a:cs typeface="Inter" pitchFamily="34" charset="-120"/>
              </a:rPr>
              <a:t>Begin with the appropriate fundamentals certification to establish a solid foundation:</a:t>
            </a:r>
            <a:endParaRPr lang="en-US" sz="1250" dirty="0"/>
          </a:p>
        </p:txBody>
      </p:sp>
      <p:grpSp>
        <p:nvGrpSpPr>
          <p:cNvPr id="30" name="Group 29">
            <a:extLst>
              <a:ext uri="{FF2B5EF4-FFF2-40B4-BE49-F238E27FC236}">
                <a16:creationId xmlns:a16="http://schemas.microsoft.com/office/drawing/2014/main" id="{670AEA60-D68A-9563-AFF4-3146765780AD}"/>
              </a:ext>
            </a:extLst>
          </p:cNvPr>
          <p:cNvGrpSpPr/>
          <p:nvPr/>
        </p:nvGrpSpPr>
        <p:grpSpPr>
          <a:xfrm>
            <a:off x="8083987" y="2940248"/>
            <a:ext cx="5752624" cy="577572"/>
            <a:chOff x="8083987" y="2940248"/>
            <a:chExt cx="5752624" cy="577572"/>
          </a:xfrm>
        </p:grpSpPr>
        <p:sp>
          <p:nvSpPr>
            <p:cNvPr id="14" name="Text 12"/>
            <p:cNvSpPr/>
            <p:nvPr/>
          </p:nvSpPr>
          <p:spPr>
            <a:xfrm>
              <a:off x="8083987" y="2940248"/>
              <a:ext cx="5752624" cy="254079"/>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MB-910 for Customer Engagement</a:t>
              </a:r>
              <a:endParaRPr lang="en-US" sz="1200" dirty="0"/>
            </a:p>
          </p:txBody>
        </p:sp>
        <p:sp>
          <p:nvSpPr>
            <p:cNvPr id="15" name="Text 13"/>
            <p:cNvSpPr/>
            <p:nvPr/>
          </p:nvSpPr>
          <p:spPr>
            <a:xfrm>
              <a:off x="8083987" y="3263741"/>
              <a:ext cx="5752624" cy="254079"/>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MB-920 for Finance &amp; Operations</a:t>
              </a:r>
              <a:endParaRPr lang="en-US" sz="1200" dirty="0"/>
            </a:p>
          </p:txBody>
        </p:sp>
      </p:grpSp>
      <p:sp>
        <p:nvSpPr>
          <p:cNvPr id="16" name="Text 14"/>
          <p:cNvSpPr/>
          <p:nvPr/>
        </p:nvSpPr>
        <p:spPr>
          <a:xfrm>
            <a:off x="8083987" y="3636883"/>
            <a:ext cx="5752624" cy="254079"/>
          </a:xfrm>
          <a:prstGeom prst="rect">
            <a:avLst/>
          </a:prstGeom>
          <a:noFill/>
          <a:ln/>
        </p:spPr>
        <p:txBody>
          <a:bodyPr wrap="none" lIns="0" tIns="0" rIns="0" bIns="0" rtlCol="0" anchor="t"/>
          <a:lstStyle/>
          <a:p>
            <a:pPr marL="0" indent="0" algn="l">
              <a:lnSpc>
                <a:spcPts val="2000"/>
              </a:lnSpc>
              <a:buNone/>
            </a:pPr>
            <a:r>
              <a:rPr lang="en-US" sz="1250" dirty="0">
                <a:solidFill>
                  <a:srgbClr val="161613"/>
                </a:solidFill>
                <a:latin typeface="Inter" pitchFamily="34" charset="0"/>
                <a:ea typeface="Inter" pitchFamily="34" charset="-122"/>
                <a:cs typeface="Inter" pitchFamily="34" charset="-120"/>
              </a:rPr>
              <a:t>These exams provide the essential knowledge needed before specializing.</a:t>
            </a:r>
            <a:endParaRPr lang="en-US" sz="1250" dirty="0"/>
          </a:p>
        </p:txBody>
      </p:sp>
      <p:sp>
        <p:nvSpPr>
          <p:cNvPr id="17" name="Shape 15"/>
          <p:cNvSpPr/>
          <p:nvPr/>
        </p:nvSpPr>
        <p:spPr>
          <a:xfrm>
            <a:off x="793790" y="4492228"/>
            <a:ext cx="446484" cy="446484"/>
          </a:xfrm>
          <a:prstGeom prst="roundRect">
            <a:avLst>
              <a:gd name="adj" fmla="val 6668"/>
            </a:avLst>
          </a:prstGeom>
          <a:solidFill>
            <a:srgbClr val="EDEBE3"/>
          </a:solidFill>
          <a:ln/>
        </p:spPr>
        <p:txBody>
          <a:bodyPr/>
          <a:lstStyle/>
          <a:p>
            <a:endParaRPr lang="en-US"/>
          </a:p>
        </p:txBody>
      </p:sp>
      <p:sp>
        <p:nvSpPr>
          <p:cNvPr id="18" name="Text 16"/>
          <p:cNvSpPr/>
          <p:nvPr/>
        </p:nvSpPr>
        <p:spPr>
          <a:xfrm>
            <a:off x="868204" y="4529435"/>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161613"/>
                </a:solidFill>
                <a:latin typeface="DM Sans Medium" pitchFamily="34" charset="0"/>
                <a:ea typeface="DM Sans Medium" pitchFamily="34" charset="-122"/>
                <a:cs typeface="DM Sans Medium" pitchFamily="34" charset="-120"/>
              </a:rPr>
              <a:t>3</a:t>
            </a:r>
            <a:endParaRPr lang="en-US" sz="2300" dirty="0"/>
          </a:p>
        </p:txBody>
      </p:sp>
      <p:sp>
        <p:nvSpPr>
          <p:cNvPr id="19" name="Text 17"/>
          <p:cNvSpPr/>
          <p:nvPr/>
        </p:nvSpPr>
        <p:spPr>
          <a:xfrm>
            <a:off x="1438632" y="4560451"/>
            <a:ext cx="4251841"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Specialize Based on Your Focus Area</a:t>
            </a:r>
            <a:endParaRPr lang="en-US" sz="1950" dirty="0"/>
          </a:p>
        </p:txBody>
      </p:sp>
      <p:sp>
        <p:nvSpPr>
          <p:cNvPr id="20" name="Text 18"/>
          <p:cNvSpPr/>
          <p:nvPr/>
        </p:nvSpPr>
        <p:spPr>
          <a:xfrm>
            <a:off x="1438632" y="4989671"/>
            <a:ext cx="5752505" cy="254079"/>
          </a:xfrm>
          <a:prstGeom prst="rect">
            <a:avLst/>
          </a:prstGeom>
          <a:noFill/>
          <a:ln/>
        </p:spPr>
        <p:txBody>
          <a:bodyPr wrap="none" lIns="0" tIns="0" rIns="0" bIns="0" rtlCol="0" anchor="t"/>
          <a:lstStyle/>
          <a:p>
            <a:pPr marL="0" indent="0" algn="l">
              <a:lnSpc>
                <a:spcPts val="2000"/>
              </a:lnSpc>
              <a:buNone/>
            </a:pPr>
            <a:r>
              <a:rPr lang="en-US" sz="1250" dirty="0">
                <a:solidFill>
                  <a:srgbClr val="161613"/>
                </a:solidFill>
                <a:latin typeface="Inter" pitchFamily="34" charset="0"/>
                <a:ea typeface="Inter" pitchFamily="34" charset="-122"/>
                <a:cs typeface="Inter" pitchFamily="34" charset="-120"/>
              </a:rPr>
              <a:t>Pursue role-based certifications that align with your specialization:</a:t>
            </a:r>
            <a:endParaRPr lang="en-US" sz="1250" dirty="0"/>
          </a:p>
        </p:txBody>
      </p:sp>
      <p:grpSp>
        <p:nvGrpSpPr>
          <p:cNvPr id="31" name="Group 30">
            <a:extLst>
              <a:ext uri="{FF2B5EF4-FFF2-40B4-BE49-F238E27FC236}">
                <a16:creationId xmlns:a16="http://schemas.microsoft.com/office/drawing/2014/main" id="{B327EA98-E3A6-FD27-AC01-D1AEF3BFAFC3}"/>
              </a:ext>
            </a:extLst>
          </p:cNvPr>
          <p:cNvGrpSpPr/>
          <p:nvPr/>
        </p:nvGrpSpPr>
        <p:grpSpPr>
          <a:xfrm>
            <a:off x="1438632" y="5362813"/>
            <a:ext cx="5752505" cy="1085731"/>
            <a:chOff x="1438632" y="5362813"/>
            <a:chExt cx="5752505" cy="1085731"/>
          </a:xfrm>
        </p:grpSpPr>
        <p:sp>
          <p:nvSpPr>
            <p:cNvPr id="21" name="Text 19"/>
            <p:cNvSpPr/>
            <p:nvPr/>
          </p:nvSpPr>
          <p:spPr>
            <a:xfrm>
              <a:off x="1438632" y="5362813"/>
              <a:ext cx="5752505"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CRM Path:</a:t>
              </a:r>
              <a:r>
                <a:rPr lang="en-US" sz="1200" dirty="0">
                  <a:solidFill>
                    <a:srgbClr val="161613"/>
                  </a:solidFill>
                  <a:latin typeface="Inter" pitchFamily="34" charset="0"/>
                  <a:ea typeface="Inter" pitchFamily="34" charset="-122"/>
                  <a:cs typeface="Inter" pitchFamily="34" charset="-120"/>
                </a:rPr>
                <a:t> MB-210 (Sales), MB-220 (Marketing), MB-230 (Customer Service), or MB-240 (Field Service)</a:t>
              </a:r>
              <a:endParaRPr lang="en-US" sz="1200" dirty="0"/>
            </a:p>
          </p:txBody>
        </p:sp>
        <p:sp>
          <p:nvSpPr>
            <p:cNvPr id="22" name="Text 20"/>
            <p:cNvSpPr/>
            <p:nvPr/>
          </p:nvSpPr>
          <p:spPr>
            <a:xfrm>
              <a:off x="1438632" y="5940385"/>
              <a:ext cx="5752505"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F&amp;O Path:</a:t>
              </a:r>
              <a:r>
                <a:rPr lang="en-US" sz="1200" dirty="0">
                  <a:solidFill>
                    <a:srgbClr val="161613"/>
                  </a:solidFill>
                  <a:latin typeface="Inter" pitchFamily="34" charset="0"/>
                  <a:ea typeface="Inter" pitchFamily="34" charset="-122"/>
                  <a:cs typeface="Inter" pitchFamily="34" charset="-120"/>
                </a:rPr>
                <a:t> MB-310 (Finance), MB-330 (Supply Chain), MB-340 (Commerce), or MB-500 (Developer)</a:t>
              </a:r>
              <a:endParaRPr lang="en-US" sz="1200" dirty="0"/>
            </a:p>
          </p:txBody>
        </p:sp>
      </p:grpSp>
      <p:sp>
        <p:nvSpPr>
          <p:cNvPr id="23" name="Shape 21"/>
          <p:cNvSpPr/>
          <p:nvPr/>
        </p:nvSpPr>
        <p:spPr>
          <a:xfrm>
            <a:off x="7439144" y="4492228"/>
            <a:ext cx="446484" cy="446484"/>
          </a:xfrm>
          <a:prstGeom prst="roundRect">
            <a:avLst>
              <a:gd name="adj" fmla="val 6668"/>
            </a:avLst>
          </a:prstGeom>
          <a:solidFill>
            <a:srgbClr val="EDEBE3"/>
          </a:solidFill>
          <a:ln/>
        </p:spPr>
        <p:txBody>
          <a:bodyPr/>
          <a:lstStyle/>
          <a:p>
            <a:endParaRPr lang="en-US"/>
          </a:p>
        </p:txBody>
      </p:sp>
      <p:sp>
        <p:nvSpPr>
          <p:cNvPr id="24" name="Text 22"/>
          <p:cNvSpPr/>
          <p:nvPr/>
        </p:nvSpPr>
        <p:spPr>
          <a:xfrm>
            <a:off x="7513558" y="4529435"/>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161613"/>
                </a:solidFill>
                <a:latin typeface="DM Sans Medium" pitchFamily="34" charset="0"/>
                <a:ea typeface="DM Sans Medium" pitchFamily="34" charset="-122"/>
                <a:cs typeface="DM Sans Medium" pitchFamily="34" charset="-120"/>
              </a:rPr>
              <a:t>4</a:t>
            </a:r>
            <a:endParaRPr lang="en-US" sz="2300" dirty="0"/>
          </a:p>
        </p:txBody>
      </p:sp>
      <p:sp>
        <p:nvSpPr>
          <p:cNvPr id="25" name="Text 23"/>
          <p:cNvSpPr/>
          <p:nvPr/>
        </p:nvSpPr>
        <p:spPr>
          <a:xfrm>
            <a:off x="8083987" y="4588431"/>
            <a:ext cx="5752624" cy="254079"/>
          </a:xfrm>
          <a:prstGeom prst="rect">
            <a:avLst/>
          </a:prstGeom>
          <a:noFill/>
          <a:ln/>
        </p:spPr>
        <p:txBody>
          <a:bodyPr wrap="none" lIns="0" tIns="0" rIns="0" bIns="0" rtlCol="0" anchor="t"/>
          <a:lstStyle/>
          <a:p>
            <a:pPr marL="0" indent="0" algn="l">
              <a:lnSpc>
                <a:spcPts val="2000"/>
              </a:lnSpc>
              <a:buNone/>
            </a:pPr>
            <a:r>
              <a:rPr lang="en-US" sz="1250" dirty="0">
                <a:solidFill>
                  <a:srgbClr val="161613"/>
                </a:solidFill>
                <a:latin typeface="Inter" pitchFamily="34" charset="0"/>
                <a:ea typeface="Inter" pitchFamily="34" charset="-122"/>
                <a:cs typeface="Inter" pitchFamily="34" charset="-120"/>
              </a:rPr>
              <a:t>Expand Your Expertise Across Domains</a:t>
            </a:r>
            <a:endParaRPr lang="en-US" sz="1250" dirty="0"/>
          </a:p>
        </p:txBody>
      </p:sp>
      <p:sp>
        <p:nvSpPr>
          <p:cNvPr id="26" name="Text 24"/>
          <p:cNvSpPr/>
          <p:nvPr/>
        </p:nvSpPr>
        <p:spPr>
          <a:xfrm>
            <a:off x="8083987" y="4961573"/>
            <a:ext cx="5752624" cy="762238"/>
          </a:xfrm>
          <a:prstGeom prst="rect">
            <a:avLst/>
          </a:prstGeom>
          <a:noFill/>
          <a:ln/>
        </p:spPr>
        <p:txBody>
          <a:bodyPr wrap="square" lIns="0" tIns="0" rIns="0" bIns="0" rtlCol="0" anchor="t"/>
          <a:lstStyle/>
          <a:p>
            <a:pPr marL="0" indent="0" algn="l">
              <a:lnSpc>
                <a:spcPts val="2000"/>
              </a:lnSpc>
              <a:buNone/>
            </a:pPr>
            <a:r>
              <a:rPr lang="en-US" sz="1200" dirty="0">
                <a:solidFill>
                  <a:srgbClr val="161613"/>
                </a:solidFill>
                <a:latin typeface="Inter" pitchFamily="34" charset="0"/>
                <a:ea typeface="Inter" pitchFamily="34" charset="-122"/>
                <a:cs typeface="Inter" pitchFamily="34" charset="-120"/>
              </a:rPr>
              <a:t>Consider certifications from both sides of the house to become a more versatile Dynamics 365 professional capable of working on integrated implementations.</a:t>
            </a:r>
            <a:endParaRPr lang="en-US" sz="1200" dirty="0"/>
          </a:p>
        </p:txBody>
      </p:sp>
      <p:sp>
        <p:nvSpPr>
          <p:cNvPr id="27" name="Text 25"/>
          <p:cNvSpPr/>
          <p:nvPr/>
        </p:nvSpPr>
        <p:spPr>
          <a:xfrm>
            <a:off x="8083987" y="5842873"/>
            <a:ext cx="5752624" cy="508159"/>
          </a:xfrm>
          <a:prstGeom prst="rect">
            <a:avLst/>
          </a:prstGeom>
          <a:noFill/>
          <a:ln/>
        </p:spPr>
        <p:txBody>
          <a:bodyPr wrap="square" lIns="0" tIns="0" rIns="0" bIns="0" rtlCol="0" anchor="t"/>
          <a:lstStyle/>
          <a:p>
            <a:pPr marL="0" indent="0" algn="l">
              <a:lnSpc>
                <a:spcPts val="2000"/>
              </a:lnSpc>
              <a:buNone/>
            </a:pPr>
            <a:r>
              <a:rPr lang="en-US" sz="1200" dirty="0">
                <a:solidFill>
                  <a:srgbClr val="161613"/>
                </a:solidFill>
                <a:latin typeface="Inter" pitchFamily="34" charset="0"/>
                <a:ea typeface="Inter" pitchFamily="34" charset="-122"/>
                <a:cs typeface="Inter" pitchFamily="34" charset="-120"/>
              </a:rPr>
              <a:t>The most valuable consultants understand how both CRM and F&amp;O work together in real-world scenarios.</a:t>
            </a:r>
            <a:endParaRPr lang="en-US" sz="1200" dirty="0"/>
          </a:p>
        </p:txBody>
      </p:sp>
      <p:sp>
        <p:nvSpPr>
          <p:cNvPr id="28" name="Text 26"/>
          <p:cNvSpPr/>
          <p:nvPr/>
        </p:nvSpPr>
        <p:spPr>
          <a:xfrm>
            <a:off x="793790" y="667178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Remember that certifications validate your knowledge, but real-world experience remains equally important. Combine certification preparation with hands-on practice in demonstration environments to maximize both your exam success and practical skills.</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35925"/>
            <a:ext cx="12501205" cy="620078"/>
          </a:xfrm>
          <a:prstGeom prst="rect">
            <a:avLst/>
          </a:prstGeom>
          <a:noFill/>
          <a:ln/>
        </p:spPr>
        <p:txBody>
          <a:bodyPr wrap="none" lIns="0" tIns="0" rIns="0" bIns="0" rtlCol="0" anchor="t"/>
          <a:lstStyle/>
          <a:p>
            <a:pPr marL="0" indent="0" algn="l">
              <a:lnSpc>
                <a:spcPts val="4850"/>
              </a:lnSpc>
              <a:buNone/>
            </a:pPr>
            <a:r>
              <a:rPr lang="en-US" sz="3900" dirty="0">
                <a:solidFill>
                  <a:srgbClr val="161613"/>
                </a:solidFill>
                <a:latin typeface="DM Sans Medium" pitchFamily="34" charset="0"/>
                <a:ea typeface="DM Sans Medium" pitchFamily="34" charset="-122"/>
                <a:cs typeface="DM Sans Medium" pitchFamily="34" charset="-120"/>
              </a:rPr>
              <a:t>The Complete Dynamics 365 Certification Ecosystem</a:t>
            </a:r>
            <a:endParaRPr lang="en-US" sz="3900" dirty="0"/>
          </a:p>
        </p:txBody>
      </p:sp>
      <p:sp>
        <p:nvSpPr>
          <p:cNvPr id="3" name="Text 1"/>
          <p:cNvSpPr/>
          <p:nvPr/>
        </p:nvSpPr>
        <p:spPr>
          <a:xfrm>
            <a:off x="1562695" y="2208133"/>
            <a:ext cx="3172301" cy="310158"/>
          </a:xfrm>
          <a:prstGeom prst="rect">
            <a:avLst/>
          </a:prstGeom>
          <a:noFill/>
          <a:ln/>
        </p:spPr>
        <p:txBody>
          <a:bodyPr wrap="none" lIns="0" tIns="0" rIns="0" bIns="0" rtlCol="0" anchor="t"/>
          <a:lstStyle/>
          <a:p>
            <a:pPr marL="0" indent="0" algn="r">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Understand the Landscape</a:t>
            </a:r>
            <a:endParaRPr lang="en-US" sz="1950" dirty="0"/>
          </a:p>
        </p:txBody>
      </p:sp>
      <p:sp>
        <p:nvSpPr>
          <p:cNvPr id="4" name="Text 2"/>
          <p:cNvSpPr/>
          <p:nvPr/>
        </p:nvSpPr>
        <p:spPr>
          <a:xfrm>
            <a:off x="793790" y="2637353"/>
            <a:ext cx="3941207" cy="635079"/>
          </a:xfrm>
          <a:prstGeom prst="rect">
            <a:avLst/>
          </a:prstGeom>
          <a:noFill/>
          <a:ln/>
        </p:spPr>
        <p:txBody>
          <a:bodyPr wrap="square" lIns="0" tIns="0" rIns="0" bIns="0" rtlCol="0" anchor="t"/>
          <a:lstStyle/>
          <a:p>
            <a:pPr marL="0" indent="0" algn="r">
              <a:lnSpc>
                <a:spcPts val="2500"/>
              </a:lnSpc>
              <a:buNone/>
            </a:pPr>
            <a:r>
              <a:rPr lang="en-US" sz="1550" dirty="0">
                <a:solidFill>
                  <a:srgbClr val="161613"/>
                </a:solidFill>
                <a:latin typeface="Inter" pitchFamily="34" charset="0"/>
                <a:ea typeface="Inter" pitchFamily="34" charset="-122"/>
                <a:cs typeface="Inter" pitchFamily="34" charset="-120"/>
              </a:rPr>
              <a:t>Recognize how certifications are organized into "two sides of the house"</a:t>
            </a:r>
            <a:endParaRPr lang="en-US" sz="1550" dirty="0"/>
          </a:p>
        </p:txBody>
      </p:sp>
      <p:pic>
        <p:nvPicPr>
          <p:cNvPr id="5" name="Image 0" descr="preencoded.png"/>
          <p:cNvPicPr>
            <a:picLocks noChangeAspect="1"/>
          </p:cNvPicPr>
          <p:nvPr/>
        </p:nvPicPr>
        <p:blipFill>
          <a:blip r:embed="rId3"/>
          <a:stretch>
            <a:fillRect/>
          </a:stretch>
        </p:blipFill>
        <p:spPr>
          <a:xfrm>
            <a:off x="5032653" y="1752838"/>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47864" y="2542520"/>
            <a:ext cx="296942" cy="371118"/>
          </a:xfrm>
          <a:prstGeom prst="rect">
            <a:avLst/>
          </a:prstGeom>
        </p:spPr>
      </p:pic>
      <p:sp>
        <p:nvSpPr>
          <p:cNvPr id="7" name="Text 3"/>
          <p:cNvSpPr/>
          <p:nvPr/>
        </p:nvSpPr>
        <p:spPr>
          <a:xfrm>
            <a:off x="9895284" y="220813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Map Your Path</a:t>
            </a:r>
            <a:endParaRPr lang="en-US" sz="1950" dirty="0"/>
          </a:p>
        </p:txBody>
      </p:sp>
      <p:sp>
        <p:nvSpPr>
          <p:cNvPr id="8" name="Text 4"/>
          <p:cNvSpPr/>
          <p:nvPr/>
        </p:nvSpPr>
        <p:spPr>
          <a:xfrm>
            <a:off x="9895284" y="2637353"/>
            <a:ext cx="3941326"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Identify which certifications align with your career goals and existing skills</a:t>
            </a:r>
            <a:endParaRPr lang="en-US" sz="1550" dirty="0"/>
          </a:p>
        </p:txBody>
      </p:sp>
      <p:pic>
        <p:nvPicPr>
          <p:cNvPr id="9" name="Image 2" descr="preencoded.png"/>
          <p:cNvPicPr>
            <a:picLocks noChangeAspect="1"/>
          </p:cNvPicPr>
          <p:nvPr/>
        </p:nvPicPr>
        <p:blipFill>
          <a:blip r:embed="rId5"/>
          <a:stretch>
            <a:fillRect/>
          </a:stretch>
        </p:blipFill>
        <p:spPr>
          <a:xfrm>
            <a:off x="5032653" y="1752838"/>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73738" y="2931021"/>
            <a:ext cx="296942" cy="371118"/>
          </a:xfrm>
          <a:prstGeom prst="rect">
            <a:avLst/>
          </a:prstGeom>
        </p:spPr>
      </p:pic>
      <p:sp>
        <p:nvSpPr>
          <p:cNvPr id="11" name="Text 5"/>
          <p:cNvSpPr/>
          <p:nvPr/>
        </p:nvSpPr>
        <p:spPr>
          <a:xfrm>
            <a:off x="9895284" y="4480679"/>
            <a:ext cx="2494478"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Plan Your Preparation</a:t>
            </a:r>
            <a:endParaRPr lang="en-US" sz="1950" dirty="0"/>
          </a:p>
        </p:txBody>
      </p:sp>
      <p:sp>
        <p:nvSpPr>
          <p:cNvPr id="12" name="Text 6"/>
          <p:cNvSpPr/>
          <p:nvPr/>
        </p:nvSpPr>
        <p:spPr>
          <a:xfrm>
            <a:off x="9895284" y="4909899"/>
            <a:ext cx="3941326" cy="95261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Create a structured approach to exam readiness based on certification requirements</a:t>
            </a:r>
            <a:endParaRPr lang="en-US" sz="1550" dirty="0"/>
          </a:p>
        </p:txBody>
      </p:sp>
      <p:pic>
        <p:nvPicPr>
          <p:cNvPr id="13" name="Image 4" descr="preencoded.png"/>
          <p:cNvPicPr>
            <a:picLocks noChangeAspect="1"/>
          </p:cNvPicPr>
          <p:nvPr/>
        </p:nvPicPr>
        <p:blipFill>
          <a:blip r:embed="rId7"/>
          <a:stretch>
            <a:fillRect/>
          </a:stretch>
        </p:blipFill>
        <p:spPr>
          <a:xfrm>
            <a:off x="5032653" y="1752838"/>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85237" y="5156895"/>
            <a:ext cx="296942" cy="371118"/>
          </a:xfrm>
          <a:prstGeom prst="rect">
            <a:avLst/>
          </a:prstGeom>
        </p:spPr>
      </p:pic>
      <p:sp>
        <p:nvSpPr>
          <p:cNvPr id="15" name="Text 7"/>
          <p:cNvSpPr/>
          <p:nvPr/>
        </p:nvSpPr>
        <p:spPr>
          <a:xfrm>
            <a:off x="2254091" y="4639389"/>
            <a:ext cx="2480905" cy="310158"/>
          </a:xfrm>
          <a:prstGeom prst="rect">
            <a:avLst/>
          </a:prstGeom>
          <a:noFill/>
          <a:ln/>
        </p:spPr>
        <p:txBody>
          <a:bodyPr wrap="none" lIns="0" tIns="0" rIns="0" bIns="0" rtlCol="0" anchor="t"/>
          <a:lstStyle/>
          <a:p>
            <a:pPr marL="0" indent="0" algn="r">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Advance Your Career</a:t>
            </a:r>
            <a:endParaRPr lang="en-US" sz="1950" dirty="0"/>
          </a:p>
        </p:txBody>
      </p:sp>
      <p:sp>
        <p:nvSpPr>
          <p:cNvPr id="16" name="Text 8"/>
          <p:cNvSpPr/>
          <p:nvPr/>
        </p:nvSpPr>
        <p:spPr>
          <a:xfrm>
            <a:off x="793790" y="5068610"/>
            <a:ext cx="3941207" cy="635079"/>
          </a:xfrm>
          <a:prstGeom prst="rect">
            <a:avLst/>
          </a:prstGeom>
          <a:noFill/>
          <a:ln/>
        </p:spPr>
        <p:txBody>
          <a:bodyPr wrap="square" lIns="0" tIns="0" rIns="0" bIns="0" rtlCol="0" anchor="t"/>
          <a:lstStyle/>
          <a:p>
            <a:pPr marL="0" indent="0" algn="r">
              <a:lnSpc>
                <a:spcPts val="2500"/>
              </a:lnSpc>
              <a:buNone/>
            </a:pPr>
            <a:r>
              <a:rPr lang="en-US" sz="1550" dirty="0">
                <a:solidFill>
                  <a:srgbClr val="161613"/>
                </a:solidFill>
                <a:latin typeface="Inter" pitchFamily="34" charset="0"/>
                <a:ea typeface="Inter" pitchFamily="34" charset="-122"/>
                <a:cs typeface="Inter" pitchFamily="34" charset="-120"/>
              </a:rPr>
              <a:t>Leverage certifications to demonstrate expertise and open new opportunities</a:t>
            </a:r>
            <a:endParaRPr lang="en-US" sz="1550" dirty="0"/>
          </a:p>
        </p:txBody>
      </p:sp>
      <p:pic>
        <p:nvPicPr>
          <p:cNvPr id="17" name="Image 6" descr="preencoded.png"/>
          <p:cNvPicPr>
            <a:picLocks noChangeAspect="1"/>
          </p:cNvPicPr>
          <p:nvPr/>
        </p:nvPicPr>
        <p:blipFill>
          <a:blip r:embed="rId9"/>
          <a:stretch>
            <a:fillRect/>
          </a:stretch>
        </p:blipFill>
        <p:spPr>
          <a:xfrm>
            <a:off x="5032653" y="1752838"/>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59363" y="4768394"/>
            <a:ext cx="296942" cy="371118"/>
          </a:xfrm>
          <a:prstGeom prst="rect">
            <a:avLst/>
          </a:prstGeom>
        </p:spPr>
      </p:pic>
      <p:sp>
        <p:nvSpPr>
          <p:cNvPr id="19" name="Text 9"/>
          <p:cNvSpPr/>
          <p:nvPr/>
        </p:nvSpPr>
        <p:spPr>
          <a:xfrm>
            <a:off x="793790" y="6541056"/>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This presentation will guide you through the entire Dynamics 365 certification structure, highlighting recent changes, prerequisites, and how different certifications relate to one another. By the end, you'll have a clear roadmap for navigating Microsoft's certification program regardless of which side of the Dynamics house you're focused on.</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59838"/>
            <a:ext cx="7386995" cy="620078"/>
          </a:xfrm>
          <a:prstGeom prst="rect">
            <a:avLst/>
          </a:prstGeom>
          <a:noFill/>
          <a:ln/>
        </p:spPr>
        <p:txBody>
          <a:bodyPr wrap="none" lIns="0" tIns="0" rIns="0" bIns="0" rtlCol="0" anchor="t"/>
          <a:lstStyle/>
          <a:p>
            <a:pPr marL="0" indent="0" algn="l">
              <a:lnSpc>
                <a:spcPts val="4850"/>
              </a:lnSpc>
              <a:buNone/>
            </a:pPr>
            <a:r>
              <a:rPr lang="en-US" sz="3900" dirty="0">
                <a:solidFill>
                  <a:srgbClr val="161613"/>
                </a:solidFill>
                <a:latin typeface="DM Sans Medium" pitchFamily="34" charset="0"/>
                <a:ea typeface="DM Sans Medium" pitchFamily="34" charset="-122"/>
                <a:cs typeface="DM Sans Medium" pitchFamily="34" charset="-120"/>
              </a:rPr>
              <a:t>The Two Sides of Dynamics 365</a:t>
            </a:r>
            <a:endParaRPr lang="en-US" sz="3900" dirty="0"/>
          </a:p>
        </p:txBody>
      </p:sp>
      <p:sp>
        <p:nvSpPr>
          <p:cNvPr id="3" name="Text 1"/>
          <p:cNvSpPr/>
          <p:nvPr/>
        </p:nvSpPr>
        <p:spPr>
          <a:xfrm>
            <a:off x="793790" y="2675930"/>
            <a:ext cx="5536287" cy="496133"/>
          </a:xfrm>
          <a:prstGeom prst="rect">
            <a:avLst/>
          </a:prstGeom>
          <a:noFill/>
          <a:ln/>
        </p:spPr>
        <p:txBody>
          <a:bodyPr wrap="none" lIns="0" tIns="0" rIns="0" bIns="0" rtlCol="0" anchor="t"/>
          <a:lstStyle/>
          <a:p>
            <a:pPr marL="0" indent="0" algn="l">
              <a:lnSpc>
                <a:spcPts val="3900"/>
              </a:lnSpc>
              <a:buNone/>
            </a:pPr>
            <a:r>
              <a:rPr lang="en-US" sz="3100" dirty="0">
                <a:solidFill>
                  <a:srgbClr val="28282F"/>
                </a:solidFill>
                <a:latin typeface="DM Sans Medium" pitchFamily="34" charset="0"/>
                <a:ea typeface="DM Sans Medium" pitchFamily="34" charset="-122"/>
                <a:cs typeface="DM Sans Medium" pitchFamily="34" charset="-120"/>
              </a:rPr>
              <a:t>Customer Engagement (CRM)</a:t>
            </a:r>
            <a:endParaRPr lang="en-US" sz="3100" dirty="0"/>
          </a:p>
        </p:txBody>
      </p:sp>
      <p:sp>
        <p:nvSpPr>
          <p:cNvPr id="4" name="Text 2"/>
          <p:cNvSpPr/>
          <p:nvPr/>
        </p:nvSpPr>
        <p:spPr>
          <a:xfrm>
            <a:off x="793790" y="3370421"/>
            <a:ext cx="6279356" cy="317540"/>
          </a:xfrm>
          <a:prstGeom prst="rect">
            <a:avLst/>
          </a:prstGeom>
          <a:noFill/>
          <a:ln/>
        </p:spPr>
        <p:txBody>
          <a:bodyPr wrap="none" lIns="0" tIns="0" rIns="0" bIns="0" rtlCol="0" anchor="t"/>
          <a:lstStyle/>
          <a:p>
            <a:pPr marL="0" indent="0" algn="l">
              <a:lnSpc>
                <a:spcPts val="2500"/>
              </a:lnSpc>
              <a:buNone/>
            </a:pPr>
            <a:r>
              <a:rPr lang="en-US" sz="1550" b="1" dirty="0">
                <a:solidFill>
                  <a:srgbClr val="161613"/>
                </a:solidFill>
                <a:latin typeface="Inter" pitchFamily="34" charset="0"/>
                <a:ea typeface="Inter" pitchFamily="34" charset="-122"/>
                <a:cs typeface="Inter" pitchFamily="34" charset="-120"/>
              </a:rPr>
              <a:t>The Front Office</a:t>
            </a:r>
            <a:endParaRPr lang="en-US" sz="1550" dirty="0"/>
          </a:p>
        </p:txBody>
      </p:sp>
      <p:sp>
        <p:nvSpPr>
          <p:cNvPr id="5" name="Text 3"/>
          <p:cNvSpPr/>
          <p:nvPr/>
        </p:nvSpPr>
        <p:spPr>
          <a:xfrm>
            <a:off x="793790" y="3866555"/>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Customer-facing business processes focused on relationship management, lead generation, service delivery, and marketing campaigns.</a:t>
            </a:r>
            <a:endParaRPr lang="en-US" sz="1550" dirty="0"/>
          </a:p>
        </p:txBody>
      </p:sp>
      <p:sp>
        <p:nvSpPr>
          <p:cNvPr id="6" name="Text 4"/>
          <p:cNvSpPr/>
          <p:nvPr/>
        </p:nvSpPr>
        <p:spPr>
          <a:xfrm>
            <a:off x="793790" y="4997768"/>
            <a:ext cx="6279356"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Handles the acquisition, retention, and servicing of customers throughout their lifecycle.</a:t>
            </a:r>
            <a:endParaRPr lang="en-US" sz="1550" dirty="0"/>
          </a:p>
        </p:txBody>
      </p:sp>
      <p:sp>
        <p:nvSpPr>
          <p:cNvPr id="7" name="Text 5"/>
          <p:cNvSpPr/>
          <p:nvPr/>
        </p:nvSpPr>
        <p:spPr>
          <a:xfrm>
            <a:off x="7564874" y="2675930"/>
            <a:ext cx="5149334" cy="496133"/>
          </a:xfrm>
          <a:prstGeom prst="rect">
            <a:avLst/>
          </a:prstGeom>
          <a:noFill/>
          <a:ln/>
        </p:spPr>
        <p:txBody>
          <a:bodyPr wrap="none" lIns="0" tIns="0" rIns="0" bIns="0" rtlCol="0" anchor="t"/>
          <a:lstStyle/>
          <a:p>
            <a:pPr marL="0" indent="0" algn="l">
              <a:lnSpc>
                <a:spcPts val="3900"/>
              </a:lnSpc>
              <a:buNone/>
            </a:pPr>
            <a:r>
              <a:rPr lang="en-US" sz="3100" dirty="0">
                <a:solidFill>
                  <a:srgbClr val="28282F"/>
                </a:solidFill>
                <a:latin typeface="DM Sans Medium" pitchFamily="34" charset="0"/>
                <a:ea typeface="DM Sans Medium" pitchFamily="34" charset="-122"/>
                <a:cs typeface="DM Sans Medium" pitchFamily="34" charset="-120"/>
              </a:rPr>
              <a:t>Finance &amp; Operations (ERP)</a:t>
            </a:r>
            <a:endParaRPr lang="en-US" sz="3100" dirty="0"/>
          </a:p>
        </p:txBody>
      </p:sp>
      <p:sp>
        <p:nvSpPr>
          <p:cNvPr id="8" name="Text 6"/>
          <p:cNvSpPr/>
          <p:nvPr/>
        </p:nvSpPr>
        <p:spPr>
          <a:xfrm>
            <a:off x="7564874" y="3370421"/>
            <a:ext cx="6279356" cy="317540"/>
          </a:xfrm>
          <a:prstGeom prst="rect">
            <a:avLst/>
          </a:prstGeom>
          <a:noFill/>
          <a:ln/>
        </p:spPr>
        <p:txBody>
          <a:bodyPr wrap="none" lIns="0" tIns="0" rIns="0" bIns="0" rtlCol="0" anchor="t"/>
          <a:lstStyle/>
          <a:p>
            <a:pPr marL="0" indent="0" algn="l">
              <a:lnSpc>
                <a:spcPts val="2500"/>
              </a:lnSpc>
              <a:buNone/>
            </a:pPr>
            <a:r>
              <a:rPr lang="en-US" sz="1550" b="1" dirty="0">
                <a:solidFill>
                  <a:srgbClr val="161613"/>
                </a:solidFill>
                <a:latin typeface="Inter" pitchFamily="34" charset="0"/>
                <a:ea typeface="Inter" pitchFamily="34" charset="-122"/>
                <a:cs typeface="Inter" pitchFamily="34" charset="-120"/>
              </a:rPr>
              <a:t>The Back Office</a:t>
            </a:r>
            <a:endParaRPr lang="en-US" sz="1550" dirty="0"/>
          </a:p>
        </p:txBody>
      </p:sp>
      <p:sp>
        <p:nvSpPr>
          <p:cNvPr id="9" name="Text 7"/>
          <p:cNvSpPr/>
          <p:nvPr/>
        </p:nvSpPr>
        <p:spPr>
          <a:xfrm>
            <a:off x="7564874" y="3866555"/>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Internal business processes focused on financial management, supply chain optimization, manufacturing, and operational excellence.</a:t>
            </a:r>
            <a:endParaRPr lang="en-US" sz="1550" dirty="0"/>
          </a:p>
        </p:txBody>
      </p:sp>
      <p:sp>
        <p:nvSpPr>
          <p:cNvPr id="10" name="Text 8"/>
          <p:cNvSpPr/>
          <p:nvPr/>
        </p:nvSpPr>
        <p:spPr>
          <a:xfrm>
            <a:off x="7564874" y="4997768"/>
            <a:ext cx="6279356"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Manages the resources, finances, and operational infrastructure that power the business.</a:t>
            </a:r>
            <a:endParaRPr lang="en-US" sz="1550" dirty="0"/>
          </a:p>
        </p:txBody>
      </p:sp>
      <p:sp>
        <p:nvSpPr>
          <p:cNvPr id="11" name="Text 9"/>
          <p:cNvSpPr/>
          <p:nvPr/>
        </p:nvSpPr>
        <p:spPr>
          <a:xfrm>
            <a:off x="793790" y="603468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While presented as separate domains, real-world implementations often integrate both sides to create a unified business platform. Understanding both sides provides the most comprehensive view of the Dynamics 365 ecosystem.</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575786"/>
            <a:ext cx="11151632" cy="620078"/>
          </a:xfrm>
          <a:prstGeom prst="rect">
            <a:avLst/>
          </a:prstGeom>
          <a:noFill/>
          <a:ln/>
        </p:spPr>
        <p:txBody>
          <a:bodyPr wrap="none" lIns="0" tIns="0" rIns="0" bIns="0" rtlCol="0" anchor="t"/>
          <a:lstStyle/>
          <a:p>
            <a:pPr marL="0" indent="0" algn="l">
              <a:lnSpc>
                <a:spcPts val="4850"/>
              </a:lnSpc>
              <a:buNone/>
            </a:pPr>
            <a:r>
              <a:rPr lang="en-US" sz="3900" dirty="0">
                <a:solidFill>
                  <a:srgbClr val="161613"/>
                </a:solidFill>
                <a:latin typeface="DM Sans Medium" pitchFamily="34" charset="0"/>
                <a:ea typeface="DM Sans Medium" pitchFamily="34" charset="-122"/>
                <a:cs typeface="DM Sans Medium" pitchFamily="34" charset="-120"/>
              </a:rPr>
              <a:t>Customer Engagement (CRM) Certification Path</a:t>
            </a:r>
            <a:endParaRPr lang="en-US" sz="3900" dirty="0"/>
          </a:p>
        </p:txBody>
      </p:sp>
      <p:sp>
        <p:nvSpPr>
          <p:cNvPr id="3" name="Shape 1"/>
          <p:cNvSpPr/>
          <p:nvPr/>
        </p:nvSpPr>
        <p:spPr>
          <a:xfrm>
            <a:off x="793790" y="1592699"/>
            <a:ext cx="4215289" cy="5202793"/>
          </a:xfrm>
          <a:prstGeom prst="roundRect">
            <a:avLst>
              <a:gd name="adj" fmla="val 706"/>
            </a:avLst>
          </a:prstGeom>
          <a:solidFill>
            <a:srgbClr val="EDEBE3"/>
          </a:solidFill>
          <a:ln/>
        </p:spPr>
        <p:txBody>
          <a:bodyPr/>
          <a:lstStyle/>
          <a:p>
            <a:endParaRPr lang="en-US"/>
          </a:p>
        </p:txBody>
      </p:sp>
      <p:sp>
        <p:nvSpPr>
          <p:cNvPr id="4" name="Text 2"/>
          <p:cNvSpPr/>
          <p:nvPr/>
        </p:nvSpPr>
        <p:spPr>
          <a:xfrm>
            <a:off x="992148" y="1791057"/>
            <a:ext cx="3060978"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Entry Point: Fundamentals</a:t>
            </a:r>
            <a:endParaRPr lang="en-US" sz="1950" dirty="0"/>
          </a:p>
        </p:txBody>
      </p:sp>
      <p:sp>
        <p:nvSpPr>
          <p:cNvPr id="5" name="Text 3"/>
          <p:cNvSpPr/>
          <p:nvPr/>
        </p:nvSpPr>
        <p:spPr>
          <a:xfrm>
            <a:off x="992148" y="2220278"/>
            <a:ext cx="3818573" cy="635079"/>
          </a:xfrm>
          <a:prstGeom prst="rect">
            <a:avLst/>
          </a:prstGeom>
          <a:noFill/>
          <a:ln/>
        </p:spPr>
        <p:txBody>
          <a:bodyPr wrap="square" lIns="0" tIns="0" rIns="0" bIns="0" rtlCol="0" anchor="t"/>
          <a:lstStyle/>
          <a:p>
            <a:pPr marL="0" indent="0" algn="l">
              <a:lnSpc>
                <a:spcPts val="2500"/>
              </a:lnSpc>
              <a:buNone/>
            </a:pPr>
            <a:r>
              <a:rPr lang="en-US" sz="1550" b="1" dirty="0">
                <a:solidFill>
                  <a:srgbClr val="161613"/>
                </a:solidFill>
                <a:latin typeface="Inter" pitchFamily="34" charset="0"/>
                <a:ea typeface="Inter" pitchFamily="34" charset="-122"/>
                <a:cs typeface="Inter" pitchFamily="34" charset="-120"/>
              </a:rPr>
              <a:t>MB-910: Dynamics 365 Fundamentals (CRM)</a:t>
            </a:r>
            <a:endParaRPr lang="en-US" sz="1550" dirty="0"/>
          </a:p>
        </p:txBody>
      </p:sp>
      <p:sp>
        <p:nvSpPr>
          <p:cNvPr id="6" name="Text 4"/>
          <p:cNvSpPr/>
          <p:nvPr/>
        </p:nvSpPr>
        <p:spPr>
          <a:xfrm>
            <a:off x="992148" y="2974419"/>
            <a:ext cx="3818573" cy="1587698"/>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This foundational exam validates your understanding of Customer Engagement applications, basic functionality, and use cases across Sales, Customer Service, Marketing, and Field Service.</a:t>
            </a:r>
            <a:endParaRPr lang="en-US" sz="1550" dirty="0"/>
          </a:p>
        </p:txBody>
      </p:sp>
      <p:sp>
        <p:nvSpPr>
          <p:cNvPr id="7" name="Text 5"/>
          <p:cNvSpPr/>
          <p:nvPr/>
        </p:nvSpPr>
        <p:spPr>
          <a:xfrm>
            <a:off x="992148" y="4681180"/>
            <a:ext cx="3818573"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Ideal for: Business users, stakeholders, IT professionals new to Dynamics 365</a:t>
            </a:r>
            <a:endParaRPr lang="en-US" sz="1550" dirty="0"/>
          </a:p>
        </p:txBody>
      </p:sp>
      <p:sp>
        <p:nvSpPr>
          <p:cNvPr id="8" name="Text 6"/>
          <p:cNvSpPr/>
          <p:nvPr/>
        </p:nvSpPr>
        <p:spPr>
          <a:xfrm>
            <a:off x="992148" y="5435322"/>
            <a:ext cx="3818573" cy="317540"/>
          </a:xfrm>
          <a:prstGeom prst="rect">
            <a:avLst/>
          </a:prstGeom>
          <a:noFill/>
          <a:ln/>
        </p:spPr>
        <p:txBody>
          <a:bodyPr wrap="non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Difficulty: Beginner</a:t>
            </a:r>
            <a:endParaRPr lang="en-US" sz="1550" dirty="0"/>
          </a:p>
        </p:txBody>
      </p:sp>
      <p:sp>
        <p:nvSpPr>
          <p:cNvPr id="9" name="Shape 7"/>
          <p:cNvSpPr/>
          <p:nvPr/>
        </p:nvSpPr>
        <p:spPr>
          <a:xfrm>
            <a:off x="5207437" y="1592699"/>
            <a:ext cx="4215408" cy="5202793"/>
          </a:xfrm>
          <a:prstGeom prst="roundRect">
            <a:avLst>
              <a:gd name="adj" fmla="val 706"/>
            </a:avLst>
          </a:prstGeom>
          <a:solidFill>
            <a:srgbClr val="EDEBE3"/>
          </a:solidFill>
          <a:ln/>
        </p:spPr>
        <p:txBody>
          <a:bodyPr/>
          <a:lstStyle/>
          <a:p>
            <a:endParaRPr lang="en-US" sz="1400"/>
          </a:p>
        </p:txBody>
      </p:sp>
      <p:sp>
        <p:nvSpPr>
          <p:cNvPr id="10" name="Text 8"/>
          <p:cNvSpPr/>
          <p:nvPr/>
        </p:nvSpPr>
        <p:spPr>
          <a:xfrm>
            <a:off x="5405795" y="1791057"/>
            <a:ext cx="3818692" cy="620316"/>
          </a:xfrm>
          <a:prstGeom prst="rect">
            <a:avLst/>
          </a:prstGeom>
          <a:noFill/>
          <a:ln/>
        </p:spPr>
        <p:txBody>
          <a:bodyPr wrap="squar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Specialization: Role-Based Associate Certifications</a:t>
            </a:r>
            <a:endParaRPr lang="en-US" sz="1950" dirty="0"/>
          </a:p>
        </p:txBody>
      </p:sp>
      <p:sp>
        <p:nvSpPr>
          <p:cNvPr id="11" name="Text 9"/>
          <p:cNvSpPr/>
          <p:nvPr/>
        </p:nvSpPr>
        <p:spPr>
          <a:xfrm>
            <a:off x="5405795" y="2530435"/>
            <a:ext cx="3818692"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Choose one or more specializations based on your role and career goals:</a:t>
            </a:r>
            <a:endParaRPr lang="en-US" sz="1550" dirty="0"/>
          </a:p>
        </p:txBody>
      </p:sp>
      <p:sp>
        <p:nvSpPr>
          <p:cNvPr id="12" name="Text 10"/>
          <p:cNvSpPr/>
          <p:nvPr/>
        </p:nvSpPr>
        <p:spPr>
          <a:xfrm>
            <a:off x="5405795" y="3284577"/>
            <a:ext cx="3818692"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MB-210:</a:t>
            </a:r>
            <a:r>
              <a:rPr lang="en-US" sz="1200" dirty="0">
                <a:solidFill>
                  <a:srgbClr val="161613"/>
                </a:solidFill>
                <a:latin typeface="Inter" pitchFamily="34" charset="0"/>
                <a:ea typeface="Inter" pitchFamily="34" charset="-122"/>
                <a:cs typeface="Inter" pitchFamily="34" charset="-120"/>
              </a:rPr>
              <a:t> Dynamics 365 Sales Functional Consultant Associate</a:t>
            </a:r>
            <a:endParaRPr lang="en-US" sz="1200" dirty="0"/>
          </a:p>
        </p:txBody>
      </p:sp>
      <p:sp>
        <p:nvSpPr>
          <p:cNvPr id="13" name="Text 11"/>
          <p:cNvSpPr/>
          <p:nvPr/>
        </p:nvSpPr>
        <p:spPr>
          <a:xfrm>
            <a:off x="5405795" y="3862149"/>
            <a:ext cx="3818692"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MB-220:</a:t>
            </a:r>
            <a:r>
              <a:rPr lang="en-US" sz="1200" dirty="0">
                <a:solidFill>
                  <a:srgbClr val="161613"/>
                </a:solidFill>
                <a:latin typeface="Inter" pitchFamily="34" charset="0"/>
                <a:ea typeface="Inter" pitchFamily="34" charset="-122"/>
                <a:cs typeface="Inter" pitchFamily="34" charset="-120"/>
              </a:rPr>
              <a:t> Dynamics 365 Marketing Functional Consultant Associate</a:t>
            </a:r>
            <a:endParaRPr lang="en-US" sz="1200" dirty="0"/>
          </a:p>
        </p:txBody>
      </p:sp>
      <p:sp>
        <p:nvSpPr>
          <p:cNvPr id="14" name="Text 12"/>
          <p:cNvSpPr/>
          <p:nvPr/>
        </p:nvSpPr>
        <p:spPr>
          <a:xfrm>
            <a:off x="5405795" y="4439722"/>
            <a:ext cx="3818692"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MB-230:</a:t>
            </a:r>
            <a:r>
              <a:rPr lang="en-US" sz="1200" dirty="0">
                <a:solidFill>
                  <a:srgbClr val="161613"/>
                </a:solidFill>
                <a:latin typeface="Inter" pitchFamily="34" charset="0"/>
                <a:ea typeface="Inter" pitchFamily="34" charset="-122"/>
                <a:cs typeface="Inter" pitchFamily="34" charset="-120"/>
              </a:rPr>
              <a:t> Dynamics 365 Customer Service Functional Consultant Associate</a:t>
            </a:r>
            <a:endParaRPr lang="en-US" sz="1200" dirty="0"/>
          </a:p>
        </p:txBody>
      </p:sp>
      <p:sp>
        <p:nvSpPr>
          <p:cNvPr id="15" name="Text 13"/>
          <p:cNvSpPr/>
          <p:nvPr/>
        </p:nvSpPr>
        <p:spPr>
          <a:xfrm>
            <a:off x="5405795" y="5017294"/>
            <a:ext cx="3818692" cy="50815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MB-240:</a:t>
            </a:r>
            <a:r>
              <a:rPr lang="en-US" sz="1200" dirty="0">
                <a:solidFill>
                  <a:srgbClr val="161613"/>
                </a:solidFill>
                <a:latin typeface="Inter" pitchFamily="34" charset="0"/>
                <a:ea typeface="Inter" pitchFamily="34" charset="-122"/>
                <a:cs typeface="Inter" pitchFamily="34" charset="-120"/>
              </a:rPr>
              <a:t> Dynamics 365 Field Service Functional Consultant Associate</a:t>
            </a:r>
            <a:endParaRPr lang="en-US" sz="1200" dirty="0"/>
          </a:p>
        </p:txBody>
      </p:sp>
      <p:sp>
        <p:nvSpPr>
          <p:cNvPr id="16" name="Text 14"/>
          <p:cNvSpPr/>
          <p:nvPr/>
        </p:nvSpPr>
        <p:spPr>
          <a:xfrm>
            <a:off x="5405795" y="5644515"/>
            <a:ext cx="3818692" cy="95261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Each exam focuses on implementing, configuring, and customizing specific Customer Engagement applications.</a:t>
            </a:r>
            <a:endParaRPr lang="en-US" sz="1550" dirty="0"/>
          </a:p>
        </p:txBody>
      </p:sp>
      <p:sp>
        <p:nvSpPr>
          <p:cNvPr id="17" name="Shape 15"/>
          <p:cNvSpPr/>
          <p:nvPr/>
        </p:nvSpPr>
        <p:spPr>
          <a:xfrm>
            <a:off x="9621203" y="1592699"/>
            <a:ext cx="4215289" cy="5202793"/>
          </a:xfrm>
          <a:prstGeom prst="roundRect">
            <a:avLst>
              <a:gd name="adj" fmla="val 706"/>
            </a:avLst>
          </a:prstGeom>
          <a:solidFill>
            <a:srgbClr val="EDEBE3"/>
          </a:solidFill>
          <a:ln/>
        </p:spPr>
        <p:txBody>
          <a:bodyPr/>
          <a:lstStyle/>
          <a:p>
            <a:endParaRPr lang="en-US"/>
          </a:p>
        </p:txBody>
      </p:sp>
      <p:sp>
        <p:nvSpPr>
          <p:cNvPr id="18" name="Text 16"/>
          <p:cNvSpPr/>
          <p:nvPr/>
        </p:nvSpPr>
        <p:spPr>
          <a:xfrm>
            <a:off x="9819561" y="1791057"/>
            <a:ext cx="3818573" cy="620316"/>
          </a:xfrm>
          <a:prstGeom prst="rect">
            <a:avLst/>
          </a:prstGeom>
          <a:noFill/>
          <a:ln/>
        </p:spPr>
        <p:txBody>
          <a:bodyPr wrap="squar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New Path (Launching September 2024)</a:t>
            </a:r>
            <a:endParaRPr lang="en-US" sz="1950" dirty="0"/>
          </a:p>
        </p:txBody>
      </p:sp>
      <p:sp>
        <p:nvSpPr>
          <p:cNvPr id="19" name="Text 17"/>
          <p:cNvSpPr/>
          <p:nvPr/>
        </p:nvSpPr>
        <p:spPr>
          <a:xfrm>
            <a:off x="9819561" y="2530435"/>
            <a:ext cx="3818573" cy="635079"/>
          </a:xfrm>
          <a:prstGeom prst="rect">
            <a:avLst/>
          </a:prstGeom>
          <a:noFill/>
          <a:ln/>
        </p:spPr>
        <p:txBody>
          <a:bodyPr wrap="square" lIns="0" tIns="0" rIns="0" bIns="0" rtlCol="0" anchor="t"/>
          <a:lstStyle/>
          <a:p>
            <a:pPr marL="0" indent="0" algn="l">
              <a:lnSpc>
                <a:spcPts val="2500"/>
              </a:lnSpc>
              <a:buNone/>
            </a:pPr>
            <a:r>
              <a:rPr lang="en-US" sz="1550" b="1" dirty="0">
                <a:solidFill>
                  <a:srgbClr val="161613"/>
                </a:solidFill>
                <a:latin typeface="Inter" pitchFamily="34" charset="0"/>
                <a:ea typeface="Inter" pitchFamily="34" charset="-122"/>
                <a:cs typeface="Inter" pitchFamily="34" charset="-120"/>
              </a:rPr>
              <a:t>Customer Experience Analyst Associate</a:t>
            </a:r>
            <a:endParaRPr lang="en-US" sz="1550" dirty="0"/>
          </a:p>
        </p:txBody>
      </p:sp>
      <p:sp>
        <p:nvSpPr>
          <p:cNvPr id="20" name="Text 18"/>
          <p:cNvSpPr/>
          <p:nvPr/>
        </p:nvSpPr>
        <p:spPr>
          <a:xfrm>
            <a:off x="9819560" y="2974419"/>
            <a:ext cx="3818573" cy="1587698"/>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This new certification will integrate customer experience analytics across the Customer Engagement applications, focusing on deriving insights from customer data.</a:t>
            </a:r>
            <a:endParaRPr lang="en-US" sz="1550" dirty="0"/>
          </a:p>
        </p:txBody>
      </p:sp>
      <p:sp>
        <p:nvSpPr>
          <p:cNvPr id="21" name="Text 19"/>
          <p:cNvSpPr/>
          <p:nvPr/>
        </p:nvSpPr>
        <p:spPr>
          <a:xfrm>
            <a:off x="793790" y="701873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The CRM certification path focuses on validating your ability to implement and optimize customer-facing processes. Microsoft recommends starting with MB-910 before pursuing specialized role-based certifications.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6527" y="542925"/>
            <a:ext cx="10557748" cy="614482"/>
          </a:xfrm>
          <a:prstGeom prst="rect">
            <a:avLst/>
          </a:prstGeom>
          <a:noFill/>
          <a:ln/>
        </p:spPr>
        <p:txBody>
          <a:bodyPr wrap="none" lIns="0" tIns="0" rIns="0" bIns="0" rtlCol="0" anchor="t"/>
          <a:lstStyle/>
          <a:p>
            <a:pPr marL="0" indent="0" algn="l">
              <a:lnSpc>
                <a:spcPts val="4800"/>
              </a:lnSpc>
              <a:buNone/>
            </a:pPr>
            <a:r>
              <a:rPr lang="en-US" sz="3850" dirty="0">
                <a:solidFill>
                  <a:srgbClr val="161613"/>
                </a:solidFill>
                <a:latin typeface="DM Sans Medium" pitchFamily="34" charset="0"/>
                <a:ea typeface="DM Sans Medium" pitchFamily="34" charset="-122"/>
                <a:cs typeface="DM Sans Medium" pitchFamily="34" charset="-120"/>
              </a:rPr>
              <a:t>CRM Role-Based Certifications: Detailed View</a:t>
            </a:r>
            <a:endParaRPr lang="en-US" sz="3850" dirty="0"/>
          </a:p>
        </p:txBody>
      </p:sp>
      <p:sp>
        <p:nvSpPr>
          <p:cNvPr id="3" name="Shape 1"/>
          <p:cNvSpPr/>
          <p:nvPr/>
        </p:nvSpPr>
        <p:spPr>
          <a:xfrm>
            <a:off x="786527" y="1550670"/>
            <a:ext cx="3116818" cy="4585725"/>
          </a:xfrm>
          <a:prstGeom prst="roundRect">
            <a:avLst>
              <a:gd name="adj" fmla="val 946"/>
            </a:avLst>
          </a:prstGeom>
          <a:solidFill>
            <a:srgbClr val="EDEBE3"/>
          </a:solidFill>
          <a:ln/>
        </p:spPr>
        <p:txBody>
          <a:bodyPr/>
          <a:lstStyle/>
          <a:p>
            <a:endParaRPr lang="en-US"/>
          </a:p>
        </p:txBody>
      </p:sp>
      <p:sp>
        <p:nvSpPr>
          <p:cNvPr id="4" name="Text 2"/>
          <p:cNvSpPr/>
          <p:nvPr/>
        </p:nvSpPr>
        <p:spPr>
          <a:xfrm>
            <a:off x="983099" y="1747242"/>
            <a:ext cx="2723674" cy="614601"/>
          </a:xfrm>
          <a:prstGeom prst="rect">
            <a:avLst/>
          </a:prstGeom>
          <a:noFill/>
          <a:ln/>
        </p:spPr>
        <p:txBody>
          <a:bodyPr wrap="square" lIns="0" tIns="0" rIns="0" bIns="0" rtlCol="0" anchor="t"/>
          <a:lstStyle/>
          <a:p>
            <a:pPr marL="0" indent="0" algn="l">
              <a:lnSpc>
                <a:spcPts val="2400"/>
              </a:lnSpc>
              <a:buNone/>
            </a:pPr>
            <a:r>
              <a:rPr lang="en-US" sz="1900" dirty="0">
                <a:solidFill>
                  <a:srgbClr val="161613"/>
                </a:solidFill>
                <a:latin typeface="DM Sans Medium" pitchFamily="34" charset="0"/>
                <a:ea typeface="DM Sans Medium" pitchFamily="34" charset="-122"/>
                <a:cs typeface="DM Sans Medium" pitchFamily="34" charset="-120"/>
              </a:rPr>
              <a:t>MB-210: Dynamics 365 Sales</a:t>
            </a:r>
            <a:endParaRPr lang="en-US" sz="1900" dirty="0"/>
          </a:p>
        </p:txBody>
      </p:sp>
      <p:sp>
        <p:nvSpPr>
          <p:cNvPr id="5" name="Text 3"/>
          <p:cNvSpPr/>
          <p:nvPr/>
        </p:nvSpPr>
        <p:spPr>
          <a:xfrm>
            <a:off x="983099" y="2479834"/>
            <a:ext cx="2723674" cy="314682"/>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Focus Areas:</a:t>
            </a:r>
            <a:endParaRPr lang="en-US" sz="1500" dirty="0"/>
          </a:p>
        </p:txBody>
      </p:sp>
      <p:sp>
        <p:nvSpPr>
          <p:cNvPr id="6" name="Text 4"/>
          <p:cNvSpPr/>
          <p:nvPr/>
        </p:nvSpPr>
        <p:spPr>
          <a:xfrm>
            <a:off x="983099" y="2912507"/>
            <a:ext cx="2723674" cy="503158"/>
          </a:xfrm>
          <a:prstGeom prst="rect">
            <a:avLst/>
          </a:prstGeom>
          <a:noFill/>
          <a:ln/>
        </p:spPr>
        <p:txBody>
          <a:bodyPr wrap="squar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Lead and opportunity management</a:t>
            </a:r>
            <a:endParaRPr lang="en-US" sz="1200" dirty="0"/>
          </a:p>
        </p:txBody>
      </p:sp>
      <p:sp>
        <p:nvSpPr>
          <p:cNvPr id="7" name="Text 5"/>
          <p:cNvSpPr/>
          <p:nvPr/>
        </p:nvSpPr>
        <p:spPr>
          <a:xfrm>
            <a:off x="983099" y="3484483"/>
            <a:ext cx="2723674" cy="503158"/>
          </a:xfrm>
          <a:prstGeom prst="rect">
            <a:avLst/>
          </a:prstGeom>
          <a:noFill/>
          <a:ln/>
        </p:spPr>
        <p:txBody>
          <a:bodyPr wrap="squar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Sales automation and forecasting</a:t>
            </a:r>
            <a:endParaRPr lang="en-US" sz="1200" dirty="0"/>
          </a:p>
        </p:txBody>
      </p:sp>
      <p:sp>
        <p:nvSpPr>
          <p:cNvPr id="8" name="Text 6"/>
          <p:cNvSpPr/>
          <p:nvPr/>
        </p:nvSpPr>
        <p:spPr>
          <a:xfrm>
            <a:off x="983099" y="4056459"/>
            <a:ext cx="2723674"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Product catalog configuration</a:t>
            </a:r>
            <a:endParaRPr lang="en-US" sz="1200" dirty="0"/>
          </a:p>
        </p:txBody>
      </p:sp>
      <p:sp>
        <p:nvSpPr>
          <p:cNvPr id="9" name="Text 7"/>
          <p:cNvSpPr/>
          <p:nvPr/>
        </p:nvSpPr>
        <p:spPr>
          <a:xfrm>
            <a:off x="983099" y="4376857"/>
            <a:ext cx="2723674"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Quote-to-order processes</a:t>
            </a:r>
            <a:endParaRPr lang="en-US" sz="1200" dirty="0"/>
          </a:p>
        </p:txBody>
      </p:sp>
      <p:sp>
        <p:nvSpPr>
          <p:cNvPr id="10" name="Text 8"/>
          <p:cNvSpPr/>
          <p:nvPr/>
        </p:nvSpPr>
        <p:spPr>
          <a:xfrm>
            <a:off x="983099" y="4697254"/>
            <a:ext cx="2723674"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Sales insights and analytics</a:t>
            </a:r>
            <a:endParaRPr lang="en-US" sz="1200" dirty="0"/>
          </a:p>
        </p:txBody>
      </p:sp>
      <p:sp>
        <p:nvSpPr>
          <p:cNvPr id="11" name="Text 9"/>
          <p:cNvSpPr/>
          <p:nvPr/>
        </p:nvSpPr>
        <p:spPr>
          <a:xfrm>
            <a:off x="983099" y="5066824"/>
            <a:ext cx="2723674" cy="1257895"/>
          </a:xfrm>
          <a:prstGeom prst="rect">
            <a:avLst/>
          </a:prstGeom>
          <a:noFill/>
          <a:ln/>
        </p:spPr>
        <p:txBody>
          <a:bodyPr wrap="square" lIns="0" tIns="0" rIns="0" bIns="0" rtlCol="0" anchor="t"/>
          <a:lstStyle/>
          <a:p>
            <a:pPr marL="0" indent="0" algn="l">
              <a:lnSpc>
                <a:spcPts val="1950"/>
              </a:lnSpc>
              <a:buNone/>
            </a:pPr>
            <a:r>
              <a:rPr lang="en-US" sz="1200" b="1" dirty="0">
                <a:solidFill>
                  <a:srgbClr val="161613"/>
                </a:solidFill>
                <a:latin typeface="Inter" pitchFamily="34" charset="0"/>
                <a:ea typeface="Inter" pitchFamily="34" charset="-122"/>
                <a:cs typeface="Inter" pitchFamily="34" charset="-120"/>
              </a:rPr>
              <a:t>Key Skills Validated:</a:t>
            </a:r>
            <a:r>
              <a:rPr lang="en-US" sz="1200" dirty="0">
                <a:solidFill>
                  <a:srgbClr val="161613"/>
                </a:solidFill>
                <a:latin typeface="Inter" pitchFamily="34" charset="0"/>
                <a:ea typeface="Inter" pitchFamily="34" charset="-122"/>
                <a:cs typeface="Inter" pitchFamily="34" charset="-120"/>
              </a:rPr>
              <a:t> Implementing sales processes, configuring product catalogs, setting up forecasts, enabling sales intelligence tools</a:t>
            </a:r>
            <a:endParaRPr lang="en-US" sz="1200" dirty="0"/>
          </a:p>
        </p:txBody>
      </p:sp>
      <p:sp>
        <p:nvSpPr>
          <p:cNvPr id="12" name="Shape 10"/>
          <p:cNvSpPr/>
          <p:nvPr/>
        </p:nvSpPr>
        <p:spPr>
          <a:xfrm>
            <a:off x="4099917" y="1550670"/>
            <a:ext cx="3116937" cy="4585725"/>
          </a:xfrm>
          <a:prstGeom prst="roundRect">
            <a:avLst>
              <a:gd name="adj" fmla="val 946"/>
            </a:avLst>
          </a:prstGeom>
          <a:solidFill>
            <a:srgbClr val="EDEBE3"/>
          </a:solidFill>
          <a:ln/>
        </p:spPr>
        <p:txBody>
          <a:bodyPr/>
          <a:lstStyle/>
          <a:p>
            <a:endParaRPr lang="en-US"/>
          </a:p>
        </p:txBody>
      </p:sp>
      <p:sp>
        <p:nvSpPr>
          <p:cNvPr id="13" name="Text 11"/>
          <p:cNvSpPr/>
          <p:nvPr/>
        </p:nvSpPr>
        <p:spPr>
          <a:xfrm>
            <a:off x="4296489" y="1747242"/>
            <a:ext cx="2723793" cy="614601"/>
          </a:xfrm>
          <a:prstGeom prst="rect">
            <a:avLst/>
          </a:prstGeom>
          <a:noFill/>
          <a:ln/>
        </p:spPr>
        <p:txBody>
          <a:bodyPr wrap="square" lIns="0" tIns="0" rIns="0" bIns="0" rtlCol="0" anchor="t"/>
          <a:lstStyle/>
          <a:p>
            <a:pPr marL="0" indent="0" algn="l">
              <a:lnSpc>
                <a:spcPts val="2400"/>
              </a:lnSpc>
              <a:buNone/>
            </a:pPr>
            <a:r>
              <a:rPr lang="en-US" sz="1900" dirty="0">
                <a:solidFill>
                  <a:srgbClr val="161613"/>
                </a:solidFill>
                <a:latin typeface="DM Sans Medium" pitchFamily="34" charset="0"/>
                <a:ea typeface="DM Sans Medium" pitchFamily="34" charset="-122"/>
                <a:cs typeface="DM Sans Medium" pitchFamily="34" charset="-120"/>
              </a:rPr>
              <a:t>MB-220: Dynamics 365 Marketing</a:t>
            </a:r>
            <a:endParaRPr lang="en-US" sz="1900" dirty="0"/>
          </a:p>
        </p:txBody>
      </p:sp>
      <p:sp>
        <p:nvSpPr>
          <p:cNvPr id="14" name="Text 12"/>
          <p:cNvSpPr/>
          <p:nvPr/>
        </p:nvSpPr>
        <p:spPr>
          <a:xfrm>
            <a:off x="4296489" y="2479834"/>
            <a:ext cx="2723793" cy="314682"/>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Focus Areas:</a:t>
            </a:r>
            <a:endParaRPr lang="en-US" sz="1500" dirty="0"/>
          </a:p>
        </p:txBody>
      </p:sp>
      <p:sp>
        <p:nvSpPr>
          <p:cNvPr id="15" name="Text 13"/>
          <p:cNvSpPr/>
          <p:nvPr/>
        </p:nvSpPr>
        <p:spPr>
          <a:xfrm>
            <a:off x="4296489" y="2912507"/>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Customer journey orchestration</a:t>
            </a:r>
            <a:endParaRPr lang="en-US" sz="1200" dirty="0"/>
          </a:p>
        </p:txBody>
      </p:sp>
      <p:sp>
        <p:nvSpPr>
          <p:cNvPr id="16" name="Text 14"/>
          <p:cNvSpPr/>
          <p:nvPr/>
        </p:nvSpPr>
        <p:spPr>
          <a:xfrm>
            <a:off x="4296489" y="3232904"/>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Marketing email creation</a:t>
            </a:r>
            <a:endParaRPr lang="en-US" sz="1200" dirty="0"/>
          </a:p>
        </p:txBody>
      </p:sp>
      <p:sp>
        <p:nvSpPr>
          <p:cNvPr id="17" name="Text 15"/>
          <p:cNvSpPr/>
          <p:nvPr/>
        </p:nvSpPr>
        <p:spPr>
          <a:xfrm>
            <a:off x="4296489" y="3553301"/>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Lead management and scoring</a:t>
            </a:r>
            <a:endParaRPr lang="en-US" sz="1200" dirty="0"/>
          </a:p>
        </p:txBody>
      </p:sp>
      <p:sp>
        <p:nvSpPr>
          <p:cNvPr id="18" name="Text 16"/>
          <p:cNvSpPr/>
          <p:nvPr/>
        </p:nvSpPr>
        <p:spPr>
          <a:xfrm>
            <a:off x="4296489" y="3873698"/>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Event management</a:t>
            </a:r>
            <a:endParaRPr lang="en-US" sz="1200" dirty="0"/>
          </a:p>
        </p:txBody>
      </p:sp>
      <p:sp>
        <p:nvSpPr>
          <p:cNvPr id="19" name="Text 17"/>
          <p:cNvSpPr/>
          <p:nvPr/>
        </p:nvSpPr>
        <p:spPr>
          <a:xfrm>
            <a:off x="4296489" y="4194096"/>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Marketing analytics</a:t>
            </a:r>
            <a:endParaRPr lang="en-US" sz="1200" dirty="0"/>
          </a:p>
        </p:txBody>
      </p:sp>
      <p:sp>
        <p:nvSpPr>
          <p:cNvPr id="20" name="Text 18"/>
          <p:cNvSpPr/>
          <p:nvPr/>
        </p:nvSpPr>
        <p:spPr>
          <a:xfrm>
            <a:off x="4296489" y="4563666"/>
            <a:ext cx="2723793" cy="1257895"/>
          </a:xfrm>
          <a:prstGeom prst="rect">
            <a:avLst/>
          </a:prstGeom>
          <a:noFill/>
          <a:ln/>
        </p:spPr>
        <p:txBody>
          <a:bodyPr wrap="square" lIns="0" tIns="0" rIns="0" bIns="0" rtlCol="0" anchor="t"/>
          <a:lstStyle/>
          <a:p>
            <a:pPr marL="0" indent="0" algn="l">
              <a:lnSpc>
                <a:spcPts val="1950"/>
              </a:lnSpc>
              <a:buNone/>
            </a:pPr>
            <a:r>
              <a:rPr lang="en-US" sz="1200" b="1" dirty="0">
                <a:solidFill>
                  <a:srgbClr val="161613"/>
                </a:solidFill>
                <a:latin typeface="Inter" pitchFamily="34" charset="0"/>
                <a:ea typeface="Inter" pitchFamily="34" charset="-122"/>
                <a:cs typeface="Inter" pitchFamily="34" charset="-120"/>
              </a:rPr>
              <a:t>Key Skills Validated:</a:t>
            </a:r>
            <a:r>
              <a:rPr lang="en-US" sz="1200" dirty="0">
                <a:solidFill>
                  <a:srgbClr val="161613"/>
                </a:solidFill>
                <a:latin typeface="Inter" pitchFamily="34" charset="0"/>
                <a:ea typeface="Inter" pitchFamily="34" charset="-122"/>
                <a:cs typeface="Inter" pitchFamily="34" charset="-120"/>
              </a:rPr>
              <a:t> Configuring marketing settings, creating segments, building customer journeys, implementing event management</a:t>
            </a:r>
            <a:endParaRPr lang="en-US" sz="1200" dirty="0"/>
          </a:p>
        </p:txBody>
      </p:sp>
      <p:sp>
        <p:nvSpPr>
          <p:cNvPr id="21" name="Shape 19"/>
          <p:cNvSpPr/>
          <p:nvPr/>
        </p:nvSpPr>
        <p:spPr>
          <a:xfrm>
            <a:off x="7413427" y="1550670"/>
            <a:ext cx="3116937" cy="4585725"/>
          </a:xfrm>
          <a:prstGeom prst="roundRect">
            <a:avLst>
              <a:gd name="adj" fmla="val 946"/>
            </a:avLst>
          </a:prstGeom>
          <a:solidFill>
            <a:srgbClr val="EDEBE3"/>
          </a:solidFill>
          <a:ln/>
        </p:spPr>
        <p:txBody>
          <a:bodyPr/>
          <a:lstStyle/>
          <a:p>
            <a:endParaRPr lang="en-US"/>
          </a:p>
        </p:txBody>
      </p:sp>
      <p:sp>
        <p:nvSpPr>
          <p:cNvPr id="22" name="Text 20"/>
          <p:cNvSpPr/>
          <p:nvPr/>
        </p:nvSpPr>
        <p:spPr>
          <a:xfrm>
            <a:off x="7609999" y="1747242"/>
            <a:ext cx="2723793" cy="614601"/>
          </a:xfrm>
          <a:prstGeom prst="rect">
            <a:avLst/>
          </a:prstGeom>
          <a:noFill/>
          <a:ln/>
        </p:spPr>
        <p:txBody>
          <a:bodyPr wrap="square" lIns="0" tIns="0" rIns="0" bIns="0" rtlCol="0" anchor="t"/>
          <a:lstStyle/>
          <a:p>
            <a:pPr marL="0" indent="0" algn="l">
              <a:lnSpc>
                <a:spcPts val="2400"/>
              </a:lnSpc>
              <a:buNone/>
            </a:pPr>
            <a:r>
              <a:rPr lang="en-US" sz="1900" dirty="0">
                <a:solidFill>
                  <a:srgbClr val="161613"/>
                </a:solidFill>
                <a:latin typeface="DM Sans Medium" pitchFamily="34" charset="0"/>
                <a:ea typeface="DM Sans Medium" pitchFamily="34" charset="-122"/>
                <a:cs typeface="DM Sans Medium" pitchFamily="34" charset="-120"/>
              </a:rPr>
              <a:t>MB-230: Dynamics 365 Customer Service</a:t>
            </a:r>
            <a:endParaRPr lang="en-US" sz="1900" dirty="0"/>
          </a:p>
        </p:txBody>
      </p:sp>
      <p:sp>
        <p:nvSpPr>
          <p:cNvPr id="23" name="Text 21"/>
          <p:cNvSpPr/>
          <p:nvPr/>
        </p:nvSpPr>
        <p:spPr>
          <a:xfrm>
            <a:off x="7609999" y="2479834"/>
            <a:ext cx="2723793" cy="314682"/>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Focus Areas:</a:t>
            </a:r>
            <a:endParaRPr lang="en-US" sz="1500" dirty="0"/>
          </a:p>
        </p:txBody>
      </p:sp>
      <p:sp>
        <p:nvSpPr>
          <p:cNvPr id="24" name="Text 22"/>
          <p:cNvSpPr/>
          <p:nvPr/>
        </p:nvSpPr>
        <p:spPr>
          <a:xfrm>
            <a:off x="7609999" y="2912507"/>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Case management</a:t>
            </a:r>
            <a:endParaRPr lang="en-US" sz="1200" dirty="0"/>
          </a:p>
        </p:txBody>
      </p:sp>
      <p:sp>
        <p:nvSpPr>
          <p:cNvPr id="25" name="Text 23"/>
          <p:cNvSpPr/>
          <p:nvPr/>
        </p:nvSpPr>
        <p:spPr>
          <a:xfrm>
            <a:off x="7609999" y="3232904"/>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Knowledge base setup</a:t>
            </a:r>
            <a:endParaRPr lang="en-US" sz="1200" dirty="0"/>
          </a:p>
        </p:txBody>
      </p:sp>
      <p:sp>
        <p:nvSpPr>
          <p:cNvPr id="26" name="Text 24"/>
          <p:cNvSpPr/>
          <p:nvPr/>
        </p:nvSpPr>
        <p:spPr>
          <a:xfrm>
            <a:off x="7609999" y="3553301"/>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Service-level agreements</a:t>
            </a:r>
            <a:endParaRPr lang="en-US" sz="1200" dirty="0"/>
          </a:p>
        </p:txBody>
      </p:sp>
      <p:sp>
        <p:nvSpPr>
          <p:cNvPr id="27" name="Text 25"/>
          <p:cNvSpPr/>
          <p:nvPr/>
        </p:nvSpPr>
        <p:spPr>
          <a:xfrm>
            <a:off x="7609999" y="3873698"/>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Queue configuration</a:t>
            </a:r>
            <a:endParaRPr lang="en-US" sz="1200" dirty="0"/>
          </a:p>
        </p:txBody>
      </p:sp>
      <p:sp>
        <p:nvSpPr>
          <p:cNvPr id="28" name="Text 26"/>
          <p:cNvSpPr/>
          <p:nvPr/>
        </p:nvSpPr>
        <p:spPr>
          <a:xfrm>
            <a:off x="7609999" y="4194096"/>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Customer service insights</a:t>
            </a:r>
            <a:endParaRPr lang="en-US" sz="1200" dirty="0"/>
          </a:p>
        </p:txBody>
      </p:sp>
      <p:sp>
        <p:nvSpPr>
          <p:cNvPr id="29" name="Text 27"/>
          <p:cNvSpPr/>
          <p:nvPr/>
        </p:nvSpPr>
        <p:spPr>
          <a:xfrm>
            <a:off x="7609999" y="4563666"/>
            <a:ext cx="2723793" cy="1006316"/>
          </a:xfrm>
          <a:prstGeom prst="rect">
            <a:avLst/>
          </a:prstGeom>
          <a:noFill/>
          <a:ln/>
        </p:spPr>
        <p:txBody>
          <a:bodyPr wrap="square" lIns="0" tIns="0" rIns="0" bIns="0" rtlCol="0" anchor="t"/>
          <a:lstStyle/>
          <a:p>
            <a:pPr marL="0" indent="0" algn="l">
              <a:lnSpc>
                <a:spcPts val="1950"/>
              </a:lnSpc>
              <a:buNone/>
            </a:pPr>
            <a:r>
              <a:rPr lang="en-US" sz="1200" b="1" dirty="0">
                <a:solidFill>
                  <a:srgbClr val="161613"/>
                </a:solidFill>
                <a:latin typeface="Inter" pitchFamily="34" charset="0"/>
                <a:ea typeface="Inter" pitchFamily="34" charset="-122"/>
                <a:cs typeface="Inter" pitchFamily="34" charset="-120"/>
              </a:rPr>
              <a:t>Key Skills Validated:</a:t>
            </a:r>
            <a:r>
              <a:rPr lang="en-US" sz="1200" dirty="0">
                <a:solidFill>
                  <a:srgbClr val="161613"/>
                </a:solidFill>
                <a:latin typeface="Inter" pitchFamily="34" charset="0"/>
                <a:ea typeface="Inter" pitchFamily="34" charset="-122"/>
                <a:cs typeface="Inter" pitchFamily="34" charset="-120"/>
              </a:rPr>
              <a:t> Implementing case management, configuring SLAs, setting up knowledge articles, enabling service analytics</a:t>
            </a:r>
            <a:endParaRPr lang="en-US" sz="1200" dirty="0"/>
          </a:p>
        </p:txBody>
      </p:sp>
      <p:sp>
        <p:nvSpPr>
          <p:cNvPr id="30" name="Shape 28"/>
          <p:cNvSpPr/>
          <p:nvPr/>
        </p:nvSpPr>
        <p:spPr>
          <a:xfrm>
            <a:off x="10726936" y="1550670"/>
            <a:ext cx="3116937" cy="4585725"/>
          </a:xfrm>
          <a:prstGeom prst="roundRect">
            <a:avLst>
              <a:gd name="adj" fmla="val 946"/>
            </a:avLst>
          </a:prstGeom>
          <a:solidFill>
            <a:srgbClr val="EDEBE3"/>
          </a:solidFill>
          <a:ln/>
        </p:spPr>
        <p:txBody>
          <a:bodyPr/>
          <a:lstStyle/>
          <a:p>
            <a:endParaRPr lang="en-US"/>
          </a:p>
        </p:txBody>
      </p:sp>
      <p:sp>
        <p:nvSpPr>
          <p:cNvPr id="31" name="Text 29"/>
          <p:cNvSpPr/>
          <p:nvPr/>
        </p:nvSpPr>
        <p:spPr>
          <a:xfrm>
            <a:off x="10923508" y="1747242"/>
            <a:ext cx="2723793" cy="614601"/>
          </a:xfrm>
          <a:prstGeom prst="rect">
            <a:avLst/>
          </a:prstGeom>
          <a:noFill/>
          <a:ln/>
        </p:spPr>
        <p:txBody>
          <a:bodyPr wrap="square" lIns="0" tIns="0" rIns="0" bIns="0" rtlCol="0" anchor="t"/>
          <a:lstStyle/>
          <a:p>
            <a:pPr marL="0" indent="0" algn="l">
              <a:lnSpc>
                <a:spcPts val="2400"/>
              </a:lnSpc>
              <a:buNone/>
            </a:pPr>
            <a:r>
              <a:rPr lang="en-US" sz="1900" dirty="0">
                <a:solidFill>
                  <a:srgbClr val="161613"/>
                </a:solidFill>
                <a:latin typeface="DM Sans Medium" pitchFamily="34" charset="0"/>
                <a:ea typeface="DM Sans Medium" pitchFamily="34" charset="-122"/>
                <a:cs typeface="DM Sans Medium" pitchFamily="34" charset="-120"/>
              </a:rPr>
              <a:t>MB-240: Dynamics 365 Field Service</a:t>
            </a:r>
            <a:endParaRPr lang="en-US" sz="1900" dirty="0"/>
          </a:p>
        </p:txBody>
      </p:sp>
      <p:sp>
        <p:nvSpPr>
          <p:cNvPr id="32" name="Text 30"/>
          <p:cNvSpPr/>
          <p:nvPr/>
        </p:nvSpPr>
        <p:spPr>
          <a:xfrm>
            <a:off x="10923508" y="2479834"/>
            <a:ext cx="2723793" cy="314682"/>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Focus Areas:</a:t>
            </a:r>
            <a:endParaRPr lang="en-US" sz="1500" dirty="0"/>
          </a:p>
        </p:txBody>
      </p:sp>
      <p:sp>
        <p:nvSpPr>
          <p:cNvPr id="33" name="Text 31"/>
          <p:cNvSpPr/>
          <p:nvPr/>
        </p:nvSpPr>
        <p:spPr>
          <a:xfrm>
            <a:off x="10923508" y="2912507"/>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Resource scheduling</a:t>
            </a:r>
            <a:endParaRPr lang="en-US" sz="1200" dirty="0"/>
          </a:p>
        </p:txBody>
      </p:sp>
      <p:sp>
        <p:nvSpPr>
          <p:cNvPr id="34" name="Text 32"/>
          <p:cNvSpPr/>
          <p:nvPr/>
        </p:nvSpPr>
        <p:spPr>
          <a:xfrm>
            <a:off x="10923508" y="3232904"/>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Work order management</a:t>
            </a:r>
            <a:endParaRPr lang="en-US" sz="1200" dirty="0"/>
          </a:p>
        </p:txBody>
      </p:sp>
      <p:sp>
        <p:nvSpPr>
          <p:cNvPr id="35" name="Text 33"/>
          <p:cNvSpPr/>
          <p:nvPr/>
        </p:nvSpPr>
        <p:spPr>
          <a:xfrm>
            <a:off x="10923508" y="3553301"/>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Inventory and purchasing</a:t>
            </a:r>
            <a:endParaRPr lang="en-US" sz="1200" dirty="0"/>
          </a:p>
        </p:txBody>
      </p:sp>
      <p:sp>
        <p:nvSpPr>
          <p:cNvPr id="36" name="Text 34"/>
          <p:cNvSpPr/>
          <p:nvPr/>
        </p:nvSpPr>
        <p:spPr>
          <a:xfrm>
            <a:off x="10923508" y="3873698"/>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Mobile app configuration</a:t>
            </a:r>
            <a:endParaRPr lang="en-US" sz="1200" dirty="0"/>
          </a:p>
        </p:txBody>
      </p:sp>
      <p:sp>
        <p:nvSpPr>
          <p:cNvPr id="37" name="Text 35"/>
          <p:cNvSpPr/>
          <p:nvPr/>
        </p:nvSpPr>
        <p:spPr>
          <a:xfrm>
            <a:off x="10923508" y="4194096"/>
            <a:ext cx="2723793" cy="251579"/>
          </a:xfrm>
          <a:prstGeom prst="rect">
            <a:avLst/>
          </a:prstGeom>
          <a:noFill/>
          <a:ln/>
        </p:spPr>
        <p:txBody>
          <a:bodyPr wrap="none" lIns="0" tIns="0" rIns="0" bIns="0" rtlCol="0" anchor="t"/>
          <a:lstStyle/>
          <a:p>
            <a:pPr marL="342900" indent="-342900" algn="l">
              <a:lnSpc>
                <a:spcPts val="2450"/>
              </a:lnSpc>
              <a:buSzPct val="100000"/>
              <a:buChar char="•"/>
            </a:pPr>
            <a:r>
              <a:rPr lang="en-US" sz="1200" dirty="0">
                <a:solidFill>
                  <a:srgbClr val="161613"/>
                </a:solidFill>
                <a:latin typeface="Inter" pitchFamily="34" charset="0"/>
                <a:ea typeface="Inter" pitchFamily="34" charset="-122"/>
                <a:cs typeface="Inter" pitchFamily="34" charset="-120"/>
              </a:rPr>
              <a:t>Asset management</a:t>
            </a:r>
            <a:endParaRPr lang="en-US" sz="1200" dirty="0"/>
          </a:p>
        </p:txBody>
      </p:sp>
      <p:sp>
        <p:nvSpPr>
          <p:cNvPr id="38" name="Text 36"/>
          <p:cNvSpPr/>
          <p:nvPr/>
        </p:nvSpPr>
        <p:spPr>
          <a:xfrm>
            <a:off x="10923508" y="4563666"/>
            <a:ext cx="2723793" cy="1257895"/>
          </a:xfrm>
          <a:prstGeom prst="rect">
            <a:avLst/>
          </a:prstGeom>
          <a:noFill/>
          <a:ln/>
        </p:spPr>
        <p:txBody>
          <a:bodyPr wrap="square" lIns="0" tIns="0" rIns="0" bIns="0" rtlCol="0" anchor="t"/>
          <a:lstStyle/>
          <a:p>
            <a:pPr marL="0" indent="0" algn="l">
              <a:lnSpc>
                <a:spcPts val="1950"/>
              </a:lnSpc>
              <a:buNone/>
            </a:pPr>
            <a:r>
              <a:rPr lang="en-US" sz="1200" b="1" dirty="0">
                <a:solidFill>
                  <a:srgbClr val="161613"/>
                </a:solidFill>
                <a:latin typeface="Inter" pitchFamily="34" charset="0"/>
                <a:ea typeface="Inter" pitchFamily="34" charset="-122"/>
                <a:cs typeface="Inter" pitchFamily="34" charset="-120"/>
              </a:rPr>
              <a:t>Key Skills Validated:</a:t>
            </a:r>
            <a:r>
              <a:rPr lang="en-US" sz="1200" dirty="0">
                <a:solidFill>
                  <a:srgbClr val="161613"/>
                </a:solidFill>
                <a:latin typeface="Inter" pitchFamily="34" charset="0"/>
                <a:ea typeface="Inter" pitchFamily="34" charset="-122"/>
                <a:cs typeface="Inter" pitchFamily="34" charset="-120"/>
              </a:rPr>
              <a:t> Configuring field service settings, implementing resource scheduling, managing inventory, setting up mobile solutions</a:t>
            </a:r>
            <a:endParaRPr lang="en-US" sz="1200" dirty="0"/>
          </a:p>
        </p:txBody>
      </p:sp>
      <p:sp>
        <p:nvSpPr>
          <p:cNvPr id="39" name="Text 37"/>
          <p:cNvSpPr/>
          <p:nvPr/>
        </p:nvSpPr>
        <p:spPr>
          <a:xfrm>
            <a:off x="786527" y="6270485"/>
            <a:ext cx="13057346" cy="944047"/>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Each CRM role-based certification validates specialized knowledge in implementing and configuring a specific Dynamics 365 application. Professionals often start with the application most relevant to their role, but obtaining multiple certifications demonstrates broader expertise across the Customer Engagement suite.</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75323"/>
            <a:ext cx="10667881" cy="620078"/>
          </a:xfrm>
          <a:prstGeom prst="rect">
            <a:avLst/>
          </a:prstGeom>
          <a:noFill/>
          <a:ln/>
        </p:spPr>
        <p:txBody>
          <a:bodyPr wrap="none" lIns="0" tIns="0" rIns="0" bIns="0" rtlCol="0" anchor="t"/>
          <a:lstStyle/>
          <a:p>
            <a:pPr marL="0" indent="0" algn="l">
              <a:lnSpc>
                <a:spcPts val="4850"/>
              </a:lnSpc>
              <a:buNone/>
            </a:pPr>
            <a:r>
              <a:rPr lang="en-US" sz="3900" dirty="0">
                <a:solidFill>
                  <a:srgbClr val="161613"/>
                </a:solidFill>
                <a:latin typeface="DM Sans Medium" pitchFamily="34" charset="0"/>
                <a:ea typeface="DM Sans Medium" pitchFamily="34" charset="-122"/>
                <a:cs typeface="DM Sans Medium" pitchFamily="34" charset="-120"/>
              </a:rPr>
              <a:t>Finance &amp; Operations (ERP) Certification Path</a:t>
            </a:r>
            <a:endParaRPr lang="en-US" sz="3900" dirty="0"/>
          </a:p>
        </p:txBody>
      </p:sp>
      <p:sp>
        <p:nvSpPr>
          <p:cNvPr id="3" name="Shape 1"/>
          <p:cNvSpPr/>
          <p:nvPr/>
        </p:nvSpPr>
        <p:spPr>
          <a:xfrm>
            <a:off x="793790" y="1797665"/>
            <a:ext cx="99179" cy="99179"/>
          </a:xfrm>
          <a:prstGeom prst="roundRect">
            <a:avLst>
              <a:gd name="adj" fmla="val 460985"/>
            </a:avLst>
          </a:prstGeom>
          <a:solidFill>
            <a:srgbClr val="28282F"/>
          </a:solidFill>
          <a:ln/>
        </p:spPr>
        <p:txBody>
          <a:bodyPr/>
          <a:lstStyle/>
          <a:p>
            <a:endParaRPr lang="en-US"/>
          </a:p>
        </p:txBody>
      </p:sp>
      <p:sp>
        <p:nvSpPr>
          <p:cNvPr id="4" name="Text 2"/>
          <p:cNvSpPr/>
          <p:nvPr/>
        </p:nvSpPr>
        <p:spPr>
          <a:xfrm>
            <a:off x="1091327" y="1692235"/>
            <a:ext cx="3060978"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Entry Point: Fundamentals</a:t>
            </a:r>
            <a:endParaRPr lang="en-US" sz="1950" dirty="0"/>
          </a:p>
        </p:txBody>
      </p:sp>
      <p:sp>
        <p:nvSpPr>
          <p:cNvPr id="5" name="Text 3"/>
          <p:cNvSpPr/>
          <p:nvPr/>
        </p:nvSpPr>
        <p:spPr>
          <a:xfrm>
            <a:off x="1091327" y="2121456"/>
            <a:ext cx="6099810" cy="317540"/>
          </a:xfrm>
          <a:prstGeom prst="rect">
            <a:avLst/>
          </a:prstGeom>
          <a:noFill/>
          <a:ln/>
        </p:spPr>
        <p:txBody>
          <a:bodyPr wrap="none" lIns="0" tIns="0" rIns="0" bIns="0" rtlCol="0" anchor="t"/>
          <a:lstStyle/>
          <a:p>
            <a:pPr marL="0" indent="0" algn="l">
              <a:lnSpc>
                <a:spcPts val="2500"/>
              </a:lnSpc>
              <a:buNone/>
            </a:pPr>
            <a:r>
              <a:rPr lang="en-US" sz="1550" b="1" dirty="0">
                <a:solidFill>
                  <a:srgbClr val="161613"/>
                </a:solidFill>
                <a:latin typeface="Inter" pitchFamily="34" charset="0"/>
                <a:ea typeface="Inter" pitchFamily="34" charset="-122"/>
                <a:cs typeface="Inter" pitchFamily="34" charset="-120"/>
              </a:rPr>
              <a:t>MB-920: Dynamics 365 Fundamentals (Finance &amp; Operations)</a:t>
            </a:r>
            <a:endParaRPr lang="en-US" sz="1550" dirty="0"/>
          </a:p>
        </p:txBody>
      </p:sp>
      <p:sp>
        <p:nvSpPr>
          <p:cNvPr id="6" name="Text 4"/>
          <p:cNvSpPr/>
          <p:nvPr/>
        </p:nvSpPr>
        <p:spPr>
          <a:xfrm>
            <a:off x="1091327" y="2558058"/>
            <a:ext cx="6099810" cy="952619"/>
          </a:xfrm>
          <a:prstGeom prst="rect">
            <a:avLst/>
          </a:prstGeom>
          <a:noFill/>
          <a:ln/>
        </p:spPr>
        <p:txBody>
          <a:bodyPr wrap="squar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This foundational exam validates your understanding of ERP concepts and applications, including Finance, Supply Chain Management, Commerce, and Human Resources.</a:t>
            </a:r>
            <a:endParaRPr lang="en-US" sz="1200" dirty="0"/>
          </a:p>
        </p:txBody>
      </p:sp>
      <p:sp>
        <p:nvSpPr>
          <p:cNvPr id="7" name="Text 5"/>
          <p:cNvSpPr/>
          <p:nvPr/>
        </p:nvSpPr>
        <p:spPr>
          <a:xfrm>
            <a:off x="1091327" y="3541603"/>
            <a:ext cx="6099810" cy="635079"/>
          </a:xfrm>
          <a:prstGeom prst="rect">
            <a:avLst/>
          </a:prstGeom>
          <a:noFill/>
          <a:ln/>
        </p:spPr>
        <p:txBody>
          <a:bodyPr wrap="squar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Ideal for: Business users, stakeholders, IT professionals new to Dynamics 365 F&amp;O</a:t>
            </a:r>
            <a:endParaRPr lang="en-US" sz="1200" dirty="0"/>
          </a:p>
        </p:txBody>
      </p:sp>
      <p:sp>
        <p:nvSpPr>
          <p:cNvPr id="8" name="Text 6"/>
          <p:cNvSpPr/>
          <p:nvPr/>
        </p:nvSpPr>
        <p:spPr>
          <a:xfrm>
            <a:off x="1091327" y="3909413"/>
            <a:ext cx="6099810" cy="317540"/>
          </a:xfrm>
          <a:prstGeom prst="rect">
            <a:avLst/>
          </a:prstGeom>
          <a:noFill/>
          <a:ln/>
        </p:spPr>
        <p:txBody>
          <a:bodyPr wrap="non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Difficulty: Beginner</a:t>
            </a:r>
            <a:endParaRPr lang="en-US" sz="1200" dirty="0"/>
          </a:p>
        </p:txBody>
      </p:sp>
      <p:sp>
        <p:nvSpPr>
          <p:cNvPr id="9" name="Shape 7"/>
          <p:cNvSpPr/>
          <p:nvPr/>
        </p:nvSpPr>
        <p:spPr>
          <a:xfrm>
            <a:off x="7439144" y="1797665"/>
            <a:ext cx="99179" cy="99179"/>
          </a:xfrm>
          <a:prstGeom prst="roundRect">
            <a:avLst>
              <a:gd name="adj" fmla="val 460985"/>
            </a:avLst>
          </a:prstGeom>
          <a:solidFill>
            <a:srgbClr val="28282F"/>
          </a:solidFill>
          <a:ln/>
        </p:spPr>
        <p:txBody>
          <a:bodyPr/>
          <a:lstStyle/>
          <a:p>
            <a:endParaRPr lang="en-US"/>
          </a:p>
        </p:txBody>
      </p:sp>
      <p:sp>
        <p:nvSpPr>
          <p:cNvPr id="10" name="Text 8"/>
          <p:cNvSpPr/>
          <p:nvPr/>
        </p:nvSpPr>
        <p:spPr>
          <a:xfrm>
            <a:off x="7736681" y="1692235"/>
            <a:ext cx="5959197"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Specialization: Role-Based Associate Certifications</a:t>
            </a:r>
            <a:endParaRPr lang="en-US" sz="1950" dirty="0"/>
          </a:p>
        </p:txBody>
      </p:sp>
      <p:sp>
        <p:nvSpPr>
          <p:cNvPr id="11" name="Text 9"/>
          <p:cNvSpPr/>
          <p:nvPr/>
        </p:nvSpPr>
        <p:spPr>
          <a:xfrm>
            <a:off x="7736681" y="2121456"/>
            <a:ext cx="6099929" cy="635079"/>
          </a:xfrm>
          <a:prstGeom prst="rect">
            <a:avLst/>
          </a:prstGeom>
          <a:noFill/>
          <a:ln/>
        </p:spPr>
        <p:txBody>
          <a:bodyPr wrap="squar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Choose one or more specializations based on your role and career goals:</a:t>
            </a:r>
            <a:endParaRPr lang="en-US" sz="1200" dirty="0"/>
          </a:p>
        </p:txBody>
      </p:sp>
      <p:sp>
        <p:nvSpPr>
          <p:cNvPr id="12" name="Text 10"/>
          <p:cNvSpPr/>
          <p:nvPr/>
        </p:nvSpPr>
        <p:spPr>
          <a:xfrm>
            <a:off x="7736681" y="2556106"/>
            <a:ext cx="6099929" cy="481251"/>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MB-310:</a:t>
            </a:r>
            <a:r>
              <a:rPr lang="en-US" sz="1200" dirty="0">
                <a:solidFill>
                  <a:srgbClr val="161613"/>
                </a:solidFill>
                <a:latin typeface="Inter" pitchFamily="34" charset="0"/>
                <a:ea typeface="Inter" pitchFamily="34" charset="-122"/>
                <a:cs typeface="Inter" pitchFamily="34" charset="-120"/>
              </a:rPr>
              <a:t> Dynamics 365 Finance Functional Consultant Associate</a:t>
            </a:r>
            <a:endParaRPr lang="en-US" sz="1200" dirty="0"/>
          </a:p>
        </p:txBody>
      </p:sp>
      <p:sp>
        <p:nvSpPr>
          <p:cNvPr id="13" name="Text 11"/>
          <p:cNvSpPr/>
          <p:nvPr/>
        </p:nvSpPr>
        <p:spPr>
          <a:xfrm>
            <a:off x="7736681" y="2941107"/>
            <a:ext cx="6099929" cy="481251"/>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MB-330:</a:t>
            </a:r>
            <a:r>
              <a:rPr lang="en-US" sz="1200" dirty="0">
                <a:solidFill>
                  <a:srgbClr val="161613"/>
                </a:solidFill>
                <a:latin typeface="Inter" pitchFamily="34" charset="0"/>
                <a:ea typeface="Inter" pitchFamily="34" charset="-122"/>
                <a:cs typeface="Inter" pitchFamily="34" charset="-120"/>
              </a:rPr>
              <a:t> Dynamics 365 Supply Chain Management Functional Consultant Associate</a:t>
            </a:r>
            <a:endParaRPr lang="en-US" sz="1200" dirty="0"/>
          </a:p>
        </p:txBody>
      </p:sp>
      <p:sp>
        <p:nvSpPr>
          <p:cNvPr id="14" name="Text 12"/>
          <p:cNvSpPr/>
          <p:nvPr/>
        </p:nvSpPr>
        <p:spPr>
          <a:xfrm>
            <a:off x="7736681" y="3590515"/>
            <a:ext cx="6099929" cy="63507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MB-340:</a:t>
            </a:r>
            <a:r>
              <a:rPr lang="en-US" sz="1200" dirty="0">
                <a:solidFill>
                  <a:srgbClr val="161613"/>
                </a:solidFill>
                <a:latin typeface="Inter" pitchFamily="34" charset="0"/>
                <a:ea typeface="Inter" pitchFamily="34" charset="-122"/>
                <a:cs typeface="Inter" pitchFamily="34" charset="-120"/>
              </a:rPr>
              <a:t> Dynamics 365 Commerce Functional Consultant Associate</a:t>
            </a:r>
            <a:endParaRPr lang="en-US" sz="1200" dirty="0"/>
          </a:p>
        </p:txBody>
      </p:sp>
      <p:sp>
        <p:nvSpPr>
          <p:cNvPr id="15" name="Text 13"/>
          <p:cNvSpPr/>
          <p:nvPr/>
        </p:nvSpPr>
        <p:spPr>
          <a:xfrm>
            <a:off x="7736681" y="3997549"/>
            <a:ext cx="6099929" cy="635079"/>
          </a:xfrm>
          <a:prstGeom prst="rect">
            <a:avLst/>
          </a:prstGeom>
          <a:noFill/>
          <a:ln/>
        </p:spPr>
        <p:txBody>
          <a:bodyPr wrap="square" lIns="0" tIns="0" rIns="0" bIns="0" rtlCol="0" anchor="t"/>
          <a:lstStyle/>
          <a:p>
            <a:pPr marL="342900" indent="-342900" algn="l">
              <a:lnSpc>
                <a:spcPts val="2500"/>
              </a:lnSpc>
              <a:buSzPct val="100000"/>
              <a:buChar char="•"/>
            </a:pPr>
            <a:r>
              <a:rPr lang="en-US" sz="1200" b="1" dirty="0">
                <a:solidFill>
                  <a:srgbClr val="161613"/>
                </a:solidFill>
                <a:latin typeface="Inter" pitchFamily="34" charset="0"/>
                <a:ea typeface="Inter" pitchFamily="34" charset="-122"/>
                <a:cs typeface="Inter" pitchFamily="34" charset="-120"/>
              </a:rPr>
              <a:t>MB-500:</a:t>
            </a:r>
            <a:r>
              <a:rPr lang="en-US" sz="1200" dirty="0">
                <a:solidFill>
                  <a:srgbClr val="161613"/>
                </a:solidFill>
                <a:latin typeface="Inter" pitchFamily="34" charset="0"/>
                <a:ea typeface="Inter" pitchFamily="34" charset="-122"/>
                <a:cs typeface="Inter" pitchFamily="34" charset="-120"/>
              </a:rPr>
              <a:t> Dynamics 365 Finance and Operations Apps Developer Associate</a:t>
            </a:r>
            <a:endParaRPr lang="en-US" sz="1200" dirty="0"/>
          </a:p>
        </p:txBody>
      </p:sp>
      <p:sp>
        <p:nvSpPr>
          <p:cNvPr id="16" name="Text 14"/>
          <p:cNvSpPr/>
          <p:nvPr/>
        </p:nvSpPr>
        <p:spPr>
          <a:xfrm>
            <a:off x="7736681" y="4498312"/>
            <a:ext cx="6099929"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Each exam focuses on implementing, configuring, and customizing specific Finance &amp; Operations applications.</a:t>
            </a:r>
            <a:endParaRPr lang="en-US" sz="1550" dirty="0"/>
          </a:p>
        </p:txBody>
      </p:sp>
      <p:sp>
        <p:nvSpPr>
          <p:cNvPr id="17" name="Text 15"/>
          <p:cNvSpPr/>
          <p:nvPr/>
        </p:nvSpPr>
        <p:spPr>
          <a:xfrm>
            <a:off x="917733" y="5503785"/>
            <a:ext cx="13042821" cy="952619"/>
          </a:xfrm>
          <a:prstGeom prst="rect">
            <a:avLst/>
          </a:prstGeom>
          <a:noFill/>
          <a:ln/>
        </p:spPr>
        <p:txBody>
          <a:bodyPr wrap="square" lIns="0" tIns="0" rIns="0" bIns="0" rtlCol="0" anchor="t"/>
          <a:lstStyle/>
          <a:p>
            <a:pPr marL="0" indent="0" algn="l">
              <a:lnSpc>
                <a:spcPts val="2500"/>
              </a:lnSpc>
              <a:buNone/>
            </a:pPr>
            <a:r>
              <a:rPr lang="en-US" sz="1550" b="1" dirty="0">
                <a:solidFill>
                  <a:srgbClr val="161613"/>
                </a:solidFill>
                <a:latin typeface="Inter" pitchFamily="34" charset="0"/>
                <a:ea typeface="Inter" pitchFamily="34" charset="-122"/>
                <a:cs typeface="Inter" pitchFamily="34" charset="-120"/>
              </a:rPr>
              <a:t>Important Update:</a:t>
            </a:r>
            <a:r>
              <a:rPr lang="en-US" sz="1550" dirty="0">
                <a:solidFill>
                  <a:srgbClr val="161613"/>
                </a:solidFill>
                <a:latin typeface="Inter" pitchFamily="34" charset="0"/>
                <a:ea typeface="Inter" pitchFamily="34" charset="-122"/>
                <a:cs typeface="Inter" pitchFamily="34" charset="-120"/>
              </a:rPr>
              <a:t> Previously, the MB-300 (Core Finance &amp; Operations) exam was required in addition to a specialization exam. As of February 29, 2024, MB-300 has been retired. Now candidates only need to pass the specialized exam (MB-310, MB-330, etc.) to earn the associated certification.</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24483" y="429339"/>
            <a:ext cx="8389977" cy="390287"/>
          </a:xfrm>
          <a:prstGeom prst="rect">
            <a:avLst/>
          </a:prstGeom>
          <a:noFill/>
          <a:ln/>
        </p:spPr>
        <p:txBody>
          <a:bodyPr wrap="none" lIns="0" tIns="0" rIns="0" bIns="0" rtlCol="0" anchor="t"/>
          <a:lstStyle/>
          <a:p>
            <a:pPr marL="0" indent="0" algn="l">
              <a:lnSpc>
                <a:spcPts val="3050"/>
              </a:lnSpc>
              <a:buNone/>
            </a:pPr>
            <a:r>
              <a:rPr lang="en-US" sz="2450" dirty="0">
                <a:solidFill>
                  <a:srgbClr val="161613"/>
                </a:solidFill>
                <a:latin typeface="DM Sans Medium" pitchFamily="34" charset="0"/>
                <a:ea typeface="DM Sans Medium" pitchFamily="34" charset="-122"/>
                <a:cs typeface="DM Sans Medium" pitchFamily="34" charset="-120"/>
              </a:rPr>
              <a:t>F&amp;O Certification: MB-310 Finance Functional Consultant</a:t>
            </a:r>
            <a:endParaRPr lang="en-US" sz="2450" dirty="0"/>
          </a:p>
        </p:txBody>
      </p:sp>
      <p:pic>
        <p:nvPicPr>
          <p:cNvPr id="3" name="Image 0" descr="preencoded.png"/>
          <p:cNvPicPr>
            <a:picLocks noChangeAspect="1"/>
          </p:cNvPicPr>
          <p:nvPr/>
        </p:nvPicPr>
        <p:blipFill>
          <a:blip r:embed="rId3"/>
          <a:stretch>
            <a:fillRect/>
          </a:stretch>
        </p:blipFill>
        <p:spPr>
          <a:xfrm>
            <a:off x="624483" y="1170861"/>
            <a:ext cx="5124093" cy="4346495"/>
          </a:xfrm>
          <a:prstGeom prst="rect">
            <a:avLst/>
          </a:prstGeom>
        </p:spPr>
      </p:pic>
      <p:sp>
        <p:nvSpPr>
          <p:cNvPr id="4" name="Text 1"/>
          <p:cNvSpPr/>
          <p:nvPr/>
        </p:nvSpPr>
        <p:spPr>
          <a:xfrm>
            <a:off x="624483" y="5710410"/>
            <a:ext cx="1951673" cy="243840"/>
          </a:xfrm>
          <a:prstGeom prst="rect">
            <a:avLst/>
          </a:prstGeom>
          <a:noFill/>
          <a:ln/>
        </p:spPr>
        <p:txBody>
          <a:bodyPr wrap="none" lIns="0" tIns="0" rIns="0" bIns="0" rtlCol="0" anchor="t"/>
          <a:lstStyle/>
          <a:p>
            <a:pPr marL="0" indent="0" algn="l">
              <a:lnSpc>
                <a:spcPts val="1900"/>
              </a:lnSpc>
              <a:buNone/>
            </a:pPr>
            <a:r>
              <a:rPr lang="en-US" sz="1500" dirty="0">
                <a:solidFill>
                  <a:srgbClr val="161613"/>
                </a:solidFill>
                <a:latin typeface="DM Sans Medium" pitchFamily="34" charset="0"/>
                <a:ea typeface="DM Sans Medium" pitchFamily="34" charset="-122"/>
                <a:cs typeface="DM Sans Medium" pitchFamily="34" charset="-120"/>
              </a:rPr>
              <a:t>Certification Focus</a:t>
            </a:r>
            <a:endParaRPr lang="en-US" sz="1500" dirty="0"/>
          </a:p>
        </p:txBody>
      </p:sp>
      <p:sp>
        <p:nvSpPr>
          <p:cNvPr id="5" name="Text 2"/>
          <p:cNvSpPr/>
          <p:nvPr/>
        </p:nvSpPr>
        <p:spPr>
          <a:xfrm>
            <a:off x="624483" y="6110341"/>
            <a:ext cx="5124093" cy="749022"/>
          </a:xfrm>
          <a:prstGeom prst="rect">
            <a:avLst/>
          </a:prstGeom>
          <a:noFill/>
          <a:ln/>
        </p:spPr>
        <p:txBody>
          <a:bodyPr wrap="square" lIns="0" tIns="0" rIns="0" bIns="0" rtlCol="0" anchor="t"/>
          <a:lstStyle/>
          <a:p>
            <a:pPr marL="0" indent="0" algn="l">
              <a:lnSpc>
                <a:spcPts val="1950"/>
              </a:lnSpc>
              <a:buNone/>
            </a:pPr>
            <a:r>
              <a:rPr lang="en-US" sz="1200" dirty="0">
                <a:solidFill>
                  <a:srgbClr val="161613"/>
                </a:solidFill>
                <a:latin typeface="Inter" pitchFamily="34" charset="0"/>
                <a:ea typeface="Inter" pitchFamily="34" charset="-122"/>
                <a:cs typeface="Inter" pitchFamily="34" charset="-120"/>
              </a:rPr>
              <a:t>The MB-310 certification validates your ability to implement and configure Dynamics 365 Finance, focusing on core financial management processes and capabilities.</a:t>
            </a:r>
            <a:endParaRPr lang="en-US" sz="1200" dirty="0"/>
          </a:p>
        </p:txBody>
      </p:sp>
      <p:sp>
        <p:nvSpPr>
          <p:cNvPr id="6" name="Text 3"/>
          <p:cNvSpPr/>
          <p:nvPr/>
        </p:nvSpPr>
        <p:spPr>
          <a:xfrm>
            <a:off x="6136958" y="1151334"/>
            <a:ext cx="1951673" cy="243840"/>
          </a:xfrm>
          <a:prstGeom prst="rect">
            <a:avLst/>
          </a:prstGeom>
          <a:noFill/>
          <a:ln/>
        </p:spPr>
        <p:txBody>
          <a:bodyPr wrap="none" lIns="0" tIns="0" rIns="0" bIns="0" rtlCol="0" anchor="t"/>
          <a:lstStyle/>
          <a:p>
            <a:pPr marL="0" indent="0" algn="l">
              <a:lnSpc>
                <a:spcPts val="1900"/>
              </a:lnSpc>
              <a:buNone/>
            </a:pPr>
            <a:r>
              <a:rPr lang="en-US" sz="1500" dirty="0">
                <a:solidFill>
                  <a:srgbClr val="161613"/>
                </a:solidFill>
                <a:latin typeface="DM Sans Medium" pitchFamily="34" charset="0"/>
                <a:ea typeface="DM Sans Medium" pitchFamily="34" charset="-122"/>
                <a:cs typeface="DM Sans Medium" pitchFamily="34" charset="-120"/>
              </a:rPr>
              <a:t>Key Focus Areas</a:t>
            </a:r>
            <a:endParaRPr lang="en-US" sz="1500" dirty="0"/>
          </a:p>
        </p:txBody>
      </p:sp>
      <p:sp>
        <p:nvSpPr>
          <p:cNvPr id="7" name="Shape 4"/>
          <p:cNvSpPr/>
          <p:nvPr/>
        </p:nvSpPr>
        <p:spPr>
          <a:xfrm>
            <a:off x="6136958" y="1570792"/>
            <a:ext cx="3860125" cy="1211461"/>
          </a:xfrm>
          <a:prstGeom prst="roundRect">
            <a:avLst>
              <a:gd name="adj" fmla="val 1933"/>
            </a:avLst>
          </a:prstGeom>
          <a:solidFill>
            <a:srgbClr val="EDEBE3"/>
          </a:solidFill>
          <a:ln/>
        </p:spPr>
        <p:txBody>
          <a:bodyPr/>
          <a:lstStyle/>
          <a:p>
            <a:endParaRPr lang="en-US"/>
          </a:p>
        </p:txBody>
      </p:sp>
      <p:sp>
        <p:nvSpPr>
          <p:cNvPr id="8" name="Text 5"/>
          <p:cNvSpPr/>
          <p:nvPr/>
        </p:nvSpPr>
        <p:spPr>
          <a:xfrm>
            <a:off x="6293048" y="1726883"/>
            <a:ext cx="2707481" cy="243840"/>
          </a:xfrm>
          <a:prstGeom prst="rect">
            <a:avLst/>
          </a:prstGeom>
          <a:noFill/>
          <a:ln/>
        </p:spPr>
        <p:txBody>
          <a:bodyPr wrap="none" lIns="0" tIns="0" rIns="0" bIns="0" rtlCol="0" anchor="t"/>
          <a:lstStyle/>
          <a:p>
            <a:pPr marL="0" indent="0" algn="l">
              <a:lnSpc>
                <a:spcPts val="1900"/>
              </a:lnSpc>
              <a:buNone/>
            </a:pPr>
            <a:r>
              <a:rPr lang="en-US" sz="1500" dirty="0">
                <a:solidFill>
                  <a:srgbClr val="161613"/>
                </a:solidFill>
                <a:latin typeface="DM Sans Medium" pitchFamily="34" charset="0"/>
                <a:ea typeface="DM Sans Medium" pitchFamily="34" charset="-122"/>
                <a:cs typeface="DM Sans Medium" pitchFamily="34" charset="-120"/>
              </a:rPr>
              <a:t>General Ledger Configuration</a:t>
            </a:r>
            <a:endParaRPr lang="en-US" sz="1500" dirty="0"/>
          </a:p>
        </p:txBody>
      </p:sp>
      <p:sp>
        <p:nvSpPr>
          <p:cNvPr id="9" name="Text 6"/>
          <p:cNvSpPr/>
          <p:nvPr/>
        </p:nvSpPr>
        <p:spPr>
          <a:xfrm>
            <a:off x="6293048" y="2126813"/>
            <a:ext cx="3547943" cy="499348"/>
          </a:xfrm>
          <a:prstGeom prst="rect">
            <a:avLst/>
          </a:prstGeom>
          <a:noFill/>
          <a:ln/>
        </p:spPr>
        <p:txBody>
          <a:bodyPr wrap="square" lIns="0" tIns="0" rIns="0" bIns="0" rtlCol="0" anchor="t"/>
          <a:lstStyle/>
          <a:p>
            <a:pPr marL="0" indent="0" algn="l">
              <a:lnSpc>
                <a:spcPts val="1950"/>
              </a:lnSpc>
              <a:buNone/>
            </a:pPr>
            <a:r>
              <a:rPr lang="en-US" sz="1200" dirty="0">
                <a:solidFill>
                  <a:srgbClr val="161613"/>
                </a:solidFill>
                <a:latin typeface="Inter" pitchFamily="34" charset="0"/>
                <a:ea typeface="Inter" pitchFamily="34" charset="-122"/>
                <a:cs typeface="Inter" pitchFamily="34" charset="-120"/>
              </a:rPr>
              <a:t>Chart of accounts, fiscal calendars, dimensions, financial reporting</a:t>
            </a:r>
            <a:endParaRPr lang="en-US" sz="1200" dirty="0"/>
          </a:p>
        </p:txBody>
      </p:sp>
      <p:sp>
        <p:nvSpPr>
          <p:cNvPr id="10" name="Shape 7"/>
          <p:cNvSpPr/>
          <p:nvPr/>
        </p:nvSpPr>
        <p:spPr>
          <a:xfrm>
            <a:off x="10153174" y="1570792"/>
            <a:ext cx="3860244" cy="1211461"/>
          </a:xfrm>
          <a:prstGeom prst="roundRect">
            <a:avLst>
              <a:gd name="adj" fmla="val 1933"/>
            </a:avLst>
          </a:prstGeom>
          <a:solidFill>
            <a:srgbClr val="EDEBE3"/>
          </a:solidFill>
          <a:ln/>
        </p:spPr>
        <p:txBody>
          <a:bodyPr/>
          <a:lstStyle/>
          <a:p>
            <a:endParaRPr lang="en-US"/>
          </a:p>
        </p:txBody>
      </p:sp>
      <p:sp>
        <p:nvSpPr>
          <p:cNvPr id="11" name="Text 8"/>
          <p:cNvSpPr/>
          <p:nvPr/>
        </p:nvSpPr>
        <p:spPr>
          <a:xfrm>
            <a:off x="10309265" y="1726883"/>
            <a:ext cx="1951673" cy="243840"/>
          </a:xfrm>
          <a:prstGeom prst="rect">
            <a:avLst/>
          </a:prstGeom>
          <a:noFill/>
          <a:ln/>
        </p:spPr>
        <p:txBody>
          <a:bodyPr wrap="none" lIns="0" tIns="0" rIns="0" bIns="0" rtlCol="0" anchor="t"/>
          <a:lstStyle/>
          <a:p>
            <a:pPr marL="0" indent="0" algn="l">
              <a:lnSpc>
                <a:spcPts val="1900"/>
              </a:lnSpc>
              <a:buNone/>
            </a:pPr>
            <a:r>
              <a:rPr lang="en-US" sz="1500" dirty="0">
                <a:solidFill>
                  <a:srgbClr val="161613"/>
                </a:solidFill>
                <a:latin typeface="DM Sans Medium" pitchFamily="34" charset="0"/>
                <a:ea typeface="DM Sans Medium" pitchFamily="34" charset="-122"/>
                <a:cs typeface="DM Sans Medium" pitchFamily="34" charset="-120"/>
              </a:rPr>
              <a:t>Accounts Payable</a:t>
            </a:r>
            <a:endParaRPr lang="en-US" sz="1500" dirty="0"/>
          </a:p>
        </p:txBody>
      </p:sp>
      <p:sp>
        <p:nvSpPr>
          <p:cNvPr id="12" name="Text 9"/>
          <p:cNvSpPr/>
          <p:nvPr/>
        </p:nvSpPr>
        <p:spPr>
          <a:xfrm>
            <a:off x="10309265" y="2126813"/>
            <a:ext cx="3548062" cy="499348"/>
          </a:xfrm>
          <a:prstGeom prst="rect">
            <a:avLst/>
          </a:prstGeom>
          <a:noFill/>
          <a:ln/>
        </p:spPr>
        <p:txBody>
          <a:bodyPr wrap="square" lIns="0" tIns="0" rIns="0" bIns="0" rtlCol="0" anchor="t"/>
          <a:lstStyle/>
          <a:p>
            <a:pPr marL="0" indent="0" algn="l">
              <a:lnSpc>
                <a:spcPts val="1950"/>
              </a:lnSpc>
              <a:buNone/>
            </a:pPr>
            <a:r>
              <a:rPr lang="en-US" sz="1200" dirty="0">
                <a:solidFill>
                  <a:srgbClr val="161613"/>
                </a:solidFill>
                <a:latin typeface="Inter" pitchFamily="34" charset="0"/>
                <a:ea typeface="Inter" pitchFamily="34" charset="-122"/>
                <a:cs typeface="Inter" pitchFamily="34" charset="-120"/>
              </a:rPr>
              <a:t>Vendor management, invoice processing, payment setup, vendor collaboration</a:t>
            </a:r>
            <a:endParaRPr lang="en-US" sz="1200" dirty="0"/>
          </a:p>
        </p:txBody>
      </p:sp>
      <p:sp>
        <p:nvSpPr>
          <p:cNvPr id="13" name="Shape 10"/>
          <p:cNvSpPr/>
          <p:nvPr/>
        </p:nvSpPr>
        <p:spPr>
          <a:xfrm>
            <a:off x="6136958" y="2938343"/>
            <a:ext cx="3860125" cy="1211461"/>
          </a:xfrm>
          <a:prstGeom prst="roundRect">
            <a:avLst>
              <a:gd name="adj" fmla="val 1933"/>
            </a:avLst>
          </a:prstGeom>
          <a:solidFill>
            <a:srgbClr val="EDEBE3"/>
          </a:solidFill>
          <a:ln/>
        </p:spPr>
        <p:txBody>
          <a:bodyPr/>
          <a:lstStyle/>
          <a:p>
            <a:endParaRPr lang="en-US"/>
          </a:p>
        </p:txBody>
      </p:sp>
      <p:sp>
        <p:nvSpPr>
          <p:cNvPr id="14" name="Text 11"/>
          <p:cNvSpPr/>
          <p:nvPr/>
        </p:nvSpPr>
        <p:spPr>
          <a:xfrm>
            <a:off x="6293048" y="3094434"/>
            <a:ext cx="1951673" cy="243840"/>
          </a:xfrm>
          <a:prstGeom prst="rect">
            <a:avLst/>
          </a:prstGeom>
          <a:noFill/>
          <a:ln/>
        </p:spPr>
        <p:txBody>
          <a:bodyPr wrap="none" lIns="0" tIns="0" rIns="0" bIns="0" rtlCol="0" anchor="t"/>
          <a:lstStyle/>
          <a:p>
            <a:pPr marL="0" indent="0" algn="l">
              <a:lnSpc>
                <a:spcPts val="1900"/>
              </a:lnSpc>
              <a:buNone/>
            </a:pPr>
            <a:r>
              <a:rPr lang="en-US" sz="1500" dirty="0">
                <a:solidFill>
                  <a:srgbClr val="161613"/>
                </a:solidFill>
                <a:latin typeface="DM Sans Medium" pitchFamily="34" charset="0"/>
                <a:ea typeface="DM Sans Medium" pitchFamily="34" charset="-122"/>
                <a:cs typeface="DM Sans Medium" pitchFamily="34" charset="-120"/>
              </a:rPr>
              <a:t>Accounts Receivable</a:t>
            </a:r>
            <a:endParaRPr lang="en-US" sz="1500" dirty="0"/>
          </a:p>
        </p:txBody>
      </p:sp>
      <p:sp>
        <p:nvSpPr>
          <p:cNvPr id="15" name="Text 12"/>
          <p:cNvSpPr/>
          <p:nvPr/>
        </p:nvSpPr>
        <p:spPr>
          <a:xfrm>
            <a:off x="6293048" y="3494365"/>
            <a:ext cx="3547943" cy="499348"/>
          </a:xfrm>
          <a:prstGeom prst="rect">
            <a:avLst/>
          </a:prstGeom>
          <a:noFill/>
          <a:ln/>
        </p:spPr>
        <p:txBody>
          <a:bodyPr wrap="square" lIns="0" tIns="0" rIns="0" bIns="0" rtlCol="0" anchor="t"/>
          <a:lstStyle/>
          <a:p>
            <a:pPr marL="0" indent="0" algn="l">
              <a:lnSpc>
                <a:spcPts val="1950"/>
              </a:lnSpc>
              <a:buNone/>
            </a:pPr>
            <a:r>
              <a:rPr lang="en-US" sz="1200" dirty="0">
                <a:solidFill>
                  <a:srgbClr val="161613"/>
                </a:solidFill>
                <a:latin typeface="Inter" pitchFamily="34" charset="0"/>
                <a:ea typeface="Inter" pitchFamily="34" charset="-122"/>
                <a:cs typeface="Inter" pitchFamily="34" charset="-120"/>
              </a:rPr>
              <a:t>Customer setup, credit management, invoicing, collections, customer payment processing</a:t>
            </a:r>
            <a:endParaRPr lang="en-US" sz="1200" dirty="0"/>
          </a:p>
        </p:txBody>
      </p:sp>
      <p:sp>
        <p:nvSpPr>
          <p:cNvPr id="16" name="Shape 13"/>
          <p:cNvSpPr/>
          <p:nvPr/>
        </p:nvSpPr>
        <p:spPr>
          <a:xfrm>
            <a:off x="10153174" y="2938343"/>
            <a:ext cx="3860244" cy="1211461"/>
          </a:xfrm>
          <a:prstGeom prst="roundRect">
            <a:avLst>
              <a:gd name="adj" fmla="val 1933"/>
            </a:avLst>
          </a:prstGeom>
          <a:solidFill>
            <a:srgbClr val="EDEBE3"/>
          </a:solidFill>
          <a:ln/>
        </p:spPr>
        <p:txBody>
          <a:bodyPr/>
          <a:lstStyle/>
          <a:p>
            <a:endParaRPr lang="en-US"/>
          </a:p>
        </p:txBody>
      </p:sp>
      <p:sp>
        <p:nvSpPr>
          <p:cNvPr id="17" name="Text 14"/>
          <p:cNvSpPr/>
          <p:nvPr/>
        </p:nvSpPr>
        <p:spPr>
          <a:xfrm>
            <a:off x="10309265" y="3094434"/>
            <a:ext cx="2408873" cy="243840"/>
          </a:xfrm>
          <a:prstGeom prst="rect">
            <a:avLst/>
          </a:prstGeom>
          <a:noFill/>
          <a:ln/>
        </p:spPr>
        <p:txBody>
          <a:bodyPr wrap="none" lIns="0" tIns="0" rIns="0" bIns="0" rtlCol="0" anchor="t"/>
          <a:lstStyle/>
          <a:p>
            <a:pPr marL="0" indent="0" algn="l">
              <a:lnSpc>
                <a:spcPts val="1900"/>
              </a:lnSpc>
              <a:buNone/>
            </a:pPr>
            <a:r>
              <a:rPr lang="en-US" sz="1500" dirty="0">
                <a:solidFill>
                  <a:srgbClr val="161613"/>
                </a:solidFill>
                <a:latin typeface="DM Sans Medium" pitchFamily="34" charset="0"/>
                <a:ea typeface="DM Sans Medium" pitchFamily="34" charset="-122"/>
                <a:cs typeface="DM Sans Medium" pitchFamily="34" charset="-120"/>
              </a:rPr>
              <a:t>Cash &amp; Bank Management</a:t>
            </a:r>
            <a:endParaRPr lang="en-US" sz="1500" dirty="0"/>
          </a:p>
        </p:txBody>
      </p:sp>
      <p:sp>
        <p:nvSpPr>
          <p:cNvPr id="18" name="Text 15"/>
          <p:cNvSpPr/>
          <p:nvPr/>
        </p:nvSpPr>
        <p:spPr>
          <a:xfrm>
            <a:off x="10309265" y="3494365"/>
            <a:ext cx="3548062" cy="499348"/>
          </a:xfrm>
          <a:prstGeom prst="rect">
            <a:avLst/>
          </a:prstGeom>
          <a:noFill/>
          <a:ln/>
        </p:spPr>
        <p:txBody>
          <a:bodyPr wrap="square" lIns="0" tIns="0" rIns="0" bIns="0" rtlCol="0" anchor="t"/>
          <a:lstStyle/>
          <a:p>
            <a:pPr marL="0" indent="0" algn="l">
              <a:lnSpc>
                <a:spcPts val="1950"/>
              </a:lnSpc>
              <a:buNone/>
            </a:pPr>
            <a:r>
              <a:rPr lang="en-US" sz="1200" dirty="0">
                <a:solidFill>
                  <a:srgbClr val="161613"/>
                </a:solidFill>
                <a:latin typeface="Inter" pitchFamily="34" charset="0"/>
                <a:ea typeface="Inter" pitchFamily="34" charset="-122"/>
                <a:cs typeface="Inter" pitchFamily="34" charset="-120"/>
              </a:rPr>
              <a:t>Bank reconciliation, cash flow forecasting, advanced bank reconciliation</a:t>
            </a:r>
            <a:endParaRPr lang="en-US" sz="1200" dirty="0"/>
          </a:p>
        </p:txBody>
      </p:sp>
      <p:sp>
        <p:nvSpPr>
          <p:cNvPr id="19" name="Shape 16"/>
          <p:cNvSpPr/>
          <p:nvPr/>
        </p:nvSpPr>
        <p:spPr>
          <a:xfrm>
            <a:off x="6136958" y="4305895"/>
            <a:ext cx="3860125" cy="1211461"/>
          </a:xfrm>
          <a:prstGeom prst="roundRect">
            <a:avLst>
              <a:gd name="adj" fmla="val 1933"/>
            </a:avLst>
          </a:prstGeom>
          <a:solidFill>
            <a:srgbClr val="EDEBE3"/>
          </a:solidFill>
          <a:ln/>
        </p:spPr>
        <p:txBody>
          <a:bodyPr/>
          <a:lstStyle/>
          <a:p>
            <a:endParaRPr lang="en-US"/>
          </a:p>
        </p:txBody>
      </p:sp>
      <p:sp>
        <p:nvSpPr>
          <p:cNvPr id="20" name="Text 17"/>
          <p:cNvSpPr/>
          <p:nvPr/>
        </p:nvSpPr>
        <p:spPr>
          <a:xfrm>
            <a:off x="6293048" y="4461986"/>
            <a:ext cx="1951673" cy="243840"/>
          </a:xfrm>
          <a:prstGeom prst="rect">
            <a:avLst/>
          </a:prstGeom>
          <a:noFill/>
          <a:ln/>
        </p:spPr>
        <p:txBody>
          <a:bodyPr wrap="none" lIns="0" tIns="0" rIns="0" bIns="0" rtlCol="0" anchor="t"/>
          <a:lstStyle/>
          <a:p>
            <a:pPr marL="0" indent="0" algn="l">
              <a:lnSpc>
                <a:spcPts val="1900"/>
              </a:lnSpc>
              <a:buNone/>
            </a:pPr>
            <a:r>
              <a:rPr lang="en-US" sz="1500" dirty="0">
                <a:solidFill>
                  <a:srgbClr val="161613"/>
                </a:solidFill>
                <a:latin typeface="DM Sans Medium" pitchFamily="34" charset="0"/>
                <a:ea typeface="DM Sans Medium" pitchFamily="34" charset="-122"/>
                <a:cs typeface="DM Sans Medium" pitchFamily="34" charset="-120"/>
              </a:rPr>
              <a:t>Fixed Assets</a:t>
            </a:r>
            <a:endParaRPr lang="en-US" sz="1500" dirty="0"/>
          </a:p>
        </p:txBody>
      </p:sp>
      <p:sp>
        <p:nvSpPr>
          <p:cNvPr id="21" name="Text 18"/>
          <p:cNvSpPr/>
          <p:nvPr/>
        </p:nvSpPr>
        <p:spPr>
          <a:xfrm>
            <a:off x="6293048" y="4861917"/>
            <a:ext cx="3547943" cy="499348"/>
          </a:xfrm>
          <a:prstGeom prst="rect">
            <a:avLst/>
          </a:prstGeom>
          <a:noFill/>
          <a:ln/>
        </p:spPr>
        <p:txBody>
          <a:bodyPr wrap="square" lIns="0" tIns="0" rIns="0" bIns="0" rtlCol="0" anchor="t"/>
          <a:lstStyle/>
          <a:p>
            <a:pPr marL="0" indent="0" algn="l">
              <a:lnSpc>
                <a:spcPts val="1950"/>
              </a:lnSpc>
              <a:buNone/>
            </a:pPr>
            <a:r>
              <a:rPr lang="en-US" sz="1200" dirty="0">
                <a:solidFill>
                  <a:srgbClr val="161613"/>
                </a:solidFill>
                <a:latin typeface="Inter" pitchFamily="34" charset="0"/>
                <a:ea typeface="Inter" pitchFamily="34" charset="-122"/>
                <a:cs typeface="Inter" pitchFamily="34" charset="-120"/>
              </a:rPr>
              <a:t>Asset acquisition, depreciation, disposal, financial reporting</a:t>
            </a:r>
            <a:endParaRPr lang="en-US" sz="1200" dirty="0"/>
          </a:p>
        </p:txBody>
      </p:sp>
      <p:sp>
        <p:nvSpPr>
          <p:cNvPr id="22" name="Shape 19"/>
          <p:cNvSpPr/>
          <p:nvPr/>
        </p:nvSpPr>
        <p:spPr>
          <a:xfrm>
            <a:off x="10153174" y="4305895"/>
            <a:ext cx="3860244" cy="1211461"/>
          </a:xfrm>
          <a:prstGeom prst="roundRect">
            <a:avLst>
              <a:gd name="adj" fmla="val 1933"/>
            </a:avLst>
          </a:prstGeom>
          <a:solidFill>
            <a:srgbClr val="EDEBE3"/>
          </a:solidFill>
          <a:ln/>
        </p:spPr>
        <p:txBody>
          <a:bodyPr/>
          <a:lstStyle/>
          <a:p>
            <a:endParaRPr lang="en-US"/>
          </a:p>
        </p:txBody>
      </p:sp>
      <p:sp>
        <p:nvSpPr>
          <p:cNvPr id="23" name="Text 20"/>
          <p:cNvSpPr/>
          <p:nvPr/>
        </p:nvSpPr>
        <p:spPr>
          <a:xfrm>
            <a:off x="10309265" y="4461986"/>
            <a:ext cx="1951673" cy="243840"/>
          </a:xfrm>
          <a:prstGeom prst="rect">
            <a:avLst/>
          </a:prstGeom>
          <a:noFill/>
          <a:ln/>
        </p:spPr>
        <p:txBody>
          <a:bodyPr wrap="none" lIns="0" tIns="0" rIns="0" bIns="0" rtlCol="0" anchor="t"/>
          <a:lstStyle/>
          <a:p>
            <a:pPr marL="0" indent="0" algn="l">
              <a:lnSpc>
                <a:spcPts val="1900"/>
              </a:lnSpc>
              <a:buNone/>
            </a:pPr>
            <a:r>
              <a:rPr lang="en-US" sz="1500" dirty="0">
                <a:solidFill>
                  <a:srgbClr val="161613"/>
                </a:solidFill>
                <a:latin typeface="DM Sans Medium" pitchFamily="34" charset="0"/>
                <a:ea typeface="DM Sans Medium" pitchFamily="34" charset="-122"/>
                <a:cs typeface="DM Sans Medium" pitchFamily="34" charset="-120"/>
              </a:rPr>
              <a:t>Budgeting</a:t>
            </a:r>
            <a:endParaRPr lang="en-US" sz="1500" dirty="0"/>
          </a:p>
        </p:txBody>
      </p:sp>
      <p:sp>
        <p:nvSpPr>
          <p:cNvPr id="24" name="Text 21"/>
          <p:cNvSpPr/>
          <p:nvPr/>
        </p:nvSpPr>
        <p:spPr>
          <a:xfrm>
            <a:off x="10309265" y="4861917"/>
            <a:ext cx="3548062" cy="499348"/>
          </a:xfrm>
          <a:prstGeom prst="rect">
            <a:avLst/>
          </a:prstGeom>
          <a:noFill/>
          <a:ln/>
        </p:spPr>
        <p:txBody>
          <a:bodyPr wrap="square" lIns="0" tIns="0" rIns="0" bIns="0" rtlCol="0" anchor="t"/>
          <a:lstStyle/>
          <a:p>
            <a:pPr marL="0" indent="0" algn="l">
              <a:lnSpc>
                <a:spcPts val="1950"/>
              </a:lnSpc>
              <a:buNone/>
            </a:pPr>
            <a:r>
              <a:rPr lang="en-US" sz="1200" dirty="0">
                <a:solidFill>
                  <a:srgbClr val="161613"/>
                </a:solidFill>
                <a:latin typeface="Inter" pitchFamily="34" charset="0"/>
                <a:ea typeface="Inter" pitchFamily="34" charset="-122"/>
                <a:cs typeface="Inter" pitchFamily="34" charset="-120"/>
              </a:rPr>
              <a:t>Budget planning, control, register maintenance, budget workflows</a:t>
            </a:r>
            <a:endParaRPr lang="en-US" sz="1200" dirty="0"/>
          </a:p>
        </p:txBody>
      </p:sp>
      <p:sp>
        <p:nvSpPr>
          <p:cNvPr id="25" name="Text 22"/>
          <p:cNvSpPr/>
          <p:nvPr/>
        </p:nvSpPr>
        <p:spPr>
          <a:xfrm>
            <a:off x="6170584" y="6063529"/>
            <a:ext cx="7835333" cy="962169"/>
          </a:xfrm>
          <a:prstGeom prst="rect">
            <a:avLst/>
          </a:prstGeom>
          <a:noFill/>
          <a:ln/>
        </p:spPr>
        <p:txBody>
          <a:bodyPr wrap="square" lIns="0" tIns="0" rIns="0" bIns="0" rtlCol="0" anchor="t"/>
          <a:lstStyle/>
          <a:p>
            <a:pPr marL="0" indent="0" algn="l">
              <a:lnSpc>
                <a:spcPts val="1950"/>
              </a:lnSpc>
              <a:buNone/>
            </a:pPr>
            <a:r>
              <a:rPr lang="en-US" sz="1200" dirty="0">
                <a:solidFill>
                  <a:srgbClr val="161613"/>
                </a:solidFill>
                <a:latin typeface="Inter" pitchFamily="34" charset="0"/>
                <a:ea typeface="Inter" pitchFamily="34" charset="-122"/>
                <a:cs typeface="Inter" pitchFamily="34" charset="-120"/>
              </a:rPr>
              <a:t>The MB-310 exam evaluates your ability to configure the Finance module and implement solutions that address complex financial requirements for organizations. It focuses heavily on practical implementation scenarios rather than theoretical knowledge.</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0098" y="536258"/>
            <a:ext cx="12417743" cy="609362"/>
          </a:xfrm>
          <a:prstGeom prst="rect">
            <a:avLst/>
          </a:prstGeom>
          <a:noFill/>
          <a:ln/>
        </p:spPr>
        <p:txBody>
          <a:bodyPr wrap="none" lIns="0" tIns="0" rIns="0" bIns="0" rtlCol="0" anchor="t"/>
          <a:lstStyle/>
          <a:p>
            <a:pPr marL="0" indent="0" algn="l">
              <a:lnSpc>
                <a:spcPts val="4750"/>
              </a:lnSpc>
              <a:buNone/>
            </a:pPr>
            <a:r>
              <a:rPr lang="en-US" sz="3800" dirty="0">
                <a:solidFill>
                  <a:srgbClr val="161613"/>
                </a:solidFill>
                <a:latin typeface="DM Sans Medium" pitchFamily="34" charset="0"/>
                <a:ea typeface="DM Sans Medium" pitchFamily="34" charset="-122"/>
                <a:cs typeface="DM Sans Medium" pitchFamily="34" charset="-120"/>
              </a:rPr>
              <a:t>F&amp;O Certification: MB-330 Supply Chain Management</a:t>
            </a:r>
            <a:endParaRPr lang="en-US" sz="3800" dirty="0"/>
          </a:p>
        </p:txBody>
      </p:sp>
      <p:sp>
        <p:nvSpPr>
          <p:cNvPr id="3" name="Text 1"/>
          <p:cNvSpPr/>
          <p:nvPr/>
        </p:nvSpPr>
        <p:spPr>
          <a:xfrm>
            <a:off x="780098" y="1633180"/>
            <a:ext cx="2437924" cy="304800"/>
          </a:xfrm>
          <a:prstGeom prst="rect">
            <a:avLst/>
          </a:prstGeom>
          <a:noFill/>
          <a:ln/>
        </p:spPr>
        <p:txBody>
          <a:bodyPr wrap="none" lIns="0" tIns="0" rIns="0" bIns="0" rtlCol="0" anchor="t"/>
          <a:lstStyle/>
          <a:p>
            <a:pPr marL="0" indent="0" algn="l">
              <a:lnSpc>
                <a:spcPts val="2350"/>
              </a:lnSpc>
              <a:buNone/>
            </a:pPr>
            <a:r>
              <a:rPr lang="en-US" sz="1900" dirty="0">
                <a:solidFill>
                  <a:srgbClr val="161613"/>
                </a:solidFill>
                <a:latin typeface="DM Sans Medium" pitchFamily="34" charset="0"/>
                <a:ea typeface="DM Sans Medium" pitchFamily="34" charset="-122"/>
                <a:cs typeface="DM Sans Medium" pitchFamily="34" charset="-120"/>
              </a:rPr>
              <a:t>Key Focus Areas</a:t>
            </a:r>
            <a:endParaRPr lang="en-US" sz="1900" dirty="0"/>
          </a:p>
        </p:txBody>
      </p:sp>
      <p:sp>
        <p:nvSpPr>
          <p:cNvPr id="4" name="Shape 2"/>
          <p:cNvSpPr/>
          <p:nvPr/>
        </p:nvSpPr>
        <p:spPr>
          <a:xfrm>
            <a:off x="780098" y="2157293"/>
            <a:ext cx="3052643" cy="2442448"/>
          </a:xfrm>
          <a:prstGeom prst="roundRect">
            <a:avLst>
              <a:gd name="adj" fmla="val 1198"/>
            </a:avLst>
          </a:prstGeom>
          <a:solidFill>
            <a:srgbClr val="EDEBE3"/>
          </a:solidFill>
          <a:ln/>
        </p:spPr>
        <p:txBody>
          <a:bodyPr/>
          <a:lstStyle/>
          <a:p>
            <a:endParaRPr lang="en-US"/>
          </a:p>
        </p:txBody>
      </p:sp>
      <p:sp>
        <p:nvSpPr>
          <p:cNvPr id="5" name="Text 3"/>
          <p:cNvSpPr/>
          <p:nvPr/>
        </p:nvSpPr>
        <p:spPr>
          <a:xfrm>
            <a:off x="975122" y="2352318"/>
            <a:ext cx="2648783" cy="304800"/>
          </a:xfrm>
          <a:prstGeom prst="rect">
            <a:avLst/>
          </a:prstGeom>
          <a:noFill/>
          <a:ln/>
        </p:spPr>
        <p:txBody>
          <a:bodyPr wrap="none" lIns="0" tIns="0" rIns="0" bIns="0" rtlCol="0" anchor="t"/>
          <a:lstStyle/>
          <a:p>
            <a:pPr marL="0" indent="0" algn="l">
              <a:lnSpc>
                <a:spcPts val="2350"/>
              </a:lnSpc>
              <a:buNone/>
            </a:pPr>
            <a:r>
              <a:rPr lang="en-US" sz="1900" dirty="0">
                <a:solidFill>
                  <a:srgbClr val="161613"/>
                </a:solidFill>
                <a:latin typeface="DM Sans Medium" pitchFamily="34" charset="0"/>
                <a:ea typeface="DM Sans Medium" pitchFamily="34" charset="-122"/>
                <a:cs typeface="DM Sans Medium" pitchFamily="34" charset="-120"/>
              </a:rPr>
              <a:t>Inventory Management</a:t>
            </a:r>
            <a:endParaRPr lang="en-US" sz="1900" dirty="0"/>
          </a:p>
        </p:txBody>
      </p:sp>
      <p:sp>
        <p:nvSpPr>
          <p:cNvPr id="6" name="Text 4"/>
          <p:cNvSpPr/>
          <p:nvPr/>
        </p:nvSpPr>
        <p:spPr>
          <a:xfrm>
            <a:off x="975122" y="2852142"/>
            <a:ext cx="2662595" cy="1247775"/>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Item setup, inventory transactions, inventory valuation, inventory dimensions</a:t>
            </a:r>
            <a:endParaRPr lang="en-US" sz="1500" dirty="0"/>
          </a:p>
        </p:txBody>
      </p:sp>
      <p:sp>
        <p:nvSpPr>
          <p:cNvPr id="7" name="Shape 5"/>
          <p:cNvSpPr/>
          <p:nvPr/>
        </p:nvSpPr>
        <p:spPr>
          <a:xfrm>
            <a:off x="4027765" y="2157293"/>
            <a:ext cx="3052763" cy="2442448"/>
          </a:xfrm>
          <a:prstGeom prst="roundRect">
            <a:avLst>
              <a:gd name="adj" fmla="val 1198"/>
            </a:avLst>
          </a:prstGeom>
          <a:solidFill>
            <a:srgbClr val="EDEBE3"/>
          </a:solidFill>
          <a:ln/>
        </p:spPr>
        <p:txBody>
          <a:bodyPr/>
          <a:lstStyle/>
          <a:p>
            <a:endParaRPr lang="en-US"/>
          </a:p>
        </p:txBody>
      </p:sp>
      <p:sp>
        <p:nvSpPr>
          <p:cNvPr id="8" name="Text 6"/>
          <p:cNvSpPr/>
          <p:nvPr/>
        </p:nvSpPr>
        <p:spPr>
          <a:xfrm>
            <a:off x="4222790" y="2352318"/>
            <a:ext cx="2662714" cy="609600"/>
          </a:xfrm>
          <a:prstGeom prst="rect">
            <a:avLst/>
          </a:prstGeom>
          <a:noFill/>
          <a:ln/>
        </p:spPr>
        <p:txBody>
          <a:bodyPr wrap="square" lIns="0" tIns="0" rIns="0" bIns="0" rtlCol="0" anchor="t"/>
          <a:lstStyle/>
          <a:p>
            <a:pPr marL="0" indent="0" algn="l">
              <a:lnSpc>
                <a:spcPts val="2350"/>
              </a:lnSpc>
              <a:buNone/>
            </a:pPr>
            <a:r>
              <a:rPr lang="en-US" sz="1900" dirty="0">
                <a:solidFill>
                  <a:srgbClr val="161613"/>
                </a:solidFill>
                <a:latin typeface="DM Sans Medium" pitchFamily="34" charset="0"/>
                <a:ea typeface="DM Sans Medium" pitchFamily="34" charset="-122"/>
                <a:cs typeface="DM Sans Medium" pitchFamily="34" charset="-120"/>
              </a:rPr>
              <a:t>Warehouse Management</a:t>
            </a:r>
            <a:endParaRPr lang="en-US" sz="1900" dirty="0"/>
          </a:p>
        </p:txBody>
      </p:sp>
      <p:sp>
        <p:nvSpPr>
          <p:cNvPr id="9" name="Text 7"/>
          <p:cNvSpPr/>
          <p:nvPr/>
        </p:nvSpPr>
        <p:spPr>
          <a:xfrm>
            <a:off x="4222790" y="3156942"/>
            <a:ext cx="2662714" cy="1247775"/>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Warehouse configurations, location directives, mobile device setup, wave processing</a:t>
            </a:r>
            <a:endParaRPr lang="en-US" sz="1500" dirty="0"/>
          </a:p>
        </p:txBody>
      </p:sp>
      <p:sp>
        <p:nvSpPr>
          <p:cNvPr id="10" name="Shape 8"/>
          <p:cNvSpPr/>
          <p:nvPr/>
        </p:nvSpPr>
        <p:spPr>
          <a:xfrm>
            <a:off x="7275552" y="2157293"/>
            <a:ext cx="3052763" cy="2442448"/>
          </a:xfrm>
          <a:prstGeom prst="roundRect">
            <a:avLst>
              <a:gd name="adj" fmla="val 1198"/>
            </a:avLst>
          </a:prstGeom>
          <a:solidFill>
            <a:srgbClr val="EDEBE3"/>
          </a:solidFill>
          <a:ln/>
        </p:spPr>
        <p:txBody>
          <a:bodyPr/>
          <a:lstStyle/>
          <a:p>
            <a:endParaRPr lang="en-US"/>
          </a:p>
        </p:txBody>
      </p:sp>
      <p:sp>
        <p:nvSpPr>
          <p:cNvPr id="11" name="Text 9"/>
          <p:cNvSpPr/>
          <p:nvPr/>
        </p:nvSpPr>
        <p:spPr>
          <a:xfrm>
            <a:off x="7470577" y="2352318"/>
            <a:ext cx="2662714" cy="609600"/>
          </a:xfrm>
          <a:prstGeom prst="rect">
            <a:avLst/>
          </a:prstGeom>
          <a:noFill/>
          <a:ln/>
        </p:spPr>
        <p:txBody>
          <a:bodyPr wrap="square" lIns="0" tIns="0" rIns="0" bIns="0" rtlCol="0" anchor="t"/>
          <a:lstStyle/>
          <a:p>
            <a:pPr marL="0" indent="0" algn="l">
              <a:lnSpc>
                <a:spcPts val="2350"/>
              </a:lnSpc>
              <a:buNone/>
            </a:pPr>
            <a:r>
              <a:rPr lang="en-US" sz="1900" dirty="0">
                <a:solidFill>
                  <a:srgbClr val="161613"/>
                </a:solidFill>
                <a:latin typeface="DM Sans Medium" pitchFamily="34" charset="0"/>
                <a:ea typeface="DM Sans Medium" pitchFamily="34" charset="-122"/>
                <a:cs typeface="DM Sans Medium" pitchFamily="34" charset="-120"/>
              </a:rPr>
              <a:t>Manufacturing Processes</a:t>
            </a:r>
            <a:endParaRPr lang="en-US" sz="1900" dirty="0"/>
          </a:p>
        </p:txBody>
      </p:sp>
      <p:sp>
        <p:nvSpPr>
          <p:cNvPr id="12" name="Text 10"/>
          <p:cNvSpPr/>
          <p:nvPr/>
        </p:nvSpPr>
        <p:spPr>
          <a:xfrm>
            <a:off x="7470577" y="3156942"/>
            <a:ext cx="2662714" cy="1247775"/>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Production control, discrete manufacturing, lean manufacturing, process manufacturing</a:t>
            </a:r>
            <a:endParaRPr lang="en-US" sz="1500" dirty="0"/>
          </a:p>
        </p:txBody>
      </p:sp>
      <p:sp>
        <p:nvSpPr>
          <p:cNvPr id="13" name="Shape 11"/>
          <p:cNvSpPr/>
          <p:nvPr/>
        </p:nvSpPr>
        <p:spPr>
          <a:xfrm>
            <a:off x="780098" y="4794766"/>
            <a:ext cx="4676537" cy="1513761"/>
          </a:xfrm>
          <a:prstGeom prst="roundRect">
            <a:avLst>
              <a:gd name="adj" fmla="val 1933"/>
            </a:avLst>
          </a:prstGeom>
          <a:solidFill>
            <a:srgbClr val="EDEBE3"/>
          </a:solidFill>
          <a:ln/>
        </p:spPr>
        <p:txBody>
          <a:bodyPr/>
          <a:lstStyle/>
          <a:p>
            <a:endParaRPr lang="en-US"/>
          </a:p>
        </p:txBody>
      </p:sp>
      <p:sp>
        <p:nvSpPr>
          <p:cNvPr id="14" name="Text 12"/>
          <p:cNvSpPr/>
          <p:nvPr/>
        </p:nvSpPr>
        <p:spPr>
          <a:xfrm>
            <a:off x="975122" y="4989790"/>
            <a:ext cx="2437924" cy="304800"/>
          </a:xfrm>
          <a:prstGeom prst="rect">
            <a:avLst/>
          </a:prstGeom>
          <a:noFill/>
          <a:ln/>
        </p:spPr>
        <p:txBody>
          <a:bodyPr wrap="none" lIns="0" tIns="0" rIns="0" bIns="0" rtlCol="0" anchor="t"/>
          <a:lstStyle/>
          <a:p>
            <a:pPr marL="0" indent="0" algn="l">
              <a:lnSpc>
                <a:spcPts val="2350"/>
              </a:lnSpc>
              <a:buNone/>
            </a:pPr>
            <a:r>
              <a:rPr lang="en-US" sz="1900" dirty="0">
                <a:solidFill>
                  <a:srgbClr val="161613"/>
                </a:solidFill>
                <a:latin typeface="DM Sans Medium" pitchFamily="34" charset="0"/>
                <a:ea typeface="DM Sans Medium" pitchFamily="34" charset="-122"/>
                <a:cs typeface="DM Sans Medium" pitchFamily="34" charset="-120"/>
              </a:rPr>
              <a:t>Master Planning</a:t>
            </a:r>
            <a:endParaRPr lang="en-US" sz="1900" dirty="0"/>
          </a:p>
        </p:txBody>
      </p:sp>
      <p:sp>
        <p:nvSpPr>
          <p:cNvPr id="15" name="Text 13"/>
          <p:cNvSpPr/>
          <p:nvPr/>
        </p:nvSpPr>
        <p:spPr>
          <a:xfrm>
            <a:off x="975122" y="5489615"/>
            <a:ext cx="4286488" cy="623887"/>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Demand forecasting, safety stock, planning optimization, material requirements planning</a:t>
            </a:r>
            <a:endParaRPr lang="en-US" sz="1500" dirty="0"/>
          </a:p>
        </p:txBody>
      </p:sp>
      <p:sp>
        <p:nvSpPr>
          <p:cNvPr id="16" name="Shape 14"/>
          <p:cNvSpPr/>
          <p:nvPr/>
        </p:nvSpPr>
        <p:spPr>
          <a:xfrm>
            <a:off x="5651659" y="4794766"/>
            <a:ext cx="4676656" cy="1513761"/>
          </a:xfrm>
          <a:prstGeom prst="roundRect">
            <a:avLst>
              <a:gd name="adj" fmla="val 1933"/>
            </a:avLst>
          </a:prstGeom>
          <a:solidFill>
            <a:srgbClr val="EDEBE3"/>
          </a:solidFill>
          <a:ln/>
        </p:spPr>
        <p:txBody>
          <a:bodyPr/>
          <a:lstStyle/>
          <a:p>
            <a:endParaRPr lang="en-US"/>
          </a:p>
        </p:txBody>
      </p:sp>
      <p:sp>
        <p:nvSpPr>
          <p:cNvPr id="17" name="Text 15"/>
          <p:cNvSpPr/>
          <p:nvPr/>
        </p:nvSpPr>
        <p:spPr>
          <a:xfrm>
            <a:off x="5846683" y="4989790"/>
            <a:ext cx="2437924" cy="304800"/>
          </a:xfrm>
          <a:prstGeom prst="rect">
            <a:avLst/>
          </a:prstGeom>
          <a:noFill/>
          <a:ln/>
        </p:spPr>
        <p:txBody>
          <a:bodyPr wrap="none" lIns="0" tIns="0" rIns="0" bIns="0" rtlCol="0" anchor="t"/>
          <a:lstStyle/>
          <a:p>
            <a:pPr marL="0" indent="0" algn="l">
              <a:lnSpc>
                <a:spcPts val="2350"/>
              </a:lnSpc>
              <a:buNone/>
            </a:pPr>
            <a:r>
              <a:rPr lang="en-US" sz="1900" dirty="0">
                <a:solidFill>
                  <a:srgbClr val="161613"/>
                </a:solidFill>
                <a:latin typeface="DM Sans Medium" pitchFamily="34" charset="0"/>
                <a:ea typeface="DM Sans Medium" pitchFamily="34" charset="-122"/>
                <a:cs typeface="DM Sans Medium" pitchFamily="34" charset="-120"/>
              </a:rPr>
              <a:t>Procurement</a:t>
            </a:r>
            <a:endParaRPr lang="en-US" sz="1900" dirty="0"/>
          </a:p>
        </p:txBody>
      </p:sp>
      <p:sp>
        <p:nvSpPr>
          <p:cNvPr id="18" name="Text 16"/>
          <p:cNvSpPr/>
          <p:nvPr/>
        </p:nvSpPr>
        <p:spPr>
          <a:xfrm>
            <a:off x="5846683" y="5489615"/>
            <a:ext cx="4286607" cy="623887"/>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Purchase requisitions, RFQs, purchase orders, vendor collaboration, procurement catalogs</a:t>
            </a:r>
            <a:endParaRPr lang="en-US" sz="1500" dirty="0"/>
          </a:p>
        </p:txBody>
      </p:sp>
      <p:sp>
        <p:nvSpPr>
          <p:cNvPr id="19" name="Text 17"/>
          <p:cNvSpPr/>
          <p:nvPr/>
        </p:nvSpPr>
        <p:spPr>
          <a:xfrm>
            <a:off x="10811708" y="1633180"/>
            <a:ext cx="2437924" cy="304800"/>
          </a:xfrm>
          <a:prstGeom prst="rect">
            <a:avLst/>
          </a:prstGeom>
          <a:noFill/>
          <a:ln/>
        </p:spPr>
        <p:txBody>
          <a:bodyPr wrap="none" lIns="0" tIns="0" rIns="0" bIns="0" rtlCol="0" anchor="t"/>
          <a:lstStyle/>
          <a:p>
            <a:pPr marL="0" indent="0" algn="l">
              <a:lnSpc>
                <a:spcPts val="2350"/>
              </a:lnSpc>
              <a:buNone/>
            </a:pPr>
            <a:r>
              <a:rPr lang="en-US" sz="1900" dirty="0">
                <a:solidFill>
                  <a:srgbClr val="161613"/>
                </a:solidFill>
                <a:latin typeface="DM Sans Medium" pitchFamily="34" charset="0"/>
                <a:ea typeface="DM Sans Medium" pitchFamily="34" charset="-122"/>
                <a:cs typeface="DM Sans Medium" pitchFamily="34" charset="-120"/>
              </a:rPr>
              <a:t>Certification Focus</a:t>
            </a:r>
            <a:endParaRPr lang="en-US" sz="1900" dirty="0"/>
          </a:p>
        </p:txBody>
      </p:sp>
      <p:sp>
        <p:nvSpPr>
          <p:cNvPr id="20" name="Text 18"/>
          <p:cNvSpPr/>
          <p:nvPr/>
        </p:nvSpPr>
        <p:spPr>
          <a:xfrm>
            <a:off x="10811708" y="2133005"/>
            <a:ext cx="3046095" cy="2495550"/>
          </a:xfrm>
          <a:prstGeom prst="rect">
            <a:avLst/>
          </a:prstGeom>
          <a:noFill/>
          <a:ln/>
        </p:spPr>
        <p:txBody>
          <a:bodyPr wrap="square" lIns="0" tIns="0" rIns="0" bIns="0" rtlCol="0" anchor="t"/>
          <a:lstStyle/>
          <a:p>
            <a:pPr marL="0" indent="0" algn="l">
              <a:lnSpc>
                <a:spcPts val="2450"/>
              </a:lnSpc>
              <a:buNone/>
            </a:pPr>
            <a:r>
              <a:rPr lang="en-US" sz="1200" dirty="0">
                <a:solidFill>
                  <a:srgbClr val="161613"/>
                </a:solidFill>
                <a:latin typeface="Inter" pitchFamily="34" charset="0"/>
                <a:ea typeface="Inter" pitchFamily="34" charset="-122"/>
                <a:cs typeface="Inter" pitchFamily="34" charset="-120"/>
              </a:rPr>
              <a:t>The MB-330 certification validates your ability to implement and configure Dynamics 365 Supply Chain Management, focusing on end-to-end supply chain processes from procurement to manufacturing and distribution.</a:t>
            </a:r>
            <a:endParaRPr lang="en-US" sz="1200" dirty="0"/>
          </a:p>
        </p:txBody>
      </p:sp>
      <p:sp>
        <p:nvSpPr>
          <p:cNvPr id="21" name="Text 19"/>
          <p:cNvSpPr/>
          <p:nvPr/>
        </p:nvSpPr>
        <p:spPr>
          <a:xfrm>
            <a:off x="10811708" y="4506596"/>
            <a:ext cx="3046095" cy="1871663"/>
          </a:xfrm>
          <a:prstGeom prst="rect">
            <a:avLst/>
          </a:prstGeom>
          <a:noFill/>
          <a:ln/>
        </p:spPr>
        <p:txBody>
          <a:bodyPr wrap="square" lIns="0" tIns="0" rIns="0" bIns="0" rtlCol="0" anchor="t"/>
          <a:lstStyle/>
          <a:p>
            <a:pPr marL="0" indent="0" algn="l">
              <a:lnSpc>
                <a:spcPts val="2450"/>
              </a:lnSpc>
              <a:buNone/>
            </a:pPr>
            <a:r>
              <a:rPr lang="en-US" sz="1200" dirty="0">
                <a:solidFill>
                  <a:srgbClr val="161613"/>
                </a:solidFill>
                <a:latin typeface="Inter" pitchFamily="34" charset="0"/>
                <a:ea typeface="Inter" pitchFamily="34" charset="-122"/>
                <a:cs typeface="Inter" pitchFamily="34" charset="-120"/>
              </a:rPr>
              <a:t>This certification is particularly valuable for consultants working with manufacturing, distribution, or retail organizations with complex supply chain requirements.</a:t>
            </a:r>
            <a:endParaRPr lang="en-US" sz="1200" dirty="0"/>
          </a:p>
        </p:txBody>
      </p:sp>
      <p:sp>
        <p:nvSpPr>
          <p:cNvPr id="22" name="Text 20"/>
          <p:cNvSpPr/>
          <p:nvPr/>
        </p:nvSpPr>
        <p:spPr>
          <a:xfrm>
            <a:off x="780098" y="6651885"/>
            <a:ext cx="13070205" cy="623887"/>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The MB-330 exam evaluates your ability to optimize supply chain processes, improve operational efficiency, and implement solutions that address complex supply chain challenges. It requires understanding the interrelationships between different supply chain components.</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051917"/>
            <a:ext cx="11405473" cy="496133"/>
          </a:xfrm>
          <a:prstGeom prst="rect">
            <a:avLst/>
          </a:prstGeom>
          <a:noFill/>
          <a:ln/>
        </p:spPr>
        <p:txBody>
          <a:bodyPr wrap="none" lIns="0" tIns="0" rIns="0" bIns="0" rtlCol="0" anchor="t"/>
          <a:lstStyle/>
          <a:p>
            <a:pPr marL="0" indent="0" algn="l">
              <a:lnSpc>
                <a:spcPts val="3900"/>
              </a:lnSpc>
              <a:buNone/>
            </a:pPr>
            <a:r>
              <a:rPr lang="en-US" sz="3100" dirty="0">
                <a:solidFill>
                  <a:srgbClr val="161613"/>
                </a:solidFill>
                <a:latin typeface="DM Sans Medium" pitchFamily="34" charset="0"/>
                <a:ea typeface="DM Sans Medium" pitchFamily="34" charset="-122"/>
                <a:cs typeface="DM Sans Medium" pitchFamily="34" charset="-120"/>
              </a:rPr>
              <a:t>F&amp;O Certification: MB-340 Commerce Functional Consultant</a:t>
            </a:r>
            <a:endParaRPr lang="en-US" sz="3100" dirty="0"/>
          </a:p>
        </p:txBody>
      </p:sp>
      <p:sp>
        <p:nvSpPr>
          <p:cNvPr id="3" name="Shape 1"/>
          <p:cNvSpPr/>
          <p:nvPr/>
        </p:nvSpPr>
        <p:spPr>
          <a:xfrm>
            <a:off x="793790" y="1944886"/>
            <a:ext cx="4215289" cy="3794902"/>
          </a:xfrm>
          <a:prstGeom prst="roundRect">
            <a:avLst>
              <a:gd name="adj" fmla="val 706"/>
            </a:avLst>
          </a:prstGeom>
          <a:solidFill>
            <a:srgbClr val="F9F8F5"/>
          </a:solidFill>
          <a:ln w="22860">
            <a:solidFill>
              <a:srgbClr val="D3D1C9"/>
            </a:solidFill>
            <a:prstDash val="solid"/>
          </a:ln>
        </p:spPr>
        <p:txBody>
          <a:bodyPr/>
          <a:lstStyle/>
          <a:p>
            <a:endParaRPr lang="en-US"/>
          </a:p>
        </p:txBody>
      </p:sp>
      <p:sp>
        <p:nvSpPr>
          <p:cNvPr id="4" name="Text 2"/>
          <p:cNvSpPr/>
          <p:nvPr/>
        </p:nvSpPr>
        <p:spPr>
          <a:xfrm>
            <a:off x="1015008" y="2166104"/>
            <a:ext cx="3254931"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Retail Channel Management</a:t>
            </a:r>
            <a:endParaRPr lang="en-US" sz="1950" dirty="0"/>
          </a:p>
        </p:txBody>
      </p:sp>
      <p:sp>
        <p:nvSpPr>
          <p:cNvPr id="5" name="Text 3"/>
          <p:cNvSpPr/>
          <p:nvPr/>
        </p:nvSpPr>
        <p:spPr>
          <a:xfrm>
            <a:off x="1015008" y="2595324"/>
            <a:ext cx="3772853" cy="1587698"/>
          </a:xfrm>
          <a:prstGeom prst="rect">
            <a:avLst/>
          </a:prstGeom>
          <a:noFill/>
          <a:ln/>
        </p:spPr>
        <p:txBody>
          <a:bodyPr wrap="squar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Configure and manage retail stores, call centers, and online channels within Dynamics 365 Commerce. Implement channel-specific pricing, assortments, and fulfillment options.</a:t>
            </a:r>
            <a:endParaRPr lang="en-US" sz="1200" dirty="0"/>
          </a:p>
        </p:txBody>
      </p:sp>
      <p:sp>
        <p:nvSpPr>
          <p:cNvPr id="6" name="Text 4"/>
          <p:cNvSpPr/>
          <p:nvPr/>
        </p:nvSpPr>
        <p:spPr>
          <a:xfrm>
            <a:off x="1015008" y="4008530"/>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Store operations and configuration</a:t>
            </a:r>
            <a:endParaRPr lang="en-US" sz="1200" dirty="0"/>
          </a:p>
        </p:txBody>
      </p:sp>
      <p:sp>
        <p:nvSpPr>
          <p:cNvPr id="7" name="Text 5"/>
          <p:cNvSpPr/>
          <p:nvPr/>
        </p:nvSpPr>
        <p:spPr>
          <a:xfrm>
            <a:off x="1015008" y="4369547"/>
            <a:ext cx="3772853" cy="388906"/>
          </a:xfrm>
          <a:prstGeom prst="rect">
            <a:avLst/>
          </a:prstGeom>
          <a:noFill/>
          <a:ln/>
        </p:spPr>
        <p:txBody>
          <a:bodyPr wrap="squar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Channel-specific pricing and promotions</a:t>
            </a:r>
            <a:endParaRPr lang="en-US" sz="1200" dirty="0"/>
          </a:p>
        </p:txBody>
      </p:sp>
      <p:sp>
        <p:nvSpPr>
          <p:cNvPr id="8" name="Text 6"/>
          <p:cNvSpPr/>
          <p:nvPr/>
        </p:nvSpPr>
        <p:spPr>
          <a:xfrm>
            <a:off x="1015008" y="4782436"/>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Channel inventory visibility</a:t>
            </a:r>
            <a:endParaRPr lang="en-US" sz="1200" dirty="0"/>
          </a:p>
        </p:txBody>
      </p:sp>
      <p:sp>
        <p:nvSpPr>
          <p:cNvPr id="9" name="Text 7"/>
          <p:cNvSpPr/>
          <p:nvPr/>
        </p:nvSpPr>
        <p:spPr>
          <a:xfrm>
            <a:off x="1015008" y="5169389"/>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Omnichannel order management</a:t>
            </a:r>
            <a:endParaRPr lang="en-US" sz="1200" dirty="0"/>
          </a:p>
        </p:txBody>
      </p:sp>
      <p:sp>
        <p:nvSpPr>
          <p:cNvPr id="10" name="Shape 8"/>
          <p:cNvSpPr/>
          <p:nvPr/>
        </p:nvSpPr>
        <p:spPr>
          <a:xfrm>
            <a:off x="5207437" y="1944886"/>
            <a:ext cx="4215408" cy="3794902"/>
          </a:xfrm>
          <a:prstGeom prst="roundRect">
            <a:avLst>
              <a:gd name="adj" fmla="val 706"/>
            </a:avLst>
          </a:prstGeom>
          <a:solidFill>
            <a:srgbClr val="F9F8F5"/>
          </a:solidFill>
          <a:ln w="22860">
            <a:solidFill>
              <a:srgbClr val="D3D1C9"/>
            </a:solidFill>
            <a:prstDash val="solid"/>
          </a:ln>
        </p:spPr>
        <p:txBody>
          <a:bodyPr/>
          <a:lstStyle/>
          <a:p>
            <a:endParaRPr lang="en-US"/>
          </a:p>
        </p:txBody>
      </p:sp>
      <p:sp>
        <p:nvSpPr>
          <p:cNvPr id="11" name="Text 9"/>
          <p:cNvSpPr/>
          <p:nvPr/>
        </p:nvSpPr>
        <p:spPr>
          <a:xfrm>
            <a:off x="5428655" y="2166104"/>
            <a:ext cx="3772972" cy="342542"/>
          </a:xfrm>
          <a:prstGeom prst="rect">
            <a:avLst/>
          </a:prstGeom>
          <a:noFill/>
          <a:ln/>
        </p:spPr>
        <p:txBody>
          <a:bodyPr wrap="squar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Point of Sale (POS) Config</a:t>
            </a:r>
            <a:endParaRPr lang="en-US" sz="1950" dirty="0"/>
          </a:p>
        </p:txBody>
      </p:sp>
      <p:sp>
        <p:nvSpPr>
          <p:cNvPr id="12" name="Text 10"/>
          <p:cNvSpPr/>
          <p:nvPr/>
        </p:nvSpPr>
        <p:spPr>
          <a:xfrm>
            <a:off x="5428655" y="2595324"/>
            <a:ext cx="3772972" cy="1270159"/>
          </a:xfrm>
          <a:prstGeom prst="rect">
            <a:avLst/>
          </a:prstGeom>
          <a:noFill/>
          <a:ln/>
        </p:spPr>
        <p:txBody>
          <a:bodyPr wrap="squar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Set up and customize the in-store experience including register functionality, payment methods, and store operations processes.</a:t>
            </a:r>
            <a:endParaRPr lang="en-US" sz="1200" dirty="0"/>
          </a:p>
        </p:txBody>
      </p:sp>
      <p:sp>
        <p:nvSpPr>
          <p:cNvPr id="13" name="Text 11"/>
          <p:cNvSpPr/>
          <p:nvPr/>
        </p:nvSpPr>
        <p:spPr>
          <a:xfrm>
            <a:off x="5428655" y="4008530"/>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Register and hardware station setup</a:t>
            </a:r>
            <a:endParaRPr lang="en-US" sz="1200" dirty="0"/>
          </a:p>
        </p:txBody>
      </p:sp>
      <p:sp>
        <p:nvSpPr>
          <p:cNvPr id="14" name="Text 12"/>
          <p:cNvSpPr/>
          <p:nvPr/>
        </p:nvSpPr>
        <p:spPr>
          <a:xfrm>
            <a:off x="5428655" y="4369547"/>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Payment configurations</a:t>
            </a:r>
            <a:endParaRPr lang="en-US" sz="1200" dirty="0"/>
          </a:p>
        </p:txBody>
      </p:sp>
      <p:sp>
        <p:nvSpPr>
          <p:cNvPr id="15" name="Text 13"/>
          <p:cNvSpPr/>
          <p:nvPr/>
        </p:nvSpPr>
        <p:spPr>
          <a:xfrm>
            <a:off x="5428655" y="4782436"/>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Store operations management</a:t>
            </a:r>
            <a:endParaRPr lang="en-US" sz="1200" dirty="0"/>
          </a:p>
        </p:txBody>
      </p:sp>
      <p:sp>
        <p:nvSpPr>
          <p:cNvPr id="16" name="Text 14"/>
          <p:cNvSpPr/>
          <p:nvPr/>
        </p:nvSpPr>
        <p:spPr>
          <a:xfrm>
            <a:off x="5428655" y="5169389"/>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Returns and exchanges handling</a:t>
            </a:r>
            <a:endParaRPr lang="en-US" sz="1200" dirty="0"/>
          </a:p>
        </p:txBody>
      </p:sp>
      <p:sp>
        <p:nvSpPr>
          <p:cNvPr id="17" name="Shape 15"/>
          <p:cNvSpPr/>
          <p:nvPr/>
        </p:nvSpPr>
        <p:spPr>
          <a:xfrm>
            <a:off x="9621203" y="1944886"/>
            <a:ext cx="4215289" cy="3794902"/>
          </a:xfrm>
          <a:prstGeom prst="roundRect">
            <a:avLst>
              <a:gd name="adj" fmla="val 706"/>
            </a:avLst>
          </a:prstGeom>
          <a:solidFill>
            <a:srgbClr val="F9F8F5"/>
          </a:solidFill>
          <a:ln w="22860">
            <a:solidFill>
              <a:srgbClr val="D3D1C9"/>
            </a:solidFill>
            <a:prstDash val="solid"/>
          </a:ln>
        </p:spPr>
        <p:txBody>
          <a:bodyPr/>
          <a:lstStyle/>
          <a:p>
            <a:endParaRPr lang="en-US"/>
          </a:p>
        </p:txBody>
      </p:sp>
      <p:sp>
        <p:nvSpPr>
          <p:cNvPr id="18" name="Text 16"/>
          <p:cNvSpPr/>
          <p:nvPr/>
        </p:nvSpPr>
        <p:spPr>
          <a:xfrm>
            <a:off x="9842421" y="2166104"/>
            <a:ext cx="2633901" cy="310158"/>
          </a:xfrm>
          <a:prstGeom prst="rect">
            <a:avLst/>
          </a:prstGeom>
          <a:noFill/>
          <a:ln/>
        </p:spPr>
        <p:txBody>
          <a:bodyPr wrap="none" lIns="0" tIns="0" rIns="0" bIns="0" rtlCol="0" anchor="t"/>
          <a:lstStyle/>
          <a:p>
            <a:pPr marL="0" indent="0" algn="l">
              <a:lnSpc>
                <a:spcPts val="2400"/>
              </a:lnSpc>
              <a:buNone/>
            </a:pPr>
            <a:r>
              <a:rPr lang="en-US" sz="1950" dirty="0">
                <a:solidFill>
                  <a:srgbClr val="161613"/>
                </a:solidFill>
                <a:latin typeface="DM Sans Medium" pitchFamily="34" charset="0"/>
                <a:ea typeface="DM Sans Medium" pitchFamily="34" charset="-122"/>
                <a:cs typeface="DM Sans Medium" pitchFamily="34" charset="-120"/>
              </a:rPr>
              <a:t>E-Commerce Platform</a:t>
            </a:r>
            <a:endParaRPr lang="en-US" sz="1950" dirty="0"/>
          </a:p>
        </p:txBody>
      </p:sp>
      <p:sp>
        <p:nvSpPr>
          <p:cNvPr id="19" name="Text 17"/>
          <p:cNvSpPr/>
          <p:nvPr/>
        </p:nvSpPr>
        <p:spPr>
          <a:xfrm>
            <a:off x="9842421" y="2595324"/>
            <a:ext cx="3772853" cy="952619"/>
          </a:xfrm>
          <a:prstGeom prst="rect">
            <a:avLst/>
          </a:prstGeom>
          <a:noFill/>
          <a:ln/>
        </p:spPr>
        <p:txBody>
          <a:bodyPr wrap="square" lIns="0" tIns="0" rIns="0" bIns="0" rtlCol="0" anchor="t"/>
          <a:lstStyle/>
          <a:p>
            <a:pPr marL="0" indent="0" algn="l">
              <a:lnSpc>
                <a:spcPts val="2500"/>
              </a:lnSpc>
              <a:buNone/>
            </a:pPr>
            <a:r>
              <a:rPr lang="en-US" sz="1200" dirty="0">
                <a:solidFill>
                  <a:srgbClr val="161613"/>
                </a:solidFill>
                <a:latin typeface="Inter" pitchFamily="34" charset="0"/>
                <a:ea typeface="Inter" pitchFamily="34" charset="-122"/>
                <a:cs typeface="Inter" pitchFamily="34" charset="-120"/>
              </a:rPr>
              <a:t>Implement and configure the online storefront, digital asset management, and online customer experience.</a:t>
            </a:r>
            <a:endParaRPr lang="en-US" sz="1200" dirty="0"/>
          </a:p>
        </p:txBody>
      </p:sp>
      <p:sp>
        <p:nvSpPr>
          <p:cNvPr id="20" name="Text 18"/>
          <p:cNvSpPr/>
          <p:nvPr/>
        </p:nvSpPr>
        <p:spPr>
          <a:xfrm>
            <a:off x="9842421" y="4008530"/>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Online storefront configuration</a:t>
            </a:r>
            <a:endParaRPr lang="en-US" sz="1200" dirty="0"/>
          </a:p>
        </p:txBody>
      </p:sp>
      <p:sp>
        <p:nvSpPr>
          <p:cNvPr id="21" name="Text 19"/>
          <p:cNvSpPr/>
          <p:nvPr/>
        </p:nvSpPr>
        <p:spPr>
          <a:xfrm>
            <a:off x="9842421" y="4369547"/>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Content management</a:t>
            </a:r>
            <a:endParaRPr lang="en-US" sz="1200" dirty="0"/>
          </a:p>
        </p:txBody>
      </p:sp>
      <p:sp>
        <p:nvSpPr>
          <p:cNvPr id="22" name="Text 20"/>
          <p:cNvSpPr/>
          <p:nvPr/>
        </p:nvSpPr>
        <p:spPr>
          <a:xfrm>
            <a:off x="9842421" y="4782436"/>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Product recommendations</a:t>
            </a:r>
            <a:endParaRPr lang="en-US" sz="1200" dirty="0"/>
          </a:p>
        </p:txBody>
      </p:sp>
      <p:sp>
        <p:nvSpPr>
          <p:cNvPr id="23" name="Text 21"/>
          <p:cNvSpPr/>
          <p:nvPr/>
        </p:nvSpPr>
        <p:spPr>
          <a:xfrm>
            <a:off x="9842421" y="5169389"/>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200" dirty="0">
                <a:solidFill>
                  <a:srgbClr val="161613"/>
                </a:solidFill>
                <a:latin typeface="Inter" pitchFamily="34" charset="0"/>
                <a:ea typeface="Inter" pitchFamily="34" charset="-122"/>
                <a:cs typeface="Inter" pitchFamily="34" charset="-120"/>
              </a:rPr>
              <a:t>Online checkout process</a:t>
            </a:r>
            <a:endParaRPr lang="en-US" sz="1200" dirty="0"/>
          </a:p>
        </p:txBody>
      </p:sp>
      <p:sp>
        <p:nvSpPr>
          <p:cNvPr id="24" name="Text 22"/>
          <p:cNvSpPr/>
          <p:nvPr/>
        </p:nvSpPr>
        <p:spPr>
          <a:xfrm>
            <a:off x="793790" y="59671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161613"/>
                </a:solidFill>
                <a:latin typeface="Inter" pitchFamily="34" charset="0"/>
                <a:ea typeface="Inter" pitchFamily="34" charset="-122"/>
                <a:cs typeface="Inter" pitchFamily="34" charset="-120"/>
              </a:rPr>
              <a:t>The MB-340 certification is ideal for consultants specializing in retail and commerce implementations. It validates your ability to configure and implement unified commerce solutions that integrate physical stores, e-commerce, and call center operations.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TotalTime>
  <Words>2469</Words>
  <Application>Microsoft Office PowerPoint</Application>
  <PresentationFormat>Custom</PresentationFormat>
  <Paragraphs>241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DM Sans Medium</vt:lpstr>
      <vt:lpstr>Inter Bold</vt:lpstr>
      <vt:lpstr>Arial</vt:lpstr>
      <vt:lpstr>Inter</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2025-08-19T20:09:27Z</dcterms:created>
  <dcterms:modified xsi:type="dcterms:W3CDTF">2025-08-19T20:34:55Z</dcterms:modified>
</cp:coreProperties>
</file>