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Source Sans Pro" panose="020B0503030403020204" pitchFamily="34" charset="0"/>
      <p:regular r:id="rId17"/>
      <p:bold r:id="rId18"/>
      <p:italic r:id="rId19"/>
      <p:boldItalic r:id="rId20"/>
    </p:embeddedFont>
    <p:embeddedFont>
      <p:font typeface="Source Sans Pro Bold" panose="020B0703030403020204" pitchFamily="34"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3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386"/>
          </a:xfrm>
          <a:prstGeom prst="rect">
            <a:avLst/>
          </a:prstGeom>
        </p:spPr>
      </p:pic>
      <p:sp>
        <p:nvSpPr>
          <p:cNvPr id="3" name="Text 0"/>
          <p:cNvSpPr/>
          <p:nvPr/>
        </p:nvSpPr>
        <p:spPr>
          <a:xfrm>
            <a:off x="6320909" y="655677"/>
            <a:ext cx="7474982" cy="2032397"/>
          </a:xfrm>
          <a:prstGeom prst="rect">
            <a:avLst/>
          </a:prstGeom>
          <a:noFill/>
          <a:ln/>
        </p:spPr>
        <p:txBody>
          <a:bodyPr wrap="square" lIns="0" tIns="0" rIns="0" bIns="0" rtlCol="0" anchor="t"/>
          <a:lstStyle/>
          <a:p>
            <a:pPr marL="0" indent="0" algn="l">
              <a:lnSpc>
                <a:spcPts val="5300"/>
              </a:lnSpc>
              <a:buNone/>
            </a:pPr>
            <a:r>
              <a:rPr lang="en-US" sz="4250" b="1" kern="0" spc="-43" dirty="0">
                <a:solidFill>
                  <a:srgbClr val="000000"/>
                </a:solidFill>
                <a:latin typeface="Montserrat Bold" pitchFamily="34" charset="0"/>
                <a:ea typeface="Montserrat Bold" pitchFamily="34" charset="-122"/>
                <a:cs typeface="Montserrat Bold" pitchFamily="34" charset="-120"/>
              </a:rPr>
              <a:t>10 Essential Tips for Acing a Project Manager Interview</a:t>
            </a:r>
            <a:endParaRPr lang="en-US" sz="4250" dirty="0"/>
          </a:p>
        </p:txBody>
      </p:sp>
      <p:sp>
        <p:nvSpPr>
          <p:cNvPr id="4" name="Text 1"/>
          <p:cNvSpPr/>
          <p:nvPr/>
        </p:nvSpPr>
        <p:spPr>
          <a:xfrm>
            <a:off x="6320909" y="3045619"/>
            <a:ext cx="7474982" cy="1788319"/>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Interviewing for a project manager position can be both exciting and nerve-wracking. Project managers play a pivotal role in driving projects to success, so employers look for individuals who not only have technical expertise but also the ability to lead teams, communicate effectively, and navigate challenges.</a:t>
            </a:r>
            <a:endParaRPr lang="en-US" sz="1850" dirty="0"/>
          </a:p>
        </p:txBody>
      </p:sp>
      <p:sp>
        <p:nvSpPr>
          <p:cNvPr id="5" name="Text 2"/>
          <p:cNvSpPr/>
          <p:nvPr/>
        </p:nvSpPr>
        <p:spPr>
          <a:xfrm>
            <a:off x="6320909" y="5102066"/>
            <a:ext cx="7474982" cy="1788319"/>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This presentation will guide you through essential strategies to help you stand out and leave a lasting impression on your potential employer. Whether you're preparing for your first project management interview or looking to polish your approach, these tips will help you showcase your qualifications effectively.</a:t>
            </a:r>
            <a:endParaRPr lang="en-US" sz="1850" dirty="0"/>
          </a:p>
        </p:txBody>
      </p:sp>
      <p:sp>
        <p:nvSpPr>
          <p:cNvPr id="6" name="Shape 3"/>
          <p:cNvSpPr/>
          <p:nvPr/>
        </p:nvSpPr>
        <p:spPr>
          <a:xfrm>
            <a:off x="6320909" y="7176373"/>
            <a:ext cx="381476" cy="381476"/>
          </a:xfrm>
          <a:prstGeom prst="roundRect">
            <a:avLst>
              <a:gd name="adj" fmla="val 2396765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445568" y="7318296"/>
            <a:ext cx="132159"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Source Sans Pro Medium" pitchFamily="34" charset="0"/>
                <a:ea typeface="Source Sans Pro Medium" pitchFamily="34" charset="-122"/>
                <a:cs typeface="Source Sans Pro Medium" pitchFamily="34" charset="-120"/>
              </a:rPr>
              <a:t>kW</a:t>
            </a:r>
            <a:endParaRPr lang="en-US" sz="750" dirty="0"/>
          </a:p>
        </p:txBody>
      </p:sp>
      <p:sp>
        <p:nvSpPr>
          <p:cNvPr id="8" name="Text 5"/>
          <p:cNvSpPr/>
          <p:nvPr/>
        </p:nvSpPr>
        <p:spPr>
          <a:xfrm>
            <a:off x="6821567" y="7158514"/>
            <a:ext cx="2755463" cy="417195"/>
          </a:xfrm>
          <a:prstGeom prst="rect">
            <a:avLst/>
          </a:prstGeom>
          <a:noFill/>
          <a:ln/>
        </p:spPr>
        <p:txBody>
          <a:bodyPr wrap="none" lIns="0" tIns="0" rIns="0" bIns="0" rtlCol="0" anchor="t"/>
          <a:lstStyle/>
          <a:p>
            <a:pPr marL="0" indent="0" algn="l">
              <a:lnSpc>
                <a:spcPts val="3250"/>
              </a:lnSpc>
              <a:buNone/>
            </a:pPr>
            <a:r>
              <a:rPr lang="en-US" sz="2300" b="1" dirty="0">
                <a:solidFill>
                  <a:srgbClr val="3D3838"/>
                </a:solidFill>
                <a:latin typeface="Source Sans Pro Bold" pitchFamily="34" charset="0"/>
                <a:ea typeface="Source Sans Pro Bold" pitchFamily="34" charset="-122"/>
                <a:cs typeface="Source Sans Pro Bold" pitchFamily="34" charset="-120"/>
              </a:rPr>
              <a:t>by Kimberly Wiethoff</a:t>
            </a:r>
            <a:endParaRPr lang="en-US" sz="2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40462" y="660440"/>
            <a:ext cx="8513445" cy="682228"/>
          </a:xfrm>
          <a:prstGeom prst="rect">
            <a:avLst/>
          </a:prstGeom>
          <a:noFill/>
          <a:ln/>
        </p:spPr>
        <p:txBody>
          <a:bodyPr wrap="none" lIns="0" tIns="0" rIns="0" bIns="0" rtlCol="0" anchor="t"/>
          <a:lstStyle/>
          <a:p>
            <a:pPr marL="0" indent="0" algn="l">
              <a:lnSpc>
                <a:spcPts val="5350"/>
              </a:lnSpc>
              <a:buNone/>
            </a:pPr>
            <a:r>
              <a:rPr lang="en-US" sz="4250" b="1" kern="0" spc="-43" dirty="0">
                <a:solidFill>
                  <a:srgbClr val="000000"/>
                </a:solidFill>
                <a:latin typeface="Montserrat Bold" pitchFamily="34" charset="0"/>
                <a:ea typeface="Montserrat Bold" pitchFamily="34" charset="-122"/>
                <a:cs typeface="Montserrat Bold" pitchFamily="34" charset="-120"/>
              </a:rPr>
              <a:t>Showcase Leadership Abilities</a:t>
            </a:r>
            <a:endParaRPr lang="en-US" sz="4250" dirty="0"/>
          </a:p>
        </p:txBody>
      </p:sp>
      <p:sp>
        <p:nvSpPr>
          <p:cNvPr id="3" name="Text 1"/>
          <p:cNvSpPr/>
          <p:nvPr/>
        </p:nvSpPr>
        <p:spPr>
          <a:xfrm>
            <a:off x="1959888" y="2263140"/>
            <a:ext cx="2729032" cy="341114"/>
          </a:xfrm>
          <a:prstGeom prst="rect">
            <a:avLst/>
          </a:prstGeom>
          <a:noFill/>
          <a:ln/>
        </p:spPr>
        <p:txBody>
          <a:bodyPr wrap="none" lIns="0" tIns="0" rIns="0" bIns="0" rtlCol="0" anchor="t"/>
          <a:lstStyle/>
          <a:p>
            <a:pPr marL="0" indent="0" algn="r">
              <a:lnSpc>
                <a:spcPts val="2650"/>
              </a:lnSpc>
              <a:buNone/>
            </a:pPr>
            <a:r>
              <a:rPr lang="en-US" sz="2100" b="1" kern="0" spc="-21" dirty="0">
                <a:solidFill>
                  <a:srgbClr val="3D3838"/>
                </a:solidFill>
                <a:latin typeface="Montserrat Bold" pitchFamily="34" charset="0"/>
                <a:ea typeface="Montserrat Bold" pitchFamily="34" charset="-122"/>
                <a:cs typeface="Montserrat Bold" pitchFamily="34" charset="-120"/>
              </a:rPr>
              <a:t>Vision Setting</a:t>
            </a:r>
            <a:endParaRPr lang="en-US" sz="2100" dirty="0"/>
          </a:p>
        </p:txBody>
      </p:sp>
      <p:sp>
        <p:nvSpPr>
          <p:cNvPr id="4" name="Text 2"/>
          <p:cNvSpPr/>
          <p:nvPr/>
        </p:nvSpPr>
        <p:spPr>
          <a:xfrm>
            <a:off x="840462" y="2748320"/>
            <a:ext cx="3848457" cy="720328"/>
          </a:xfrm>
          <a:prstGeom prst="rect">
            <a:avLst/>
          </a:prstGeom>
          <a:noFill/>
          <a:ln/>
        </p:spPr>
        <p:txBody>
          <a:bodyPr wrap="square" lIns="0" tIns="0" rIns="0" bIns="0" rtlCol="0" anchor="t"/>
          <a:lstStyle/>
          <a:p>
            <a:pPr marL="0" indent="0" algn="r">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Describe how you establish clear direction and purpose for teams</a:t>
            </a:r>
            <a:endParaRPr lang="en-US" sz="1850" dirty="0"/>
          </a:p>
        </p:txBody>
      </p:sp>
      <p:pic>
        <p:nvPicPr>
          <p:cNvPr id="5" name="Image 0" descr="preencoded.png"/>
          <p:cNvPicPr>
            <a:picLocks noChangeAspect="1"/>
          </p:cNvPicPr>
          <p:nvPr/>
        </p:nvPicPr>
        <p:blipFill>
          <a:blip r:embed="rId3"/>
          <a:stretch>
            <a:fillRect/>
          </a:stretch>
        </p:blipFill>
        <p:spPr>
          <a:xfrm>
            <a:off x="5049083" y="1822966"/>
            <a:ext cx="4532233" cy="4532233"/>
          </a:xfrm>
          <a:prstGeom prst="rect">
            <a:avLst/>
          </a:prstGeom>
        </p:spPr>
      </p:pic>
      <p:pic>
        <p:nvPicPr>
          <p:cNvPr id="6" name="Image 1" descr="preencoded.png"/>
          <p:cNvPicPr>
            <a:picLocks noChangeAspect="1"/>
          </p:cNvPicPr>
          <p:nvPr/>
        </p:nvPicPr>
        <p:blipFill>
          <a:blip r:embed="rId4"/>
          <a:stretch>
            <a:fillRect/>
          </a:stretch>
        </p:blipFill>
        <p:spPr>
          <a:xfrm>
            <a:off x="6223397" y="2566630"/>
            <a:ext cx="359331" cy="449104"/>
          </a:xfrm>
          <a:prstGeom prst="rect">
            <a:avLst/>
          </a:prstGeom>
        </p:spPr>
      </p:pic>
      <p:sp>
        <p:nvSpPr>
          <p:cNvPr id="7" name="Text 3"/>
          <p:cNvSpPr/>
          <p:nvPr/>
        </p:nvSpPr>
        <p:spPr>
          <a:xfrm>
            <a:off x="9941481" y="2263140"/>
            <a:ext cx="2729032" cy="341114"/>
          </a:xfrm>
          <a:prstGeom prst="rect">
            <a:avLst/>
          </a:prstGeom>
          <a:noFill/>
          <a:ln/>
        </p:spPr>
        <p:txBody>
          <a:bodyPr wrap="none" lIns="0" tIns="0" rIns="0" bIns="0" rtlCol="0" anchor="t"/>
          <a:lstStyle/>
          <a:p>
            <a:pPr marL="0" indent="0" algn="l">
              <a:lnSpc>
                <a:spcPts val="2650"/>
              </a:lnSpc>
              <a:buNone/>
            </a:pPr>
            <a:r>
              <a:rPr lang="en-US" sz="2100" b="1" kern="0" spc="-21" dirty="0">
                <a:solidFill>
                  <a:srgbClr val="3D3838"/>
                </a:solidFill>
                <a:latin typeface="Montserrat Bold" pitchFamily="34" charset="0"/>
                <a:ea typeface="Montserrat Bold" pitchFamily="34" charset="-122"/>
                <a:cs typeface="Montserrat Bold" pitchFamily="34" charset="-120"/>
              </a:rPr>
              <a:t>Team Motivation</a:t>
            </a:r>
            <a:endParaRPr lang="en-US" sz="2100" dirty="0"/>
          </a:p>
        </p:txBody>
      </p:sp>
      <p:sp>
        <p:nvSpPr>
          <p:cNvPr id="8" name="Text 4"/>
          <p:cNvSpPr/>
          <p:nvPr/>
        </p:nvSpPr>
        <p:spPr>
          <a:xfrm>
            <a:off x="9941481" y="2748320"/>
            <a:ext cx="3848457" cy="720328"/>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Explain your strategies for inspiring peak performance</a:t>
            </a:r>
            <a:endParaRPr lang="en-US" sz="1850" dirty="0"/>
          </a:p>
        </p:txBody>
      </p:sp>
      <p:pic>
        <p:nvPicPr>
          <p:cNvPr id="9" name="Image 2" descr="preencoded.png"/>
          <p:cNvPicPr>
            <a:picLocks noChangeAspect="1"/>
          </p:cNvPicPr>
          <p:nvPr/>
        </p:nvPicPr>
        <p:blipFill>
          <a:blip r:embed="rId5"/>
          <a:stretch>
            <a:fillRect/>
          </a:stretch>
        </p:blipFill>
        <p:spPr>
          <a:xfrm>
            <a:off x="5049083" y="1822966"/>
            <a:ext cx="4532233" cy="4532233"/>
          </a:xfrm>
          <a:prstGeom prst="rect">
            <a:avLst/>
          </a:prstGeom>
        </p:spPr>
      </p:pic>
      <p:sp>
        <p:nvSpPr>
          <p:cNvPr id="10" name="Text 5"/>
          <p:cNvSpPr/>
          <p:nvPr/>
        </p:nvSpPr>
        <p:spPr>
          <a:xfrm>
            <a:off x="8433316" y="2952393"/>
            <a:ext cx="359331" cy="449104"/>
          </a:xfrm>
          <a:prstGeom prst="rect">
            <a:avLst/>
          </a:prstGeom>
          <a:noFill/>
          <a:ln/>
        </p:spPr>
        <p:txBody>
          <a:bodyPr wrap="none" lIns="0" tIns="0" rIns="0" bIns="0" rtlCol="0" anchor="t"/>
          <a:lstStyle/>
          <a:p>
            <a:pPr marL="0" indent="0" algn="l">
              <a:lnSpc>
                <a:spcPts val="4200"/>
              </a:lnSpc>
              <a:buNone/>
            </a:pPr>
            <a:r>
              <a:rPr lang="en-US" sz="2800" b="1" kern="0" spc="-19" dirty="0">
                <a:solidFill>
                  <a:srgbClr val="3D3838"/>
                </a:solidFill>
                <a:latin typeface="Montserrat Bold" pitchFamily="34" charset="0"/>
                <a:ea typeface="Montserrat Bold" pitchFamily="34" charset="-122"/>
                <a:cs typeface="Montserrat Bold" pitchFamily="34" charset="-120"/>
              </a:rPr>
              <a:t>2</a:t>
            </a:r>
            <a:endParaRPr lang="en-US" sz="2800" dirty="0"/>
          </a:p>
        </p:txBody>
      </p:sp>
      <p:sp>
        <p:nvSpPr>
          <p:cNvPr id="11" name="Text 6"/>
          <p:cNvSpPr/>
          <p:nvPr/>
        </p:nvSpPr>
        <p:spPr>
          <a:xfrm>
            <a:off x="9941481" y="4709398"/>
            <a:ext cx="2860358" cy="341114"/>
          </a:xfrm>
          <a:prstGeom prst="rect">
            <a:avLst/>
          </a:prstGeom>
          <a:noFill/>
          <a:ln/>
        </p:spPr>
        <p:txBody>
          <a:bodyPr wrap="none" lIns="0" tIns="0" rIns="0" bIns="0" rtlCol="0" anchor="t"/>
          <a:lstStyle/>
          <a:p>
            <a:pPr marL="0" indent="0" algn="l">
              <a:lnSpc>
                <a:spcPts val="2650"/>
              </a:lnSpc>
              <a:buNone/>
            </a:pPr>
            <a:r>
              <a:rPr lang="en-US" sz="2100" b="1" kern="0" spc="-21" dirty="0">
                <a:solidFill>
                  <a:srgbClr val="3D3838"/>
                </a:solidFill>
                <a:latin typeface="Montserrat Bold" pitchFamily="34" charset="0"/>
                <a:ea typeface="Montserrat Bold" pitchFamily="34" charset="-122"/>
                <a:cs typeface="Montserrat Bold" pitchFamily="34" charset="-120"/>
              </a:rPr>
              <a:t>Talent Development</a:t>
            </a:r>
            <a:endParaRPr lang="en-US" sz="2100" dirty="0"/>
          </a:p>
        </p:txBody>
      </p:sp>
      <p:sp>
        <p:nvSpPr>
          <p:cNvPr id="12" name="Text 7"/>
          <p:cNvSpPr/>
          <p:nvPr/>
        </p:nvSpPr>
        <p:spPr>
          <a:xfrm>
            <a:off x="9941481" y="5194578"/>
            <a:ext cx="3848457" cy="720328"/>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Share your approach to growing team members' skills</a:t>
            </a:r>
            <a:endParaRPr lang="en-US" sz="1850" dirty="0"/>
          </a:p>
        </p:txBody>
      </p:sp>
      <p:pic>
        <p:nvPicPr>
          <p:cNvPr id="13" name="Image 3" descr="preencoded.png"/>
          <p:cNvPicPr>
            <a:picLocks noChangeAspect="1"/>
          </p:cNvPicPr>
          <p:nvPr/>
        </p:nvPicPr>
        <p:blipFill>
          <a:blip r:embed="rId6"/>
          <a:stretch>
            <a:fillRect/>
          </a:stretch>
        </p:blipFill>
        <p:spPr>
          <a:xfrm>
            <a:off x="5049083" y="1822966"/>
            <a:ext cx="4532233" cy="4532233"/>
          </a:xfrm>
          <a:prstGeom prst="rect">
            <a:avLst/>
          </a:prstGeom>
        </p:spPr>
      </p:pic>
      <p:pic>
        <p:nvPicPr>
          <p:cNvPr id="14" name="Image 4" descr="preencoded.png"/>
          <p:cNvPicPr>
            <a:picLocks noChangeAspect="1"/>
          </p:cNvPicPr>
          <p:nvPr/>
        </p:nvPicPr>
        <p:blipFill>
          <a:blip r:embed="rId7"/>
          <a:stretch>
            <a:fillRect/>
          </a:stretch>
        </p:blipFill>
        <p:spPr>
          <a:xfrm>
            <a:off x="8047553" y="5162312"/>
            <a:ext cx="359331" cy="449104"/>
          </a:xfrm>
          <a:prstGeom prst="rect">
            <a:avLst/>
          </a:prstGeom>
        </p:spPr>
      </p:pic>
      <p:sp>
        <p:nvSpPr>
          <p:cNvPr id="15" name="Text 8"/>
          <p:cNvSpPr/>
          <p:nvPr/>
        </p:nvSpPr>
        <p:spPr>
          <a:xfrm>
            <a:off x="1371719" y="4709398"/>
            <a:ext cx="3317200" cy="341114"/>
          </a:xfrm>
          <a:prstGeom prst="rect">
            <a:avLst/>
          </a:prstGeom>
          <a:noFill/>
          <a:ln/>
        </p:spPr>
        <p:txBody>
          <a:bodyPr wrap="none" lIns="0" tIns="0" rIns="0" bIns="0" rtlCol="0" anchor="t"/>
          <a:lstStyle/>
          <a:p>
            <a:pPr marL="0" indent="0" algn="r">
              <a:lnSpc>
                <a:spcPts val="2650"/>
              </a:lnSpc>
              <a:buNone/>
            </a:pPr>
            <a:r>
              <a:rPr lang="en-US" sz="2100" b="1" kern="0" spc="-21" dirty="0">
                <a:solidFill>
                  <a:srgbClr val="3D3838"/>
                </a:solidFill>
                <a:latin typeface="Montserrat Bold" pitchFamily="34" charset="0"/>
                <a:ea typeface="Montserrat Bold" pitchFamily="34" charset="-122"/>
                <a:cs typeface="Montserrat Bold" pitchFamily="34" charset="-120"/>
              </a:rPr>
              <a:t>Creating Accountability</a:t>
            </a:r>
            <a:endParaRPr lang="en-US" sz="2100" dirty="0"/>
          </a:p>
        </p:txBody>
      </p:sp>
      <p:sp>
        <p:nvSpPr>
          <p:cNvPr id="16" name="Text 9"/>
          <p:cNvSpPr/>
          <p:nvPr/>
        </p:nvSpPr>
        <p:spPr>
          <a:xfrm>
            <a:off x="840462" y="5194578"/>
            <a:ext cx="3848457" cy="720328"/>
          </a:xfrm>
          <a:prstGeom prst="rect">
            <a:avLst/>
          </a:prstGeom>
          <a:noFill/>
          <a:ln/>
        </p:spPr>
        <p:txBody>
          <a:bodyPr wrap="square" lIns="0" tIns="0" rIns="0" bIns="0" rtlCol="0" anchor="t"/>
          <a:lstStyle/>
          <a:p>
            <a:pPr marL="0" indent="0" algn="r">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Detail how you establish ownership and responsibility</a:t>
            </a:r>
            <a:endParaRPr lang="en-US" sz="1850" dirty="0"/>
          </a:p>
        </p:txBody>
      </p:sp>
      <p:pic>
        <p:nvPicPr>
          <p:cNvPr id="17" name="Image 5" descr="preencoded.png"/>
          <p:cNvPicPr>
            <a:picLocks noChangeAspect="1"/>
          </p:cNvPicPr>
          <p:nvPr/>
        </p:nvPicPr>
        <p:blipFill>
          <a:blip r:embed="rId8"/>
          <a:stretch>
            <a:fillRect/>
          </a:stretch>
        </p:blipFill>
        <p:spPr>
          <a:xfrm>
            <a:off x="5049083" y="1822966"/>
            <a:ext cx="4532233" cy="4532233"/>
          </a:xfrm>
          <a:prstGeom prst="rect">
            <a:avLst/>
          </a:prstGeom>
        </p:spPr>
      </p:pic>
      <p:sp>
        <p:nvSpPr>
          <p:cNvPr id="18" name="Text 10"/>
          <p:cNvSpPr/>
          <p:nvPr/>
        </p:nvSpPr>
        <p:spPr>
          <a:xfrm>
            <a:off x="5837634" y="4776549"/>
            <a:ext cx="359331" cy="449104"/>
          </a:xfrm>
          <a:prstGeom prst="rect">
            <a:avLst/>
          </a:prstGeom>
          <a:noFill/>
          <a:ln/>
        </p:spPr>
        <p:txBody>
          <a:bodyPr wrap="none" lIns="0" tIns="0" rIns="0" bIns="0" rtlCol="0" anchor="t"/>
          <a:lstStyle/>
          <a:p>
            <a:pPr marL="0" indent="0" algn="l">
              <a:lnSpc>
                <a:spcPts val="4200"/>
              </a:lnSpc>
              <a:buNone/>
            </a:pPr>
            <a:r>
              <a:rPr lang="en-US" sz="2800" b="1" kern="0" spc="-19" dirty="0">
                <a:solidFill>
                  <a:srgbClr val="3D3838"/>
                </a:solidFill>
                <a:latin typeface="Montserrat Bold" pitchFamily="34" charset="0"/>
                <a:ea typeface="Montserrat Bold" pitchFamily="34" charset="-122"/>
                <a:cs typeface="Montserrat Bold" pitchFamily="34" charset="-120"/>
              </a:rPr>
              <a:t>4</a:t>
            </a:r>
            <a:endParaRPr lang="en-US" sz="2800" dirty="0"/>
          </a:p>
        </p:txBody>
      </p:sp>
      <p:sp>
        <p:nvSpPr>
          <p:cNvPr id="19" name="Text 11"/>
          <p:cNvSpPr/>
          <p:nvPr/>
        </p:nvSpPr>
        <p:spPr>
          <a:xfrm>
            <a:off x="840462" y="6625352"/>
            <a:ext cx="12949476" cy="1080492"/>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Effective project managers are first and foremost leaders. Prepare examples that demonstrate how you've influenced without authority, built consensus among diverse stakeholders, and created an environment where team members feel both challenged and supported. If you've managed remote or cross-functional teams, highlight those experiences.</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80693" y="946309"/>
            <a:ext cx="7717274" cy="633651"/>
          </a:xfrm>
          <a:prstGeom prst="rect">
            <a:avLst/>
          </a:prstGeom>
          <a:noFill/>
          <a:ln/>
        </p:spPr>
        <p:txBody>
          <a:bodyPr wrap="none" lIns="0" tIns="0" rIns="0" bIns="0" rtlCol="0" anchor="t"/>
          <a:lstStyle/>
          <a:p>
            <a:pPr marL="0" indent="0" algn="l">
              <a:lnSpc>
                <a:spcPts val="4950"/>
              </a:lnSpc>
              <a:buNone/>
            </a:pPr>
            <a:r>
              <a:rPr lang="en-US" sz="3950" b="1" kern="0" spc="-40" dirty="0">
                <a:solidFill>
                  <a:srgbClr val="000000"/>
                </a:solidFill>
                <a:latin typeface="Montserrat Bold" pitchFamily="34" charset="0"/>
                <a:ea typeface="Montserrat Bold" pitchFamily="34" charset="-122"/>
                <a:cs typeface="Montserrat Bold" pitchFamily="34" charset="-120"/>
              </a:rPr>
              <a:t>The Post-Interview Follow-Up</a:t>
            </a:r>
            <a:endParaRPr lang="en-US" sz="3950" dirty="0"/>
          </a:p>
        </p:txBody>
      </p:sp>
      <p:sp>
        <p:nvSpPr>
          <p:cNvPr id="3" name="Shape 1"/>
          <p:cNvSpPr/>
          <p:nvPr/>
        </p:nvSpPr>
        <p:spPr>
          <a:xfrm>
            <a:off x="780693" y="3029902"/>
            <a:ext cx="3016329" cy="223004"/>
          </a:xfrm>
          <a:prstGeom prst="roundRect">
            <a:avLst>
              <a:gd name="adj" fmla="val 15005"/>
            </a:avLst>
          </a:prstGeom>
          <a:solidFill>
            <a:srgbClr val="F2EEEE"/>
          </a:solidFill>
          <a:ln/>
        </p:spPr>
        <p:txBody>
          <a:bodyPr/>
          <a:lstStyle/>
          <a:p>
            <a:endParaRPr lang="en-US"/>
          </a:p>
        </p:txBody>
      </p:sp>
      <p:sp>
        <p:nvSpPr>
          <p:cNvPr id="4" name="Text 2"/>
          <p:cNvSpPr/>
          <p:nvPr/>
        </p:nvSpPr>
        <p:spPr>
          <a:xfrm>
            <a:off x="780693" y="3587472"/>
            <a:ext cx="3016329" cy="633651"/>
          </a:xfrm>
          <a:prstGeom prst="rect">
            <a:avLst/>
          </a:prstGeom>
          <a:noFill/>
          <a:ln/>
        </p:spPr>
        <p:txBody>
          <a:bodyPr wrap="squar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Send Prompt Thank-You Notes</a:t>
            </a:r>
            <a:endParaRPr lang="en-US" sz="1950" dirty="0"/>
          </a:p>
        </p:txBody>
      </p:sp>
      <p:sp>
        <p:nvSpPr>
          <p:cNvPr id="5" name="Text 3"/>
          <p:cNvSpPr/>
          <p:nvPr/>
        </p:nvSpPr>
        <p:spPr>
          <a:xfrm>
            <a:off x="780693" y="4354949"/>
            <a:ext cx="3016329" cy="2008108"/>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Email each interviewer within 24 hours. Personalize each message by referencing specific topics you discussed. Express genuine appreciation for their time and insights.</a:t>
            </a:r>
            <a:endParaRPr lang="en-US" sz="1750" dirty="0"/>
          </a:p>
        </p:txBody>
      </p:sp>
      <p:sp>
        <p:nvSpPr>
          <p:cNvPr id="6" name="Shape 4"/>
          <p:cNvSpPr/>
          <p:nvPr/>
        </p:nvSpPr>
        <p:spPr>
          <a:xfrm>
            <a:off x="4131588" y="2695218"/>
            <a:ext cx="3016329" cy="223004"/>
          </a:xfrm>
          <a:prstGeom prst="roundRect">
            <a:avLst>
              <a:gd name="adj" fmla="val 15005"/>
            </a:avLst>
          </a:prstGeom>
          <a:solidFill>
            <a:srgbClr val="F2EEEE"/>
          </a:solidFill>
          <a:ln/>
        </p:spPr>
        <p:txBody>
          <a:bodyPr/>
          <a:lstStyle/>
          <a:p>
            <a:endParaRPr lang="en-US"/>
          </a:p>
        </p:txBody>
      </p:sp>
      <p:sp>
        <p:nvSpPr>
          <p:cNvPr id="7" name="Text 5"/>
          <p:cNvSpPr/>
          <p:nvPr/>
        </p:nvSpPr>
        <p:spPr>
          <a:xfrm>
            <a:off x="4131588" y="3252787"/>
            <a:ext cx="2534960" cy="316825"/>
          </a:xfrm>
          <a:prstGeom prst="rect">
            <a:avLst/>
          </a:prstGeom>
          <a:noFill/>
          <a:ln/>
        </p:spPr>
        <p:txBody>
          <a:bodyPr wrap="non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Address Any Gaps</a:t>
            </a:r>
            <a:endParaRPr lang="en-US" sz="1950" dirty="0"/>
          </a:p>
        </p:txBody>
      </p:sp>
      <p:sp>
        <p:nvSpPr>
          <p:cNvPr id="8" name="Text 6"/>
          <p:cNvSpPr/>
          <p:nvPr/>
        </p:nvSpPr>
        <p:spPr>
          <a:xfrm>
            <a:off x="4131588" y="3703439"/>
            <a:ext cx="3016329" cy="2008108"/>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If you felt you missed anything important during the interview, briefly address it in your follow-up. Provide concise additional information that strengthens your candidacy.</a:t>
            </a:r>
            <a:endParaRPr lang="en-US" sz="1750" dirty="0"/>
          </a:p>
        </p:txBody>
      </p:sp>
      <p:sp>
        <p:nvSpPr>
          <p:cNvPr id="9" name="Shape 7"/>
          <p:cNvSpPr/>
          <p:nvPr/>
        </p:nvSpPr>
        <p:spPr>
          <a:xfrm>
            <a:off x="7482483" y="2360652"/>
            <a:ext cx="3016329" cy="223004"/>
          </a:xfrm>
          <a:prstGeom prst="roundRect">
            <a:avLst>
              <a:gd name="adj" fmla="val 15005"/>
            </a:avLst>
          </a:prstGeom>
          <a:solidFill>
            <a:srgbClr val="F2EEEE"/>
          </a:solidFill>
          <a:ln/>
        </p:spPr>
        <p:txBody>
          <a:bodyPr/>
          <a:lstStyle/>
          <a:p>
            <a:endParaRPr lang="en-US"/>
          </a:p>
        </p:txBody>
      </p:sp>
      <p:sp>
        <p:nvSpPr>
          <p:cNvPr id="10" name="Text 8"/>
          <p:cNvSpPr/>
          <p:nvPr/>
        </p:nvSpPr>
        <p:spPr>
          <a:xfrm>
            <a:off x="7482483" y="2918222"/>
            <a:ext cx="2876431" cy="316825"/>
          </a:xfrm>
          <a:prstGeom prst="rect">
            <a:avLst/>
          </a:prstGeom>
          <a:noFill/>
          <a:ln/>
        </p:spPr>
        <p:txBody>
          <a:bodyPr wrap="non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Reaffirm Your Interest</a:t>
            </a:r>
            <a:endParaRPr lang="en-US" sz="1950" dirty="0"/>
          </a:p>
        </p:txBody>
      </p:sp>
      <p:sp>
        <p:nvSpPr>
          <p:cNvPr id="11" name="Text 9"/>
          <p:cNvSpPr/>
          <p:nvPr/>
        </p:nvSpPr>
        <p:spPr>
          <a:xfrm>
            <a:off x="7482483" y="3368873"/>
            <a:ext cx="3016329" cy="2008108"/>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Clearly state your continued enthusiasm for the position and explain specifically why you feel it's a good match based on what you learned during the interview.</a:t>
            </a:r>
            <a:endParaRPr lang="en-US" sz="1750" dirty="0"/>
          </a:p>
        </p:txBody>
      </p:sp>
      <p:sp>
        <p:nvSpPr>
          <p:cNvPr id="12" name="Shape 10"/>
          <p:cNvSpPr/>
          <p:nvPr/>
        </p:nvSpPr>
        <p:spPr>
          <a:xfrm>
            <a:off x="10833378" y="2026087"/>
            <a:ext cx="3016329" cy="223004"/>
          </a:xfrm>
          <a:prstGeom prst="roundRect">
            <a:avLst>
              <a:gd name="adj" fmla="val 15005"/>
            </a:avLst>
          </a:prstGeom>
          <a:solidFill>
            <a:srgbClr val="F2EEEE"/>
          </a:solidFill>
          <a:ln/>
        </p:spPr>
        <p:txBody>
          <a:bodyPr/>
          <a:lstStyle/>
          <a:p>
            <a:endParaRPr lang="en-US"/>
          </a:p>
        </p:txBody>
      </p:sp>
      <p:sp>
        <p:nvSpPr>
          <p:cNvPr id="13" name="Text 11"/>
          <p:cNvSpPr/>
          <p:nvPr/>
        </p:nvSpPr>
        <p:spPr>
          <a:xfrm>
            <a:off x="10833378" y="2583656"/>
            <a:ext cx="3016329" cy="633651"/>
          </a:xfrm>
          <a:prstGeom prst="rect">
            <a:avLst/>
          </a:prstGeom>
          <a:noFill/>
          <a:ln/>
        </p:spPr>
        <p:txBody>
          <a:bodyPr wrap="squar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Follow Timeline Guidance</a:t>
            </a:r>
            <a:endParaRPr lang="en-US" sz="1950" dirty="0"/>
          </a:p>
        </p:txBody>
      </p:sp>
      <p:sp>
        <p:nvSpPr>
          <p:cNvPr id="14" name="Text 12"/>
          <p:cNvSpPr/>
          <p:nvPr/>
        </p:nvSpPr>
        <p:spPr>
          <a:xfrm>
            <a:off x="10833378" y="3351133"/>
            <a:ext cx="3016329" cy="2008108"/>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If the interviewer provided a timeline for the decision process, respect it. A single check-in is appropriate if the stated timeline has passed without communication.</a:t>
            </a:r>
            <a:endParaRPr lang="en-US" sz="1750" dirty="0"/>
          </a:p>
        </p:txBody>
      </p:sp>
      <p:sp>
        <p:nvSpPr>
          <p:cNvPr id="15" name="Text 13"/>
          <p:cNvSpPr/>
          <p:nvPr/>
        </p:nvSpPr>
        <p:spPr>
          <a:xfrm>
            <a:off x="780693" y="6613922"/>
            <a:ext cx="13069014" cy="669369"/>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A thoughtful follow-up demonstrates professionalism and attention to detail—qualities essential for project managers. Keep your message concise and error-free. This final impression can sometimes be the deciding factor between equally qualified candidates.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1876" y="630436"/>
            <a:ext cx="5542955" cy="585907"/>
          </a:xfrm>
          <a:prstGeom prst="rect">
            <a:avLst/>
          </a:prstGeom>
          <a:noFill/>
          <a:ln/>
        </p:spPr>
        <p:txBody>
          <a:bodyPr wrap="none" lIns="0" tIns="0" rIns="0" bIns="0" rtlCol="0" anchor="t"/>
          <a:lstStyle/>
          <a:p>
            <a:pPr marL="0" indent="0" algn="l">
              <a:lnSpc>
                <a:spcPts val="4600"/>
              </a:lnSpc>
              <a:buNone/>
            </a:pPr>
            <a:r>
              <a:rPr lang="en-US" sz="3650" b="1" kern="0" spc="-37" dirty="0">
                <a:solidFill>
                  <a:srgbClr val="000000"/>
                </a:solidFill>
                <a:latin typeface="Montserrat Bold" pitchFamily="34" charset="0"/>
                <a:ea typeface="Montserrat Bold" pitchFamily="34" charset="-122"/>
                <a:cs typeface="Montserrat Bold" pitchFamily="34" charset="-120"/>
              </a:rPr>
              <a:t>Practice Makes Perfect</a:t>
            </a:r>
            <a:endParaRPr lang="en-US" sz="3650" dirty="0"/>
          </a:p>
        </p:txBody>
      </p:sp>
      <p:pic>
        <p:nvPicPr>
          <p:cNvPr id="3" name="Image 0" descr="preencoded.png"/>
          <p:cNvPicPr>
            <a:picLocks noChangeAspect="1"/>
          </p:cNvPicPr>
          <p:nvPr/>
        </p:nvPicPr>
        <p:blipFill>
          <a:blip r:embed="rId3"/>
          <a:stretch>
            <a:fillRect/>
          </a:stretch>
        </p:blipFill>
        <p:spPr>
          <a:xfrm>
            <a:off x="721876" y="1628775"/>
            <a:ext cx="4189333" cy="2589133"/>
          </a:xfrm>
          <a:prstGeom prst="rect">
            <a:avLst/>
          </a:prstGeom>
        </p:spPr>
      </p:pic>
      <p:sp>
        <p:nvSpPr>
          <p:cNvPr id="4" name="Text 1"/>
          <p:cNvSpPr/>
          <p:nvPr/>
        </p:nvSpPr>
        <p:spPr>
          <a:xfrm>
            <a:off x="721876" y="4475678"/>
            <a:ext cx="2343864" cy="293013"/>
          </a:xfrm>
          <a:prstGeom prst="rect">
            <a:avLst/>
          </a:prstGeom>
          <a:noFill/>
          <a:ln/>
        </p:spPr>
        <p:txBody>
          <a:bodyPr wrap="none" lIns="0" tIns="0" rIns="0" bIns="0" rtlCol="0" anchor="t"/>
          <a:lstStyle/>
          <a:p>
            <a:pPr marL="0" indent="0" algn="l">
              <a:lnSpc>
                <a:spcPts val="2300"/>
              </a:lnSpc>
              <a:buNone/>
            </a:pPr>
            <a:r>
              <a:rPr lang="en-US" sz="1800" b="1" kern="0" spc="-18" dirty="0">
                <a:solidFill>
                  <a:srgbClr val="3D3838"/>
                </a:solidFill>
                <a:latin typeface="Montserrat Bold" pitchFamily="34" charset="0"/>
                <a:ea typeface="Montserrat Bold" pitchFamily="34" charset="-122"/>
                <a:cs typeface="Montserrat Bold" pitchFamily="34" charset="-120"/>
              </a:rPr>
              <a:t>Record Yourself</a:t>
            </a:r>
            <a:endParaRPr lang="en-US" sz="1800" dirty="0"/>
          </a:p>
        </p:txBody>
      </p:sp>
      <p:sp>
        <p:nvSpPr>
          <p:cNvPr id="5" name="Text 2"/>
          <p:cNvSpPr/>
          <p:nvPr/>
        </p:nvSpPr>
        <p:spPr>
          <a:xfrm>
            <a:off x="721876" y="4892397"/>
            <a:ext cx="4189333" cy="1546622"/>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Use video recording to review your body language, speaking pace, and verbal tics. Many candidates are surprised by habits they didn't realize they had. Pay attention to your posture, eye contact, and gestures.</a:t>
            </a:r>
            <a:endParaRPr lang="en-US" sz="1600" dirty="0"/>
          </a:p>
        </p:txBody>
      </p:sp>
      <p:pic>
        <p:nvPicPr>
          <p:cNvPr id="6" name="Image 1" descr="preencoded.png"/>
          <p:cNvPicPr>
            <a:picLocks noChangeAspect="1"/>
          </p:cNvPicPr>
          <p:nvPr/>
        </p:nvPicPr>
        <p:blipFill>
          <a:blip r:embed="rId4"/>
          <a:stretch>
            <a:fillRect/>
          </a:stretch>
        </p:blipFill>
        <p:spPr>
          <a:xfrm>
            <a:off x="5220533" y="1628775"/>
            <a:ext cx="4189333" cy="2589133"/>
          </a:xfrm>
          <a:prstGeom prst="rect">
            <a:avLst/>
          </a:prstGeom>
        </p:spPr>
      </p:pic>
      <p:sp>
        <p:nvSpPr>
          <p:cNvPr id="7" name="Text 3"/>
          <p:cNvSpPr/>
          <p:nvPr/>
        </p:nvSpPr>
        <p:spPr>
          <a:xfrm>
            <a:off x="5220533" y="4475678"/>
            <a:ext cx="3081338" cy="293013"/>
          </a:xfrm>
          <a:prstGeom prst="rect">
            <a:avLst/>
          </a:prstGeom>
          <a:noFill/>
          <a:ln/>
        </p:spPr>
        <p:txBody>
          <a:bodyPr wrap="none" lIns="0" tIns="0" rIns="0" bIns="0" rtlCol="0" anchor="t"/>
          <a:lstStyle/>
          <a:p>
            <a:pPr marL="0" indent="0" algn="l">
              <a:lnSpc>
                <a:spcPts val="2300"/>
              </a:lnSpc>
              <a:buNone/>
            </a:pPr>
            <a:r>
              <a:rPr lang="en-US" sz="1800" b="1" kern="0" spc="-18" dirty="0">
                <a:solidFill>
                  <a:srgbClr val="3D3838"/>
                </a:solidFill>
                <a:latin typeface="Montserrat Bold" pitchFamily="34" charset="0"/>
                <a:ea typeface="Montserrat Bold" pitchFamily="34" charset="-122"/>
                <a:cs typeface="Montserrat Bold" pitchFamily="34" charset="-120"/>
              </a:rPr>
              <a:t>Conduct Mock Interviews</a:t>
            </a:r>
            <a:endParaRPr lang="en-US" sz="1800" dirty="0"/>
          </a:p>
        </p:txBody>
      </p:sp>
      <p:sp>
        <p:nvSpPr>
          <p:cNvPr id="8" name="Text 4"/>
          <p:cNvSpPr/>
          <p:nvPr/>
        </p:nvSpPr>
        <p:spPr>
          <a:xfrm>
            <a:off x="5220533" y="4892397"/>
            <a:ext cx="4189333" cy="1855946"/>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Ask a colleague or mentor to simulate an interview scenario and provide feedback. Choose someone familiar with project management who can ask realistic technical questions. Request honest critique about both content and delivery.</a:t>
            </a:r>
            <a:endParaRPr lang="en-US" sz="1600" dirty="0"/>
          </a:p>
        </p:txBody>
      </p:sp>
      <p:pic>
        <p:nvPicPr>
          <p:cNvPr id="9" name="Image 2" descr="preencoded.png"/>
          <p:cNvPicPr>
            <a:picLocks noChangeAspect="1"/>
          </p:cNvPicPr>
          <p:nvPr/>
        </p:nvPicPr>
        <p:blipFill>
          <a:blip r:embed="rId5"/>
          <a:stretch>
            <a:fillRect/>
          </a:stretch>
        </p:blipFill>
        <p:spPr>
          <a:xfrm>
            <a:off x="9719191" y="1628775"/>
            <a:ext cx="4189333" cy="2589133"/>
          </a:xfrm>
          <a:prstGeom prst="rect">
            <a:avLst/>
          </a:prstGeom>
        </p:spPr>
      </p:pic>
      <p:sp>
        <p:nvSpPr>
          <p:cNvPr id="10" name="Text 5"/>
          <p:cNvSpPr/>
          <p:nvPr/>
        </p:nvSpPr>
        <p:spPr>
          <a:xfrm>
            <a:off x="9719191" y="4475678"/>
            <a:ext cx="2590443" cy="293013"/>
          </a:xfrm>
          <a:prstGeom prst="rect">
            <a:avLst/>
          </a:prstGeom>
          <a:noFill/>
          <a:ln/>
        </p:spPr>
        <p:txBody>
          <a:bodyPr wrap="none" lIns="0" tIns="0" rIns="0" bIns="0" rtlCol="0" anchor="t"/>
          <a:lstStyle/>
          <a:p>
            <a:pPr marL="0" indent="0" algn="l">
              <a:lnSpc>
                <a:spcPts val="2300"/>
              </a:lnSpc>
              <a:buNone/>
            </a:pPr>
            <a:r>
              <a:rPr lang="en-US" sz="1800" b="1" kern="0" spc="-18" dirty="0">
                <a:solidFill>
                  <a:srgbClr val="3D3838"/>
                </a:solidFill>
                <a:latin typeface="Montserrat Bold" pitchFamily="34" charset="0"/>
                <a:ea typeface="Montserrat Bold" pitchFamily="34" charset="-122"/>
                <a:cs typeface="Montserrat Bold" pitchFamily="34" charset="-120"/>
              </a:rPr>
              <a:t>Practice Case Studies</a:t>
            </a:r>
            <a:endParaRPr lang="en-US" sz="1800" dirty="0"/>
          </a:p>
        </p:txBody>
      </p:sp>
      <p:sp>
        <p:nvSpPr>
          <p:cNvPr id="11" name="Text 6"/>
          <p:cNvSpPr/>
          <p:nvPr/>
        </p:nvSpPr>
        <p:spPr>
          <a:xfrm>
            <a:off x="9719191" y="4892397"/>
            <a:ext cx="4189333" cy="1546622"/>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Some PM interviews include case scenarios that test your real-time problem-solving. Practice analyzing project situations, identifying key issues, and developing implementation plans under time constraints.</a:t>
            </a:r>
            <a:endParaRPr lang="en-US" sz="1600" dirty="0"/>
          </a:p>
        </p:txBody>
      </p:sp>
      <p:sp>
        <p:nvSpPr>
          <p:cNvPr id="12" name="Text 7"/>
          <p:cNvSpPr/>
          <p:nvPr/>
        </p:nvSpPr>
        <p:spPr>
          <a:xfrm>
            <a:off x="721876" y="6980396"/>
            <a:ext cx="13186648" cy="618649"/>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Dedicate at least 3-5 hours to focused interview practice before your appointment. This preparation dramatically increases confidence and helps answers flow more naturally during the actual interview. Remember that even experienced project managers benefit from regular practice.</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49737" y="589121"/>
            <a:ext cx="9360694" cy="608528"/>
          </a:xfrm>
          <a:prstGeom prst="rect">
            <a:avLst/>
          </a:prstGeom>
          <a:noFill/>
          <a:ln/>
        </p:spPr>
        <p:txBody>
          <a:bodyPr wrap="none" lIns="0" tIns="0" rIns="0" bIns="0" rtlCol="0" anchor="t"/>
          <a:lstStyle/>
          <a:p>
            <a:pPr marL="0" indent="0" algn="l">
              <a:lnSpc>
                <a:spcPts val="4750"/>
              </a:lnSpc>
              <a:buNone/>
            </a:pPr>
            <a:r>
              <a:rPr lang="en-US" sz="3800" b="1" kern="0" spc="-38" dirty="0">
                <a:solidFill>
                  <a:srgbClr val="000000"/>
                </a:solidFill>
                <a:latin typeface="Montserrat Bold" pitchFamily="34" charset="0"/>
                <a:ea typeface="Montserrat Bold" pitchFamily="34" charset="-122"/>
                <a:cs typeface="Montserrat Bold" pitchFamily="34" charset="-120"/>
              </a:rPr>
              <a:t>Keys to Success: Review &amp; Next Steps</a:t>
            </a:r>
            <a:endParaRPr lang="en-US" sz="3800" dirty="0"/>
          </a:p>
        </p:txBody>
      </p:sp>
      <p:pic>
        <p:nvPicPr>
          <p:cNvPr id="3" name="Image 0" descr="preencoded.png"/>
          <p:cNvPicPr>
            <a:picLocks noChangeAspect="1"/>
          </p:cNvPicPr>
          <p:nvPr/>
        </p:nvPicPr>
        <p:blipFill>
          <a:blip r:embed="rId3"/>
          <a:stretch>
            <a:fillRect/>
          </a:stretch>
        </p:blipFill>
        <p:spPr>
          <a:xfrm>
            <a:off x="3219926" y="1626037"/>
            <a:ext cx="1624846" cy="1182410"/>
          </a:xfrm>
          <a:prstGeom prst="rect">
            <a:avLst/>
          </a:prstGeom>
        </p:spPr>
      </p:pic>
      <p:pic>
        <p:nvPicPr>
          <p:cNvPr id="4" name="Image 1" descr="preencoded.png"/>
          <p:cNvPicPr>
            <a:picLocks noChangeAspect="1"/>
          </p:cNvPicPr>
          <p:nvPr/>
        </p:nvPicPr>
        <p:blipFill>
          <a:blip r:embed="rId4"/>
          <a:stretch>
            <a:fillRect/>
          </a:stretch>
        </p:blipFill>
        <p:spPr>
          <a:xfrm>
            <a:off x="3881676" y="2174081"/>
            <a:ext cx="301228" cy="376476"/>
          </a:xfrm>
          <a:prstGeom prst="rect">
            <a:avLst/>
          </a:prstGeom>
        </p:spPr>
      </p:pic>
      <p:sp>
        <p:nvSpPr>
          <p:cNvPr id="5" name="Text 1"/>
          <p:cNvSpPr/>
          <p:nvPr/>
        </p:nvSpPr>
        <p:spPr>
          <a:xfrm>
            <a:off x="5058966" y="1840230"/>
            <a:ext cx="3297198" cy="304324"/>
          </a:xfrm>
          <a:prstGeom prst="rect">
            <a:avLst/>
          </a:prstGeom>
          <a:noFill/>
          <a:ln/>
        </p:spPr>
        <p:txBody>
          <a:bodyPr wrap="none" lIns="0" tIns="0" rIns="0" bIns="0" rtlCol="0" anchor="t"/>
          <a:lstStyle/>
          <a:p>
            <a:pPr marL="0" indent="0" algn="l">
              <a:lnSpc>
                <a:spcPts val="2350"/>
              </a:lnSpc>
              <a:buNone/>
            </a:pPr>
            <a:r>
              <a:rPr lang="en-US" sz="1900" b="1" kern="0" spc="-19" dirty="0">
                <a:solidFill>
                  <a:srgbClr val="3D3838"/>
                </a:solidFill>
                <a:latin typeface="Montserrat Bold" pitchFamily="34" charset="0"/>
                <a:ea typeface="Montserrat Bold" pitchFamily="34" charset="-122"/>
                <a:cs typeface="Montserrat Bold" pitchFamily="34" charset="-120"/>
              </a:rPr>
              <a:t>Confidence &amp; Authenticity</a:t>
            </a:r>
            <a:endParaRPr lang="en-US" sz="1900" dirty="0"/>
          </a:p>
        </p:txBody>
      </p:sp>
      <p:sp>
        <p:nvSpPr>
          <p:cNvPr id="6" name="Text 2"/>
          <p:cNvSpPr/>
          <p:nvPr/>
        </p:nvSpPr>
        <p:spPr>
          <a:xfrm>
            <a:off x="5058966" y="2273022"/>
            <a:ext cx="3297198" cy="321231"/>
          </a:xfrm>
          <a:prstGeom prst="rect">
            <a:avLst/>
          </a:prstGeom>
          <a:noFill/>
          <a:ln/>
        </p:spPr>
        <p:txBody>
          <a:bodyPr wrap="none" lIns="0" tIns="0" rIns="0" bIns="0" rtlCol="0" anchor="t"/>
          <a:lstStyle/>
          <a:p>
            <a:pPr marL="0" indent="0" algn="l">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Be your professional best self</a:t>
            </a:r>
            <a:endParaRPr lang="en-US" sz="1650" dirty="0"/>
          </a:p>
        </p:txBody>
      </p:sp>
      <p:sp>
        <p:nvSpPr>
          <p:cNvPr id="7" name="Shape 3"/>
          <p:cNvSpPr/>
          <p:nvPr/>
        </p:nvSpPr>
        <p:spPr>
          <a:xfrm>
            <a:off x="4898231" y="2819876"/>
            <a:ext cx="8928973" cy="15240"/>
          </a:xfrm>
          <a:prstGeom prst="roundRect">
            <a:avLst>
              <a:gd name="adj" fmla="val 210855"/>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07444" y="2861905"/>
            <a:ext cx="3249811" cy="1182410"/>
          </a:xfrm>
          <a:prstGeom prst="rect">
            <a:avLst/>
          </a:prstGeom>
        </p:spPr>
      </p:pic>
      <p:sp>
        <p:nvSpPr>
          <p:cNvPr id="9" name="Text 4"/>
          <p:cNvSpPr/>
          <p:nvPr/>
        </p:nvSpPr>
        <p:spPr>
          <a:xfrm>
            <a:off x="3881676" y="3264813"/>
            <a:ext cx="301228" cy="376476"/>
          </a:xfrm>
          <a:prstGeom prst="rect">
            <a:avLst/>
          </a:prstGeom>
          <a:noFill/>
          <a:ln/>
        </p:spPr>
        <p:txBody>
          <a:bodyPr wrap="none" lIns="0" tIns="0" rIns="0" bIns="0" rtlCol="0" anchor="t"/>
          <a:lstStyle/>
          <a:p>
            <a:pPr marL="0" indent="0" algn="ctr">
              <a:lnSpc>
                <a:spcPts val="3550"/>
              </a:lnSpc>
              <a:buNone/>
            </a:pPr>
            <a:r>
              <a:rPr lang="en-US" sz="2350" b="1" kern="0" spc="-21" dirty="0">
                <a:solidFill>
                  <a:srgbClr val="3D3838"/>
                </a:solidFill>
                <a:latin typeface="Montserrat Bold" pitchFamily="34" charset="0"/>
                <a:ea typeface="Montserrat Bold" pitchFamily="34" charset="-122"/>
                <a:cs typeface="Montserrat Bold" pitchFamily="34" charset="-120"/>
              </a:rPr>
              <a:t>2</a:t>
            </a:r>
            <a:endParaRPr lang="en-US" sz="2350" dirty="0"/>
          </a:p>
        </p:txBody>
      </p:sp>
      <p:sp>
        <p:nvSpPr>
          <p:cNvPr id="10" name="Text 5"/>
          <p:cNvSpPr/>
          <p:nvPr/>
        </p:nvSpPr>
        <p:spPr>
          <a:xfrm>
            <a:off x="5871448" y="3076099"/>
            <a:ext cx="2767132" cy="304324"/>
          </a:xfrm>
          <a:prstGeom prst="rect">
            <a:avLst/>
          </a:prstGeom>
          <a:noFill/>
          <a:ln/>
        </p:spPr>
        <p:txBody>
          <a:bodyPr wrap="none" lIns="0" tIns="0" rIns="0" bIns="0" rtlCol="0" anchor="t"/>
          <a:lstStyle/>
          <a:p>
            <a:pPr marL="0" indent="0" algn="l">
              <a:lnSpc>
                <a:spcPts val="2350"/>
              </a:lnSpc>
              <a:buNone/>
            </a:pPr>
            <a:r>
              <a:rPr lang="en-US" sz="1900" b="1" kern="0" spc="-19" dirty="0">
                <a:solidFill>
                  <a:srgbClr val="3D3838"/>
                </a:solidFill>
                <a:latin typeface="Montserrat Bold" pitchFamily="34" charset="0"/>
                <a:ea typeface="Montserrat Bold" pitchFamily="34" charset="-122"/>
                <a:cs typeface="Montserrat Bold" pitchFamily="34" charset="-120"/>
              </a:rPr>
              <a:t>Thorough Preparation</a:t>
            </a:r>
            <a:endParaRPr lang="en-US" sz="1900" dirty="0"/>
          </a:p>
        </p:txBody>
      </p:sp>
      <p:sp>
        <p:nvSpPr>
          <p:cNvPr id="11" name="Text 6"/>
          <p:cNvSpPr/>
          <p:nvPr/>
        </p:nvSpPr>
        <p:spPr>
          <a:xfrm>
            <a:off x="5871448" y="3508891"/>
            <a:ext cx="3852148" cy="321231"/>
          </a:xfrm>
          <a:prstGeom prst="rect">
            <a:avLst/>
          </a:prstGeom>
          <a:noFill/>
          <a:ln/>
        </p:spPr>
        <p:txBody>
          <a:bodyPr wrap="none" lIns="0" tIns="0" rIns="0" bIns="0" rtlCol="0" anchor="t"/>
          <a:lstStyle/>
          <a:p>
            <a:pPr marL="0" indent="0" algn="l">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Research, practice, and plan your examples</a:t>
            </a:r>
            <a:endParaRPr lang="en-US" sz="1650" dirty="0"/>
          </a:p>
        </p:txBody>
      </p:sp>
      <p:sp>
        <p:nvSpPr>
          <p:cNvPr id="12" name="Shape 7"/>
          <p:cNvSpPr/>
          <p:nvPr/>
        </p:nvSpPr>
        <p:spPr>
          <a:xfrm>
            <a:off x="5710714" y="4055745"/>
            <a:ext cx="8116491" cy="15240"/>
          </a:xfrm>
          <a:prstGeom prst="roundRect">
            <a:avLst>
              <a:gd name="adj" fmla="val 210855"/>
            </a:avLst>
          </a:prstGeom>
          <a:solidFill>
            <a:srgbClr val="D8D4D4"/>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1594961" y="4097774"/>
            <a:ext cx="4874776" cy="1182410"/>
          </a:xfrm>
          <a:prstGeom prst="rect">
            <a:avLst/>
          </a:prstGeom>
        </p:spPr>
      </p:pic>
      <p:pic>
        <p:nvPicPr>
          <p:cNvPr id="14" name="Image 4" descr="preencoded.png"/>
          <p:cNvPicPr>
            <a:picLocks noChangeAspect="1"/>
          </p:cNvPicPr>
          <p:nvPr/>
        </p:nvPicPr>
        <p:blipFill>
          <a:blip r:embed="rId7"/>
          <a:stretch>
            <a:fillRect/>
          </a:stretch>
        </p:blipFill>
        <p:spPr>
          <a:xfrm>
            <a:off x="3881676" y="4500682"/>
            <a:ext cx="301228" cy="376476"/>
          </a:xfrm>
          <a:prstGeom prst="rect">
            <a:avLst/>
          </a:prstGeom>
        </p:spPr>
      </p:pic>
      <p:sp>
        <p:nvSpPr>
          <p:cNvPr id="15" name="Text 8"/>
          <p:cNvSpPr/>
          <p:nvPr/>
        </p:nvSpPr>
        <p:spPr>
          <a:xfrm>
            <a:off x="6683931" y="4311968"/>
            <a:ext cx="3431262" cy="304324"/>
          </a:xfrm>
          <a:prstGeom prst="rect">
            <a:avLst/>
          </a:prstGeom>
          <a:noFill/>
          <a:ln/>
        </p:spPr>
        <p:txBody>
          <a:bodyPr wrap="none" lIns="0" tIns="0" rIns="0" bIns="0" rtlCol="0" anchor="t"/>
          <a:lstStyle/>
          <a:p>
            <a:pPr marL="0" indent="0" algn="l">
              <a:lnSpc>
                <a:spcPts val="2350"/>
              </a:lnSpc>
              <a:buNone/>
            </a:pPr>
            <a:r>
              <a:rPr lang="en-US" sz="1900" b="1" kern="0" spc="-19" dirty="0">
                <a:solidFill>
                  <a:srgbClr val="3D3838"/>
                </a:solidFill>
                <a:latin typeface="Montserrat Bold" pitchFamily="34" charset="0"/>
                <a:ea typeface="Montserrat Bold" pitchFamily="34" charset="-122"/>
                <a:cs typeface="Montserrat Bold" pitchFamily="34" charset="-120"/>
              </a:rPr>
              <a:t>Evidence-Based Responses</a:t>
            </a:r>
            <a:endParaRPr lang="en-US" sz="1900" dirty="0"/>
          </a:p>
        </p:txBody>
      </p:sp>
      <p:sp>
        <p:nvSpPr>
          <p:cNvPr id="16" name="Text 9"/>
          <p:cNvSpPr/>
          <p:nvPr/>
        </p:nvSpPr>
        <p:spPr>
          <a:xfrm>
            <a:off x="6683931" y="4744760"/>
            <a:ext cx="4125039" cy="321231"/>
          </a:xfrm>
          <a:prstGeom prst="rect">
            <a:avLst/>
          </a:prstGeom>
          <a:noFill/>
          <a:ln/>
        </p:spPr>
        <p:txBody>
          <a:bodyPr wrap="none" lIns="0" tIns="0" rIns="0" bIns="0" rtlCol="0" anchor="t"/>
          <a:lstStyle/>
          <a:p>
            <a:pPr marL="0" indent="0" algn="l">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Use specific examples with measurable results</a:t>
            </a:r>
            <a:endParaRPr lang="en-US" sz="1650" dirty="0"/>
          </a:p>
        </p:txBody>
      </p:sp>
      <p:sp>
        <p:nvSpPr>
          <p:cNvPr id="17" name="Shape 10"/>
          <p:cNvSpPr/>
          <p:nvPr/>
        </p:nvSpPr>
        <p:spPr>
          <a:xfrm>
            <a:off x="6523196" y="5291614"/>
            <a:ext cx="7304008" cy="15240"/>
          </a:xfrm>
          <a:prstGeom prst="roundRect">
            <a:avLst>
              <a:gd name="adj" fmla="val 210855"/>
            </a:avLst>
          </a:prstGeom>
          <a:solidFill>
            <a:srgbClr val="D8D4D4"/>
          </a:solidFill>
          <a:ln/>
        </p:spPr>
        <p:txBody>
          <a:bodyPr/>
          <a:lstStyle/>
          <a:p>
            <a:endParaRPr lang="en-US"/>
          </a:p>
        </p:txBody>
      </p:sp>
      <p:pic>
        <p:nvPicPr>
          <p:cNvPr id="18" name="Image 5" descr="preencoded.png"/>
          <p:cNvPicPr>
            <a:picLocks noChangeAspect="1"/>
          </p:cNvPicPr>
          <p:nvPr/>
        </p:nvPicPr>
        <p:blipFill>
          <a:blip r:embed="rId8"/>
          <a:stretch>
            <a:fillRect/>
          </a:stretch>
        </p:blipFill>
        <p:spPr>
          <a:xfrm>
            <a:off x="782479" y="5333643"/>
            <a:ext cx="6499741" cy="1182410"/>
          </a:xfrm>
          <a:prstGeom prst="rect">
            <a:avLst/>
          </a:prstGeom>
        </p:spPr>
      </p:pic>
      <p:pic>
        <p:nvPicPr>
          <p:cNvPr id="19" name="Image 6" descr="preencoded.png"/>
          <p:cNvPicPr>
            <a:picLocks noChangeAspect="1"/>
          </p:cNvPicPr>
          <p:nvPr/>
        </p:nvPicPr>
        <p:blipFill>
          <a:blip r:embed="rId9"/>
          <a:stretch>
            <a:fillRect/>
          </a:stretch>
        </p:blipFill>
        <p:spPr>
          <a:xfrm>
            <a:off x="3881676" y="5736550"/>
            <a:ext cx="301228" cy="376476"/>
          </a:xfrm>
          <a:prstGeom prst="rect">
            <a:avLst/>
          </a:prstGeom>
        </p:spPr>
      </p:pic>
      <p:sp>
        <p:nvSpPr>
          <p:cNvPr id="20" name="Text 11"/>
          <p:cNvSpPr/>
          <p:nvPr/>
        </p:nvSpPr>
        <p:spPr>
          <a:xfrm>
            <a:off x="7496413" y="5547836"/>
            <a:ext cx="2571869" cy="304324"/>
          </a:xfrm>
          <a:prstGeom prst="rect">
            <a:avLst/>
          </a:prstGeom>
          <a:noFill/>
          <a:ln/>
        </p:spPr>
        <p:txBody>
          <a:bodyPr wrap="none" lIns="0" tIns="0" rIns="0" bIns="0" rtlCol="0" anchor="t"/>
          <a:lstStyle/>
          <a:p>
            <a:pPr marL="0" indent="0" algn="l">
              <a:lnSpc>
                <a:spcPts val="2350"/>
              </a:lnSpc>
              <a:buNone/>
            </a:pPr>
            <a:r>
              <a:rPr lang="en-US" sz="1900" b="1" kern="0" spc="-19" dirty="0">
                <a:solidFill>
                  <a:srgbClr val="3D3838"/>
                </a:solidFill>
                <a:latin typeface="Montserrat Bold" pitchFamily="34" charset="0"/>
                <a:ea typeface="Montserrat Bold" pitchFamily="34" charset="-122"/>
                <a:cs typeface="Montserrat Bold" pitchFamily="34" charset="-120"/>
              </a:rPr>
              <a:t>Genuine Connection</a:t>
            </a:r>
            <a:endParaRPr lang="en-US" sz="1900" dirty="0"/>
          </a:p>
        </p:txBody>
      </p:sp>
      <p:sp>
        <p:nvSpPr>
          <p:cNvPr id="21" name="Text 12"/>
          <p:cNvSpPr/>
          <p:nvPr/>
        </p:nvSpPr>
        <p:spPr>
          <a:xfrm>
            <a:off x="7496413" y="5980628"/>
            <a:ext cx="3459956" cy="321231"/>
          </a:xfrm>
          <a:prstGeom prst="rect">
            <a:avLst/>
          </a:prstGeom>
          <a:noFill/>
          <a:ln/>
        </p:spPr>
        <p:txBody>
          <a:bodyPr wrap="none" lIns="0" tIns="0" rIns="0" bIns="0" rtlCol="0" anchor="t"/>
          <a:lstStyle/>
          <a:p>
            <a:pPr marL="0" indent="0" algn="l">
              <a:lnSpc>
                <a:spcPts val="2500"/>
              </a:lnSpc>
              <a:buNone/>
            </a:pPr>
            <a:r>
              <a:rPr lang="en-US" sz="1650" dirty="0">
                <a:solidFill>
                  <a:srgbClr val="3D3838"/>
                </a:solidFill>
                <a:latin typeface="Source Sans Pro" pitchFamily="34" charset="0"/>
                <a:ea typeface="Source Sans Pro" pitchFamily="34" charset="-122"/>
                <a:cs typeface="Source Sans Pro" pitchFamily="34" charset="-120"/>
              </a:rPr>
              <a:t>Engage authentically with interviewers</a:t>
            </a:r>
            <a:endParaRPr lang="en-US" sz="1650" dirty="0"/>
          </a:p>
        </p:txBody>
      </p:sp>
      <p:sp>
        <p:nvSpPr>
          <p:cNvPr id="22" name="Text 13"/>
          <p:cNvSpPr/>
          <p:nvPr/>
        </p:nvSpPr>
        <p:spPr>
          <a:xfrm>
            <a:off x="749737" y="6757035"/>
            <a:ext cx="13130927" cy="321231"/>
          </a:xfrm>
          <a:prstGeom prst="rect">
            <a:avLst/>
          </a:prstGeom>
          <a:noFill/>
          <a:ln/>
        </p:spPr>
        <p:txBody>
          <a:bodyPr wrap="none" lIns="0" tIns="0" rIns="0" bIns="0" rtlCol="0" anchor="t"/>
          <a:lstStyle/>
          <a:p>
            <a:pPr marL="0" indent="0" algn="l">
              <a:lnSpc>
                <a:spcPts val="2500"/>
              </a:lnSpc>
              <a:buNone/>
            </a:pPr>
            <a:endParaRPr lang="en-US" sz="1650" dirty="0"/>
          </a:p>
        </p:txBody>
      </p:sp>
      <p:sp>
        <p:nvSpPr>
          <p:cNvPr id="23" name="Text 14"/>
          <p:cNvSpPr/>
          <p:nvPr/>
        </p:nvSpPr>
        <p:spPr>
          <a:xfrm>
            <a:off x="749737" y="7319248"/>
            <a:ext cx="13130927" cy="321231"/>
          </a:xfrm>
          <a:prstGeom prst="rect">
            <a:avLst/>
          </a:prstGeom>
          <a:noFill/>
          <a:ln/>
        </p:spPr>
        <p:txBody>
          <a:bodyPr wrap="none" lIns="0" tIns="0" rIns="0" bIns="0" rtlCol="0" anchor="t"/>
          <a:lstStyle/>
          <a:p>
            <a:pPr marL="0" indent="0" algn="l">
              <a:lnSpc>
                <a:spcPts val="2500"/>
              </a:lnSpc>
              <a:buNone/>
            </a:pP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3798" y="1589365"/>
            <a:ext cx="5609749"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Final Thoughts</a:t>
            </a:r>
            <a:endParaRPr lang="en-US" sz="4400" dirty="0"/>
          </a:p>
        </p:txBody>
      </p:sp>
      <p:sp>
        <p:nvSpPr>
          <p:cNvPr id="4" name="Text 1"/>
          <p:cNvSpPr/>
          <p:nvPr/>
        </p:nvSpPr>
        <p:spPr>
          <a:xfrm>
            <a:off x="863798" y="2660809"/>
            <a:ext cx="7416403" cy="2220992"/>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Your project management experience has prepared you for this interview more than you might realize. The skills that make you successful on projects—preparation, clear communication, problem-solving, and relationship building—are the same skills that will help you excel in the interview process.
</a:t>
            </a:r>
            <a:endParaRPr lang="en-US" sz="1900" dirty="0"/>
          </a:p>
        </p:txBody>
      </p:sp>
      <p:sp>
        <p:nvSpPr>
          <p:cNvPr id="5" name="Text 2"/>
          <p:cNvSpPr/>
          <p:nvPr/>
        </p:nvSpPr>
        <p:spPr>
          <a:xfrm>
            <a:off x="863798" y="5159454"/>
            <a:ext cx="7416403" cy="148066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Remember that interviews are a two-way assessment. While demonstrating your qualifications, also evaluate whether the company's culture, expectations, and growth opportunities align with your career goals. The right match benefits both you and the employer.</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69231"/>
          </a:xfrm>
          <a:prstGeom prst="rect">
            <a:avLst/>
          </a:prstGeom>
        </p:spPr>
      </p:pic>
      <p:sp>
        <p:nvSpPr>
          <p:cNvPr id="3" name="Text 0"/>
          <p:cNvSpPr/>
          <p:nvPr/>
        </p:nvSpPr>
        <p:spPr>
          <a:xfrm>
            <a:off x="822722" y="2292548"/>
            <a:ext cx="7844195" cy="667703"/>
          </a:xfrm>
          <a:prstGeom prst="rect">
            <a:avLst/>
          </a:prstGeom>
          <a:noFill/>
          <a:ln/>
        </p:spPr>
        <p:txBody>
          <a:bodyPr wrap="none" lIns="0" tIns="0" rIns="0" bIns="0" rtlCol="0" anchor="t"/>
          <a:lstStyle/>
          <a:p>
            <a:pPr marL="0" indent="0" algn="l">
              <a:lnSpc>
                <a:spcPts val="5250"/>
              </a:lnSpc>
              <a:buNone/>
            </a:pPr>
            <a:r>
              <a:rPr lang="en-US" sz="4200" b="1" kern="0" spc="-42" dirty="0">
                <a:solidFill>
                  <a:srgbClr val="000000"/>
                </a:solidFill>
                <a:latin typeface="Montserrat Bold" pitchFamily="34" charset="0"/>
                <a:ea typeface="Montserrat Bold" pitchFamily="34" charset="-122"/>
                <a:cs typeface="Montserrat Bold" pitchFamily="34" charset="-120"/>
              </a:rPr>
              <a:t>Research is Your Foundation</a:t>
            </a:r>
            <a:endParaRPr lang="en-US" sz="4200" dirty="0"/>
          </a:p>
        </p:txBody>
      </p:sp>
      <p:sp>
        <p:nvSpPr>
          <p:cNvPr id="4" name="Shape 1"/>
          <p:cNvSpPr/>
          <p:nvPr/>
        </p:nvSpPr>
        <p:spPr>
          <a:xfrm>
            <a:off x="822722" y="3577233"/>
            <a:ext cx="528876" cy="528876"/>
          </a:xfrm>
          <a:prstGeom prst="roundRect">
            <a:avLst>
              <a:gd name="adj" fmla="val 6667"/>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926902" y="3641348"/>
            <a:ext cx="320516" cy="400645"/>
          </a:xfrm>
          <a:prstGeom prst="rect">
            <a:avLst/>
          </a:prstGeom>
        </p:spPr>
      </p:pic>
      <p:sp>
        <p:nvSpPr>
          <p:cNvPr id="6" name="Text 2"/>
          <p:cNvSpPr/>
          <p:nvPr/>
        </p:nvSpPr>
        <p:spPr>
          <a:xfrm>
            <a:off x="1586627" y="3577233"/>
            <a:ext cx="2722364" cy="333970"/>
          </a:xfrm>
          <a:prstGeom prst="rect">
            <a:avLst/>
          </a:prstGeom>
          <a:noFill/>
          <a:ln/>
        </p:spPr>
        <p:txBody>
          <a:bodyPr wrap="none" lIns="0" tIns="0" rIns="0" bIns="0" rtlCol="0" anchor="t"/>
          <a:lstStyle/>
          <a:p>
            <a:pPr marL="0" indent="0" algn="l">
              <a:lnSpc>
                <a:spcPts val="2600"/>
              </a:lnSpc>
              <a:buNone/>
            </a:pPr>
            <a:r>
              <a:rPr lang="en-US" sz="2100" b="1" kern="0" spc="-21" dirty="0">
                <a:solidFill>
                  <a:srgbClr val="3D3838"/>
                </a:solidFill>
                <a:latin typeface="Montserrat Bold" pitchFamily="34" charset="0"/>
                <a:ea typeface="Montserrat Bold" pitchFamily="34" charset="-122"/>
                <a:cs typeface="Montserrat Bold" pitchFamily="34" charset="-120"/>
              </a:rPr>
              <a:t>Study the Company</a:t>
            </a:r>
            <a:endParaRPr lang="en-US" sz="2100" dirty="0"/>
          </a:p>
        </p:txBody>
      </p:sp>
      <p:sp>
        <p:nvSpPr>
          <p:cNvPr id="7" name="Text 3"/>
          <p:cNvSpPr/>
          <p:nvPr/>
        </p:nvSpPr>
        <p:spPr>
          <a:xfrm>
            <a:off x="1586627" y="4052173"/>
            <a:ext cx="5611058" cy="705088"/>
          </a:xfrm>
          <a:prstGeom prst="rect">
            <a:avLst/>
          </a:prstGeom>
          <a:noFill/>
          <a:ln/>
        </p:spPr>
        <p:txBody>
          <a:bodyPr wrap="square" lIns="0" tIns="0" rIns="0" bIns="0" rtlCol="0" anchor="t"/>
          <a:lstStyle/>
          <a:p>
            <a:pPr marL="0" indent="0" algn="l">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Understand their mission, values, and core business. Connect your experience to their industry needs.</a:t>
            </a:r>
            <a:endParaRPr lang="en-US" sz="1850" dirty="0"/>
          </a:p>
        </p:txBody>
      </p:sp>
      <p:sp>
        <p:nvSpPr>
          <p:cNvPr id="8" name="Shape 4"/>
          <p:cNvSpPr/>
          <p:nvPr/>
        </p:nvSpPr>
        <p:spPr>
          <a:xfrm>
            <a:off x="7432715" y="3577233"/>
            <a:ext cx="528876" cy="528876"/>
          </a:xfrm>
          <a:prstGeom prst="roundRect">
            <a:avLst>
              <a:gd name="adj" fmla="val 6667"/>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7536894" y="3641348"/>
            <a:ext cx="320516" cy="400645"/>
          </a:xfrm>
          <a:prstGeom prst="rect">
            <a:avLst/>
          </a:prstGeom>
        </p:spPr>
      </p:pic>
      <p:sp>
        <p:nvSpPr>
          <p:cNvPr id="10" name="Text 5"/>
          <p:cNvSpPr/>
          <p:nvPr/>
        </p:nvSpPr>
        <p:spPr>
          <a:xfrm>
            <a:off x="8196620" y="3577233"/>
            <a:ext cx="3329702" cy="333970"/>
          </a:xfrm>
          <a:prstGeom prst="rect">
            <a:avLst/>
          </a:prstGeom>
          <a:noFill/>
          <a:ln/>
        </p:spPr>
        <p:txBody>
          <a:bodyPr wrap="none" lIns="0" tIns="0" rIns="0" bIns="0" rtlCol="0" anchor="t"/>
          <a:lstStyle/>
          <a:p>
            <a:pPr marL="0" indent="0" algn="l">
              <a:lnSpc>
                <a:spcPts val="2600"/>
              </a:lnSpc>
              <a:buNone/>
            </a:pPr>
            <a:r>
              <a:rPr lang="en-US" sz="2100" b="1" kern="0" spc="-21" dirty="0">
                <a:solidFill>
                  <a:srgbClr val="3D3838"/>
                </a:solidFill>
                <a:latin typeface="Montserrat Bold" pitchFamily="34" charset="0"/>
                <a:ea typeface="Montserrat Bold" pitchFamily="34" charset="-122"/>
                <a:cs typeface="Montserrat Bold" pitchFamily="34" charset="-120"/>
              </a:rPr>
              <a:t>Analyze Recent Projects</a:t>
            </a:r>
            <a:endParaRPr lang="en-US" sz="2100" dirty="0"/>
          </a:p>
        </p:txBody>
      </p:sp>
      <p:sp>
        <p:nvSpPr>
          <p:cNvPr id="11" name="Text 6"/>
          <p:cNvSpPr/>
          <p:nvPr/>
        </p:nvSpPr>
        <p:spPr>
          <a:xfrm>
            <a:off x="8196620" y="4052173"/>
            <a:ext cx="5611058" cy="705088"/>
          </a:xfrm>
          <a:prstGeom prst="rect">
            <a:avLst/>
          </a:prstGeom>
          <a:noFill/>
          <a:ln/>
        </p:spPr>
        <p:txBody>
          <a:bodyPr wrap="square" lIns="0" tIns="0" rIns="0" bIns="0" rtlCol="0" anchor="t"/>
          <a:lstStyle/>
          <a:p>
            <a:pPr marL="0" indent="0" algn="l">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Review case studies, news articles, and LinkedIn updates about their recent initiatives and successes.</a:t>
            </a:r>
            <a:endParaRPr lang="en-US" sz="1850" dirty="0"/>
          </a:p>
        </p:txBody>
      </p:sp>
      <p:sp>
        <p:nvSpPr>
          <p:cNvPr id="12" name="Shape 7"/>
          <p:cNvSpPr/>
          <p:nvPr/>
        </p:nvSpPr>
        <p:spPr>
          <a:xfrm>
            <a:off x="822722" y="5256728"/>
            <a:ext cx="528876" cy="528876"/>
          </a:xfrm>
          <a:prstGeom prst="roundRect">
            <a:avLst>
              <a:gd name="adj" fmla="val 6667"/>
            </a:avLst>
          </a:prstGeom>
          <a:solidFill>
            <a:srgbClr val="F2EEEE"/>
          </a:solidFill>
          <a:ln/>
        </p:spPr>
        <p:txBody>
          <a:bodyPr/>
          <a:lstStyle/>
          <a:p>
            <a:endParaRPr lang="en-US"/>
          </a:p>
        </p:txBody>
      </p:sp>
      <p:pic>
        <p:nvPicPr>
          <p:cNvPr id="13" name="Image 3" descr="preencoded.png"/>
          <p:cNvPicPr>
            <a:picLocks noChangeAspect="1"/>
          </p:cNvPicPr>
          <p:nvPr/>
        </p:nvPicPr>
        <p:blipFill>
          <a:blip r:embed="rId4"/>
          <a:stretch>
            <a:fillRect/>
          </a:stretch>
        </p:blipFill>
        <p:spPr>
          <a:xfrm>
            <a:off x="926902" y="5320844"/>
            <a:ext cx="320516" cy="400645"/>
          </a:xfrm>
          <a:prstGeom prst="rect">
            <a:avLst/>
          </a:prstGeom>
        </p:spPr>
      </p:pic>
      <p:sp>
        <p:nvSpPr>
          <p:cNvPr id="14" name="Text 8"/>
          <p:cNvSpPr/>
          <p:nvPr/>
        </p:nvSpPr>
        <p:spPr>
          <a:xfrm>
            <a:off x="1586627" y="5256728"/>
            <a:ext cx="3118485" cy="333970"/>
          </a:xfrm>
          <a:prstGeom prst="rect">
            <a:avLst/>
          </a:prstGeom>
          <a:noFill/>
          <a:ln/>
        </p:spPr>
        <p:txBody>
          <a:bodyPr wrap="none" lIns="0" tIns="0" rIns="0" bIns="0" rtlCol="0" anchor="t"/>
          <a:lstStyle/>
          <a:p>
            <a:pPr marL="0" indent="0" algn="l">
              <a:lnSpc>
                <a:spcPts val="2600"/>
              </a:lnSpc>
              <a:buNone/>
            </a:pPr>
            <a:r>
              <a:rPr lang="en-US" sz="2100" b="1" kern="0" spc="-21" dirty="0">
                <a:solidFill>
                  <a:srgbClr val="3D3838"/>
                </a:solidFill>
                <a:latin typeface="Montserrat Bold" pitchFamily="34" charset="0"/>
                <a:ea typeface="Montserrat Bold" pitchFamily="34" charset="-122"/>
                <a:cs typeface="Montserrat Bold" pitchFamily="34" charset="-120"/>
              </a:rPr>
              <a:t>Know the Competition</a:t>
            </a:r>
            <a:endParaRPr lang="en-US" sz="2100" dirty="0"/>
          </a:p>
        </p:txBody>
      </p:sp>
      <p:sp>
        <p:nvSpPr>
          <p:cNvPr id="15" name="Text 9"/>
          <p:cNvSpPr/>
          <p:nvPr/>
        </p:nvSpPr>
        <p:spPr>
          <a:xfrm>
            <a:off x="1586627" y="5731669"/>
            <a:ext cx="5611058" cy="705088"/>
          </a:xfrm>
          <a:prstGeom prst="rect">
            <a:avLst/>
          </a:prstGeom>
          <a:noFill/>
          <a:ln/>
        </p:spPr>
        <p:txBody>
          <a:bodyPr wrap="square" lIns="0" tIns="0" rIns="0" bIns="0" rtlCol="0" anchor="t"/>
          <a:lstStyle/>
          <a:p>
            <a:pPr marL="0" indent="0" algn="l">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Research competitors to understand the company's market position and unique challenges.</a:t>
            </a:r>
            <a:endParaRPr lang="en-US" sz="1850" dirty="0"/>
          </a:p>
        </p:txBody>
      </p:sp>
      <p:sp>
        <p:nvSpPr>
          <p:cNvPr id="16" name="Shape 10"/>
          <p:cNvSpPr/>
          <p:nvPr/>
        </p:nvSpPr>
        <p:spPr>
          <a:xfrm>
            <a:off x="7432715" y="5256728"/>
            <a:ext cx="528876" cy="528876"/>
          </a:xfrm>
          <a:prstGeom prst="roundRect">
            <a:avLst>
              <a:gd name="adj" fmla="val 6667"/>
            </a:avLst>
          </a:prstGeom>
          <a:solidFill>
            <a:srgbClr val="F2EEEE"/>
          </a:solidFill>
          <a:ln/>
        </p:spPr>
        <p:txBody>
          <a:bodyPr/>
          <a:lstStyle/>
          <a:p>
            <a:endParaRPr lang="en-US"/>
          </a:p>
        </p:txBody>
      </p:sp>
      <p:pic>
        <p:nvPicPr>
          <p:cNvPr id="17" name="Image 4" descr="preencoded.png"/>
          <p:cNvPicPr>
            <a:picLocks noChangeAspect="1"/>
          </p:cNvPicPr>
          <p:nvPr/>
        </p:nvPicPr>
        <p:blipFill>
          <a:blip r:embed="rId6"/>
          <a:stretch>
            <a:fillRect/>
          </a:stretch>
        </p:blipFill>
        <p:spPr>
          <a:xfrm>
            <a:off x="7536894" y="5320844"/>
            <a:ext cx="320516" cy="400645"/>
          </a:xfrm>
          <a:prstGeom prst="rect">
            <a:avLst/>
          </a:prstGeom>
        </p:spPr>
      </p:pic>
      <p:sp>
        <p:nvSpPr>
          <p:cNvPr id="18" name="Text 11"/>
          <p:cNvSpPr/>
          <p:nvPr/>
        </p:nvSpPr>
        <p:spPr>
          <a:xfrm>
            <a:off x="8196620" y="5256728"/>
            <a:ext cx="3249811" cy="333970"/>
          </a:xfrm>
          <a:prstGeom prst="rect">
            <a:avLst/>
          </a:prstGeom>
          <a:noFill/>
          <a:ln/>
        </p:spPr>
        <p:txBody>
          <a:bodyPr wrap="none" lIns="0" tIns="0" rIns="0" bIns="0" rtlCol="0" anchor="t"/>
          <a:lstStyle/>
          <a:p>
            <a:pPr marL="0" indent="0" algn="l">
              <a:lnSpc>
                <a:spcPts val="2600"/>
              </a:lnSpc>
              <a:buNone/>
            </a:pPr>
            <a:r>
              <a:rPr lang="en-US" sz="2100" b="1" kern="0" spc="-21" dirty="0">
                <a:solidFill>
                  <a:srgbClr val="3D3838"/>
                </a:solidFill>
                <a:latin typeface="Montserrat Bold" pitchFamily="34" charset="0"/>
                <a:ea typeface="Montserrat Bold" pitchFamily="34" charset="-122"/>
                <a:cs typeface="Montserrat Bold" pitchFamily="34" charset="-120"/>
              </a:rPr>
              <a:t>Understand the Culture</a:t>
            </a:r>
            <a:endParaRPr lang="en-US" sz="2100" dirty="0"/>
          </a:p>
        </p:txBody>
      </p:sp>
      <p:sp>
        <p:nvSpPr>
          <p:cNvPr id="19" name="Text 12"/>
          <p:cNvSpPr/>
          <p:nvPr/>
        </p:nvSpPr>
        <p:spPr>
          <a:xfrm>
            <a:off x="8196620" y="5731669"/>
            <a:ext cx="5611058" cy="705088"/>
          </a:xfrm>
          <a:prstGeom prst="rect">
            <a:avLst/>
          </a:prstGeom>
          <a:noFill/>
          <a:ln/>
        </p:spPr>
        <p:txBody>
          <a:bodyPr wrap="square" lIns="0" tIns="0" rIns="0" bIns="0" rtlCol="0" anchor="t"/>
          <a:lstStyle/>
          <a:p>
            <a:pPr marL="0" indent="0" algn="l">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Review employee testimonials and company values to ensure your approach aligns with their environment.</a:t>
            </a:r>
            <a:endParaRPr lang="en-US" sz="1850" dirty="0"/>
          </a:p>
        </p:txBody>
      </p:sp>
      <p:sp>
        <p:nvSpPr>
          <p:cNvPr id="20" name="Text 13"/>
          <p:cNvSpPr/>
          <p:nvPr/>
        </p:nvSpPr>
        <p:spPr>
          <a:xfrm>
            <a:off x="822722" y="6701195"/>
            <a:ext cx="12984956" cy="705088"/>
          </a:xfrm>
          <a:prstGeom prst="rect">
            <a:avLst/>
          </a:prstGeom>
          <a:noFill/>
          <a:ln/>
        </p:spPr>
        <p:txBody>
          <a:bodyPr wrap="square" lIns="0" tIns="0" rIns="0" bIns="0" rtlCol="0" anchor="t"/>
          <a:lstStyle/>
          <a:p>
            <a:pPr marL="0" indent="0" algn="l">
              <a:lnSpc>
                <a:spcPts val="2750"/>
              </a:lnSpc>
              <a:buNone/>
            </a:pPr>
            <a:r>
              <a:rPr lang="en-US" sz="1850" dirty="0">
                <a:solidFill>
                  <a:srgbClr val="3D3838"/>
                </a:solidFill>
                <a:latin typeface="Source Sans Pro" pitchFamily="34" charset="0"/>
                <a:ea typeface="Source Sans Pro" pitchFamily="34" charset="-122"/>
                <a:cs typeface="Source Sans Pro" pitchFamily="34" charset="-120"/>
              </a:rPr>
              <a:t>Thorough research demonstrates your genuine interest and helps you tailor your responses to the company's specific needs. This preparation gives you confidence and shows the interviewer you're serious about the position.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44272" y="663416"/>
            <a:ext cx="9755148" cy="685324"/>
          </a:xfrm>
          <a:prstGeom prst="rect">
            <a:avLst/>
          </a:prstGeom>
          <a:noFill/>
          <a:ln/>
        </p:spPr>
        <p:txBody>
          <a:bodyPr wrap="none" lIns="0" tIns="0" rIns="0" bIns="0" rtlCol="0" anchor="t"/>
          <a:lstStyle/>
          <a:p>
            <a:pPr marL="0" indent="0" algn="l">
              <a:lnSpc>
                <a:spcPts val="5350"/>
              </a:lnSpc>
              <a:buNone/>
            </a:pPr>
            <a:r>
              <a:rPr lang="en-US" sz="4300" b="1" kern="0" spc="-43" dirty="0">
                <a:solidFill>
                  <a:srgbClr val="000000"/>
                </a:solidFill>
                <a:latin typeface="Montserrat Bold" pitchFamily="34" charset="0"/>
                <a:ea typeface="Montserrat Bold" pitchFamily="34" charset="-122"/>
                <a:cs typeface="Montserrat Bold" pitchFamily="34" charset="-120"/>
              </a:rPr>
              <a:t>Showcase Your Project Experience</a:t>
            </a:r>
            <a:endParaRPr lang="en-US" sz="4300" dirty="0"/>
          </a:p>
        </p:txBody>
      </p:sp>
      <p:pic>
        <p:nvPicPr>
          <p:cNvPr id="3" name="Image 0" descr="preencoded.png"/>
          <p:cNvPicPr>
            <a:picLocks noChangeAspect="1"/>
          </p:cNvPicPr>
          <p:nvPr/>
        </p:nvPicPr>
        <p:blipFill>
          <a:blip r:embed="rId3"/>
          <a:stretch>
            <a:fillRect/>
          </a:stretch>
        </p:blipFill>
        <p:spPr>
          <a:xfrm>
            <a:off x="844272" y="1831181"/>
            <a:ext cx="2964061" cy="1831896"/>
          </a:xfrm>
          <a:prstGeom prst="rect">
            <a:avLst/>
          </a:prstGeom>
        </p:spPr>
      </p:pic>
      <p:sp>
        <p:nvSpPr>
          <p:cNvPr id="4" name="Text 1"/>
          <p:cNvSpPr/>
          <p:nvPr/>
        </p:nvSpPr>
        <p:spPr>
          <a:xfrm>
            <a:off x="844272" y="3964543"/>
            <a:ext cx="2741414" cy="342662"/>
          </a:xfrm>
          <a:prstGeom prst="rect">
            <a:avLst/>
          </a:prstGeom>
          <a:noFill/>
          <a:ln/>
        </p:spPr>
        <p:txBody>
          <a:bodyPr wrap="none" lIns="0" tIns="0" rIns="0" bIns="0" rtlCol="0" anchor="t"/>
          <a:lstStyle/>
          <a:p>
            <a:pPr marL="0" indent="0" algn="l">
              <a:lnSpc>
                <a:spcPts val="2650"/>
              </a:lnSpc>
              <a:buNone/>
            </a:pPr>
            <a:r>
              <a:rPr lang="en-US" sz="2150" b="1" kern="0" spc="-22" dirty="0">
                <a:solidFill>
                  <a:srgbClr val="3D3838"/>
                </a:solidFill>
                <a:latin typeface="Montserrat Bold" pitchFamily="34" charset="0"/>
                <a:ea typeface="Montserrat Bold" pitchFamily="34" charset="-122"/>
                <a:cs typeface="Montserrat Bold" pitchFamily="34" charset="-120"/>
              </a:rPr>
              <a:t>Situation</a:t>
            </a:r>
            <a:endParaRPr lang="en-US" sz="2150" dirty="0"/>
          </a:p>
        </p:txBody>
      </p:sp>
      <p:sp>
        <p:nvSpPr>
          <p:cNvPr id="5" name="Text 2"/>
          <p:cNvSpPr/>
          <p:nvPr/>
        </p:nvSpPr>
        <p:spPr>
          <a:xfrm>
            <a:off x="844272" y="4451866"/>
            <a:ext cx="2964061" cy="1809155"/>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Describe the project context, including scope, timeline, budget, and team size. Set the scene clearly but concisely.</a:t>
            </a:r>
            <a:endParaRPr lang="en-US" sz="1850" dirty="0"/>
          </a:p>
        </p:txBody>
      </p:sp>
      <p:pic>
        <p:nvPicPr>
          <p:cNvPr id="6" name="Image 1" descr="preencoded.png"/>
          <p:cNvPicPr>
            <a:picLocks noChangeAspect="1"/>
          </p:cNvPicPr>
          <p:nvPr/>
        </p:nvPicPr>
        <p:blipFill>
          <a:blip r:embed="rId4"/>
          <a:stretch>
            <a:fillRect/>
          </a:stretch>
        </p:blipFill>
        <p:spPr>
          <a:xfrm>
            <a:off x="4170164" y="1831181"/>
            <a:ext cx="2964061" cy="1831896"/>
          </a:xfrm>
          <a:prstGeom prst="rect">
            <a:avLst/>
          </a:prstGeom>
        </p:spPr>
      </p:pic>
      <p:sp>
        <p:nvSpPr>
          <p:cNvPr id="7" name="Text 3"/>
          <p:cNvSpPr/>
          <p:nvPr/>
        </p:nvSpPr>
        <p:spPr>
          <a:xfrm>
            <a:off x="4170164" y="3964543"/>
            <a:ext cx="2741414" cy="342662"/>
          </a:xfrm>
          <a:prstGeom prst="rect">
            <a:avLst/>
          </a:prstGeom>
          <a:noFill/>
          <a:ln/>
        </p:spPr>
        <p:txBody>
          <a:bodyPr wrap="none" lIns="0" tIns="0" rIns="0" bIns="0" rtlCol="0" anchor="t"/>
          <a:lstStyle/>
          <a:p>
            <a:pPr marL="0" indent="0" algn="l">
              <a:lnSpc>
                <a:spcPts val="2650"/>
              </a:lnSpc>
              <a:buNone/>
            </a:pPr>
            <a:r>
              <a:rPr lang="en-US" sz="2150" b="1" kern="0" spc="-22" dirty="0">
                <a:solidFill>
                  <a:srgbClr val="3D3838"/>
                </a:solidFill>
                <a:latin typeface="Montserrat Bold" pitchFamily="34" charset="0"/>
                <a:ea typeface="Montserrat Bold" pitchFamily="34" charset="-122"/>
                <a:cs typeface="Montserrat Bold" pitchFamily="34" charset="-120"/>
              </a:rPr>
              <a:t>Task</a:t>
            </a:r>
            <a:endParaRPr lang="en-US" sz="2150" dirty="0"/>
          </a:p>
        </p:txBody>
      </p:sp>
      <p:sp>
        <p:nvSpPr>
          <p:cNvPr id="8" name="Text 4"/>
          <p:cNvSpPr/>
          <p:nvPr/>
        </p:nvSpPr>
        <p:spPr>
          <a:xfrm>
            <a:off x="4170164" y="4451866"/>
            <a:ext cx="2964061" cy="1809155"/>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Explain your specific responsibilities and objectives as the project manager. Highlight leadership aspects.</a:t>
            </a:r>
            <a:endParaRPr lang="en-US" sz="1850" dirty="0"/>
          </a:p>
        </p:txBody>
      </p:sp>
      <p:pic>
        <p:nvPicPr>
          <p:cNvPr id="9" name="Image 2" descr="preencoded.png"/>
          <p:cNvPicPr>
            <a:picLocks noChangeAspect="1"/>
          </p:cNvPicPr>
          <p:nvPr/>
        </p:nvPicPr>
        <p:blipFill>
          <a:blip r:embed="rId5"/>
          <a:stretch>
            <a:fillRect/>
          </a:stretch>
        </p:blipFill>
        <p:spPr>
          <a:xfrm>
            <a:off x="7496056" y="1831181"/>
            <a:ext cx="2964061" cy="1831896"/>
          </a:xfrm>
          <a:prstGeom prst="rect">
            <a:avLst/>
          </a:prstGeom>
        </p:spPr>
      </p:pic>
      <p:sp>
        <p:nvSpPr>
          <p:cNvPr id="10" name="Text 5"/>
          <p:cNvSpPr/>
          <p:nvPr/>
        </p:nvSpPr>
        <p:spPr>
          <a:xfrm>
            <a:off x="7496056" y="3964543"/>
            <a:ext cx="2741414" cy="342662"/>
          </a:xfrm>
          <a:prstGeom prst="rect">
            <a:avLst/>
          </a:prstGeom>
          <a:noFill/>
          <a:ln/>
        </p:spPr>
        <p:txBody>
          <a:bodyPr wrap="none" lIns="0" tIns="0" rIns="0" bIns="0" rtlCol="0" anchor="t"/>
          <a:lstStyle/>
          <a:p>
            <a:pPr marL="0" indent="0" algn="l">
              <a:lnSpc>
                <a:spcPts val="2650"/>
              </a:lnSpc>
              <a:buNone/>
            </a:pPr>
            <a:r>
              <a:rPr lang="en-US" sz="2150" b="1" kern="0" spc="-22" dirty="0">
                <a:solidFill>
                  <a:srgbClr val="3D3838"/>
                </a:solidFill>
                <a:latin typeface="Montserrat Bold" pitchFamily="34" charset="0"/>
                <a:ea typeface="Montserrat Bold" pitchFamily="34" charset="-122"/>
                <a:cs typeface="Montserrat Bold" pitchFamily="34" charset="-120"/>
              </a:rPr>
              <a:t>Action</a:t>
            </a:r>
            <a:endParaRPr lang="en-US" sz="2150" dirty="0"/>
          </a:p>
        </p:txBody>
      </p:sp>
      <p:sp>
        <p:nvSpPr>
          <p:cNvPr id="11" name="Text 6"/>
          <p:cNvSpPr/>
          <p:nvPr/>
        </p:nvSpPr>
        <p:spPr>
          <a:xfrm>
            <a:off x="7496056" y="4451866"/>
            <a:ext cx="2964061" cy="1809155"/>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Detail the steps you took, methodologies applied, and how you overcame challenges. Be specific about your contributions.</a:t>
            </a:r>
            <a:endParaRPr lang="en-US" sz="1850" dirty="0"/>
          </a:p>
        </p:txBody>
      </p:sp>
      <p:pic>
        <p:nvPicPr>
          <p:cNvPr id="12" name="Image 3" descr="preencoded.png"/>
          <p:cNvPicPr>
            <a:picLocks noChangeAspect="1"/>
          </p:cNvPicPr>
          <p:nvPr/>
        </p:nvPicPr>
        <p:blipFill>
          <a:blip r:embed="rId6"/>
          <a:stretch>
            <a:fillRect/>
          </a:stretch>
        </p:blipFill>
        <p:spPr>
          <a:xfrm>
            <a:off x="10821948" y="1831181"/>
            <a:ext cx="2964180" cy="1831896"/>
          </a:xfrm>
          <a:prstGeom prst="rect">
            <a:avLst/>
          </a:prstGeom>
        </p:spPr>
      </p:pic>
      <p:sp>
        <p:nvSpPr>
          <p:cNvPr id="13" name="Text 7"/>
          <p:cNvSpPr/>
          <p:nvPr/>
        </p:nvSpPr>
        <p:spPr>
          <a:xfrm>
            <a:off x="10821948" y="3964543"/>
            <a:ext cx="2741414" cy="342662"/>
          </a:xfrm>
          <a:prstGeom prst="rect">
            <a:avLst/>
          </a:prstGeom>
          <a:noFill/>
          <a:ln/>
        </p:spPr>
        <p:txBody>
          <a:bodyPr wrap="none" lIns="0" tIns="0" rIns="0" bIns="0" rtlCol="0" anchor="t"/>
          <a:lstStyle/>
          <a:p>
            <a:pPr marL="0" indent="0" algn="l">
              <a:lnSpc>
                <a:spcPts val="2650"/>
              </a:lnSpc>
              <a:buNone/>
            </a:pPr>
            <a:r>
              <a:rPr lang="en-US" sz="2150" b="1" kern="0" spc="-22" dirty="0">
                <a:solidFill>
                  <a:srgbClr val="3D3838"/>
                </a:solidFill>
                <a:latin typeface="Montserrat Bold" pitchFamily="34" charset="0"/>
                <a:ea typeface="Montserrat Bold" pitchFamily="34" charset="-122"/>
                <a:cs typeface="Montserrat Bold" pitchFamily="34" charset="-120"/>
              </a:rPr>
              <a:t>Result</a:t>
            </a:r>
            <a:endParaRPr lang="en-US" sz="2150" dirty="0"/>
          </a:p>
        </p:txBody>
      </p:sp>
      <p:sp>
        <p:nvSpPr>
          <p:cNvPr id="14" name="Text 8"/>
          <p:cNvSpPr/>
          <p:nvPr/>
        </p:nvSpPr>
        <p:spPr>
          <a:xfrm>
            <a:off x="10821948" y="4451866"/>
            <a:ext cx="2964180" cy="1809155"/>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Share measurable outcomes and achievements. Quantify results whenever possible (time saved, costs reduced, etc.).</a:t>
            </a:r>
            <a:endParaRPr lang="en-US" sz="1850" dirty="0"/>
          </a:p>
        </p:txBody>
      </p:sp>
      <p:sp>
        <p:nvSpPr>
          <p:cNvPr id="15" name="Text 9"/>
          <p:cNvSpPr/>
          <p:nvPr/>
        </p:nvSpPr>
        <p:spPr>
          <a:xfrm>
            <a:off x="844272" y="6532364"/>
            <a:ext cx="12941856" cy="1085493"/>
          </a:xfrm>
          <a:prstGeom prst="rect">
            <a:avLst/>
          </a:prstGeom>
          <a:noFill/>
          <a:ln/>
        </p:spPr>
        <p:txBody>
          <a:bodyPr wrap="square" lIns="0" tIns="0" rIns="0" bIns="0" rtlCol="0" anchor="t"/>
          <a:lstStyle/>
          <a:p>
            <a:pPr marL="0" indent="0" algn="l">
              <a:lnSpc>
                <a:spcPts val="2800"/>
              </a:lnSpc>
              <a:buNone/>
            </a:pPr>
            <a:r>
              <a:rPr lang="en-US" sz="1850" dirty="0">
                <a:solidFill>
                  <a:srgbClr val="3D3838"/>
                </a:solidFill>
                <a:latin typeface="Source Sans Pro" pitchFamily="34" charset="0"/>
                <a:ea typeface="Source Sans Pro" pitchFamily="34" charset="-122"/>
                <a:cs typeface="Source Sans Pro" pitchFamily="34" charset="-120"/>
              </a:rPr>
              <a:t>The STAR method (Situation, Task, Action, Result) provides a structured framework for discussing your project experience. Prepare at least three detailed project examples that demonstrate different skills and challenges, ensuring you have relevant stories ready for various interview questions.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3798" y="779740"/>
            <a:ext cx="9467493"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Develop Your Soft Skills Portfolio</a:t>
            </a:r>
            <a:endParaRPr lang="en-US" sz="4400" dirty="0"/>
          </a:p>
        </p:txBody>
      </p:sp>
      <p:sp>
        <p:nvSpPr>
          <p:cNvPr id="3" name="Text 1"/>
          <p:cNvSpPr/>
          <p:nvPr/>
        </p:nvSpPr>
        <p:spPr>
          <a:xfrm>
            <a:off x="2333744" y="2191822"/>
            <a:ext cx="2804874" cy="350639"/>
          </a:xfrm>
          <a:prstGeom prst="rect">
            <a:avLst/>
          </a:prstGeom>
          <a:noFill/>
          <a:ln/>
        </p:spPr>
        <p:txBody>
          <a:bodyPr wrap="none" lIns="0" tIns="0" rIns="0" bIns="0" rtlCol="0" anchor="t"/>
          <a:lstStyle/>
          <a:p>
            <a:pPr marL="0" indent="0" algn="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Communication</a:t>
            </a:r>
            <a:endParaRPr lang="en-US" sz="2200" dirty="0"/>
          </a:p>
        </p:txBody>
      </p:sp>
      <p:sp>
        <p:nvSpPr>
          <p:cNvPr id="4" name="Text 2"/>
          <p:cNvSpPr/>
          <p:nvPr/>
        </p:nvSpPr>
        <p:spPr>
          <a:xfrm>
            <a:off x="863798" y="2690455"/>
            <a:ext cx="4274820" cy="1110496"/>
          </a:xfrm>
          <a:prstGeom prst="rect">
            <a:avLst/>
          </a:prstGeom>
          <a:noFill/>
          <a:ln/>
        </p:spPr>
        <p:txBody>
          <a:bodyPr wrap="square" lIns="0" tIns="0" rIns="0" bIns="0" rtlCol="0" anchor="t"/>
          <a:lstStyle/>
          <a:p>
            <a:pPr marL="0" indent="0" algn="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Articulate how you ensure clear information flow among stakeholders, teams, and executives.</a:t>
            </a:r>
            <a:endParaRPr lang="en-US" sz="1900" dirty="0"/>
          </a:p>
        </p:txBody>
      </p:sp>
      <p:pic>
        <p:nvPicPr>
          <p:cNvPr id="5" name="Image 0" descr="preencoded.png"/>
          <p:cNvPicPr>
            <a:picLocks noChangeAspect="1"/>
          </p:cNvPicPr>
          <p:nvPr/>
        </p:nvPicPr>
        <p:blipFill>
          <a:blip r:embed="rId3"/>
          <a:stretch>
            <a:fillRect/>
          </a:stretch>
        </p:blipFill>
        <p:spPr>
          <a:xfrm>
            <a:off x="5508784" y="2396847"/>
            <a:ext cx="3612713" cy="3612713"/>
          </a:xfrm>
          <a:prstGeom prst="rect">
            <a:avLst/>
          </a:prstGeom>
        </p:spPr>
      </p:pic>
      <p:sp>
        <p:nvSpPr>
          <p:cNvPr id="6" name="Shape 3"/>
          <p:cNvSpPr/>
          <p:nvPr/>
        </p:nvSpPr>
        <p:spPr>
          <a:xfrm>
            <a:off x="5599986" y="2872740"/>
            <a:ext cx="616982" cy="616982"/>
          </a:xfrm>
          <a:prstGeom prst="roundRect">
            <a:avLst>
              <a:gd name="adj" fmla="val 1480571"/>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5769650" y="3007638"/>
            <a:ext cx="277654" cy="347067"/>
          </a:xfrm>
          <a:prstGeom prst="rect">
            <a:avLst/>
          </a:prstGeom>
        </p:spPr>
      </p:pic>
      <p:sp>
        <p:nvSpPr>
          <p:cNvPr id="8" name="Text 4"/>
          <p:cNvSpPr/>
          <p:nvPr/>
        </p:nvSpPr>
        <p:spPr>
          <a:xfrm>
            <a:off x="9491662" y="1974652"/>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Leadership</a:t>
            </a:r>
            <a:endParaRPr lang="en-US" sz="2200" dirty="0"/>
          </a:p>
        </p:txBody>
      </p:sp>
      <p:sp>
        <p:nvSpPr>
          <p:cNvPr id="9" name="Text 5"/>
          <p:cNvSpPr/>
          <p:nvPr/>
        </p:nvSpPr>
        <p:spPr>
          <a:xfrm>
            <a:off x="9491662" y="2473285"/>
            <a:ext cx="4274939"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Demonstrate how you inspire teams, set direction, and create accountability.</a:t>
            </a:r>
            <a:endParaRPr lang="en-US" sz="1900" dirty="0"/>
          </a:p>
        </p:txBody>
      </p:sp>
      <p:pic>
        <p:nvPicPr>
          <p:cNvPr id="10" name="Image 2" descr="preencoded.png"/>
          <p:cNvPicPr>
            <a:picLocks noChangeAspect="1"/>
          </p:cNvPicPr>
          <p:nvPr/>
        </p:nvPicPr>
        <p:blipFill>
          <a:blip r:embed="rId5"/>
          <a:stretch>
            <a:fillRect/>
          </a:stretch>
        </p:blipFill>
        <p:spPr>
          <a:xfrm>
            <a:off x="5508784" y="2396847"/>
            <a:ext cx="3612713" cy="3612713"/>
          </a:xfrm>
          <a:prstGeom prst="rect">
            <a:avLst/>
          </a:prstGeom>
        </p:spPr>
      </p:pic>
      <p:sp>
        <p:nvSpPr>
          <p:cNvPr id="11" name="Shape 6"/>
          <p:cNvSpPr/>
          <p:nvPr/>
        </p:nvSpPr>
        <p:spPr>
          <a:xfrm>
            <a:off x="7543800" y="2241113"/>
            <a:ext cx="616982" cy="616982"/>
          </a:xfrm>
          <a:prstGeom prst="roundRect">
            <a:avLst>
              <a:gd name="adj" fmla="val 1480571"/>
            </a:avLst>
          </a:prstGeom>
          <a:solidFill>
            <a:srgbClr val="F2EEEE"/>
          </a:solidFill>
          <a:ln/>
        </p:spPr>
        <p:txBody>
          <a:bodyPr/>
          <a:lstStyle/>
          <a:p>
            <a:endParaRPr lang="en-US"/>
          </a:p>
        </p:txBody>
      </p:sp>
      <p:pic>
        <p:nvPicPr>
          <p:cNvPr id="12" name="Image 3" descr="preencoded.png"/>
          <p:cNvPicPr>
            <a:picLocks noChangeAspect="1"/>
          </p:cNvPicPr>
          <p:nvPr/>
        </p:nvPicPr>
        <p:blipFill>
          <a:blip r:embed="rId6"/>
          <a:stretch>
            <a:fillRect/>
          </a:stretch>
        </p:blipFill>
        <p:spPr>
          <a:xfrm>
            <a:off x="7713464" y="2376011"/>
            <a:ext cx="277654" cy="347067"/>
          </a:xfrm>
          <a:prstGeom prst="rect">
            <a:avLst/>
          </a:prstGeom>
        </p:spPr>
      </p:pic>
      <p:sp>
        <p:nvSpPr>
          <p:cNvPr id="13" name="Text 7"/>
          <p:cNvSpPr/>
          <p:nvPr/>
        </p:nvSpPr>
        <p:spPr>
          <a:xfrm>
            <a:off x="9615130" y="3583781"/>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Problem-Solving</a:t>
            </a:r>
            <a:endParaRPr lang="en-US" sz="2200" dirty="0"/>
          </a:p>
        </p:txBody>
      </p:sp>
      <p:sp>
        <p:nvSpPr>
          <p:cNvPr id="14" name="Text 8"/>
          <p:cNvSpPr/>
          <p:nvPr/>
        </p:nvSpPr>
        <p:spPr>
          <a:xfrm>
            <a:off x="9615130" y="4082415"/>
            <a:ext cx="4151471"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Showcase your analytical approach to challenges and creative solutions.</a:t>
            </a:r>
            <a:endParaRPr lang="en-US" sz="1900" dirty="0"/>
          </a:p>
        </p:txBody>
      </p:sp>
      <p:pic>
        <p:nvPicPr>
          <p:cNvPr id="15" name="Image 4" descr="preencoded.png"/>
          <p:cNvPicPr>
            <a:picLocks noChangeAspect="1"/>
          </p:cNvPicPr>
          <p:nvPr/>
        </p:nvPicPr>
        <p:blipFill>
          <a:blip r:embed="rId7"/>
          <a:stretch>
            <a:fillRect/>
          </a:stretch>
        </p:blipFill>
        <p:spPr>
          <a:xfrm>
            <a:off x="5508784" y="2396847"/>
            <a:ext cx="3612713" cy="3612713"/>
          </a:xfrm>
          <a:prstGeom prst="rect">
            <a:avLst/>
          </a:prstGeom>
        </p:spPr>
      </p:pic>
      <p:sp>
        <p:nvSpPr>
          <p:cNvPr id="16" name="Shape 9"/>
          <p:cNvSpPr/>
          <p:nvPr/>
        </p:nvSpPr>
        <p:spPr>
          <a:xfrm>
            <a:off x="8745260" y="3894653"/>
            <a:ext cx="616982" cy="616982"/>
          </a:xfrm>
          <a:prstGeom prst="roundRect">
            <a:avLst>
              <a:gd name="adj" fmla="val 1480571"/>
            </a:avLst>
          </a:prstGeom>
          <a:solidFill>
            <a:srgbClr val="F2EEEE"/>
          </a:solidFill>
          <a:ln/>
        </p:spPr>
        <p:txBody>
          <a:bodyPr/>
          <a:lstStyle/>
          <a:p>
            <a:endParaRPr lang="en-US"/>
          </a:p>
        </p:txBody>
      </p:sp>
      <p:pic>
        <p:nvPicPr>
          <p:cNvPr id="17" name="Image 5" descr="preencoded.png"/>
          <p:cNvPicPr>
            <a:picLocks noChangeAspect="1"/>
          </p:cNvPicPr>
          <p:nvPr/>
        </p:nvPicPr>
        <p:blipFill>
          <a:blip r:embed="rId8"/>
          <a:stretch>
            <a:fillRect/>
          </a:stretch>
        </p:blipFill>
        <p:spPr>
          <a:xfrm>
            <a:off x="8914924" y="4029551"/>
            <a:ext cx="277654" cy="347067"/>
          </a:xfrm>
          <a:prstGeom prst="rect">
            <a:avLst/>
          </a:prstGeom>
        </p:spPr>
      </p:pic>
      <p:sp>
        <p:nvSpPr>
          <p:cNvPr id="18" name="Text 10"/>
          <p:cNvSpPr/>
          <p:nvPr/>
        </p:nvSpPr>
        <p:spPr>
          <a:xfrm>
            <a:off x="9491662" y="5192911"/>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Adaptability</a:t>
            </a:r>
            <a:endParaRPr lang="en-US" sz="2200" dirty="0"/>
          </a:p>
        </p:txBody>
      </p:sp>
      <p:sp>
        <p:nvSpPr>
          <p:cNvPr id="19" name="Text 11"/>
          <p:cNvSpPr/>
          <p:nvPr/>
        </p:nvSpPr>
        <p:spPr>
          <a:xfrm>
            <a:off x="9491662" y="5691545"/>
            <a:ext cx="4274939"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Highlight your flexibility in changing environments and requirements.</a:t>
            </a:r>
            <a:endParaRPr lang="en-US" sz="1900" dirty="0"/>
          </a:p>
        </p:txBody>
      </p:sp>
      <p:pic>
        <p:nvPicPr>
          <p:cNvPr id="20" name="Image 6" descr="preencoded.png"/>
          <p:cNvPicPr>
            <a:picLocks noChangeAspect="1"/>
          </p:cNvPicPr>
          <p:nvPr/>
        </p:nvPicPr>
        <p:blipFill>
          <a:blip r:embed="rId9"/>
          <a:stretch>
            <a:fillRect/>
          </a:stretch>
        </p:blipFill>
        <p:spPr>
          <a:xfrm>
            <a:off x="5508784" y="2396847"/>
            <a:ext cx="3612713" cy="3612713"/>
          </a:xfrm>
          <a:prstGeom prst="rect">
            <a:avLst/>
          </a:prstGeom>
        </p:spPr>
      </p:pic>
      <p:sp>
        <p:nvSpPr>
          <p:cNvPr id="21" name="Shape 12"/>
          <p:cNvSpPr/>
          <p:nvPr/>
        </p:nvSpPr>
        <p:spPr>
          <a:xfrm>
            <a:off x="7543800" y="5548193"/>
            <a:ext cx="616982" cy="616982"/>
          </a:xfrm>
          <a:prstGeom prst="roundRect">
            <a:avLst>
              <a:gd name="adj" fmla="val 1480571"/>
            </a:avLst>
          </a:prstGeom>
          <a:solidFill>
            <a:srgbClr val="F2EEEE"/>
          </a:solidFill>
          <a:ln/>
        </p:spPr>
        <p:txBody>
          <a:bodyPr/>
          <a:lstStyle/>
          <a:p>
            <a:endParaRPr lang="en-US"/>
          </a:p>
        </p:txBody>
      </p:sp>
      <p:pic>
        <p:nvPicPr>
          <p:cNvPr id="22" name="Image 7" descr="preencoded.png"/>
          <p:cNvPicPr>
            <a:picLocks noChangeAspect="1"/>
          </p:cNvPicPr>
          <p:nvPr/>
        </p:nvPicPr>
        <p:blipFill>
          <a:blip r:embed="rId10"/>
          <a:stretch>
            <a:fillRect/>
          </a:stretch>
        </p:blipFill>
        <p:spPr>
          <a:xfrm>
            <a:off x="7713464" y="5683091"/>
            <a:ext cx="277654" cy="347067"/>
          </a:xfrm>
          <a:prstGeom prst="rect">
            <a:avLst/>
          </a:prstGeom>
        </p:spPr>
      </p:pic>
      <p:sp>
        <p:nvSpPr>
          <p:cNvPr id="23" name="Text 13"/>
          <p:cNvSpPr/>
          <p:nvPr/>
        </p:nvSpPr>
        <p:spPr>
          <a:xfrm>
            <a:off x="2333744" y="4790599"/>
            <a:ext cx="2804874" cy="350639"/>
          </a:xfrm>
          <a:prstGeom prst="rect">
            <a:avLst/>
          </a:prstGeom>
          <a:noFill/>
          <a:ln/>
        </p:spPr>
        <p:txBody>
          <a:bodyPr wrap="none" lIns="0" tIns="0" rIns="0" bIns="0" rtlCol="0" anchor="t"/>
          <a:lstStyle/>
          <a:p>
            <a:pPr marL="0" indent="0" algn="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Conflict Resolution</a:t>
            </a:r>
            <a:endParaRPr lang="en-US" sz="2200" dirty="0"/>
          </a:p>
        </p:txBody>
      </p:sp>
      <p:sp>
        <p:nvSpPr>
          <p:cNvPr id="24" name="Text 14"/>
          <p:cNvSpPr/>
          <p:nvPr/>
        </p:nvSpPr>
        <p:spPr>
          <a:xfrm>
            <a:off x="863798" y="5289233"/>
            <a:ext cx="4274820" cy="740331"/>
          </a:xfrm>
          <a:prstGeom prst="rect">
            <a:avLst/>
          </a:prstGeom>
          <a:noFill/>
          <a:ln/>
        </p:spPr>
        <p:txBody>
          <a:bodyPr wrap="square" lIns="0" tIns="0" rIns="0" bIns="0" rtlCol="0" anchor="t"/>
          <a:lstStyle/>
          <a:p>
            <a:pPr marL="0" indent="0" algn="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Explain your approach to managing team dynamics and resolving disagreements.</a:t>
            </a:r>
            <a:endParaRPr lang="en-US" sz="1900" dirty="0"/>
          </a:p>
        </p:txBody>
      </p:sp>
      <p:pic>
        <p:nvPicPr>
          <p:cNvPr id="25" name="Image 8" descr="preencoded.png"/>
          <p:cNvPicPr>
            <a:picLocks noChangeAspect="1"/>
          </p:cNvPicPr>
          <p:nvPr/>
        </p:nvPicPr>
        <p:blipFill>
          <a:blip r:embed="rId11"/>
          <a:stretch>
            <a:fillRect/>
          </a:stretch>
        </p:blipFill>
        <p:spPr>
          <a:xfrm>
            <a:off x="5508784" y="2396847"/>
            <a:ext cx="3612713" cy="3612713"/>
          </a:xfrm>
          <a:prstGeom prst="rect">
            <a:avLst/>
          </a:prstGeom>
        </p:spPr>
      </p:pic>
      <p:sp>
        <p:nvSpPr>
          <p:cNvPr id="26" name="Shape 15"/>
          <p:cNvSpPr/>
          <p:nvPr/>
        </p:nvSpPr>
        <p:spPr>
          <a:xfrm>
            <a:off x="5599986" y="4916567"/>
            <a:ext cx="616982" cy="616982"/>
          </a:xfrm>
          <a:prstGeom prst="roundRect">
            <a:avLst>
              <a:gd name="adj" fmla="val 1480571"/>
            </a:avLst>
          </a:prstGeom>
          <a:solidFill>
            <a:srgbClr val="F2EEEE"/>
          </a:solidFill>
          <a:ln/>
        </p:spPr>
        <p:txBody>
          <a:bodyPr/>
          <a:lstStyle/>
          <a:p>
            <a:endParaRPr lang="en-US"/>
          </a:p>
        </p:txBody>
      </p:sp>
      <p:pic>
        <p:nvPicPr>
          <p:cNvPr id="27" name="Image 9" descr="preencoded.png"/>
          <p:cNvPicPr>
            <a:picLocks noChangeAspect="1"/>
          </p:cNvPicPr>
          <p:nvPr/>
        </p:nvPicPr>
        <p:blipFill>
          <a:blip r:embed="rId12"/>
          <a:stretch>
            <a:fillRect/>
          </a:stretch>
        </p:blipFill>
        <p:spPr>
          <a:xfrm>
            <a:off x="5769650" y="5051465"/>
            <a:ext cx="277654" cy="347067"/>
          </a:xfrm>
          <a:prstGeom prst="rect">
            <a:avLst/>
          </a:prstGeom>
        </p:spPr>
      </p:pic>
      <p:sp>
        <p:nvSpPr>
          <p:cNvPr id="28" name="Text 16"/>
          <p:cNvSpPr/>
          <p:nvPr/>
        </p:nvSpPr>
        <p:spPr>
          <a:xfrm>
            <a:off x="863798" y="6709529"/>
            <a:ext cx="129028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While technical knowledge is important, soft skills often determine a project manager's success. Interviewers are looking for candidates who can navigate complex human dynamics as skillfully as they manage timelines and deliverables.</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8073" y="946666"/>
            <a:ext cx="11451431" cy="631627"/>
          </a:xfrm>
          <a:prstGeom prst="rect">
            <a:avLst/>
          </a:prstGeom>
          <a:noFill/>
          <a:ln/>
        </p:spPr>
        <p:txBody>
          <a:bodyPr wrap="none" lIns="0" tIns="0" rIns="0" bIns="0" rtlCol="0" anchor="t"/>
          <a:lstStyle/>
          <a:p>
            <a:pPr marL="0" indent="0" algn="l">
              <a:lnSpc>
                <a:spcPts val="4950"/>
              </a:lnSpc>
              <a:buNone/>
            </a:pPr>
            <a:r>
              <a:rPr lang="en-US" sz="3950" b="1" kern="0" spc="-40" dirty="0">
                <a:solidFill>
                  <a:srgbClr val="000000"/>
                </a:solidFill>
                <a:latin typeface="Montserrat Bold" pitchFamily="34" charset="0"/>
                <a:ea typeface="Montserrat Bold" pitchFamily="34" charset="-122"/>
                <a:cs typeface="Montserrat Bold" pitchFamily="34" charset="-120"/>
              </a:rPr>
              <a:t>Master Project Management Methodologies</a:t>
            </a:r>
            <a:endParaRPr lang="en-US" sz="3950" dirty="0"/>
          </a:p>
        </p:txBody>
      </p:sp>
      <p:sp>
        <p:nvSpPr>
          <p:cNvPr id="3" name="Shape 1"/>
          <p:cNvSpPr/>
          <p:nvPr/>
        </p:nvSpPr>
        <p:spPr>
          <a:xfrm>
            <a:off x="778073" y="2022872"/>
            <a:ext cx="6426041" cy="1893808"/>
          </a:xfrm>
          <a:prstGeom prst="roundRect">
            <a:avLst>
              <a:gd name="adj" fmla="val 1761"/>
            </a:avLst>
          </a:prstGeom>
          <a:solidFill>
            <a:srgbClr val="F2EEEE"/>
          </a:solidFill>
          <a:ln/>
        </p:spPr>
        <p:txBody>
          <a:bodyPr/>
          <a:lstStyle/>
          <a:p>
            <a:endParaRPr lang="en-US"/>
          </a:p>
        </p:txBody>
      </p:sp>
      <p:sp>
        <p:nvSpPr>
          <p:cNvPr id="4" name="Text 2"/>
          <p:cNvSpPr/>
          <p:nvPr/>
        </p:nvSpPr>
        <p:spPr>
          <a:xfrm>
            <a:off x="1000363" y="2245162"/>
            <a:ext cx="2526506" cy="315754"/>
          </a:xfrm>
          <a:prstGeom prst="rect">
            <a:avLst/>
          </a:prstGeom>
          <a:noFill/>
          <a:ln/>
        </p:spPr>
        <p:txBody>
          <a:bodyPr wrap="non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Agile/Scrum</a:t>
            </a:r>
            <a:endParaRPr lang="en-US" sz="1950" dirty="0"/>
          </a:p>
        </p:txBody>
      </p:sp>
      <p:sp>
        <p:nvSpPr>
          <p:cNvPr id="5" name="Text 3"/>
          <p:cNvSpPr/>
          <p:nvPr/>
        </p:nvSpPr>
        <p:spPr>
          <a:xfrm>
            <a:off x="1000363" y="2694265"/>
            <a:ext cx="5981462" cy="1000125"/>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Emphasize your experience with iterative development, sprint planning, and daily stand-ups. Discuss how you've fostered team self-organization and continuous improvement.</a:t>
            </a:r>
            <a:endParaRPr lang="en-US" sz="1750" dirty="0"/>
          </a:p>
        </p:txBody>
      </p:sp>
      <p:sp>
        <p:nvSpPr>
          <p:cNvPr id="6" name="Shape 4"/>
          <p:cNvSpPr/>
          <p:nvPr/>
        </p:nvSpPr>
        <p:spPr>
          <a:xfrm>
            <a:off x="7426404" y="2022872"/>
            <a:ext cx="6426041" cy="1893808"/>
          </a:xfrm>
          <a:prstGeom prst="roundRect">
            <a:avLst>
              <a:gd name="adj" fmla="val 1761"/>
            </a:avLst>
          </a:prstGeom>
          <a:solidFill>
            <a:srgbClr val="F2EEEE"/>
          </a:solidFill>
          <a:ln/>
        </p:spPr>
        <p:txBody>
          <a:bodyPr/>
          <a:lstStyle/>
          <a:p>
            <a:endParaRPr lang="en-US"/>
          </a:p>
        </p:txBody>
      </p:sp>
      <p:sp>
        <p:nvSpPr>
          <p:cNvPr id="7" name="Text 5"/>
          <p:cNvSpPr/>
          <p:nvPr/>
        </p:nvSpPr>
        <p:spPr>
          <a:xfrm>
            <a:off x="7648694" y="2245162"/>
            <a:ext cx="2526506" cy="315754"/>
          </a:xfrm>
          <a:prstGeom prst="rect">
            <a:avLst/>
          </a:prstGeom>
          <a:noFill/>
          <a:ln/>
        </p:spPr>
        <p:txBody>
          <a:bodyPr wrap="non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Waterfall</a:t>
            </a:r>
            <a:endParaRPr lang="en-US" sz="1950" dirty="0"/>
          </a:p>
        </p:txBody>
      </p:sp>
      <p:sp>
        <p:nvSpPr>
          <p:cNvPr id="8" name="Text 6"/>
          <p:cNvSpPr/>
          <p:nvPr/>
        </p:nvSpPr>
        <p:spPr>
          <a:xfrm>
            <a:off x="7648694" y="2694265"/>
            <a:ext cx="5981462" cy="1000125"/>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Highlight your skills in sequential project planning, comprehensive documentation, and milestone tracking. Explain when you've found this approach most effective.</a:t>
            </a:r>
            <a:endParaRPr lang="en-US" sz="1750" dirty="0"/>
          </a:p>
        </p:txBody>
      </p:sp>
      <p:sp>
        <p:nvSpPr>
          <p:cNvPr id="9" name="Shape 7"/>
          <p:cNvSpPr/>
          <p:nvPr/>
        </p:nvSpPr>
        <p:spPr>
          <a:xfrm>
            <a:off x="778073" y="4138970"/>
            <a:ext cx="6426041" cy="1893808"/>
          </a:xfrm>
          <a:prstGeom prst="roundRect">
            <a:avLst>
              <a:gd name="adj" fmla="val 1761"/>
            </a:avLst>
          </a:prstGeom>
          <a:solidFill>
            <a:srgbClr val="F2EEEE"/>
          </a:solidFill>
          <a:ln/>
        </p:spPr>
        <p:txBody>
          <a:bodyPr/>
          <a:lstStyle/>
          <a:p>
            <a:endParaRPr lang="en-US"/>
          </a:p>
        </p:txBody>
      </p:sp>
      <p:sp>
        <p:nvSpPr>
          <p:cNvPr id="10" name="Text 8"/>
          <p:cNvSpPr/>
          <p:nvPr/>
        </p:nvSpPr>
        <p:spPr>
          <a:xfrm>
            <a:off x="1000363" y="4361259"/>
            <a:ext cx="2526506" cy="315754"/>
          </a:xfrm>
          <a:prstGeom prst="rect">
            <a:avLst/>
          </a:prstGeom>
          <a:noFill/>
          <a:ln/>
        </p:spPr>
        <p:txBody>
          <a:bodyPr wrap="non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Hybrid Approaches</a:t>
            </a:r>
            <a:endParaRPr lang="en-US" sz="1950" dirty="0"/>
          </a:p>
        </p:txBody>
      </p:sp>
      <p:sp>
        <p:nvSpPr>
          <p:cNvPr id="11" name="Text 9"/>
          <p:cNvSpPr/>
          <p:nvPr/>
        </p:nvSpPr>
        <p:spPr>
          <a:xfrm>
            <a:off x="1000363" y="4810363"/>
            <a:ext cx="5981462" cy="1000125"/>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Demonstrate your adaptability by discussing how you've combined methodologies to suit project needs. Share examples of customizing frameworks for specific outcomes.</a:t>
            </a:r>
            <a:endParaRPr lang="en-US" sz="1750" dirty="0"/>
          </a:p>
        </p:txBody>
      </p:sp>
      <p:sp>
        <p:nvSpPr>
          <p:cNvPr id="12" name="Shape 10"/>
          <p:cNvSpPr/>
          <p:nvPr/>
        </p:nvSpPr>
        <p:spPr>
          <a:xfrm>
            <a:off x="7426404" y="4138970"/>
            <a:ext cx="6426041" cy="1893808"/>
          </a:xfrm>
          <a:prstGeom prst="roundRect">
            <a:avLst>
              <a:gd name="adj" fmla="val 1761"/>
            </a:avLst>
          </a:prstGeom>
          <a:solidFill>
            <a:srgbClr val="F2EEEE"/>
          </a:solidFill>
          <a:ln/>
        </p:spPr>
        <p:txBody>
          <a:bodyPr/>
          <a:lstStyle/>
          <a:p>
            <a:endParaRPr lang="en-US"/>
          </a:p>
        </p:txBody>
      </p:sp>
      <p:sp>
        <p:nvSpPr>
          <p:cNvPr id="13" name="Text 11"/>
          <p:cNvSpPr/>
          <p:nvPr/>
        </p:nvSpPr>
        <p:spPr>
          <a:xfrm>
            <a:off x="7648694" y="4361259"/>
            <a:ext cx="2526506" cy="315754"/>
          </a:xfrm>
          <a:prstGeom prst="rect">
            <a:avLst/>
          </a:prstGeom>
          <a:noFill/>
          <a:ln/>
        </p:spPr>
        <p:txBody>
          <a:bodyPr wrap="none" lIns="0" tIns="0" rIns="0" bIns="0" rtlCol="0" anchor="t"/>
          <a:lstStyle/>
          <a:p>
            <a:pPr marL="0" indent="0" algn="l">
              <a:lnSpc>
                <a:spcPts val="2450"/>
              </a:lnSpc>
              <a:buNone/>
            </a:pPr>
            <a:r>
              <a:rPr lang="en-US" sz="1950" b="1" kern="0" spc="-20" dirty="0">
                <a:solidFill>
                  <a:srgbClr val="3D3838"/>
                </a:solidFill>
                <a:latin typeface="Montserrat Bold" pitchFamily="34" charset="0"/>
                <a:ea typeface="Montserrat Bold" pitchFamily="34" charset="-122"/>
                <a:cs typeface="Montserrat Bold" pitchFamily="34" charset="-120"/>
              </a:rPr>
              <a:t>Lean/Kanban</a:t>
            </a:r>
            <a:endParaRPr lang="en-US" sz="1950" dirty="0"/>
          </a:p>
        </p:txBody>
      </p:sp>
      <p:sp>
        <p:nvSpPr>
          <p:cNvPr id="14" name="Text 12"/>
          <p:cNvSpPr/>
          <p:nvPr/>
        </p:nvSpPr>
        <p:spPr>
          <a:xfrm>
            <a:off x="7648694" y="4810363"/>
            <a:ext cx="5981462" cy="1000125"/>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Describe your experience with visual management, limiting work in progress, and eliminating waste. Explain how you've optimized workflow efficiency.</a:t>
            </a:r>
            <a:endParaRPr lang="en-US" sz="1750" dirty="0"/>
          </a:p>
        </p:txBody>
      </p:sp>
      <p:sp>
        <p:nvSpPr>
          <p:cNvPr id="15" name="Text 13"/>
          <p:cNvSpPr/>
          <p:nvPr/>
        </p:nvSpPr>
        <p:spPr>
          <a:xfrm>
            <a:off x="778073" y="6282809"/>
            <a:ext cx="13074253" cy="1000125"/>
          </a:xfrm>
          <a:prstGeom prst="rect">
            <a:avLst/>
          </a:prstGeom>
          <a:noFill/>
          <a:ln/>
        </p:spPr>
        <p:txBody>
          <a:bodyPr wrap="squar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Showcase your versatility with different methodologies and your understanding of when each approach is most appropriate. Emphasize that you choose methodologies based on project requirements rather than personal preference, demonstrating your commitment to project success over process dogma.</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9972" y="729020"/>
            <a:ext cx="8050768" cy="592574"/>
          </a:xfrm>
          <a:prstGeom prst="rect">
            <a:avLst/>
          </a:prstGeom>
          <a:noFill/>
          <a:ln/>
        </p:spPr>
        <p:txBody>
          <a:bodyPr wrap="none" lIns="0" tIns="0" rIns="0" bIns="0" rtlCol="0" anchor="t"/>
          <a:lstStyle/>
          <a:p>
            <a:pPr marL="0" indent="0" algn="l">
              <a:lnSpc>
                <a:spcPts val="4650"/>
              </a:lnSpc>
              <a:buNone/>
            </a:pPr>
            <a:r>
              <a:rPr lang="en-US" sz="3700" b="1" kern="0" spc="-37" dirty="0">
                <a:solidFill>
                  <a:srgbClr val="000000"/>
                </a:solidFill>
                <a:latin typeface="Montserrat Bold" pitchFamily="34" charset="0"/>
                <a:ea typeface="Montserrat Bold" pitchFamily="34" charset="-122"/>
                <a:cs typeface="Montserrat Bold" pitchFamily="34" charset="-120"/>
              </a:rPr>
              <a:t>Prepare for Behavioral Questions</a:t>
            </a:r>
            <a:endParaRPr lang="en-US" sz="3700" dirty="0"/>
          </a:p>
        </p:txBody>
      </p:sp>
      <p:pic>
        <p:nvPicPr>
          <p:cNvPr id="3" name="Image 0" descr="preencoded.png"/>
          <p:cNvPicPr>
            <a:picLocks noChangeAspect="1"/>
          </p:cNvPicPr>
          <p:nvPr/>
        </p:nvPicPr>
        <p:blipFill>
          <a:blip r:embed="rId3"/>
          <a:stretch>
            <a:fillRect/>
          </a:stretch>
        </p:blipFill>
        <p:spPr>
          <a:xfrm>
            <a:off x="729972" y="1634371"/>
            <a:ext cx="1042868" cy="1251466"/>
          </a:xfrm>
          <a:prstGeom prst="rect">
            <a:avLst/>
          </a:prstGeom>
        </p:spPr>
      </p:pic>
      <p:sp>
        <p:nvSpPr>
          <p:cNvPr id="4" name="Text 1"/>
          <p:cNvSpPr/>
          <p:nvPr/>
        </p:nvSpPr>
        <p:spPr>
          <a:xfrm>
            <a:off x="2085618" y="1842849"/>
            <a:ext cx="2663904" cy="296228"/>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Reflect on Challenges</a:t>
            </a:r>
            <a:endParaRPr lang="en-US" sz="1850" dirty="0"/>
          </a:p>
        </p:txBody>
      </p:sp>
      <p:sp>
        <p:nvSpPr>
          <p:cNvPr id="5" name="Text 2"/>
          <p:cNvSpPr/>
          <p:nvPr/>
        </p:nvSpPr>
        <p:spPr>
          <a:xfrm>
            <a:off x="2085618" y="2264212"/>
            <a:ext cx="11814810" cy="312896"/>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Identify 5-7 significant challenges from your career that demonstrate different project management skills.</a:t>
            </a:r>
            <a:endParaRPr lang="en-US" sz="1600" dirty="0"/>
          </a:p>
        </p:txBody>
      </p:sp>
      <p:pic>
        <p:nvPicPr>
          <p:cNvPr id="6" name="Image 1" descr="preencoded.png"/>
          <p:cNvPicPr>
            <a:picLocks noChangeAspect="1"/>
          </p:cNvPicPr>
          <p:nvPr/>
        </p:nvPicPr>
        <p:blipFill>
          <a:blip r:embed="rId4"/>
          <a:stretch>
            <a:fillRect/>
          </a:stretch>
        </p:blipFill>
        <p:spPr>
          <a:xfrm>
            <a:off x="729972" y="2885837"/>
            <a:ext cx="1042868" cy="1251466"/>
          </a:xfrm>
          <a:prstGeom prst="rect">
            <a:avLst/>
          </a:prstGeom>
        </p:spPr>
      </p:pic>
      <p:sp>
        <p:nvSpPr>
          <p:cNvPr id="7" name="Text 3"/>
          <p:cNvSpPr/>
          <p:nvPr/>
        </p:nvSpPr>
        <p:spPr>
          <a:xfrm>
            <a:off x="2085618" y="3094315"/>
            <a:ext cx="2677597" cy="296228"/>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Structure Your Stories</a:t>
            </a:r>
            <a:endParaRPr lang="en-US" sz="1850" dirty="0"/>
          </a:p>
        </p:txBody>
      </p:sp>
      <p:sp>
        <p:nvSpPr>
          <p:cNvPr id="8" name="Text 4"/>
          <p:cNvSpPr/>
          <p:nvPr/>
        </p:nvSpPr>
        <p:spPr>
          <a:xfrm>
            <a:off x="2085618" y="3515677"/>
            <a:ext cx="11814810" cy="312896"/>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Organize each experience using the STAR method to ensure complete and compelling responses.</a:t>
            </a:r>
            <a:endParaRPr lang="en-US" sz="1600" dirty="0"/>
          </a:p>
        </p:txBody>
      </p:sp>
      <p:pic>
        <p:nvPicPr>
          <p:cNvPr id="9" name="Image 2" descr="preencoded.png"/>
          <p:cNvPicPr>
            <a:picLocks noChangeAspect="1"/>
          </p:cNvPicPr>
          <p:nvPr/>
        </p:nvPicPr>
        <p:blipFill>
          <a:blip r:embed="rId5"/>
          <a:stretch>
            <a:fillRect/>
          </a:stretch>
        </p:blipFill>
        <p:spPr>
          <a:xfrm>
            <a:off x="729972" y="4137303"/>
            <a:ext cx="1042868" cy="1251466"/>
          </a:xfrm>
          <a:prstGeom prst="rect">
            <a:avLst/>
          </a:prstGeom>
        </p:spPr>
      </p:pic>
      <p:sp>
        <p:nvSpPr>
          <p:cNvPr id="10" name="Text 5"/>
          <p:cNvSpPr/>
          <p:nvPr/>
        </p:nvSpPr>
        <p:spPr>
          <a:xfrm>
            <a:off x="2085618" y="4345781"/>
            <a:ext cx="2370296" cy="296228"/>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Practice Delivery</a:t>
            </a:r>
            <a:endParaRPr lang="en-US" sz="1850" dirty="0"/>
          </a:p>
        </p:txBody>
      </p:sp>
      <p:sp>
        <p:nvSpPr>
          <p:cNvPr id="11" name="Text 6"/>
          <p:cNvSpPr/>
          <p:nvPr/>
        </p:nvSpPr>
        <p:spPr>
          <a:xfrm>
            <a:off x="2085618" y="4767143"/>
            <a:ext cx="11814810" cy="312896"/>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Rehearse your responses while timing yourself to ensure concise, focused answers (2-3 minutes each).</a:t>
            </a:r>
            <a:endParaRPr lang="en-US" sz="1600" dirty="0"/>
          </a:p>
        </p:txBody>
      </p:sp>
      <p:pic>
        <p:nvPicPr>
          <p:cNvPr id="12" name="Image 3" descr="preencoded.png"/>
          <p:cNvPicPr>
            <a:picLocks noChangeAspect="1"/>
          </p:cNvPicPr>
          <p:nvPr/>
        </p:nvPicPr>
        <p:blipFill>
          <a:blip r:embed="rId6"/>
          <a:stretch>
            <a:fillRect/>
          </a:stretch>
        </p:blipFill>
        <p:spPr>
          <a:xfrm>
            <a:off x="729972" y="5388769"/>
            <a:ext cx="1042868" cy="1251466"/>
          </a:xfrm>
          <a:prstGeom prst="rect">
            <a:avLst/>
          </a:prstGeom>
        </p:spPr>
      </p:pic>
      <p:sp>
        <p:nvSpPr>
          <p:cNvPr id="13" name="Text 7"/>
          <p:cNvSpPr/>
          <p:nvPr/>
        </p:nvSpPr>
        <p:spPr>
          <a:xfrm>
            <a:off x="2085618" y="5597247"/>
            <a:ext cx="2459712" cy="296228"/>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Adapt to Follow-ups</a:t>
            </a:r>
            <a:endParaRPr lang="en-US" sz="1850" dirty="0"/>
          </a:p>
        </p:txBody>
      </p:sp>
      <p:sp>
        <p:nvSpPr>
          <p:cNvPr id="14" name="Text 8"/>
          <p:cNvSpPr/>
          <p:nvPr/>
        </p:nvSpPr>
        <p:spPr>
          <a:xfrm>
            <a:off x="2085618" y="6018609"/>
            <a:ext cx="11814810" cy="312896"/>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Prepare for deeper questions about your decision-making process or alternative approaches you considered.</a:t>
            </a:r>
            <a:endParaRPr lang="en-US" sz="1600" dirty="0"/>
          </a:p>
        </p:txBody>
      </p:sp>
      <p:sp>
        <p:nvSpPr>
          <p:cNvPr id="15" name="Text 9"/>
          <p:cNvSpPr/>
          <p:nvPr/>
        </p:nvSpPr>
        <p:spPr>
          <a:xfrm>
            <a:off x="729972" y="6874788"/>
            <a:ext cx="13170456" cy="625793"/>
          </a:xfrm>
          <a:prstGeom prst="rect">
            <a:avLst/>
          </a:prstGeom>
          <a:noFill/>
          <a:ln/>
        </p:spPr>
        <p:txBody>
          <a:bodyPr wrap="squar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Common behavioral questions include handling project delays, managing difficult stakeholders, resolving team conflicts, and making tough decisions under pressure. Your responses should demonstrate self-awareness, learning from mistakes, and commitment to continuous improvement.</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8305" y="729020"/>
            <a:ext cx="10179248" cy="591145"/>
          </a:xfrm>
          <a:prstGeom prst="rect">
            <a:avLst/>
          </a:prstGeom>
          <a:noFill/>
          <a:ln/>
        </p:spPr>
        <p:txBody>
          <a:bodyPr wrap="none" lIns="0" tIns="0" rIns="0" bIns="0" rtlCol="0" anchor="t"/>
          <a:lstStyle/>
          <a:p>
            <a:pPr marL="0" indent="0" algn="l">
              <a:lnSpc>
                <a:spcPts val="4650"/>
              </a:lnSpc>
              <a:buNone/>
            </a:pPr>
            <a:r>
              <a:rPr lang="en-US" sz="3700" b="1" kern="0" spc="-37" dirty="0">
                <a:solidFill>
                  <a:srgbClr val="000000"/>
                </a:solidFill>
                <a:latin typeface="Montserrat Bold" pitchFamily="34" charset="0"/>
                <a:ea typeface="Montserrat Bold" pitchFamily="34" charset="-122"/>
                <a:cs typeface="Montserrat Bold" pitchFamily="34" charset="-120"/>
              </a:rPr>
              <a:t>Demonstrate Risk Management Expertise</a:t>
            </a:r>
            <a:endParaRPr lang="en-US" sz="3700" dirty="0"/>
          </a:p>
        </p:txBody>
      </p:sp>
      <p:sp>
        <p:nvSpPr>
          <p:cNvPr id="3" name="Shape 1"/>
          <p:cNvSpPr/>
          <p:nvPr/>
        </p:nvSpPr>
        <p:spPr>
          <a:xfrm>
            <a:off x="728305" y="1736288"/>
            <a:ext cx="1646634" cy="1148477"/>
          </a:xfrm>
          <a:prstGeom prst="roundRect">
            <a:avLst>
              <a:gd name="adj" fmla="val 2718"/>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05295" y="2127647"/>
            <a:ext cx="292537" cy="365760"/>
          </a:xfrm>
          <a:prstGeom prst="rect">
            <a:avLst/>
          </a:prstGeom>
        </p:spPr>
      </p:pic>
      <p:sp>
        <p:nvSpPr>
          <p:cNvPr id="5" name="Text 2"/>
          <p:cNvSpPr/>
          <p:nvPr/>
        </p:nvSpPr>
        <p:spPr>
          <a:xfrm>
            <a:off x="2582942" y="1944291"/>
            <a:ext cx="2364700" cy="295513"/>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Identify Risks</a:t>
            </a:r>
            <a:endParaRPr lang="en-US" sz="1850" dirty="0"/>
          </a:p>
        </p:txBody>
      </p:sp>
      <p:sp>
        <p:nvSpPr>
          <p:cNvPr id="6" name="Text 3"/>
          <p:cNvSpPr/>
          <p:nvPr/>
        </p:nvSpPr>
        <p:spPr>
          <a:xfrm>
            <a:off x="2582942" y="2364581"/>
            <a:ext cx="4095155" cy="312182"/>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Show how you proactively spot potential issues</a:t>
            </a:r>
            <a:endParaRPr lang="en-US" sz="1600" dirty="0"/>
          </a:p>
        </p:txBody>
      </p:sp>
      <p:sp>
        <p:nvSpPr>
          <p:cNvPr id="7" name="Shape 4"/>
          <p:cNvSpPr/>
          <p:nvPr/>
        </p:nvSpPr>
        <p:spPr>
          <a:xfrm>
            <a:off x="2478881" y="2875240"/>
            <a:ext cx="11319272" cy="11430"/>
          </a:xfrm>
          <a:prstGeom prst="roundRect">
            <a:avLst>
              <a:gd name="adj" fmla="val 273099"/>
            </a:avLst>
          </a:prstGeom>
          <a:solidFill>
            <a:srgbClr val="D8D4D4"/>
          </a:solidFill>
          <a:ln/>
        </p:spPr>
        <p:txBody>
          <a:bodyPr/>
          <a:lstStyle/>
          <a:p>
            <a:endParaRPr lang="en-US"/>
          </a:p>
        </p:txBody>
      </p:sp>
      <p:sp>
        <p:nvSpPr>
          <p:cNvPr id="8" name="Shape 5"/>
          <p:cNvSpPr/>
          <p:nvPr/>
        </p:nvSpPr>
        <p:spPr>
          <a:xfrm>
            <a:off x="728305" y="2988707"/>
            <a:ext cx="3293388" cy="1148477"/>
          </a:xfrm>
          <a:prstGeom prst="roundRect">
            <a:avLst>
              <a:gd name="adj" fmla="val 2718"/>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28731" y="3380065"/>
            <a:ext cx="292537" cy="365760"/>
          </a:xfrm>
          <a:prstGeom prst="rect">
            <a:avLst/>
          </a:prstGeom>
        </p:spPr>
      </p:pic>
      <p:sp>
        <p:nvSpPr>
          <p:cNvPr id="10" name="Text 6"/>
          <p:cNvSpPr/>
          <p:nvPr/>
        </p:nvSpPr>
        <p:spPr>
          <a:xfrm>
            <a:off x="4229695" y="3196709"/>
            <a:ext cx="2364700" cy="295513"/>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Assess Impact</a:t>
            </a:r>
            <a:endParaRPr lang="en-US" sz="1850" dirty="0"/>
          </a:p>
        </p:txBody>
      </p:sp>
      <p:sp>
        <p:nvSpPr>
          <p:cNvPr id="11" name="Text 7"/>
          <p:cNvSpPr/>
          <p:nvPr/>
        </p:nvSpPr>
        <p:spPr>
          <a:xfrm>
            <a:off x="4229695" y="3617000"/>
            <a:ext cx="3837027" cy="312182"/>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Explain your approach to evaluating severity</a:t>
            </a:r>
            <a:endParaRPr lang="en-US" sz="1600" dirty="0"/>
          </a:p>
        </p:txBody>
      </p:sp>
      <p:sp>
        <p:nvSpPr>
          <p:cNvPr id="12" name="Shape 8"/>
          <p:cNvSpPr/>
          <p:nvPr/>
        </p:nvSpPr>
        <p:spPr>
          <a:xfrm>
            <a:off x="4125635" y="4127659"/>
            <a:ext cx="9672518" cy="11430"/>
          </a:xfrm>
          <a:prstGeom prst="roundRect">
            <a:avLst>
              <a:gd name="adj" fmla="val 273099"/>
            </a:avLst>
          </a:prstGeom>
          <a:solidFill>
            <a:srgbClr val="D8D4D4"/>
          </a:solidFill>
          <a:ln/>
        </p:spPr>
        <p:txBody>
          <a:bodyPr/>
          <a:lstStyle/>
          <a:p>
            <a:endParaRPr lang="en-US"/>
          </a:p>
        </p:txBody>
      </p:sp>
      <p:sp>
        <p:nvSpPr>
          <p:cNvPr id="13" name="Shape 9"/>
          <p:cNvSpPr/>
          <p:nvPr/>
        </p:nvSpPr>
        <p:spPr>
          <a:xfrm>
            <a:off x="728305" y="4241125"/>
            <a:ext cx="4940141" cy="1148477"/>
          </a:xfrm>
          <a:prstGeom prst="roundRect">
            <a:avLst>
              <a:gd name="adj" fmla="val 2718"/>
            </a:avLst>
          </a:prstGeom>
          <a:solidFill>
            <a:srgbClr val="F2EEEE"/>
          </a:solidFill>
          <a:ln/>
        </p:spPr>
        <p:txBody>
          <a:bodyPr/>
          <a:lstStyle/>
          <a:p>
            <a:endParaRPr lang="en-US"/>
          </a:p>
        </p:txBody>
      </p:sp>
      <p:sp>
        <p:nvSpPr>
          <p:cNvPr id="14" name="Text 10"/>
          <p:cNvSpPr/>
          <p:nvPr/>
        </p:nvSpPr>
        <p:spPr>
          <a:xfrm>
            <a:off x="3052048" y="4632484"/>
            <a:ext cx="292537" cy="365760"/>
          </a:xfrm>
          <a:prstGeom prst="rect">
            <a:avLst/>
          </a:prstGeom>
          <a:noFill/>
          <a:ln/>
        </p:spPr>
        <p:txBody>
          <a:bodyPr wrap="none" lIns="0" tIns="0" rIns="0" bIns="0" rtlCol="0" anchor="t"/>
          <a:lstStyle/>
          <a:p>
            <a:pPr marL="0" indent="0" algn="ctr">
              <a:lnSpc>
                <a:spcPts val="3450"/>
              </a:lnSpc>
              <a:buNone/>
            </a:pPr>
            <a:r>
              <a:rPr lang="en-US" sz="2300" b="1" kern="0" spc="-20" dirty="0">
                <a:solidFill>
                  <a:srgbClr val="3D3838"/>
                </a:solidFill>
                <a:latin typeface="Montserrat Bold" pitchFamily="34" charset="0"/>
                <a:ea typeface="Montserrat Bold" pitchFamily="34" charset="-122"/>
                <a:cs typeface="Montserrat Bold" pitchFamily="34" charset="-120"/>
              </a:rPr>
              <a:t>3</a:t>
            </a:r>
            <a:endParaRPr lang="en-US" sz="2300" dirty="0"/>
          </a:p>
        </p:txBody>
      </p:sp>
      <p:sp>
        <p:nvSpPr>
          <p:cNvPr id="15" name="Text 11"/>
          <p:cNvSpPr/>
          <p:nvPr/>
        </p:nvSpPr>
        <p:spPr>
          <a:xfrm>
            <a:off x="5876449" y="4449128"/>
            <a:ext cx="3047881" cy="295513"/>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Develop Mitigation Plans</a:t>
            </a:r>
            <a:endParaRPr lang="en-US" sz="1850" dirty="0"/>
          </a:p>
        </p:txBody>
      </p:sp>
      <p:sp>
        <p:nvSpPr>
          <p:cNvPr id="16" name="Text 12"/>
          <p:cNvSpPr/>
          <p:nvPr/>
        </p:nvSpPr>
        <p:spPr>
          <a:xfrm>
            <a:off x="5876449" y="4869418"/>
            <a:ext cx="3202900" cy="312182"/>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Describe your preventative strategies</a:t>
            </a:r>
            <a:endParaRPr lang="en-US" sz="1600" dirty="0"/>
          </a:p>
        </p:txBody>
      </p:sp>
      <p:sp>
        <p:nvSpPr>
          <p:cNvPr id="17" name="Shape 13"/>
          <p:cNvSpPr/>
          <p:nvPr/>
        </p:nvSpPr>
        <p:spPr>
          <a:xfrm>
            <a:off x="5772388" y="5380077"/>
            <a:ext cx="8025765" cy="11430"/>
          </a:xfrm>
          <a:prstGeom prst="roundRect">
            <a:avLst>
              <a:gd name="adj" fmla="val 273099"/>
            </a:avLst>
          </a:prstGeom>
          <a:solidFill>
            <a:srgbClr val="D8D4D4"/>
          </a:solidFill>
          <a:ln/>
        </p:spPr>
        <p:txBody>
          <a:bodyPr/>
          <a:lstStyle/>
          <a:p>
            <a:endParaRPr lang="en-US"/>
          </a:p>
        </p:txBody>
      </p:sp>
      <p:sp>
        <p:nvSpPr>
          <p:cNvPr id="18" name="Shape 14"/>
          <p:cNvSpPr/>
          <p:nvPr/>
        </p:nvSpPr>
        <p:spPr>
          <a:xfrm>
            <a:off x="728305" y="5493544"/>
            <a:ext cx="6586895" cy="1148477"/>
          </a:xfrm>
          <a:prstGeom prst="roundRect">
            <a:avLst>
              <a:gd name="adj" fmla="val 2718"/>
            </a:avLst>
          </a:prstGeom>
          <a:solidFill>
            <a:srgbClr val="F2EEEE"/>
          </a:solidFill>
          <a:ln/>
        </p:spPr>
        <p:txBody>
          <a:bodyPr/>
          <a:lstStyle/>
          <a:p>
            <a:endParaRPr lang="en-US"/>
          </a:p>
        </p:txBody>
      </p:sp>
      <p:pic>
        <p:nvPicPr>
          <p:cNvPr id="19" name="Image 2" descr="preencoded.png"/>
          <p:cNvPicPr>
            <a:picLocks noChangeAspect="1"/>
          </p:cNvPicPr>
          <p:nvPr/>
        </p:nvPicPr>
        <p:blipFill>
          <a:blip r:embed="rId5"/>
          <a:stretch>
            <a:fillRect/>
          </a:stretch>
        </p:blipFill>
        <p:spPr>
          <a:xfrm>
            <a:off x="3875484" y="5884902"/>
            <a:ext cx="292537" cy="365760"/>
          </a:xfrm>
          <a:prstGeom prst="rect">
            <a:avLst/>
          </a:prstGeom>
        </p:spPr>
      </p:pic>
      <p:sp>
        <p:nvSpPr>
          <p:cNvPr id="20" name="Text 15"/>
          <p:cNvSpPr/>
          <p:nvPr/>
        </p:nvSpPr>
        <p:spPr>
          <a:xfrm>
            <a:off x="7523202" y="5701546"/>
            <a:ext cx="2364700" cy="295513"/>
          </a:xfrm>
          <a:prstGeom prst="rect">
            <a:avLst/>
          </a:prstGeom>
          <a:noFill/>
          <a:ln/>
        </p:spPr>
        <p:txBody>
          <a:bodyPr wrap="none" lIns="0" tIns="0" rIns="0" bIns="0" rtlCol="0" anchor="t"/>
          <a:lstStyle/>
          <a:p>
            <a:pPr marL="0" indent="0" algn="l">
              <a:lnSpc>
                <a:spcPts val="2300"/>
              </a:lnSpc>
              <a:buNone/>
            </a:pPr>
            <a:r>
              <a:rPr lang="en-US" sz="1850" b="1" kern="0" spc="-19" dirty="0">
                <a:solidFill>
                  <a:srgbClr val="3D3838"/>
                </a:solidFill>
                <a:latin typeface="Montserrat Bold" pitchFamily="34" charset="0"/>
                <a:ea typeface="Montserrat Bold" pitchFamily="34" charset="-122"/>
                <a:cs typeface="Montserrat Bold" pitchFamily="34" charset="-120"/>
              </a:rPr>
              <a:t>Monitor &amp; Respond</a:t>
            </a:r>
            <a:endParaRPr lang="en-US" sz="1850" dirty="0"/>
          </a:p>
        </p:txBody>
      </p:sp>
      <p:sp>
        <p:nvSpPr>
          <p:cNvPr id="21" name="Text 16"/>
          <p:cNvSpPr/>
          <p:nvPr/>
        </p:nvSpPr>
        <p:spPr>
          <a:xfrm>
            <a:off x="7523202" y="6121837"/>
            <a:ext cx="4168854" cy="312182"/>
          </a:xfrm>
          <a:prstGeom prst="rect">
            <a:avLst/>
          </a:prstGeom>
          <a:noFill/>
          <a:ln/>
        </p:spPr>
        <p:txBody>
          <a:bodyPr wrap="non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Highlight your tracking and adaptation methods</a:t>
            </a:r>
            <a:endParaRPr lang="en-US" sz="1600" dirty="0"/>
          </a:p>
        </p:txBody>
      </p:sp>
      <p:sp>
        <p:nvSpPr>
          <p:cNvPr id="22" name="Text 17"/>
          <p:cNvSpPr/>
          <p:nvPr/>
        </p:nvSpPr>
        <p:spPr>
          <a:xfrm>
            <a:off x="728305" y="6876098"/>
            <a:ext cx="13173789" cy="624364"/>
          </a:xfrm>
          <a:prstGeom prst="rect">
            <a:avLst/>
          </a:prstGeom>
          <a:noFill/>
          <a:ln/>
        </p:spPr>
        <p:txBody>
          <a:bodyPr wrap="square" lIns="0" tIns="0" rIns="0" bIns="0" rtlCol="0" anchor="t"/>
          <a:lstStyle/>
          <a:p>
            <a:pPr marL="0" indent="0" algn="l">
              <a:lnSpc>
                <a:spcPts val="2450"/>
              </a:lnSpc>
              <a:buNone/>
            </a:pPr>
            <a:r>
              <a:rPr lang="en-US" sz="1600" dirty="0">
                <a:solidFill>
                  <a:srgbClr val="3D3838"/>
                </a:solidFill>
                <a:latin typeface="Source Sans Pro" pitchFamily="34" charset="0"/>
                <a:ea typeface="Source Sans Pro" pitchFamily="34" charset="-122"/>
                <a:cs typeface="Source Sans Pro" pitchFamily="34" charset="-120"/>
              </a:rPr>
              <a:t>Be prepared to share a specific example of when you identified a significant risk that others missed, the steps you took to address it, and how your intervention prevented project issues. Emphasize your systematic approach to risk management and how you balance caution with progress.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75785" y="718066"/>
            <a:ext cx="6886932" cy="582930"/>
          </a:xfrm>
          <a:prstGeom prst="rect">
            <a:avLst/>
          </a:prstGeom>
          <a:noFill/>
          <a:ln/>
        </p:spPr>
        <p:txBody>
          <a:bodyPr wrap="none" lIns="0" tIns="0" rIns="0" bIns="0" rtlCol="0" anchor="t"/>
          <a:lstStyle/>
          <a:p>
            <a:pPr marL="0" indent="0" algn="l">
              <a:lnSpc>
                <a:spcPts val="4550"/>
              </a:lnSpc>
              <a:buNone/>
            </a:pPr>
            <a:r>
              <a:rPr lang="en-US" sz="3650" b="1" kern="0" spc="-37" dirty="0">
                <a:solidFill>
                  <a:srgbClr val="000000"/>
                </a:solidFill>
                <a:latin typeface="Montserrat Bold" pitchFamily="34" charset="0"/>
                <a:ea typeface="Montserrat Bold" pitchFamily="34" charset="-122"/>
                <a:cs typeface="Montserrat Bold" pitchFamily="34" charset="-120"/>
              </a:rPr>
              <a:t>Quantify Your Achievements</a:t>
            </a:r>
            <a:endParaRPr lang="en-US" sz="3650" dirty="0"/>
          </a:p>
        </p:txBody>
      </p:sp>
      <p:sp>
        <p:nvSpPr>
          <p:cNvPr id="4" name="Text 1"/>
          <p:cNvSpPr/>
          <p:nvPr/>
        </p:nvSpPr>
        <p:spPr>
          <a:xfrm>
            <a:off x="4375785" y="1711285"/>
            <a:ext cx="4614267" cy="677108"/>
          </a:xfrm>
          <a:prstGeom prst="rect">
            <a:avLst/>
          </a:prstGeom>
          <a:noFill/>
          <a:ln/>
        </p:spPr>
        <p:txBody>
          <a:bodyPr wrap="none" lIns="0" tIns="0" rIns="0" bIns="0" rtlCol="0" anchor="t"/>
          <a:lstStyle/>
          <a:p>
            <a:pPr marL="0" indent="0" algn="ctr">
              <a:lnSpc>
                <a:spcPts val="5300"/>
              </a:lnSpc>
              <a:buNone/>
            </a:pPr>
            <a:r>
              <a:rPr lang="en-US" sz="5300" b="1" kern="0" spc="-53" dirty="0">
                <a:solidFill>
                  <a:srgbClr val="3D3838"/>
                </a:solidFill>
                <a:latin typeface="Montserrat Bold" pitchFamily="34" charset="0"/>
                <a:ea typeface="Montserrat Bold" pitchFamily="34" charset="-122"/>
                <a:cs typeface="Montserrat Bold" pitchFamily="34" charset="-120"/>
              </a:rPr>
              <a:t>15%</a:t>
            </a:r>
            <a:endParaRPr lang="en-US" sz="5300" dirty="0"/>
          </a:p>
        </p:txBody>
      </p:sp>
      <p:sp>
        <p:nvSpPr>
          <p:cNvPr id="5" name="Text 2"/>
          <p:cNvSpPr/>
          <p:nvPr/>
        </p:nvSpPr>
        <p:spPr>
          <a:xfrm>
            <a:off x="5516880" y="2644735"/>
            <a:ext cx="2331958" cy="291465"/>
          </a:xfrm>
          <a:prstGeom prst="rect">
            <a:avLst/>
          </a:prstGeom>
          <a:noFill/>
          <a:ln/>
        </p:spPr>
        <p:txBody>
          <a:bodyPr wrap="none" lIns="0" tIns="0" rIns="0" bIns="0" rtlCol="0" anchor="t"/>
          <a:lstStyle/>
          <a:p>
            <a:pPr marL="0" indent="0" algn="ctr">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Budget Savings</a:t>
            </a:r>
            <a:endParaRPr lang="en-US" sz="1800" dirty="0"/>
          </a:p>
        </p:txBody>
      </p:sp>
      <p:sp>
        <p:nvSpPr>
          <p:cNvPr id="6" name="Text 3"/>
          <p:cNvSpPr/>
          <p:nvPr/>
        </p:nvSpPr>
        <p:spPr>
          <a:xfrm>
            <a:off x="4375785" y="3059311"/>
            <a:ext cx="4614267" cy="615791"/>
          </a:xfrm>
          <a:prstGeom prst="rect">
            <a:avLst/>
          </a:prstGeom>
          <a:noFill/>
          <a:ln/>
        </p:spPr>
        <p:txBody>
          <a:bodyPr wrap="square" lIns="0" tIns="0" rIns="0" bIns="0" rtlCol="0" anchor="t"/>
          <a:lstStyle/>
          <a:p>
            <a:pPr marL="0" indent="0" algn="ctr">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Through efficient resource allocation and vendor negotiations</a:t>
            </a:r>
            <a:endParaRPr lang="en-US" sz="1600" dirty="0"/>
          </a:p>
        </p:txBody>
      </p:sp>
      <p:sp>
        <p:nvSpPr>
          <p:cNvPr id="7" name="Text 4"/>
          <p:cNvSpPr/>
          <p:nvPr/>
        </p:nvSpPr>
        <p:spPr>
          <a:xfrm>
            <a:off x="9297829" y="1711285"/>
            <a:ext cx="4614386" cy="677108"/>
          </a:xfrm>
          <a:prstGeom prst="rect">
            <a:avLst/>
          </a:prstGeom>
          <a:noFill/>
          <a:ln/>
        </p:spPr>
        <p:txBody>
          <a:bodyPr wrap="none" lIns="0" tIns="0" rIns="0" bIns="0" rtlCol="0" anchor="t"/>
          <a:lstStyle/>
          <a:p>
            <a:pPr marL="0" indent="0" algn="ctr">
              <a:lnSpc>
                <a:spcPts val="5300"/>
              </a:lnSpc>
              <a:buNone/>
            </a:pPr>
            <a:r>
              <a:rPr lang="en-US" sz="5300" b="1" kern="0" spc="-53" dirty="0">
                <a:solidFill>
                  <a:srgbClr val="3D3838"/>
                </a:solidFill>
                <a:latin typeface="Montserrat Bold" pitchFamily="34" charset="0"/>
                <a:ea typeface="Montserrat Bold" pitchFamily="34" charset="-122"/>
                <a:cs typeface="Montserrat Bold" pitchFamily="34" charset="-120"/>
              </a:rPr>
              <a:t>30%</a:t>
            </a:r>
            <a:endParaRPr lang="en-US" sz="5300" dirty="0"/>
          </a:p>
        </p:txBody>
      </p:sp>
      <p:sp>
        <p:nvSpPr>
          <p:cNvPr id="8" name="Text 5"/>
          <p:cNvSpPr/>
          <p:nvPr/>
        </p:nvSpPr>
        <p:spPr>
          <a:xfrm>
            <a:off x="10439043" y="2644735"/>
            <a:ext cx="2331958" cy="291465"/>
          </a:xfrm>
          <a:prstGeom prst="rect">
            <a:avLst/>
          </a:prstGeom>
          <a:noFill/>
          <a:ln/>
        </p:spPr>
        <p:txBody>
          <a:bodyPr wrap="none" lIns="0" tIns="0" rIns="0" bIns="0" rtlCol="0" anchor="t"/>
          <a:lstStyle/>
          <a:p>
            <a:pPr marL="0" indent="0" algn="ctr">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Time Reduction</a:t>
            </a:r>
            <a:endParaRPr lang="en-US" sz="1800" dirty="0"/>
          </a:p>
        </p:txBody>
      </p:sp>
      <p:sp>
        <p:nvSpPr>
          <p:cNvPr id="9" name="Text 6"/>
          <p:cNvSpPr/>
          <p:nvPr/>
        </p:nvSpPr>
        <p:spPr>
          <a:xfrm>
            <a:off x="9297829" y="3059311"/>
            <a:ext cx="4614386" cy="615791"/>
          </a:xfrm>
          <a:prstGeom prst="rect">
            <a:avLst/>
          </a:prstGeom>
          <a:noFill/>
          <a:ln/>
        </p:spPr>
        <p:txBody>
          <a:bodyPr wrap="square" lIns="0" tIns="0" rIns="0" bIns="0" rtlCol="0" anchor="t"/>
          <a:lstStyle/>
          <a:p>
            <a:pPr marL="0" indent="0" algn="ctr">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By streamlining processes and eliminating bottlenecks</a:t>
            </a:r>
            <a:endParaRPr lang="en-US" sz="1600" dirty="0"/>
          </a:p>
        </p:txBody>
      </p:sp>
      <p:sp>
        <p:nvSpPr>
          <p:cNvPr id="10" name="Text 7"/>
          <p:cNvSpPr/>
          <p:nvPr/>
        </p:nvSpPr>
        <p:spPr>
          <a:xfrm>
            <a:off x="4375785" y="4393168"/>
            <a:ext cx="4614267" cy="677108"/>
          </a:xfrm>
          <a:prstGeom prst="rect">
            <a:avLst/>
          </a:prstGeom>
          <a:noFill/>
          <a:ln/>
        </p:spPr>
        <p:txBody>
          <a:bodyPr wrap="none" lIns="0" tIns="0" rIns="0" bIns="0" rtlCol="0" anchor="t"/>
          <a:lstStyle/>
          <a:p>
            <a:pPr marL="0" indent="0" algn="ctr">
              <a:lnSpc>
                <a:spcPts val="5300"/>
              </a:lnSpc>
              <a:buNone/>
            </a:pPr>
            <a:r>
              <a:rPr lang="en-US" sz="5300" b="1" kern="0" spc="-53" dirty="0">
                <a:solidFill>
                  <a:srgbClr val="3D3838"/>
                </a:solidFill>
                <a:latin typeface="Montserrat Bold" pitchFamily="34" charset="0"/>
                <a:ea typeface="Montserrat Bold" pitchFamily="34" charset="-122"/>
                <a:cs typeface="Montserrat Bold" pitchFamily="34" charset="-120"/>
              </a:rPr>
              <a:t>90%</a:t>
            </a:r>
            <a:endParaRPr lang="en-US" sz="5300" dirty="0"/>
          </a:p>
        </p:txBody>
      </p:sp>
      <p:sp>
        <p:nvSpPr>
          <p:cNvPr id="11" name="Text 8"/>
          <p:cNvSpPr/>
          <p:nvPr/>
        </p:nvSpPr>
        <p:spPr>
          <a:xfrm>
            <a:off x="5516880" y="5326618"/>
            <a:ext cx="2331958" cy="291465"/>
          </a:xfrm>
          <a:prstGeom prst="rect">
            <a:avLst/>
          </a:prstGeom>
          <a:noFill/>
          <a:ln/>
        </p:spPr>
        <p:txBody>
          <a:bodyPr wrap="none" lIns="0" tIns="0" rIns="0" bIns="0" rtlCol="0" anchor="t"/>
          <a:lstStyle/>
          <a:p>
            <a:pPr marL="0" indent="0" algn="ctr">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Team Retention</a:t>
            </a:r>
            <a:endParaRPr lang="en-US" sz="1800" dirty="0"/>
          </a:p>
        </p:txBody>
      </p:sp>
      <p:sp>
        <p:nvSpPr>
          <p:cNvPr id="12" name="Text 9"/>
          <p:cNvSpPr/>
          <p:nvPr/>
        </p:nvSpPr>
        <p:spPr>
          <a:xfrm>
            <a:off x="4375785" y="5741194"/>
            <a:ext cx="4614267" cy="307896"/>
          </a:xfrm>
          <a:prstGeom prst="rect">
            <a:avLst/>
          </a:prstGeom>
          <a:noFill/>
          <a:ln/>
        </p:spPr>
        <p:txBody>
          <a:bodyPr wrap="none" lIns="0" tIns="0" rIns="0" bIns="0" rtlCol="0" anchor="t"/>
          <a:lstStyle/>
          <a:p>
            <a:pPr marL="0" indent="0" algn="ctr">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Through effective leadership and career development</a:t>
            </a:r>
            <a:endParaRPr lang="en-US" sz="1600" dirty="0"/>
          </a:p>
        </p:txBody>
      </p:sp>
      <p:sp>
        <p:nvSpPr>
          <p:cNvPr id="13" name="Text 10"/>
          <p:cNvSpPr/>
          <p:nvPr/>
        </p:nvSpPr>
        <p:spPr>
          <a:xfrm>
            <a:off x="9297829" y="4393168"/>
            <a:ext cx="4614386" cy="677108"/>
          </a:xfrm>
          <a:prstGeom prst="rect">
            <a:avLst/>
          </a:prstGeom>
          <a:noFill/>
          <a:ln/>
        </p:spPr>
        <p:txBody>
          <a:bodyPr wrap="none" lIns="0" tIns="0" rIns="0" bIns="0" rtlCol="0" anchor="t"/>
          <a:lstStyle/>
          <a:p>
            <a:pPr marL="0" indent="0" algn="ctr">
              <a:lnSpc>
                <a:spcPts val="5300"/>
              </a:lnSpc>
              <a:buNone/>
            </a:pPr>
            <a:r>
              <a:rPr lang="en-US" sz="5300" b="1" kern="0" spc="-53" dirty="0">
                <a:solidFill>
                  <a:srgbClr val="3D3838"/>
                </a:solidFill>
                <a:latin typeface="Montserrat Bold" pitchFamily="34" charset="0"/>
                <a:ea typeface="Montserrat Bold" pitchFamily="34" charset="-122"/>
                <a:cs typeface="Montserrat Bold" pitchFamily="34" charset="-120"/>
              </a:rPr>
              <a:t>25%</a:t>
            </a:r>
            <a:endParaRPr lang="en-US" sz="5300" dirty="0"/>
          </a:p>
        </p:txBody>
      </p:sp>
      <p:sp>
        <p:nvSpPr>
          <p:cNvPr id="14" name="Text 11"/>
          <p:cNvSpPr/>
          <p:nvPr/>
        </p:nvSpPr>
        <p:spPr>
          <a:xfrm>
            <a:off x="10331529" y="5326618"/>
            <a:ext cx="2546866" cy="291465"/>
          </a:xfrm>
          <a:prstGeom prst="rect">
            <a:avLst/>
          </a:prstGeom>
          <a:noFill/>
          <a:ln/>
        </p:spPr>
        <p:txBody>
          <a:bodyPr wrap="none" lIns="0" tIns="0" rIns="0" bIns="0" rtlCol="0" anchor="t"/>
          <a:lstStyle/>
          <a:p>
            <a:pPr marL="0" indent="0" algn="ctr">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Productivity Increase</a:t>
            </a:r>
            <a:endParaRPr lang="en-US" sz="1800" dirty="0"/>
          </a:p>
        </p:txBody>
      </p:sp>
      <p:sp>
        <p:nvSpPr>
          <p:cNvPr id="15" name="Text 12"/>
          <p:cNvSpPr/>
          <p:nvPr/>
        </p:nvSpPr>
        <p:spPr>
          <a:xfrm>
            <a:off x="9297829" y="5741194"/>
            <a:ext cx="4614386" cy="307896"/>
          </a:xfrm>
          <a:prstGeom prst="rect">
            <a:avLst/>
          </a:prstGeom>
          <a:noFill/>
          <a:ln/>
        </p:spPr>
        <p:txBody>
          <a:bodyPr wrap="none" lIns="0" tIns="0" rIns="0" bIns="0" rtlCol="0" anchor="t"/>
          <a:lstStyle/>
          <a:p>
            <a:pPr marL="0" indent="0" algn="ctr">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By implementing improved workflows and tools</a:t>
            </a:r>
            <a:endParaRPr lang="en-US" sz="1600" dirty="0"/>
          </a:p>
        </p:txBody>
      </p:sp>
      <p:sp>
        <p:nvSpPr>
          <p:cNvPr id="16" name="Text 13"/>
          <p:cNvSpPr/>
          <p:nvPr/>
        </p:nvSpPr>
        <p:spPr>
          <a:xfrm>
            <a:off x="4375785" y="6279952"/>
            <a:ext cx="9536430" cy="1231583"/>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Numbers speak louder than general claims. For each major project in your background, identify at least one quantifiable result. If exact numbers aren't available, use reasonable estimates with qualifiers like "approximately" or "around." The goal is to demonstrate tangible impact through your project management efforts.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3798" y="1041321"/>
            <a:ext cx="8284607"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Prepare Insightful Questions</a:t>
            </a:r>
            <a:endParaRPr lang="en-US" sz="4400" dirty="0"/>
          </a:p>
        </p:txBody>
      </p:sp>
      <p:pic>
        <p:nvPicPr>
          <p:cNvPr id="3" name="Image 0" descr="preencoded.png"/>
          <p:cNvPicPr>
            <a:picLocks noChangeAspect="1"/>
          </p:cNvPicPr>
          <p:nvPr/>
        </p:nvPicPr>
        <p:blipFill>
          <a:blip r:embed="rId3"/>
          <a:stretch>
            <a:fillRect/>
          </a:stretch>
        </p:blipFill>
        <p:spPr>
          <a:xfrm>
            <a:off x="863798" y="2236232"/>
            <a:ext cx="616982" cy="616982"/>
          </a:xfrm>
          <a:prstGeom prst="rect">
            <a:avLst/>
          </a:prstGeom>
        </p:spPr>
      </p:pic>
      <p:sp>
        <p:nvSpPr>
          <p:cNvPr id="4" name="Text 1"/>
          <p:cNvSpPr/>
          <p:nvPr/>
        </p:nvSpPr>
        <p:spPr>
          <a:xfrm>
            <a:off x="863798" y="3100030"/>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Success Metrics</a:t>
            </a:r>
            <a:endParaRPr lang="en-US" sz="2200" dirty="0"/>
          </a:p>
        </p:txBody>
      </p:sp>
      <p:sp>
        <p:nvSpPr>
          <p:cNvPr id="5" name="Text 2"/>
          <p:cNvSpPr/>
          <p:nvPr/>
        </p:nvSpPr>
        <p:spPr>
          <a:xfrm>
            <a:off x="863798" y="3598664"/>
            <a:ext cx="2947987"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"How will my performance be evaluated in the first six months? What specific deliverables would indicate success in this role?"</a:t>
            </a:r>
            <a:endParaRPr lang="en-US" sz="1900" dirty="0"/>
          </a:p>
        </p:txBody>
      </p:sp>
      <p:sp>
        <p:nvSpPr>
          <p:cNvPr id="6" name="Shape 3"/>
          <p:cNvSpPr/>
          <p:nvPr/>
        </p:nvSpPr>
        <p:spPr>
          <a:xfrm>
            <a:off x="4212788" y="2236232"/>
            <a:ext cx="555188" cy="616863"/>
          </a:xfrm>
          <a:prstGeom prst="roundRect">
            <a:avLst>
              <a:gd name="adj" fmla="val 9882"/>
            </a:avLst>
          </a:prstGeom>
          <a:solidFill>
            <a:srgbClr val="E6E6E7"/>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4181951" y="2236232"/>
            <a:ext cx="616982" cy="616982"/>
          </a:xfrm>
          <a:prstGeom prst="rect">
            <a:avLst/>
          </a:prstGeom>
        </p:spPr>
      </p:pic>
      <p:sp>
        <p:nvSpPr>
          <p:cNvPr id="8" name="Text 4"/>
          <p:cNvSpPr/>
          <p:nvPr/>
        </p:nvSpPr>
        <p:spPr>
          <a:xfrm>
            <a:off x="4181951" y="3100030"/>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Current Challenges</a:t>
            </a:r>
            <a:endParaRPr lang="en-US" sz="2200" dirty="0"/>
          </a:p>
        </p:txBody>
      </p:sp>
      <p:sp>
        <p:nvSpPr>
          <p:cNvPr id="9" name="Text 5"/>
          <p:cNvSpPr/>
          <p:nvPr/>
        </p:nvSpPr>
        <p:spPr>
          <a:xfrm>
            <a:off x="4181951" y="3598664"/>
            <a:ext cx="2948107"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"What are the biggest obstacles the team is currently facing? How might my experience help address these issues?"</a:t>
            </a:r>
            <a:endParaRPr lang="en-US" sz="1900" dirty="0"/>
          </a:p>
        </p:txBody>
      </p:sp>
      <p:pic>
        <p:nvPicPr>
          <p:cNvPr id="10" name="Image 2" descr="preencoded.png"/>
          <p:cNvPicPr>
            <a:picLocks noChangeAspect="1"/>
          </p:cNvPicPr>
          <p:nvPr/>
        </p:nvPicPr>
        <p:blipFill>
          <a:blip r:embed="rId5"/>
          <a:stretch>
            <a:fillRect/>
          </a:stretch>
        </p:blipFill>
        <p:spPr>
          <a:xfrm>
            <a:off x="7500223" y="2236232"/>
            <a:ext cx="616982" cy="616982"/>
          </a:xfrm>
          <a:prstGeom prst="rect">
            <a:avLst/>
          </a:prstGeom>
        </p:spPr>
      </p:pic>
      <p:sp>
        <p:nvSpPr>
          <p:cNvPr id="11" name="Text 6"/>
          <p:cNvSpPr/>
          <p:nvPr/>
        </p:nvSpPr>
        <p:spPr>
          <a:xfrm>
            <a:off x="7500223" y="3100030"/>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Team Dynamics</a:t>
            </a:r>
            <a:endParaRPr lang="en-US" sz="2200" dirty="0"/>
          </a:p>
        </p:txBody>
      </p:sp>
      <p:sp>
        <p:nvSpPr>
          <p:cNvPr id="12" name="Text 7"/>
          <p:cNvSpPr/>
          <p:nvPr/>
        </p:nvSpPr>
        <p:spPr>
          <a:xfrm>
            <a:off x="7500223" y="3598664"/>
            <a:ext cx="2948107" cy="148066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"Could you describe the team I'd be working with? What are their strengths and areas for development?"</a:t>
            </a:r>
            <a:endParaRPr lang="en-US" sz="1900" dirty="0"/>
          </a:p>
        </p:txBody>
      </p:sp>
      <p:pic>
        <p:nvPicPr>
          <p:cNvPr id="13" name="Image 3" descr="preencoded.png"/>
          <p:cNvPicPr>
            <a:picLocks noChangeAspect="1"/>
          </p:cNvPicPr>
          <p:nvPr/>
        </p:nvPicPr>
        <p:blipFill>
          <a:blip r:embed="rId6"/>
          <a:stretch>
            <a:fillRect/>
          </a:stretch>
        </p:blipFill>
        <p:spPr>
          <a:xfrm>
            <a:off x="10818495" y="2236232"/>
            <a:ext cx="616982" cy="616982"/>
          </a:xfrm>
          <a:prstGeom prst="rect">
            <a:avLst/>
          </a:prstGeom>
        </p:spPr>
      </p:pic>
      <p:sp>
        <p:nvSpPr>
          <p:cNvPr id="14" name="Text 8"/>
          <p:cNvSpPr/>
          <p:nvPr/>
        </p:nvSpPr>
        <p:spPr>
          <a:xfrm>
            <a:off x="10818495" y="3100030"/>
            <a:ext cx="2948107" cy="701278"/>
          </a:xfrm>
          <a:prstGeom prst="rect">
            <a:avLst/>
          </a:prstGeom>
          <a:noFill/>
          <a:ln/>
        </p:spPr>
        <p:txBody>
          <a:bodyPr wrap="squar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Growth Opportunities</a:t>
            </a:r>
            <a:endParaRPr lang="en-US" sz="2200" dirty="0"/>
          </a:p>
        </p:txBody>
      </p:sp>
      <p:sp>
        <p:nvSpPr>
          <p:cNvPr id="15" name="Text 9"/>
          <p:cNvSpPr/>
          <p:nvPr/>
        </p:nvSpPr>
        <p:spPr>
          <a:xfrm>
            <a:off x="10818495" y="3949303"/>
            <a:ext cx="2948107"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"How have other project managers developed their careers within the organization? What learning opportunities exist?"</a:t>
            </a:r>
            <a:endParaRPr lang="en-US" sz="1900" dirty="0"/>
          </a:p>
        </p:txBody>
      </p:sp>
      <p:sp>
        <p:nvSpPr>
          <p:cNvPr id="16" name="Text 10"/>
          <p:cNvSpPr/>
          <p:nvPr/>
        </p:nvSpPr>
        <p:spPr>
          <a:xfrm>
            <a:off x="863798" y="6077783"/>
            <a:ext cx="12902803"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Thoughtful questions demonstrate your genuine interest in the role and help you assess if the position is right for you. Avoid basic questions about information readily available on the company website. Instead, focus on questions that show you're already thinking about how to succeed in the role.</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1613</Words>
  <Application>Microsoft Office PowerPoint</Application>
  <PresentationFormat>Custom</PresentationFormat>
  <Paragraphs>149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Source Sans Pro Medium</vt:lpstr>
      <vt:lpstr>Source Sans Pro Bold</vt:lpstr>
      <vt:lpstr>Montserrat 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2025-04-24T20:03:27Z</dcterms:created>
  <dcterms:modified xsi:type="dcterms:W3CDTF">2025-04-24T20:04:37Z</dcterms:modified>
</cp:coreProperties>
</file>